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920" r:id="rId2"/>
  </p:sldMasterIdLst>
  <p:notesMasterIdLst>
    <p:notesMasterId r:id="rId48"/>
  </p:notesMasterIdLst>
  <p:handoutMasterIdLst>
    <p:handoutMasterId r:id="rId49"/>
  </p:handoutMasterIdLst>
  <p:sldIdLst>
    <p:sldId id="256" r:id="rId3"/>
    <p:sldId id="481" r:id="rId4"/>
    <p:sldId id="469" r:id="rId5"/>
    <p:sldId id="352" r:id="rId6"/>
    <p:sldId id="328" r:id="rId7"/>
    <p:sldId id="402" r:id="rId8"/>
    <p:sldId id="448" r:id="rId9"/>
    <p:sldId id="487" r:id="rId10"/>
    <p:sldId id="398" r:id="rId11"/>
    <p:sldId id="413" r:id="rId12"/>
    <p:sldId id="470" r:id="rId13"/>
    <p:sldId id="449" r:id="rId14"/>
    <p:sldId id="471" r:id="rId15"/>
    <p:sldId id="472" r:id="rId16"/>
    <p:sldId id="482" r:id="rId17"/>
    <p:sldId id="474" r:id="rId18"/>
    <p:sldId id="414" r:id="rId19"/>
    <p:sldId id="415" r:id="rId20"/>
    <p:sldId id="453" r:id="rId21"/>
    <p:sldId id="475" r:id="rId22"/>
    <p:sldId id="476" r:id="rId23"/>
    <p:sldId id="477" r:id="rId24"/>
    <p:sldId id="478" r:id="rId25"/>
    <p:sldId id="401" r:id="rId26"/>
    <p:sldId id="388" r:id="rId27"/>
    <p:sldId id="385" r:id="rId28"/>
    <p:sldId id="485" r:id="rId29"/>
    <p:sldId id="400" r:id="rId30"/>
    <p:sldId id="486" r:id="rId31"/>
    <p:sldId id="436" r:id="rId32"/>
    <p:sldId id="484" r:id="rId33"/>
    <p:sldId id="466" r:id="rId34"/>
    <p:sldId id="383" r:id="rId35"/>
    <p:sldId id="468" r:id="rId36"/>
    <p:sldId id="440" r:id="rId37"/>
    <p:sldId id="441" r:id="rId38"/>
    <p:sldId id="442" r:id="rId39"/>
    <p:sldId id="364" r:id="rId40"/>
    <p:sldId id="367" r:id="rId41"/>
    <p:sldId id="407" r:id="rId42"/>
    <p:sldId id="408" r:id="rId43"/>
    <p:sldId id="434" r:id="rId44"/>
    <p:sldId id="332" r:id="rId45"/>
    <p:sldId id="460" r:id="rId46"/>
    <p:sldId id="461" r:id="rId47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  <p15:guide id="5" orient="horz" pos="3026">
          <p15:clr>
            <a:srgbClr val="A4A3A4"/>
          </p15:clr>
        </p15:guide>
        <p15:guide id="6" orient="horz" pos="3127">
          <p15:clr>
            <a:srgbClr val="A4A3A4"/>
          </p15:clr>
        </p15:guide>
        <p15:guide id="7" pos="2049">
          <p15:clr>
            <a:srgbClr val="A4A3A4"/>
          </p15:clr>
        </p15:guide>
        <p15:guide id="8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FFFF00"/>
    <a:srgbClr val="FFFBE5"/>
    <a:srgbClr val="FF0000"/>
    <a:srgbClr val="D7A5A5"/>
    <a:srgbClr val="00B0F0"/>
    <a:srgbClr val="FFCC00"/>
    <a:srgbClr val="000000"/>
    <a:srgbClr val="FFF9DD"/>
    <a:srgbClr val="FFF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472" autoAdjust="0"/>
  </p:normalViewPr>
  <p:slideViewPr>
    <p:cSldViewPr>
      <p:cViewPr varScale="1">
        <p:scale>
          <a:sx n="83" d="100"/>
          <a:sy n="83" d="100"/>
        </p:scale>
        <p:origin x="1075" y="53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242"/>
    </p:cViewPr>
  </p:sorterViewPr>
  <p:notesViewPr>
    <p:cSldViewPr>
      <p:cViewPr varScale="1">
        <p:scale>
          <a:sx n="85" d="100"/>
          <a:sy n="85" d="100"/>
        </p:scale>
        <p:origin x="-3936" y="-96"/>
      </p:cViewPr>
      <p:guideLst>
        <p:guide orient="horz" pos="3120"/>
        <p:guide pos="2140"/>
        <p:guide orient="horz" pos="3224"/>
        <p:guide pos="2236"/>
        <p:guide orient="horz" pos="3026"/>
        <p:guide orient="horz" pos="3127"/>
        <p:guide pos="204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03" y="5"/>
            <a:ext cx="2946189" cy="496332"/>
          </a:xfrm>
          <a:prstGeom prst="rect">
            <a:avLst/>
          </a:prstGeom>
        </p:spPr>
        <p:txBody>
          <a:bodyPr vert="horz" lIns="91530" tIns="45765" rIns="91530" bIns="45765" rtlCol="0"/>
          <a:lstStyle>
            <a:lvl1pPr algn="r">
              <a:defRPr sz="1100"/>
            </a:lvl1pPr>
          </a:lstStyle>
          <a:p>
            <a:fld id="{A19915BB-306B-4FB5-9DEE-F94AD08EDF4B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428720"/>
            <a:ext cx="2946189" cy="496332"/>
          </a:xfrm>
          <a:prstGeom prst="rect">
            <a:avLst/>
          </a:prstGeom>
        </p:spPr>
        <p:txBody>
          <a:bodyPr vert="horz" lIns="91530" tIns="45765" rIns="91530" bIns="4576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03" y="9428720"/>
            <a:ext cx="2946189" cy="496332"/>
          </a:xfrm>
          <a:prstGeom prst="rect">
            <a:avLst/>
          </a:prstGeom>
        </p:spPr>
        <p:txBody>
          <a:bodyPr vert="horz" lIns="91530" tIns="45765" rIns="91530" bIns="45765" rtlCol="0" anchor="b"/>
          <a:lstStyle>
            <a:lvl1pPr algn="r">
              <a:defRPr sz="1100"/>
            </a:lvl1pPr>
          </a:lstStyle>
          <a:p>
            <a:fld id="{3D3D70B7-63C7-4280-BAB0-ACE34AB527C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8639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" y="5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4" tIns="45693" rIns="91384" bIns="45693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r>
              <a:rPr lang="en-US" smtClean="0"/>
              <a:t>Hola Hola</a:t>
            </a:r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22" y="5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4" tIns="45693" rIns="91384" bIns="45693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7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4"/>
            <a:ext cx="4984962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4" tIns="45693" rIns="91384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" y="9430307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4" tIns="45693" rIns="91384" bIns="45693" numCol="1" anchor="b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22" y="9430307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4" tIns="45693" rIns="91384" bIns="45693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23D1C878-505E-4906-A431-7AD24090A4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688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490" indent="-28557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2289" indent="-22845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99208" indent="-22845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6125" indent="-22845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3041" indent="-22845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69957" indent="-22845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6874" indent="-22845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3789" indent="-22845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DC695A-4E21-4737-AC57-094C77C2710F}" type="slidenum">
              <a:rPr lang="en-US" altLang="de-DE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de-DE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dirty="0" smtClean="0"/>
              <a:t>Introduction</a:t>
            </a: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Hola Hola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9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FRS Ion Catcher</a:t>
            </a:r>
            <a:r>
              <a:rPr lang="en-GB" baseline="0" dirty="0" smtClean="0"/>
              <a:t> Production mechanism, </a:t>
            </a:r>
            <a:r>
              <a:rPr lang="en-GB" baseline="0" dirty="0" err="1" smtClean="0"/>
              <a:t>thermalization</a:t>
            </a:r>
            <a:r>
              <a:rPr lang="en-GB" baseline="0" dirty="0" smtClean="0"/>
              <a:t>, extraction and measurement.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Hola Hola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1C878-505E-4906-A431-7AD24090A4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7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pictures, development in time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C329E-2CA3-45C7-B0E1-9C348E2CE8D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59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 Fission Fragments produced at 1GeV. Thermalized, extracted and measured. Note the </a:t>
            </a:r>
            <a:r>
              <a:rPr lang="en-US" dirty="0" err="1" smtClean="0"/>
              <a:t>gaussian</a:t>
            </a:r>
            <a:r>
              <a:rPr lang="en-US" dirty="0" smtClean="0"/>
              <a:t> fit</a:t>
            </a:r>
            <a:r>
              <a:rPr lang="en-US" baseline="0" dirty="0" smtClean="0"/>
              <a:t> for guiding the eye.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Hola Hola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1C878-505E-4906-A431-7AD24090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07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dirty="0" err="1" smtClean="0">
                <a:latin typeface="Arial" panose="020B0604020202020204" pitchFamily="34" charset="0"/>
              </a:rPr>
              <a:t>Compilation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of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the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masses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evaluated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with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the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current</a:t>
            </a:r>
            <a:r>
              <a:rPr lang="de-DE" altLang="de-DE" dirty="0" smtClean="0">
                <a:latin typeface="Arial" panose="020B0604020202020204" pitchFamily="34" charset="0"/>
              </a:rPr>
              <a:t> </a:t>
            </a:r>
            <a:r>
              <a:rPr lang="de-DE" altLang="de-DE" dirty="0" err="1" smtClean="0">
                <a:latin typeface="Arial" panose="020B0604020202020204" pitchFamily="34" charset="0"/>
              </a:rPr>
              <a:t>Hyper</a:t>
            </a:r>
            <a:r>
              <a:rPr lang="de-DE" altLang="de-DE" dirty="0" smtClean="0">
                <a:latin typeface="Arial" panose="020B0604020202020204" pitchFamily="34" charset="0"/>
              </a:rPr>
              <a:t> EMG </a:t>
            </a:r>
            <a:r>
              <a:rPr lang="de-DE" altLang="de-DE" dirty="0" err="1" smtClean="0">
                <a:latin typeface="Arial" panose="020B0604020202020204" pitchFamily="34" charset="0"/>
              </a:rPr>
              <a:t>functions</a:t>
            </a:r>
            <a:r>
              <a:rPr lang="de-DE" altLang="de-DE" dirty="0" smtClean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E73A84-056B-4151-AD11-5F2F1AF916A3}" type="slidenum">
              <a:rPr lang="en-US" altLang="de-DE" smtClean="0"/>
              <a:pPr>
                <a:spcBef>
                  <a:spcPct val="0"/>
                </a:spcBef>
              </a:pPr>
              <a:t>16</a:t>
            </a:fld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2581480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</a:t>
            </a:r>
            <a:r>
              <a:rPr lang="en-GB" baseline="0" dirty="0" smtClean="0"/>
              <a:t> Outlook 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Hola Hola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1C878-505E-4906-A431-7AD24090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7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 smtClean="0">
                <a:latin typeface="Arial" panose="020B0604020202020204" pitchFamily="34" charset="0"/>
              </a:rPr>
              <a:t>Compilation of the masses evaluated with the current Hyper EMG functions.</a:t>
            </a:r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E73A84-056B-4151-AD11-5F2F1AF916A3}" type="slidenum">
              <a:rPr lang="en-US" altLang="de-DE" smtClean="0"/>
              <a:pPr>
                <a:spcBef>
                  <a:spcPct val="0"/>
                </a:spcBef>
              </a:pPr>
              <a:t>35</a:t>
            </a:fld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1944878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Compilation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evaluated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Hyper</a:t>
            </a:r>
            <a:r>
              <a:rPr lang="de-DE" baseline="0" dirty="0" smtClean="0"/>
              <a:t> EMG </a:t>
            </a:r>
            <a:r>
              <a:rPr lang="de-DE" baseline="0" dirty="0" err="1" smtClean="0"/>
              <a:t>functions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56127-89B6-481F-8A7C-6D43D116D757}" type="slidenum">
              <a:rPr lang="en-US" altLang="de-DE" smtClean="0"/>
              <a:pPr>
                <a:defRPr/>
              </a:pPr>
              <a:t>36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41303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Compilation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evaluated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Hyper</a:t>
            </a:r>
            <a:r>
              <a:rPr lang="de-DE" baseline="0" dirty="0" smtClean="0"/>
              <a:t> EMG </a:t>
            </a:r>
            <a:r>
              <a:rPr lang="de-DE" baseline="0" dirty="0" err="1" smtClean="0"/>
              <a:t>functions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56127-89B6-481F-8A7C-6D43D116D757}" type="slidenum">
              <a:rPr lang="en-US" altLang="de-DE" smtClean="0"/>
              <a:pPr>
                <a:defRPr/>
              </a:pPr>
              <a:t>37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55810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Hola Hola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1C878-505E-4906-A431-7AD24090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de-DE" dirty="0" smtClean="0"/>
              <a:t>Higher </a:t>
            </a:r>
            <a:r>
              <a:rPr lang="de-DE" dirty="0" err="1" smtClean="0"/>
              <a:t>Efficiencies</a:t>
            </a:r>
            <a:r>
              <a:rPr lang="de-DE" dirty="0" smtClean="0"/>
              <a:t>: </a:t>
            </a:r>
          </a:p>
          <a:p>
            <a:pPr marL="628650" lvl="1" indent="-171450">
              <a:buFont typeface="Arial" charset="0"/>
              <a:buChar char="•"/>
            </a:pP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areal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baseline="0" dirty="0" smtClean="0"/>
              <a:t> </a:t>
            </a:r>
          </a:p>
          <a:p>
            <a:pPr marL="628650" lvl="1" indent="-171450">
              <a:buFont typeface="Arial" charset="0"/>
              <a:buChar char="•"/>
            </a:pPr>
            <a:r>
              <a:rPr lang="de-DE" baseline="0" dirty="0" err="1" smtClean="0">
                <a:sym typeface="Wingdings" panose="05000000000000000000" pitchFamily="2" charset="2"/>
              </a:rPr>
              <a:t>Optimize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transmission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de-DE" baseline="0" dirty="0" err="1" smtClean="0">
                <a:sym typeface="Wingdings" panose="05000000000000000000" pitchFamily="2" charset="2"/>
              </a:rPr>
              <a:t>Faster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Extraction</a:t>
            </a:r>
            <a:r>
              <a:rPr lang="de-DE" baseline="0" dirty="0" smtClean="0">
                <a:sym typeface="Wingdings" panose="05000000000000000000" pitchFamily="2" charset="2"/>
              </a:rPr>
              <a:t> Times:</a:t>
            </a:r>
          </a:p>
          <a:p>
            <a:pPr marL="628650" lvl="1" indent="-171450">
              <a:buFont typeface="Arial" charset="0"/>
              <a:buChar char="•"/>
            </a:pPr>
            <a:r>
              <a:rPr lang="de-DE" baseline="0" dirty="0" err="1" smtClean="0">
                <a:sym typeface="Wingdings" panose="05000000000000000000" pitchFamily="2" charset="2"/>
              </a:rPr>
              <a:t>Increase</a:t>
            </a:r>
            <a:r>
              <a:rPr lang="de-DE" baseline="0" dirty="0" smtClean="0">
                <a:sym typeface="Wingdings" panose="05000000000000000000" pitchFamily="2" charset="2"/>
              </a:rPr>
              <a:t> DC Fields</a:t>
            </a:r>
          </a:p>
          <a:p>
            <a:pPr marL="171450" lvl="0" indent="-171450">
              <a:buFont typeface="Arial" charset="0"/>
              <a:buChar char="•"/>
            </a:pPr>
            <a:r>
              <a:rPr lang="de-DE" baseline="0" dirty="0" err="1" smtClean="0">
                <a:sym typeface="Wingdings" panose="05000000000000000000" pitchFamily="2" charset="2"/>
              </a:rPr>
              <a:t>Increase</a:t>
            </a:r>
            <a:r>
              <a:rPr lang="de-DE" baseline="0" dirty="0" smtClean="0">
                <a:sym typeface="Wingdings" panose="05000000000000000000" pitchFamily="2" charset="2"/>
              </a:rPr>
              <a:t> MR-TOF-MS </a:t>
            </a:r>
            <a:r>
              <a:rPr lang="de-DE" baseline="0" dirty="0" err="1" smtClean="0">
                <a:sym typeface="Wingdings" panose="05000000000000000000" pitchFamily="2" charset="2"/>
              </a:rPr>
              <a:t>Mass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Resolving</a:t>
            </a:r>
            <a:r>
              <a:rPr lang="de-DE" baseline="0" dirty="0" smtClean="0">
                <a:sym typeface="Wingdings" panose="05000000000000000000" pitchFamily="2" charset="2"/>
              </a:rPr>
              <a:t> Power:</a:t>
            </a:r>
          </a:p>
          <a:p>
            <a:pPr marL="628650" lvl="1" indent="-171450">
              <a:buFont typeface="Arial" charset="0"/>
              <a:buChar char="•"/>
            </a:pPr>
            <a:r>
              <a:rPr lang="de-DE" baseline="0" dirty="0" err="1" smtClean="0">
                <a:sym typeface="Wingdings" panose="05000000000000000000" pitchFamily="2" charset="2"/>
              </a:rPr>
              <a:t>Stabilization</a:t>
            </a:r>
            <a:r>
              <a:rPr lang="de-DE" baseline="0" dirty="0" smtClean="0">
                <a:sym typeface="Wingdings" panose="05000000000000000000" pitchFamily="2" charset="2"/>
              </a:rPr>
              <a:t> power </a:t>
            </a:r>
            <a:r>
              <a:rPr lang="de-DE" baseline="0" dirty="0" err="1" smtClean="0">
                <a:sym typeface="Wingdings" panose="05000000000000000000" pitchFamily="2" charset="2"/>
              </a:rPr>
              <a:t>supplies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628650" lvl="1" indent="-171450">
              <a:buFont typeface="Arial" charset="0"/>
              <a:buChar char="•"/>
            </a:pPr>
            <a:r>
              <a:rPr lang="de-DE" baseline="0" dirty="0" err="1" smtClean="0">
                <a:sym typeface="Wingdings" panose="05000000000000000000" pitchFamily="2" charset="2"/>
              </a:rPr>
              <a:t>Optimization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of</a:t>
            </a:r>
            <a:r>
              <a:rPr lang="de-DE" baseline="0" dirty="0" smtClean="0">
                <a:sym typeface="Wingdings" panose="05000000000000000000" pitchFamily="2" charset="2"/>
              </a:rPr>
              <a:t> 25 Hz </a:t>
            </a:r>
            <a:r>
              <a:rPr lang="de-DE" baseline="0" dirty="0" err="1" smtClean="0">
                <a:sym typeface="Wingdings" panose="05000000000000000000" pitchFamily="2" charset="2"/>
              </a:rPr>
              <a:t>repetition</a:t>
            </a:r>
            <a:r>
              <a:rPr lang="de-DE" baseline="0" dirty="0" smtClean="0">
                <a:sym typeface="Wingdings" panose="05000000000000000000" pitchFamily="2" charset="2"/>
              </a:rPr>
              <a:t> rate</a:t>
            </a:r>
          </a:p>
          <a:p>
            <a:pPr marL="171450" lvl="0" indent="-171450">
              <a:buFont typeface="Arial" charset="0"/>
              <a:buChar char="•"/>
            </a:pPr>
            <a:r>
              <a:rPr lang="de-DE" baseline="0" dirty="0" smtClean="0">
                <a:sym typeface="Wingdings" panose="05000000000000000000" pitchFamily="2" charset="2"/>
              </a:rPr>
              <a:t>New </a:t>
            </a:r>
            <a:r>
              <a:rPr lang="de-DE" baseline="0" dirty="0" err="1" smtClean="0">
                <a:sym typeface="Wingdings" panose="05000000000000000000" pitchFamily="2" charset="2"/>
              </a:rPr>
              <a:t>Sources</a:t>
            </a:r>
            <a:r>
              <a:rPr lang="de-DE" baseline="0" dirty="0" smtClean="0">
                <a:sym typeface="Wingdings" panose="05000000000000000000" pitchFamily="2" charset="2"/>
              </a:rPr>
              <a:t>:</a:t>
            </a:r>
          </a:p>
          <a:p>
            <a:pPr marL="628650" lvl="1" indent="-171450">
              <a:buFont typeface="Arial" charset="0"/>
              <a:buChar char="•"/>
            </a:pPr>
            <a:r>
              <a:rPr lang="de-DE" baseline="0" dirty="0" smtClean="0">
                <a:sym typeface="Wingdings" panose="05000000000000000000" pitchFamily="2" charset="2"/>
              </a:rPr>
              <a:t>Cf </a:t>
            </a:r>
            <a:r>
              <a:rPr lang="de-DE" baseline="0" dirty="0" err="1" smtClean="0">
                <a:sym typeface="Wingdings" panose="05000000000000000000" pitchFamily="2" charset="2"/>
              </a:rPr>
              <a:t>for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en-US" baseline="0" noProof="0" dirty="0" smtClean="0">
                <a:sym typeface="Wingdings" panose="05000000000000000000" pitchFamily="2" charset="2"/>
              </a:rPr>
              <a:t>characterization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of</a:t>
            </a:r>
            <a:r>
              <a:rPr lang="de-DE" baseline="0" dirty="0" smtClean="0">
                <a:sym typeface="Wingdings" panose="05000000000000000000" pitchFamily="2" charset="2"/>
              </a:rPr>
              <a:t> CSC</a:t>
            </a:r>
          </a:p>
          <a:p>
            <a:pPr marL="628650" lvl="1" indent="-171450">
              <a:buFont typeface="Arial" charset="0"/>
              <a:buChar char="•"/>
            </a:pPr>
            <a:r>
              <a:rPr lang="de-DE" baseline="0" dirty="0" smtClean="0">
                <a:sym typeface="Wingdings" panose="05000000000000000000" pitchFamily="2" charset="2"/>
              </a:rPr>
              <a:t>LACCI </a:t>
            </a:r>
            <a:r>
              <a:rPr lang="de-DE" baseline="0" dirty="0" err="1" smtClean="0">
                <a:sym typeface="Wingdings" panose="05000000000000000000" pitchFamily="2" charset="2"/>
              </a:rPr>
              <a:t>for</a:t>
            </a:r>
            <a:r>
              <a:rPr lang="de-DE" baseline="0" dirty="0" smtClean="0">
                <a:sym typeface="Wingdings" panose="05000000000000000000" pitchFamily="2" charset="2"/>
              </a:rPr>
              <a:t> isobar </a:t>
            </a:r>
            <a:r>
              <a:rPr lang="de-DE" baseline="0" dirty="0" err="1" smtClean="0">
                <a:sym typeface="Wingdings" panose="05000000000000000000" pitchFamily="2" charset="2"/>
              </a:rPr>
              <a:t>calibration</a:t>
            </a:r>
            <a:endParaRPr lang="de-DE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DC329E-2CA3-45C7-B0E1-9C348E2CE8D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Masses</a:t>
            </a:r>
            <a:r>
              <a:rPr lang="en-US" baseline="0" dirty="0" smtClean="0"/>
              <a:t> as a window for the information about the BE of the nucleus.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Hola Hola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1C878-505E-4906-A431-7AD24090A4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06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43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CB55078-79D4-4D45-87C0-4B1B6C781F55}" type="slidenum">
              <a:rPr lang="en-US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40</a:t>
            </a:fld>
            <a:endParaRPr lang="en-US" altLang="de-DE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155118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43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4ADD219-9540-4B87-96DA-72CA2AEDBAB4}" type="slidenum">
              <a:rPr lang="en-US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41</a:t>
            </a:fld>
            <a:endParaRPr lang="en-US" altLang="de-DE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14891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vicinity of the N=Z line is of special interest in nuclear structure physics, in nuclear astrophysics and for the basic understanding of nuclear forces and symmetries in nuclei. </a:t>
            </a:r>
            <a:endParaRPr lang="en-US" alt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16785" indent="-275431"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101724" indent="-219018"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543077" indent="-219018"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1984431" indent="-219018" defTabSz="91423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462287" indent="-219018" defTabSz="91423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940143" indent="-219018" defTabSz="91423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417999" indent="-219018" defTabSz="91423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895855" indent="-219018" defTabSz="914232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8B1D6E-ABEE-483B-A4D9-396F62F83BD5}" type="slidenum">
              <a:rPr lang="en-US" altLang="de-DE" sz="1200"/>
              <a:pPr eaLnBrk="1" hangingPunct="1">
                <a:spcBef>
                  <a:spcPct val="0"/>
                </a:spcBef>
              </a:pPr>
              <a:t>42</a:t>
            </a:fld>
            <a:endParaRPr lang="en-US" altLang="de-DE" sz="1200"/>
          </a:p>
        </p:txBody>
      </p:sp>
    </p:spTree>
    <p:extLst>
      <p:ext uri="{BB962C8B-B14F-4D97-AF65-F5344CB8AC3E}">
        <p14:creationId xmlns:p14="http://schemas.microsoft.com/office/powerpoint/2010/main" val="2003160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401" indent="-165401">
              <a:buFontTx/>
              <a:buChar char="-"/>
            </a:pPr>
            <a:r>
              <a:rPr lang="en-US" noProof="0" dirty="0" smtClean="0"/>
              <a:t>First tests with the CSC done. Able to stop</a:t>
            </a:r>
            <a:r>
              <a:rPr lang="en-US" baseline="0" noProof="0" dirty="0" smtClean="0"/>
              <a:t> and extract relativistic ions.</a:t>
            </a:r>
            <a:endParaRPr lang="en-US" noProof="0" dirty="0" smtClean="0"/>
          </a:p>
          <a:p>
            <a:pPr marL="165401" indent="-165401">
              <a:buFontTx/>
              <a:buChar char="-"/>
            </a:pPr>
            <a:r>
              <a:rPr lang="en-US" noProof="0" dirty="0" smtClean="0"/>
              <a:t>Areal</a:t>
            </a:r>
            <a:r>
              <a:rPr lang="en-US" baseline="0" noProof="0" dirty="0" smtClean="0"/>
              <a:t> Density high to achieve maximum of stopping efficiency</a:t>
            </a:r>
            <a:endParaRPr lang="en-US" noProof="0" dirty="0" smtClean="0"/>
          </a:p>
          <a:p>
            <a:pPr marL="165401" indent="-165401">
              <a:buFontTx/>
              <a:buChar char="-"/>
            </a:pPr>
            <a:r>
              <a:rPr lang="en-US" noProof="0" dirty="0" smtClean="0"/>
              <a:t>Survival efficiency: ion</a:t>
            </a:r>
            <a:r>
              <a:rPr lang="en-US" baseline="0" noProof="0" dirty="0" smtClean="0"/>
              <a:t> is not neutralized with some molecule</a:t>
            </a:r>
          </a:p>
          <a:p>
            <a:pPr marL="165401" indent="-165401">
              <a:buFontTx/>
              <a:buChar char="-"/>
            </a:pPr>
            <a:r>
              <a:rPr lang="en-US" baseline="0" noProof="0" dirty="0" smtClean="0"/>
              <a:t>Extraction efficiency: the ions that are stopped and survive, are transported by the RF carpet and extracted</a:t>
            </a:r>
          </a:p>
          <a:p>
            <a:pPr marL="165401" indent="-165401">
              <a:buFontTx/>
              <a:buChar char="-"/>
            </a:pPr>
            <a:endParaRPr lang="en-US" baseline="0" noProof="0" dirty="0" smtClean="0"/>
          </a:p>
          <a:p>
            <a:pPr marL="165401" indent="-165401">
              <a:buFontTx/>
              <a:buChar char="-"/>
            </a:pPr>
            <a:endParaRPr lang="en-US" baseline="0" noProof="0" dirty="0" smtClean="0"/>
          </a:p>
          <a:p>
            <a:pPr marL="165401" indent="-165401">
              <a:buFontTx/>
              <a:buChar char="-"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56127-89B6-481F-8A7C-6D43D116D757}" type="slidenum">
              <a:rPr lang="en-US" altLang="de-DE" smtClean="0"/>
              <a:pPr>
                <a:defRPr/>
              </a:pPr>
              <a:t>43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5221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16650" indent="-275634"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02538" indent="-220508"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543553" indent="-220508"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1984568" indent="-220508"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425583" indent="-220508" algn="ctr" defTabSz="93562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866598" indent="-220508" algn="ctr" defTabSz="93562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307613" indent="-220508" algn="ctr" defTabSz="93562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748629" indent="-220508" algn="ctr" defTabSz="93562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DF07F8-796A-4F60-8C9C-22B6A017A0FA}" type="slidenum">
              <a:rPr lang="en-GB" altLang="en-US" sz="1300">
                <a:latin typeface="Times New Roman" pitchFamily="18" charset="0"/>
              </a:rPr>
              <a:pPr eaLnBrk="1" hangingPunct="1"/>
              <a:t>4</a:t>
            </a:fld>
            <a:endParaRPr lang="en-GB" altLang="en-US" sz="130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de-DE" altLang="en-US" dirty="0" err="1" smtClean="0">
                <a:sym typeface="Symbol" pitchFamily="18" charset="2"/>
              </a:rPr>
              <a:t>For</a:t>
            </a:r>
            <a:r>
              <a:rPr lang="de-DE" altLang="en-US" dirty="0" smtClean="0">
                <a:sym typeface="Symbol" pitchFamily="18" charset="2"/>
              </a:rPr>
              <a:t> </a:t>
            </a:r>
            <a:r>
              <a:rPr lang="de-DE" altLang="en-US" dirty="0" err="1" smtClean="0">
                <a:sym typeface="Symbol" pitchFamily="18" charset="2"/>
              </a:rPr>
              <a:t>measuring</a:t>
            </a:r>
            <a:r>
              <a:rPr lang="de-DE" altLang="en-US" dirty="0" smtClean="0">
                <a:sym typeface="Symbol" pitchFamily="18" charset="2"/>
              </a:rPr>
              <a:t> </a:t>
            </a:r>
            <a:r>
              <a:rPr lang="de-DE" altLang="en-US" dirty="0" err="1" smtClean="0">
                <a:sym typeface="Symbol" pitchFamily="18" charset="2"/>
              </a:rPr>
              <a:t>masses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with</a:t>
            </a:r>
            <a:r>
              <a:rPr lang="de-DE" altLang="en-US" baseline="0" dirty="0" smtClean="0">
                <a:sym typeface="Symbol" pitchFamily="18" charset="2"/>
              </a:rPr>
              <a:t> high </a:t>
            </a:r>
            <a:r>
              <a:rPr lang="de-DE" altLang="en-US" baseline="0" dirty="0" err="1" smtClean="0">
                <a:sym typeface="Symbol" pitchFamily="18" charset="2"/>
              </a:rPr>
              <a:t>accuracy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we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can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use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three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types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of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devices</a:t>
            </a:r>
            <a:r>
              <a:rPr lang="de-DE" altLang="en-US" baseline="0" dirty="0" smtClean="0">
                <a:sym typeface="Symbol" pitchFamily="18" charset="2"/>
              </a:rPr>
              <a:t>: </a:t>
            </a:r>
            <a:r>
              <a:rPr lang="de-DE" altLang="en-US" baseline="0" dirty="0" err="1" smtClean="0">
                <a:sym typeface="Symbol" pitchFamily="18" charset="2"/>
              </a:rPr>
              <a:t>storage</a:t>
            </a:r>
            <a:r>
              <a:rPr lang="de-DE" altLang="en-US" baseline="0" dirty="0" smtClean="0">
                <a:sym typeface="Symbol" pitchFamily="18" charset="2"/>
              </a:rPr>
              <a:t> rings, PT </a:t>
            </a:r>
            <a:r>
              <a:rPr lang="de-DE" altLang="en-US" baseline="0" dirty="0" err="1" smtClean="0">
                <a:sym typeface="Symbol" pitchFamily="18" charset="2"/>
              </a:rPr>
              <a:t>and</a:t>
            </a:r>
            <a:r>
              <a:rPr lang="de-DE" altLang="en-US" baseline="0" dirty="0" smtClean="0">
                <a:sym typeface="Symbol" pitchFamily="18" charset="2"/>
              </a:rPr>
              <a:t> MR-TOF-MS.</a:t>
            </a:r>
            <a:endParaRPr lang="de-DE" altLang="en-US" dirty="0" smtClean="0">
              <a:sym typeface="Symbol" pitchFamily="18" charset="2"/>
            </a:endParaRPr>
          </a:p>
          <a:p>
            <a:pPr eaLnBrk="1" hangingPunct="1"/>
            <a:endParaRPr lang="de-D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011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TOF </a:t>
            </a:r>
            <a:r>
              <a:rPr lang="de-DE" dirty="0" err="1" smtClean="0"/>
              <a:t>and</a:t>
            </a:r>
            <a:r>
              <a:rPr lang="de-DE" dirty="0" smtClean="0"/>
              <a:t> MR-TOF MS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56127-89B6-481F-8A7C-6D43D116D757}" type="slidenum">
              <a:rPr lang="en-US" altLang="de-DE" smtClean="0"/>
              <a:pPr>
                <a:defRPr/>
              </a:pPr>
              <a:t>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6128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16650" indent="-275634"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02538" indent="-220508"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543553" indent="-220508"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1984568" indent="-220508" defTabSz="935626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425583" indent="-220508" algn="ctr" defTabSz="93562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866598" indent="-220508" algn="ctr" defTabSz="93562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307613" indent="-220508" algn="ctr" defTabSz="93562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748629" indent="-220508" algn="ctr" defTabSz="93562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DF07F8-796A-4F60-8C9C-22B6A017A0FA}" type="slidenum">
              <a:rPr lang="en-GB" altLang="en-US" sz="1300">
                <a:latin typeface="Times New Roman" pitchFamily="18" charset="0"/>
              </a:rPr>
              <a:pPr eaLnBrk="1" hangingPunct="1"/>
              <a:t>6</a:t>
            </a:fld>
            <a:endParaRPr lang="en-GB" altLang="en-US" sz="130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de-DE" altLang="en-US" dirty="0" err="1" smtClean="0">
                <a:sym typeface="Symbol" pitchFamily="18" charset="2"/>
              </a:rPr>
              <a:t>For</a:t>
            </a:r>
            <a:r>
              <a:rPr lang="de-DE" altLang="en-US" dirty="0" smtClean="0">
                <a:sym typeface="Symbol" pitchFamily="18" charset="2"/>
              </a:rPr>
              <a:t> </a:t>
            </a:r>
            <a:r>
              <a:rPr lang="de-DE" altLang="en-US" dirty="0" err="1" smtClean="0">
                <a:sym typeface="Symbol" pitchFamily="18" charset="2"/>
              </a:rPr>
              <a:t>measuring</a:t>
            </a:r>
            <a:r>
              <a:rPr lang="de-DE" altLang="en-US" dirty="0" smtClean="0">
                <a:sym typeface="Symbol" pitchFamily="18" charset="2"/>
              </a:rPr>
              <a:t> </a:t>
            </a:r>
            <a:r>
              <a:rPr lang="de-DE" altLang="en-US" dirty="0" err="1" smtClean="0">
                <a:sym typeface="Symbol" pitchFamily="18" charset="2"/>
              </a:rPr>
              <a:t>masses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with</a:t>
            </a:r>
            <a:r>
              <a:rPr lang="de-DE" altLang="en-US" baseline="0" dirty="0" smtClean="0">
                <a:sym typeface="Symbol" pitchFamily="18" charset="2"/>
              </a:rPr>
              <a:t> high </a:t>
            </a:r>
            <a:r>
              <a:rPr lang="de-DE" altLang="en-US" baseline="0" dirty="0" err="1" smtClean="0">
                <a:sym typeface="Symbol" pitchFamily="18" charset="2"/>
              </a:rPr>
              <a:t>accuracy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we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can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use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three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types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of</a:t>
            </a:r>
            <a:r>
              <a:rPr lang="de-DE" altLang="en-US" baseline="0" dirty="0" smtClean="0">
                <a:sym typeface="Symbol" pitchFamily="18" charset="2"/>
              </a:rPr>
              <a:t> </a:t>
            </a:r>
            <a:r>
              <a:rPr lang="de-DE" altLang="en-US" baseline="0" dirty="0" err="1" smtClean="0">
                <a:sym typeface="Symbol" pitchFamily="18" charset="2"/>
              </a:rPr>
              <a:t>devices</a:t>
            </a:r>
            <a:r>
              <a:rPr lang="de-DE" altLang="en-US" baseline="0" dirty="0" smtClean="0">
                <a:sym typeface="Symbol" pitchFamily="18" charset="2"/>
              </a:rPr>
              <a:t>: </a:t>
            </a:r>
            <a:r>
              <a:rPr lang="de-DE" altLang="en-US" baseline="0" dirty="0" err="1" smtClean="0">
                <a:sym typeface="Symbol" pitchFamily="18" charset="2"/>
              </a:rPr>
              <a:t>storage</a:t>
            </a:r>
            <a:r>
              <a:rPr lang="de-DE" altLang="en-US" baseline="0" dirty="0" smtClean="0">
                <a:sym typeface="Symbol" pitchFamily="18" charset="2"/>
              </a:rPr>
              <a:t> rings, PT </a:t>
            </a:r>
            <a:r>
              <a:rPr lang="de-DE" altLang="en-US" baseline="0" dirty="0" err="1" smtClean="0">
                <a:sym typeface="Symbol" pitchFamily="18" charset="2"/>
              </a:rPr>
              <a:t>and</a:t>
            </a:r>
            <a:r>
              <a:rPr lang="de-DE" altLang="en-US" baseline="0" dirty="0" smtClean="0">
                <a:sym typeface="Symbol" pitchFamily="18" charset="2"/>
              </a:rPr>
              <a:t> MR-TOF-MS.</a:t>
            </a:r>
            <a:endParaRPr lang="de-DE" altLang="en-US" dirty="0" smtClean="0">
              <a:sym typeface="Symbol" pitchFamily="18" charset="2"/>
            </a:endParaRPr>
          </a:p>
          <a:p>
            <a:pPr eaLnBrk="1" hangingPunct="1"/>
            <a:endParaRPr lang="de-D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0592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MR-TOF-MS around the world.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Hola Hola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1C878-505E-4906-A431-7AD24090A4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50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MR-TOF-MS around the world.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Hola Hola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D1C878-505E-4906-A431-7AD24090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60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4313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03EABC-5358-4E1A-AAEF-41F6AACEED7C}" type="slidenum">
              <a:rPr lang="en-US" altLang="de-DE"/>
              <a:pPr eaLnBrk="1" hangingPunct="1">
                <a:spcBef>
                  <a:spcPct val="0"/>
                </a:spcBef>
              </a:pPr>
              <a:t>10</a:t>
            </a:fld>
            <a:endParaRPr lang="en-US" altLang="de-DE"/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3852863" y="9432846"/>
            <a:ext cx="2944812" cy="4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4313"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95423489-66B6-4AD9-BCE5-C42D920E1A89}" type="slidenum">
              <a:rPr lang="en-US" altLang="de-DE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en-US" altLang="de-DE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4" y="4715629"/>
            <a:ext cx="4986337" cy="44679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74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4313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2D1A42-AFF8-4F57-81DB-2AB24FA7F98A}" type="slidenum">
              <a:rPr lang="en-US" altLang="de-DE"/>
              <a:pPr eaLnBrk="1" hangingPunct="1">
                <a:spcBef>
                  <a:spcPct val="0"/>
                </a:spcBef>
              </a:pPr>
              <a:t>12</a:t>
            </a:fld>
            <a:endParaRPr lang="en-US" altLang="de-DE"/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4313"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Pct val="45000"/>
              <a:buFontTx/>
              <a:buNone/>
            </a:pPr>
            <a:fld id="{78CA9E07-DDCD-4C09-9367-B92AD9F62D8F}" type="slidenum">
              <a:rPr lang="en-US" altLang="de-DE"/>
              <a:pPr algn="r" eaLnBrk="1" hangingPunct="1"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en-US" altLang="de-DE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6337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6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/>
          <p:cNvSpPr txBox="1"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900" dirty="0" err="1" smtClean="0">
                <a:solidFill>
                  <a:schemeClr val="bg1"/>
                </a:solidFill>
              </a:rPr>
              <a:t>NuSpIn</a:t>
            </a:r>
            <a:r>
              <a:rPr lang="de-DE" sz="900" dirty="0" smtClean="0">
                <a:solidFill>
                  <a:schemeClr val="bg1"/>
                </a:solidFill>
              </a:rPr>
              <a:t> 2019, </a:t>
            </a:r>
            <a:r>
              <a:rPr lang="de-DE" sz="900" dirty="0" err="1" smtClean="0">
                <a:solidFill>
                  <a:schemeClr val="bg1"/>
                </a:solidFill>
              </a:rPr>
              <a:t>Orsay</a:t>
            </a:r>
            <a:r>
              <a:rPr lang="de-DE" sz="900" dirty="0" smtClean="0">
                <a:solidFill>
                  <a:schemeClr val="bg1"/>
                </a:solidFill>
              </a:rPr>
              <a:t>,</a:t>
            </a:r>
            <a:r>
              <a:rPr lang="de-DE" sz="900" baseline="0" dirty="0" smtClean="0">
                <a:solidFill>
                  <a:schemeClr val="bg1"/>
                </a:solidFill>
              </a:rPr>
              <a:t> France</a:t>
            </a:r>
            <a:r>
              <a:rPr lang="de-DE" sz="900" dirty="0" smtClean="0">
                <a:solidFill>
                  <a:schemeClr val="bg1"/>
                </a:solidFill>
              </a:rPr>
              <a:t> </a:t>
            </a:r>
            <a:r>
              <a:rPr lang="de-DE" sz="900" baseline="0" dirty="0" smtClean="0">
                <a:solidFill>
                  <a:schemeClr val="bg1"/>
                </a:solidFill>
              </a:rPr>
              <a:t> – 24. - 28.06.2019</a:t>
            </a:r>
            <a:endParaRPr lang="de-DE" sz="900" dirty="0" smtClean="0">
              <a:solidFill>
                <a:schemeClr val="bg1"/>
              </a:solidFill>
            </a:endParaRPr>
          </a:p>
        </p:txBody>
      </p:sp>
      <p:pic>
        <p:nvPicPr>
          <p:cNvPr id="4" name="Picture 17" descr="2pi-logo-final-wid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196691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logo-8bit-400x216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92075"/>
            <a:ext cx="11477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jlu-logo-60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65100"/>
            <a:ext cx="16002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HG-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2238"/>
            <a:ext cx="1809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GSI_Logo_rgb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163513"/>
            <a:ext cx="15906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2500"/>
            <a:ext cx="9144000" cy="1900238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de-DE" noProof="0" dirty="0" smtClean="0"/>
              <a:t>Click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edit</a:t>
            </a:r>
            <a:r>
              <a:rPr lang="de-DE" noProof="0" dirty="0" smtClean="0"/>
              <a:t>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07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39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50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086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/>
          <p:cNvSpPr txBox="1"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sz="900" dirty="0" smtClean="0">
                <a:solidFill>
                  <a:schemeClr val="bg1"/>
                </a:solidFill>
              </a:rPr>
              <a:t>MRTOFMS Workshop, Gießen, Germany,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January</a:t>
            </a:r>
            <a:r>
              <a:rPr lang="de-DE" altLang="de-DE" sz="900" dirty="0" smtClean="0">
                <a:solidFill>
                  <a:schemeClr val="bg1"/>
                </a:solidFill>
              </a:rPr>
              <a:t> 16, 2016</a:t>
            </a:r>
          </a:p>
        </p:txBody>
      </p:sp>
      <p:pic>
        <p:nvPicPr>
          <p:cNvPr id="4" name="Picture 17" descr="2pi-logo-final-wid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196691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logo-8bit-400x216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92075"/>
            <a:ext cx="11477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jlu-logo-60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65100"/>
            <a:ext cx="16002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HG-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2238"/>
            <a:ext cx="1809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GSI_Logo_rgb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163513"/>
            <a:ext cx="15906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2500"/>
            <a:ext cx="9144000" cy="1900238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de-DE" altLang="de-DE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350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863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010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512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369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619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41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653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6757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194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268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753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5946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275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02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33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42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719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33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313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1027" name="Text Box 7"/>
          <p:cNvSpPr txBox="1"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900" dirty="0" smtClean="0">
                <a:solidFill>
                  <a:schemeClr val="bg1"/>
                </a:solidFill>
              </a:rPr>
              <a:t>T. </a:t>
            </a:r>
            <a:r>
              <a:rPr lang="de-DE" sz="900" dirty="0" err="1" smtClean="0">
                <a:solidFill>
                  <a:schemeClr val="bg1"/>
                </a:solidFill>
              </a:rPr>
              <a:t>Dickel</a:t>
            </a:r>
            <a:r>
              <a:rPr lang="de-DE" sz="900" dirty="0" smtClean="0">
                <a:solidFill>
                  <a:schemeClr val="bg1"/>
                </a:solidFill>
              </a:rPr>
              <a:t> –</a:t>
            </a:r>
            <a:r>
              <a:rPr lang="de-DE" sz="900" baseline="0" dirty="0" smtClean="0">
                <a:solidFill>
                  <a:schemeClr val="bg1"/>
                </a:solidFill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</a:rPr>
              <a:t>NuSpIn</a:t>
            </a:r>
            <a:r>
              <a:rPr lang="de-DE" sz="900" dirty="0" smtClean="0">
                <a:solidFill>
                  <a:schemeClr val="bg1"/>
                </a:solidFill>
              </a:rPr>
              <a:t> 2019, </a:t>
            </a:r>
            <a:r>
              <a:rPr lang="de-DE" sz="900" dirty="0" err="1" smtClean="0">
                <a:solidFill>
                  <a:schemeClr val="bg1"/>
                </a:solidFill>
              </a:rPr>
              <a:t>Orsay</a:t>
            </a:r>
            <a:r>
              <a:rPr lang="de-DE" sz="900" dirty="0" smtClean="0">
                <a:solidFill>
                  <a:schemeClr val="bg1"/>
                </a:solidFill>
              </a:rPr>
              <a:t>,</a:t>
            </a:r>
            <a:r>
              <a:rPr lang="de-DE" sz="900" baseline="0" dirty="0" smtClean="0">
                <a:solidFill>
                  <a:schemeClr val="bg1"/>
                </a:solidFill>
              </a:rPr>
              <a:t> France</a:t>
            </a:r>
            <a:r>
              <a:rPr lang="de-DE" sz="900" dirty="0" smtClean="0">
                <a:solidFill>
                  <a:schemeClr val="bg1"/>
                </a:solidFill>
              </a:rPr>
              <a:t> </a:t>
            </a:r>
            <a:r>
              <a:rPr lang="de-DE" sz="900" baseline="0" dirty="0" smtClean="0">
                <a:solidFill>
                  <a:schemeClr val="bg1"/>
                </a:solidFill>
              </a:rPr>
              <a:t> – 24. - 28.06.2019 – </a:t>
            </a:r>
            <a:r>
              <a:rPr lang="en-US" sz="900" baseline="0" dirty="0" smtClean="0">
                <a:solidFill>
                  <a:schemeClr val="bg1"/>
                </a:solidFill>
              </a:rPr>
              <a:t>Measurement of isomeric states at the  FRS Ion Catcher </a:t>
            </a:r>
            <a:endParaRPr lang="de-DE" sz="90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1027" name="Text Box 7"/>
          <p:cNvSpPr txBox="1"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altLang="de-DE" sz="900" dirty="0" smtClean="0">
                <a:solidFill>
                  <a:schemeClr val="bg1"/>
                </a:solidFill>
              </a:rPr>
              <a:t>T.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Dickel</a:t>
            </a:r>
            <a:r>
              <a:rPr lang="de-DE" altLang="de-DE" sz="900" dirty="0" smtClean="0">
                <a:solidFill>
                  <a:schemeClr val="bg1"/>
                </a:solidFill>
              </a:rPr>
              <a:t>,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Results</a:t>
            </a:r>
            <a:r>
              <a:rPr lang="de-DE" altLang="de-DE" sz="900" dirty="0" smtClean="0">
                <a:solidFill>
                  <a:schemeClr val="bg1"/>
                </a:solidFill>
              </a:rPr>
              <a:t>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of</a:t>
            </a:r>
            <a:r>
              <a:rPr lang="de-DE" altLang="de-DE" sz="900" dirty="0" smtClean="0">
                <a:solidFill>
                  <a:schemeClr val="bg1"/>
                </a:solidFill>
              </a:rPr>
              <a:t>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mass</a:t>
            </a:r>
            <a:r>
              <a:rPr lang="de-DE" altLang="de-DE" sz="900" dirty="0" smtClean="0">
                <a:solidFill>
                  <a:schemeClr val="bg1"/>
                </a:solidFill>
              </a:rPr>
              <a:t>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measurements</a:t>
            </a:r>
            <a:r>
              <a:rPr lang="de-DE" altLang="de-DE" sz="900" dirty="0" smtClean="0">
                <a:solidFill>
                  <a:schemeClr val="bg1"/>
                </a:solidFill>
              </a:rPr>
              <a:t> at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the</a:t>
            </a:r>
            <a:r>
              <a:rPr lang="de-DE" altLang="de-DE" sz="900" dirty="0" smtClean="0">
                <a:solidFill>
                  <a:schemeClr val="bg1"/>
                </a:solidFill>
              </a:rPr>
              <a:t> FRS Ion Catcher, MRTOFMS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Workshop,Gießen</a:t>
            </a:r>
            <a:r>
              <a:rPr lang="de-DE" altLang="de-DE" sz="900" dirty="0" smtClean="0">
                <a:solidFill>
                  <a:schemeClr val="bg1"/>
                </a:solidFill>
              </a:rPr>
              <a:t>, Germany, </a:t>
            </a:r>
            <a:r>
              <a:rPr lang="de-DE" altLang="de-DE" sz="900" dirty="0" err="1" smtClean="0">
                <a:solidFill>
                  <a:schemeClr val="bg1"/>
                </a:solidFill>
              </a:rPr>
              <a:t>January</a:t>
            </a:r>
            <a:r>
              <a:rPr lang="de-DE" altLang="de-DE" sz="900" dirty="0" smtClean="0">
                <a:solidFill>
                  <a:schemeClr val="bg1"/>
                </a:solidFill>
              </a:rPr>
              <a:t> 16, 2016</a:t>
            </a:r>
          </a:p>
        </p:txBody>
      </p:sp>
    </p:spTree>
    <p:extLst>
      <p:ext uri="{BB962C8B-B14F-4D97-AF65-F5344CB8AC3E}">
        <p14:creationId xmlns:p14="http://schemas.microsoft.com/office/powerpoint/2010/main" val="412716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0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5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58.jpeg"/><Relationship Id="rId5" Type="http://schemas.openxmlformats.org/officeDocument/2006/relationships/image" Target="../media/image54.png"/><Relationship Id="rId10" Type="http://schemas.openxmlformats.org/officeDocument/2006/relationships/image" Target="../media/image9.png"/><Relationship Id="rId4" Type="http://schemas.openxmlformats.org/officeDocument/2006/relationships/image" Target="../media/image53.png"/><Relationship Id="rId9" Type="http://schemas.openxmlformats.org/officeDocument/2006/relationships/image" Target="../media/image7.png"/><Relationship Id="rId1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5.wmf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0" y="1052736"/>
            <a:ext cx="9144000" cy="1872208"/>
          </a:xfrm>
        </p:spPr>
        <p:txBody>
          <a:bodyPr/>
          <a:lstStyle/>
          <a:p>
            <a:r>
              <a:rPr lang="en-US" b="0" dirty="0" smtClean="0"/>
              <a:t>Measurement </a:t>
            </a:r>
            <a:r>
              <a:rPr lang="en-US" b="0" dirty="0"/>
              <a:t>of isomeric states at the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FRS </a:t>
            </a:r>
            <a:r>
              <a:rPr lang="en-US" b="0" dirty="0"/>
              <a:t>Ion Catcher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1187624" y="3214717"/>
            <a:ext cx="67687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8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Timo </a:t>
            </a:r>
            <a:r>
              <a:rPr lang="de-DE" sz="1800" b="1" dirty="0" err="1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Dickel</a:t>
            </a:r>
            <a:endParaRPr lang="en-US" sz="1800" b="1" dirty="0" smtClean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 Darmstadt, JLU Gießen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9592" y="3951054"/>
            <a:ext cx="79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How to study the properties of exotic nuclei via mass spectrometry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FRS Ion Catcher @ GSI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Setup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Outlook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Experiments in FAIR phase-0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next generation stopping cell for the Super-FRS</a:t>
            </a:r>
          </a:p>
          <a:p>
            <a:pPr marL="800100" lvl="1" indent="-342900">
              <a:buFont typeface="Arial" charset="0"/>
              <a:buChar char="•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6700"/>
            <a:ext cx="8167688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114" y="548640"/>
            <a:ext cx="8229600" cy="5767754"/>
          </a:xfrm>
          <a:custGeom>
            <a:avLst/>
            <a:gdLst/>
            <a:ahLst/>
            <a:cxnLst/>
            <a:rect l="l" t="t" r="r" b="b"/>
            <a:pathLst>
              <a:path w="8229600" h="5767754">
                <a:moveTo>
                  <a:pt x="5601618" y="2712509"/>
                </a:moveTo>
                <a:cubicBezTo>
                  <a:pt x="5365855" y="2709950"/>
                  <a:pt x="5082927" y="3105856"/>
                  <a:pt x="4950167" y="3639732"/>
                </a:cubicBezTo>
                <a:cubicBezTo>
                  <a:pt x="4808556" y="4209200"/>
                  <a:pt x="4891427" y="4720000"/>
                  <a:pt x="5135265" y="4780635"/>
                </a:cubicBezTo>
                <a:cubicBezTo>
                  <a:pt x="5379103" y="4841271"/>
                  <a:pt x="5691571" y="4428782"/>
                  <a:pt x="5833182" y="3859314"/>
                </a:cubicBezTo>
                <a:cubicBezTo>
                  <a:pt x="5974793" y="3289846"/>
                  <a:pt x="5891921" y="2779047"/>
                  <a:pt x="5648084" y="2718411"/>
                </a:cubicBezTo>
                <a:cubicBezTo>
                  <a:pt x="5632844" y="2714621"/>
                  <a:pt x="5617336" y="2712680"/>
                  <a:pt x="5601618" y="2712509"/>
                </a:cubicBezTo>
                <a:close/>
                <a:moveTo>
                  <a:pt x="3429924" y="1770503"/>
                </a:moveTo>
                <a:cubicBezTo>
                  <a:pt x="3349034" y="1786269"/>
                  <a:pt x="3216657" y="1954121"/>
                  <a:pt x="3112869" y="2180465"/>
                </a:cubicBezTo>
                <a:cubicBezTo>
                  <a:pt x="2994255" y="2439144"/>
                  <a:pt x="2957898" y="2676265"/>
                  <a:pt x="3031664" y="2710090"/>
                </a:cubicBezTo>
                <a:cubicBezTo>
                  <a:pt x="3105431" y="2743915"/>
                  <a:pt x="3261386" y="2561634"/>
                  <a:pt x="3380001" y="2302956"/>
                </a:cubicBezTo>
                <a:cubicBezTo>
                  <a:pt x="3498615" y="2044277"/>
                  <a:pt x="3534973" y="1807155"/>
                  <a:pt x="3461206" y="1773330"/>
                </a:cubicBezTo>
                <a:cubicBezTo>
                  <a:pt x="3451985" y="1769102"/>
                  <a:pt x="3441480" y="1768251"/>
                  <a:pt x="3429924" y="1770503"/>
                </a:cubicBezTo>
                <a:close/>
                <a:moveTo>
                  <a:pt x="0" y="0"/>
                </a:moveTo>
                <a:lnTo>
                  <a:pt x="8229600" y="0"/>
                </a:lnTo>
                <a:cubicBezTo>
                  <a:pt x="7516837" y="1599028"/>
                  <a:pt x="8731348" y="4576689"/>
                  <a:pt x="6091311" y="4797083"/>
                </a:cubicBezTo>
                <a:cubicBezTo>
                  <a:pt x="4300024" y="5880295"/>
                  <a:pt x="2030437" y="5444197"/>
                  <a:pt x="0" y="5767754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6" name="TextBox 12"/>
          <p:cNvSpPr txBox="1">
            <a:spLocks noChangeArrowheads="1"/>
          </p:cNvSpPr>
          <p:nvPr/>
        </p:nvSpPr>
        <p:spPr bwMode="auto">
          <a:xfrm rot="18073364">
            <a:off x="5429107" y="4222747"/>
            <a:ext cx="1355179" cy="36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 dirty="0">
                <a:solidFill>
                  <a:srgbClr val="00B050"/>
                </a:solidFill>
              </a:rPr>
              <a:t>Super-FRS</a:t>
            </a:r>
          </a:p>
        </p:txBody>
      </p:sp>
      <p:sp>
        <p:nvSpPr>
          <p:cNvPr id="12297" name="TextBox 28"/>
          <p:cNvSpPr txBox="1">
            <a:spLocks noChangeArrowheads="1"/>
          </p:cNvSpPr>
          <p:nvPr/>
        </p:nvSpPr>
        <p:spPr bwMode="auto">
          <a:xfrm rot="18073364">
            <a:off x="3922798" y="2549936"/>
            <a:ext cx="647171" cy="36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b="1" dirty="0">
                <a:solidFill>
                  <a:srgbClr val="00B050"/>
                </a:solidFill>
              </a:rPr>
              <a:t>FRS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dirty="0">
                <a:solidFill>
                  <a:srgbClr val="FFFFFF"/>
                </a:solidFill>
                <a:cs typeface="Arial" panose="020B0604020202020204" pitchFamily="34" charset="0"/>
              </a:rPr>
              <a:t>The FRS Ion Catcher </a:t>
            </a:r>
            <a:r>
              <a:rPr lang="de-DE" altLang="de-DE" sz="2800" dirty="0" err="1">
                <a:solidFill>
                  <a:srgbClr val="FFFFFF"/>
                </a:solidFill>
                <a:cs typeface="Arial" panose="020B0604020202020204" pitchFamily="34" charset="0"/>
              </a:rPr>
              <a:t>at</a:t>
            </a:r>
            <a:r>
              <a:rPr lang="de-DE" altLang="de-DE" sz="2800" dirty="0">
                <a:solidFill>
                  <a:srgbClr val="FFFFFF"/>
                </a:solidFill>
                <a:cs typeface="Arial" panose="020B0604020202020204" pitchFamily="34" charset="0"/>
              </a:rPr>
              <a:t> GSI/FAIR</a:t>
            </a:r>
            <a:endParaRPr lang="en-GB" altLang="de-DE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 rot="1478001">
            <a:off x="3746611" y="2275077"/>
            <a:ext cx="293876" cy="1030546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2" name="Oval 26"/>
          <p:cNvSpPr>
            <a:spLocks noChangeArrowheads="1"/>
          </p:cNvSpPr>
          <p:nvPr/>
        </p:nvSpPr>
        <p:spPr bwMode="auto">
          <a:xfrm rot="837878">
            <a:off x="5583834" y="3235648"/>
            <a:ext cx="909907" cy="2125030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9" name="Rectangle 3"/>
          <p:cNvSpPr/>
          <p:nvPr/>
        </p:nvSpPr>
        <p:spPr>
          <a:xfrm>
            <a:off x="8903523" y="6655185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800" dirty="0" smtClean="0">
                <a:solidFill>
                  <a:schemeClr val="bg1"/>
                </a:solidFill>
              </a:rPr>
              <a:t>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749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51258" y="2011611"/>
            <a:ext cx="8885238" cy="1849437"/>
          </a:xfrm>
          <a:prstGeom prst="rect">
            <a:avLst/>
          </a:prstGeom>
          <a:solidFill>
            <a:srgbClr val="FFFFE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261938" y="519113"/>
            <a:ext cx="863054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 smtClean="0">
                <a:latin typeface="Calibri" panose="020F0502020204030204" pitchFamily="34" charset="0"/>
              </a:rPr>
              <a:t>High-</a:t>
            </a:r>
            <a:r>
              <a:rPr lang="de-DE" altLang="de-DE" dirty="0" err="1" smtClean="0">
                <a:latin typeface="Calibri" panose="020F0502020204030204" pitchFamily="34" charset="0"/>
              </a:rPr>
              <a:t>precision</a:t>
            </a:r>
            <a:r>
              <a:rPr lang="de-DE" altLang="de-DE" dirty="0" smtClean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experiments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with</a:t>
            </a:r>
            <a:r>
              <a:rPr lang="de-DE" altLang="de-DE" dirty="0">
                <a:latin typeface="Calibri" panose="020F0502020204030204" pitchFamily="34" charset="0"/>
              </a:rPr>
              <a:t> in-</a:t>
            </a:r>
            <a:r>
              <a:rPr lang="de-DE" altLang="de-DE" dirty="0" err="1">
                <a:latin typeface="Calibri" panose="020F0502020204030204" pitchFamily="34" charset="0"/>
              </a:rPr>
              <a:t>flight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separated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exotic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 smtClean="0">
                <a:latin typeface="Calibri" panose="020F0502020204030204" pitchFamily="34" charset="0"/>
              </a:rPr>
              <a:t>nuclei</a:t>
            </a:r>
            <a:r>
              <a:rPr lang="de-DE" altLang="de-DE" dirty="0" smtClean="0">
                <a:latin typeface="Calibri" panose="020F0502020204030204" pitchFamily="34" charset="0"/>
              </a:rPr>
              <a:t> </a:t>
            </a:r>
            <a:r>
              <a:rPr lang="de-DE" altLang="de-DE" dirty="0" err="1" smtClean="0">
                <a:latin typeface="Calibri" panose="020F0502020204030204" pitchFamily="34" charset="0"/>
              </a:rPr>
              <a:t>almost</a:t>
            </a:r>
            <a:r>
              <a:rPr lang="de-DE" altLang="de-DE" dirty="0" smtClean="0">
                <a:latin typeface="Calibri" panose="020F0502020204030204" pitchFamily="34" charset="0"/>
              </a:rPr>
              <a:t> </a:t>
            </a:r>
            <a:r>
              <a:rPr lang="de-DE" altLang="de-DE" dirty="0">
                <a:latin typeface="Calibri" panose="020F0502020204030204" pitchFamily="34" charset="0"/>
              </a:rPr>
              <a:t>at </a:t>
            </a:r>
            <a:r>
              <a:rPr lang="de-DE" altLang="de-DE" dirty="0" err="1" smtClean="0">
                <a:latin typeface="Calibri" panose="020F0502020204030204" pitchFamily="34" charset="0"/>
              </a:rPr>
              <a:t>rest</a:t>
            </a:r>
            <a:endParaRPr lang="de-DE" altLang="de-DE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de-DE" altLang="de-DE" dirty="0">
                <a:latin typeface="Calibri" panose="020F0502020204030204" pitchFamily="34" charset="0"/>
              </a:rPr>
              <a:t> universal </a:t>
            </a:r>
            <a:r>
              <a:rPr lang="de-DE" altLang="de-DE" dirty="0" err="1">
                <a:latin typeface="Calibri" panose="020F0502020204030204" pitchFamily="34" charset="0"/>
              </a:rPr>
              <a:t>and</a:t>
            </a:r>
            <a:r>
              <a:rPr lang="de-DE" altLang="de-DE" dirty="0">
                <a:latin typeface="Calibri" panose="020F0502020204030204" pitchFamily="34" charset="0"/>
              </a:rPr>
              <a:t> fast </a:t>
            </a:r>
            <a:r>
              <a:rPr lang="de-DE" altLang="de-DE" dirty="0" err="1">
                <a:latin typeface="Calibri" panose="020F0502020204030204" pitchFamily="34" charset="0"/>
              </a:rPr>
              <a:t>production</a:t>
            </a:r>
            <a:endParaRPr lang="de-DE" altLang="de-DE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de-DE" altLang="de-DE" dirty="0">
                <a:latin typeface="Calibri" panose="020F0502020204030204" pitchFamily="34" charset="0"/>
              </a:rPr>
              <a:t> high </a:t>
            </a:r>
            <a:r>
              <a:rPr lang="de-DE" altLang="de-DE" dirty="0" err="1">
                <a:latin typeface="Calibri" panose="020F0502020204030204" pitchFamily="34" charset="0"/>
              </a:rPr>
              <a:t>selectivity</a:t>
            </a:r>
            <a:endParaRPr lang="de-DE" altLang="de-DE" dirty="0"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cooled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exotic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nuclei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1029366" y="4386358"/>
            <a:ext cx="6759864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Super-FRS Experiment </a:t>
            </a:r>
            <a:r>
              <a:rPr lang="de-DE" altLang="de-DE" dirty="0" err="1">
                <a:solidFill>
                  <a:srgbClr val="333399"/>
                </a:solidFill>
                <a:latin typeface="Calibri" panose="020F0502020204030204" pitchFamily="34" charset="0"/>
              </a:rPr>
              <a:t>Collaboration</a:t>
            </a:r>
            <a:endParaRPr lang="de-DE" altLang="de-DE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(</a:t>
            </a:r>
            <a:r>
              <a:rPr lang="de-DE" altLang="de-DE" dirty="0" err="1">
                <a:solidFill>
                  <a:srgbClr val="333399"/>
                </a:solidFill>
                <a:latin typeface="Calibri" panose="020F0502020204030204" pitchFamily="34" charset="0"/>
              </a:rPr>
              <a:t>Mass</a:t>
            </a:r>
            <a:r>
              <a:rPr lang="de-DE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solidFill>
                  <a:srgbClr val="333399"/>
                </a:solidFill>
                <a:latin typeface="Calibri" panose="020F0502020204030204" pitchFamily="34" charset="0"/>
              </a:rPr>
              <a:t>Tagging</a:t>
            </a:r>
            <a:r>
              <a:rPr lang="de-DE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solidFill>
                  <a:srgbClr val="333399"/>
                </a:solidFill>
                <a:latin typeface="Calibri" panose="020F0502020204030204" pitchFamily="34" charset="0"/>
              </a:rPr>
              <a:t>for</a:t>
            </a:r>
            <a:r>
              <a:rPr lang="de-DE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 PID, New Isotope </a:t>
            </a:r>
            <a:r>
              <a:rPr lang="de-DE" altLang="de-DE" dirty="0" err="1">
                <a:solidFill>
                  <a:srgbClr val="333399"/>
                </a:solidFill>
                <a:latin typeface="Calibri" panose="020F0502020204030204" pitchFamily="34" charset="0"/>
              </a:rPr>
              <a:t>search</a:t>
            </a:r>
            <a:r>
              <a:rPr lang="de-DE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, </a:t>
            </a:r>
            <a:r>
              <a:rPr lang="de-DE" altLang="de-DE" dirty="0" err="1">
                <a:solidFill>
                  <a:srgbClr val="333399"/>
                </a:solidFill>
                <a:latin typeface="Calibri" panose="020F0502020204030204" pitchFamily="34" charset="0"/>
              </a:rPr>
              <a:t>Reaction</a:t>
            </a:r>
            <a:r>
              <a:rPr lang="de-DE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 Studies,…)</a:t>
            </a:r>
          </a:p>
          <a:p>
            <a:pPr eaLnBrk="1" hangingPunct="1"/>
            <a:endParaRPr lang="de-DE" altLang="de-DE" dirty="0" smtClean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eaLnBrk="1" hangingPunct="1"/>
            <a:endParaRPr lang="de-DE" altLang="de-DE" sz="1800" dirty="0" smtClean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dirty="0" smtClean="0">
                <a:solidFill>
                  <a:srgbClr val="333399"/>
                </a:solidFill>
                <a:latin typeface="Calibri" panose="020F0502020204030204" pitchFamily="34" charset="0"/>
              </a:rPr>
              <a:t>MATS 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(Precision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Measurements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of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very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short-lived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nuclei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using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an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Advanced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Trapping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System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for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highly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charged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ions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de-DE" altLang="de-DE" sz="800" dirty="0" smtClean="0">
                <a:latin typeface="Calibri" panose="020F0502020204030204" pitchFamily="34" charset="0"/>
              </a:rPr>
              <a:t> </a:t>
            </a:r>
            <a:endParaRPr lang="de-DE" altLang="de-DE" sz="800" dirty="0"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dirty="0" err="1">
                <a:solidFill>
                  <a:srgbClr val="333399"/>
                </a:solidFill>
                <a:latin typeface="Calibri" panose="020F0502020204030204" pitchFamily="34" charset="0"/>
              </a:rPr>
              <a:t>LaSpec</a:t>
            </a:r>
            <a:r>
              <a:rPr lang="de-DE" altLang="de-DE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600" dirty="0">
                <a:solidFill>
                  <a:srgbClr val="333399"/>
                </a:solidFill>
                <a:latin typeface="Calibri" panose="020F0502020204030204" pitchFamily="34" charset="0"/>
              </a:rPr>
              <a:t>(Laser </a:t>
            </a:r>
            <a:r>
              <a:rPr lang="de-DE" altLang="de-DE" sz="1600" dirty="0" err="1">
                <a:solidFill>
                  <a:srgbClr val="333399"/>
                </a:solidFill>
                <a:latin typeface="Calibri" panose="020F0502020204030204" pitchFamily="34" charset="0"/>
              </a:rPr>
              <a:t>Spectroscopy</a:t>
            </a:r>
            <a:r>
              <a:rPr lang="de-DE" altLang="de-DE" sz="1600" dirty="0" smtClean="0">
                <a:solidFill>
                  <a:srgbClr val="333399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/>
            <a:endParaRPr lang="de-DE" altLang="de-DE" sz="1600" dirty="0" smtClean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eaLnBrk="1" hangingPunct="1"/>
            <a:endParaRPr lang="de-DE" altLang="de-DE" sz="1600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de-DE" sz="1600" dirty="0">
              <a:latin typeface="Calibri" panose="020F0502020204030204" pitchFamily="34" charset="0"/>
            </a:endParaRPr>
          </a:p>
        </p:txBody>
      </p:sp>
      <p:grpSp>
        <p:nvGrpSpPr>
          <p:cNvPr id="5126" name="Group 7"/>
          <p:cNvGrpSpPr>
            <a:grpSpLocks/>
          </p:cNvGrpSpPr>
          <p:nvPr/>
        </p:nvGrpSpPr>
        <p:grpSpPr bwMode="auto">
          <a:xfrm>
            <a:off x="333821" y="2059236"/>
            <a:ext cx="8502650" cy="1751012"/>
            <a:chOff x="200" y="1276"/>
            <a:chExt cx="5356" cy="1103"/>
          </a:xfrm>
        </p:grpSpPr>
        <p:sp>
          <p:nvSpPr>
            <p:cNvPr id="5129" name="Rectangle 8"/>
            <p:cNvSpPr>
              <a:spLocks noChangeArrowheads="1"/>
            </p:cNvSpPr>
            <p:nvPr/>
          </p:nvSpPr>
          <p:spPr bwMode="auto">
            <a:xfrm>
              <a:off x="2709" y="1654"/>
              <a:ext cx="694" cy="346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1725" y="1655"/>
              <a:ext cx="694" cy="346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31" name="Text Box 10"/>
            <p:cNvSpPr txBox="1">
              <a:spLocks noChangeArrowheads="1"/>
            </p:cNvSpPr>
            <p:nvPr/>
          </p:nvSpPr>
          <p:spPr bwMode="auto">
            <a:xfrm>
              <a:off x="747" y="2005"/>
              <a:ext cx="69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In-flight</a:t>
              </a:r>
            </a:p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Production</a:t>
              </a:r>
              <a:endParaRPr lang="en-US" altLang="de-DE" sz="1600">
                <a:latin typeface="Calibri" panose="020F0502020204030204" pitchFamily="34" charset="0"/>
              </a:endParaRPr>
            </a:p>
          </p:txBody>
        </p:sp>
        <p:sp>
          <p:nvSpPr>
            <p:cNvPr id="5132" name="Text Box 11"/>
            <p:cNvSpPr txBox="1">
              <a:spLocks noChangeArrowheads="1"/>
            </p:cNvSpPr>
            <p:nvPr/>
          </p:nvSpPr>
          <p:spPr bwMode="auto">
            <a:xfrm>
              <a:off x="1729" y="2002"/>
              <a:ext cx="68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In-flight</a:t>
              </a:r>
            </a:p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Separation</a:t>
              </a:r>
              <a:endParaRPr lang="en-US" altLang="de-DE" sz="1600">
                <a:latin typeface="Calibri" panose="020F0502020204030204" pitchFamily="34" charset="0"/>
              </a:endParaRPr>
            </a:p>
          </p:txBody>
        </p:sp>
        <p:sp>
          <p:nvSpPr>
            <p:cNvPr id="5133" name="Text Box 12"/>
            <p:cNvSpPr txBox="1">
              <a:spLocks noChangeArrowheads="1"/>
            </p:cNvSpPr>
            <p:nvPr/>
          </p:nvSpPr>
          <p:spPr bwMode="auto">
            <a:xfrm>
              <a:off x="2665" y="2011"/>
              <a:ext cx="79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Momentum</a:t>
              </a:r>
            </a:p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Compression</a:t>
              </a:r>
              <a:endParaRPr lang="en-US" altLang="de-DE" sz="1600">
                <a:latin typeface="Calibri" panose="020F0502020204030204" pitchFamily="34" charset="0"/>
              </a:endParaRPr>
            </a:p>
          </p:txBody>
        </p:sp>
        <p:sp>
          <p:nvSpPr>
            <p:cNvPr id="5134" name="Text Box 13"/>
            <p:cNvSpPr txBox="1">
              <a:spLocks noChangeArrowheads="1"/>
            </p:cNvSpPr>
            <p:nvPr/>
          </p:nvSpPr>
          <p:spPr bwMode="auto">
            <a:xfrm>
              <a:off x="3594" y="2008"/>
              <a:ext cx="89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Stopping /</a:t>
              </a:r>
            </a:p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Thermalization</a:t>
              </a:r>
              <a:endParaRPr lang="en-US" altLang="de-DE" sz="1600">
                <a:latin typeface="Calibri" panose="020F0502020204030204" pitchFamily="34" charset="0"/>
              </a:endParaRPr>
            </a:p>
          </p:txBody>
        </p:sp>
        <p:sp>
          <p:nvSpPr>
            <p:cNvPr id="5135" name="Rectangle 14"/>
            <p:cNvSpPr>
              <a:spLocks noChangeArrowheads="1"/>
            </p:cNvSpPr>
            <p:nvPr/>
          </p:nvSpPr>
          <p:spPr bwMode="auto">
            <a:xfrm>
              <a:off x="750" y="1655"/>
              <a:ext cx="694" cy="346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895" y="1727"/>
              <a:ext cx="40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dirty="0">
                  <a:latin typeface="Calibri" panose="020F0502020204030204" pitchFamily="34" charset="0"/>
                </a:rPr>
                <a:t>Target</a:t>
              </a:r>
              <a:endParaRPr lang="en-US" altLang="de-DE" sz="1400" dirty="0">
                <a:latin typeface="Calibri" panose="020F0502020204030204" pitchFamily="34" charset="0"/>
              </a:endParaRPr>
            </a:p>
          </p:txBody>
        </p:sp>
        <p:sp>
          <p:nvSpPr>
            <p:cNvPr id="5137" name="Text Box 16"/>
            <p:cNvSpPr txBox="1">
              <a:spLocks noChangeArrowheads="1"/>
            </p:cNvSpPr>
            <p:nvPr/>
          </p:nvSpPr>
          <p:spPr bwMode="auto">
            <a:xfrm>
              <a:off x="1785" y="1657"/>
              <a:ext cx="56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>
                  <a:latin typeface="Calibri" panose="020F0502020204030204" pitchFamily="34" charset="0"/>
                </a:rPr>
                <a:t>Fragment</a:t>
              </a:r>
            </a:p>
            <a:p>
              <a:pPr algn="ctr" eaLnBrk="1" hangingPunct="1"/>
              <a:r>
                <a:rPr lang="de-DE" altLang="de-DE" sz="1400">
                  <a:latin typeface="Calibri" panose="020F0502020204030204" pitchFamily="34" charset="0"/>
                </a:rPr>
                <a:t>Separator</a:t>
              </a:r>
              <a:endParaRPr lang="en-US" altLang="de-DE" sz="1400">
                <a:latin typeface="Calibri" panose="020F0502020204030204" pitchFamily="34" charset="0"/>
              </a:endParaRPr>
            </a:p>
          </p:txBody>
        </p:sp>
        <p:sp>
          <p:nvSpPr>
            <p:cNvPr id="5138" name="Text Box 17"/>
            <p:cNvSpPr txBox="1">
              <a:spLocks noChangeArrowheads="1"/>
            </p:cNvSpPr>
            <p:nvPr/>
          </p:nvSpPr>
          <p:spPr bwMode="auto">
            <a:xfrm>
              <a:off x="2772" y="1664"/>
              <a:ext cx="56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>
                  <a:latin typeface="Calibri" panose="020F0502020204030204" pitchFamily="34" charset="0"/>
                </a:rPr>
                <a:t>Buncher /</a:t>
              </a:r>
            </a:p>
            <a:p>
              <a:pPr algn="ctr" eaLnBrk="1" hangingPunct="1"/>
              <a:r>
                <a:rPr lang="en-US" altLang="de-DE" sz="1400">
                  <a:latin typeface="Calibri" panose="020F0502020204030204" pitchFamily="34" charset="0"/>
                </a:rPr>
                <a:t>Degrader</a:t>
              </a:r>
            </a:p>
          </p:txBody>
        </p:sp>
        <p:sp>
          <p:nvSpPr>
            <p:cNvPr id="5139" name="Rectangle 18"/>
            <p:cNvSpPr>
              <a:spLocks noChangeArrowheads="1"/>
            </p:cNvSpPr>
            <p:nvPr/>
          </p:nvSpPr>
          <p:spPr bwMode="auto">
            <a:xfrm>
              <a:off x="3690" y="1652"/>
              <a:ext cx="694" cy="35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40" name="Text Box 19"/>
            <p:cNvSpPr txBox="1">
              <a:spLocks noChangeArrowheads="1"/>
            </p:cNvSpPr>
            <p:nvPr/>
          </p:nvSpPr>
          <p:spPr bwMode="auto">
            <a:xfrm>
              <a:off x="3773" y="1668"/>
              <a:ext cx="52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>
                  <a:latin typeface="Calibri" panose="020F0502020204030204" pitchFamily="34" charset="0"/>
                </a:rPr>
                <a:t>Stopping</a:t>
              </a:r>
            </a:p>
            <a:p>
              <a:pPr algn="ctr" eaLnBrk="1" hangingPunct="1"/>
              <a:r>
                <a:rPr lang="de-DE" altLang="de-DE" sz="1400">
                  <a:latin typeface="Calibri" panose="020F0502020204030204" pitchFamily="34" charset="0"/>
                </a:rPr>
                <a:t>Cell</a:t>
              </a:r>
              <a:endParaRPr lang="en-US" altLang="de-DE" sz="1400">
                <a:latin typeface="Calibri" panose="020F0502020204030204" pitchFamily="34" charset="0"/>
              </a:endParaRPr>
            </a:p>
          </p:txBody>
        </p:sp>
        <p:sp>
          <p:nvSpPr>
            <p:cNvPr id="5141" name="Line 20"/>
            <p:cNvSpPr>
              <a:spLocks noChangeShapeType="1"/>
            </p:cNvSpPr>
            <p:nvPr/>
          </p:nvSpPr>
          <p:spPr bwMode="auto">
            <a:xfrm>
              <a:off x="4386" y="1826"/>
              <a:ext cx="33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42" name="Text Box 21"/>
            <p:cNvSpPr txBox="1">
              <a:spLocks noChangeArrowheads="1"/>
            </p:cNvSpPr>
            <p:nvPr/>
          </p:nvSpPr>
          <p:spPr bwMode="auto">
            <a:xfrm>
              <a:off x="4710" y="1692"/>
              <a:ext cx="8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Experiments</a:t>
              </a:r>
            </a:p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(Trap, Laser,..)</a:t>
              </a:r>
              <a:endParaRPr lang="en-US" altLang="de-DE" sz="1600">
                <a:latin typeface="Calibri" panose="020F0502020204030204" pitchFamily="34" charset="0"/>
              </a:endParaRPr>
            </a:p>
          </p:txBody>
        </p:sp>
        <p:sp>
          <p:nvSpPr>
            <p:cNvPr id="5143" name="Line 22"/>
            <p:cNvSpPr>
              <a:spLocks noChangeShapeType="1"/>
            </p:cNvSpPr>
            <p:nvPr/>
          </p:nvSpPr>
          <p:spPr bwMode="auto">
            <a:xfrm>
              <a:off x="411" y="1825"/>
              <a:ext cx="33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44" name="Text Box 23"/>
            <p:cNvSpPr txBox="1">
              <a:spLocks noChangeArrowheads="1"/>
            </p:cNvSpPr>
            <p:nvPr/>
          </p:nvSpPr>
          <p:spPr bwMode="auto">
            <a:xfrm>
              <a:off x="200" y="1857"/>
              <a:ext cx="47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>
                  <a:latin typeface="Calibri" panose="020F0502020204030204" pitchFamily="34" charset="0"/>
                </a:rPr>
                <a:t>Primary</a:t>
              </a:r>
            </a:p>
            <a:p>
              <a:pPr algn="ctr" eaLnBrk="1" hangingPunct="1"/>
              <a:r>
                <a:rPr lang="de-DE" altLang="de-DE" sz="1400">
                  <a:latin typeface="Calibri" panose="020F0502020204030204" pitchFamily="34" charset="0"/>
                </a:rPr>
                <a:t>Beam</a:t>
              </a:r>
              <a:endParaRPr lang="en-US" altLang="de-DE" sz="1400">
                <a:latin typeface="Calibri" panose="020F0502020204030204" pitchFamily="34" charset="0"/>
              </a:endParaRPr>
            </a:p>
          </p:txBody>
        </p:sp>
        <p:sp>
          <p:nvSpPr>
            <p:cNvPr id="5145" name="Line 24"/>
            <p:cNvSpPr>
              <a:spLocks noChangeShapeType="1"/>
            </p:cNvSpPr>
            <p:nvPr/>
          </p:nvSpPr>
          <p:spPr bwMode="auto">
            <a:xfrm>
              <a:off x="3407" y="1824"/>
              <a:ext cx="283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46" name="Line 25"/>
            <p:cNvSpPr>
              <a:spLocks noChangeShapeType="1"/>
            </p:cNvSpPr>
            <p:nvPr/>
          </p:nvSpPr>
          <p:spPr bwMode="auto">
            <a:xfrm>
              <a:off x="2424" y="1826"/>
              <a:ext cx="283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47" name="Line 26"/>
            <p:cNvSpPr>
              <a:spLocks noChangeShapeType="1"/>
            </p:cNvSpPr>
            <p:nvPr/>
          </p:nvSpPr>
          <p:spPr bwMode="auto">
            <a:xfrm>
              <a:off x="1447" y="1826"/>
              <a:ext cx="283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48" name="Text Box 27"/>
            <p:cNvSpPr txBox="1">
              <a:spLocks noChangeArrowheads="1"/>
            </p:cNvSpPr>
            <p:nvPr/>
          </p:nvSpPr>
          <p:spPr bwMode="auto">
            <a:xfrm>
              <a:off x="1688" y="1277"/>
              <a:ext cx="106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 dirty="0">
                  <a:latin typeface="Calibri" panose="020F0502020204030204" pitchFamily="34" charset="0"/>
                </a:rPr>
                <a:t>100...1500 </a:t>
              </a:r>
              <a:r>
                <a:rPr lang="de-DE" altLang="de-DE" sz="1600" dirty="0" err="1">
                  <a:latin typeface="Calibri" panose="020F0502020204030204" pitchFamily="34" charset="0"/>
                </a:rPr>
                <a:t>MeV</a:t>
              </a:r>
              <a:r>
                <a:rPr lang="de-DE" altLang="de-DE" sz="1600" dirty="0">
                  <a:latin typeface="Calibri" panose="020F0502020204030204" pitchFamily="34" charset="0"/>
                </a:rPr>
                <a:t>/u</a:t>
              </a:r>
              <a:endParaRPr lang="en-US" altLang="de-DE" sz="1600" dirty="0">
                <a:latin typeface="Calibri" panose="020F0502020204030204" pitchFamily="34" charset="0"/>
              </a:endParaRPr>
            </a:p>
          </p:txBody>
        </p:sp>
        <p:sp>
          <p:nvSpPr>
            <p:cNvPr id="5149" name="Text Box 28"/>
            <p:cNvSpPr txBox="1">
              <a:spLocks noChangeArrowheads="1"/>
            </p:cNvSpPr>
            <p:nvPr/>
          </p:nvSpPr>
          <p:spPr bwMode="auto">
            <a:xfrm>
              <a:off x="4214" y="1280"/>
              <a:ext cx="34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~ eV</a:t>
              </a:r>
              <a:endParaRPr lang="en-US" altLang="de-DE" sz="1600">
                <a:latin typeface="Calibri" panose="020F0502020204030204" pitchFamily="34" charset="0"/>
              </a:endParaRPr>
            </a:p>
          </p:txBody>
        </p:sp>
        <p:sp>
          <p:nvSpPr>
            <p:cNvPr id="5150" name="Rectangle 29"/>
            <p:cNvSpPr>
              <a:spLocks noChangeArrowheads="1"/>
            </p:cNvSpPr>
            <p:nvPr/>
          </p:nvSpPr>
          <p:spPr bwMode="auto">
            <a:xfrm>
              <a:off x="388" y="1500"/>
              <a:ext cx="3000" cy="6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51" name="Rectangle 30"/>
            <p:cNvSpPr>
              <a:spLocks noChangeArrowheads="1"/>
            </p:cNvSpPr>
            <p:nvPr/>
          </p:nvSpPr>
          <p:spPr bwMode="auto">
            <a:xfrm>
              <a:off x="4086" y="1500"/>
              <a:ext cx="592" cy="61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52" name="Rectangle 31"/>
            <p:cNvSpPr>
              <a:spLocks noChangeArrowheads="1"/>
            </p:cNvSpPr>
            <p:nvPr/>
          </p:nvSpPr>
          <p:spPr bwMode="auto">
            <a:xfrm>
              <a:off x="4682" y="1499"/>
              <a:ext cx="592" cy="63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53" name="Text Box 32"/>
            <p:cNvSpPr txBox="1">
              <a:spLocks noChangeArrowheads="1"/>
            </p:cNvSpPr>
            <p:nvPr/>
          </p:nvSpPr>
          <p:spPr bwMode="auto">
            <a:xfrm>
              <a:off x="4786" y="1276"/>
              <a:ext cx="40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~ keV</a:t>
              </a:r>
              <a:endParaRPr lang="en-US" altLang="de-DE" sz="1600">
                <a:latin typeface="Calibri" panose="020F0502020204030204" pitchFamily="34" charset="0"/>
              </a:endParaRPr>
            </a:p>
          </p:txBody>
        </p:sp>
        <p:sp>
          <p:nvSpPr>
            <p:cNvPr id="5154" name="Rectangle 33"/>
            <p:cNvSpPr>
              <a:spLocks noChangeArrowheads="1"/>
            </p:cNvSpPr>
            <p:nvPr/>
          </p:nvSpPr>
          <p:spPr bwMode="auto">
            <a:xfrm>
              <a:off x="3392" y="1499"/>
              <a:ext cx="690" cy="63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5155" name="Text Box 34"/>
            <p:cNvSpPr txBox="1">
              <a:spLocks noChangeArrowheads="1"/>
            </p:cNvSpPr>
            <p:nvPr/>
          </p:nvSpPr>
          <p:spPr bwMode="auto">
            <a:xfrm>
              <a:off x="3459" y="1290"/>
              <a:ext cx="56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600">
                  <a:latin typeface="Calibri" panose="020F0502020204030204" pitchFamily="34" charset="0"/>
                </a:rPr>
                <a:t>~ MeV/u</a:t>
              </a:r>
              <a:endParaRPr lang="en-US" altLang="de-DE" sz="1600">
                <a:latin typeface="Calibri" panose="020F0502020204030204" pitchFamily="34" charset="0"/>
              </a:endParaRPr>
            </a:p>
          </p:txBody>
        </p:sp>
      </p:grp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0" y="1895"/>
            <a:ext cx="9152546" cy="40466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kern="0" dirty="0">
                <a:latin typeface="Calibri" panose="020F0502020204030204" pitchFamily="34" charset="0"/>
              </a:rPr>
              <a:t>Low Energy </a:t>
            </a:r>
            <a:r>
              <a:rPr lang="en-GB" altLang="de-DE" kern="0" dirty="0" smtClean="0">
                <a:latin typeface="Calibri" panose="020F0502020204030204" pitchFamily="34" charset="0"/>
              </a:rPr>
              <a:t>RIB @ Super-FRS/FRS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01886" y="5261138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@LEB:</a:t>
            </a:r>
            <a:endParaRPr lang="de-DE" dirty="0"/>
          </a:p>
        </p:txBody>
      </p:sp>
      <p:sp>
        <p:nvSpPr>
          <p:cNvPr id="38" name="Textfeld 37"/>
          <p:cNvSpPr txBox="1"/>
          <p:nvPr/>
        </p:nvSpPr>
        <p:spPr>
          <a:xfrm>
            <a:off x="701886" y="4077072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@FRS &amp; LEB:</a:t>
            </a:r>
            <a:endParaRPr lang="de-DE" dirty="0"/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6300192" y="6335713"/>
            <a:ext cx="27462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200" dirty="0" smtClean="0"/>
              <a:t>D. Rodriguez, et a., EPJ </a:t>
            </a:r>
            <a:r>
              <a:rPr lang="en-GB" altLang="de-DE" sz="1200" dirty="0"/>
              <a:t>183 (2010) 1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6300192" y="5024209"/>
            <a:ext cx="27170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200" dirty="0" smtClean="0"/>
              <a:t>J. </a:t>
            </a:r>
            <a:r>
              <a:rPr lang="en-GB" altLang="de-DE" sz="1200" dirty="0" err="1" smtClean="0"/>
              <a:t>Äystö</a:t>
            </a:r>
            <a:r>
              <a:rPr lang="en-GB" altLang="de-DE" sz="1200" dirty="0" smtClean="0"/>
              <a:t> et al., NIMB </a:t>
            </a:r>
            <a:r>
              <a:rPr lang="de-DE" sz="1200" b="1" dirty="0" smtClean="0"/>
              <a:t>376</a:t>
            </a:r>
            <a:r>
              <a:rPr lang="de-DE" sz="1200" dirty="0" smtClean="0"/>
              <a:t> </a:t>
            </a:r>
            <a:r>
              <a:rPr lang="de-DE" sz="1200" dirty="0"/>
              <a:t>(2016) 111</a:t>
            </a:r>
            <a:endParaRPr lang="en-GB" altLang="de-DE" sz="1200" dirty="0"/>
          </a:p>
        </p:txBody>
      </p:sp>
    </p:spTree>
    <p:extLst>
      <p:ext uri="{BB962C8B-B14F-4D97-AF65-F5344CB8AC3E}">
        <p14:creationId xmlns:p14="http://schemas.microsoft.com/office/powerpoint/2010/main" val="38051990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Concept</a:t>
            </a:r>
            <a:r>
              <a:rPr lang="de-DE" altLang="de-DE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: </a:t>
            </a:r>
            <a:r>
              <a:rPr lang="de-DE" altLang="de-DE" sz="28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Cryogenic</a:t>
            </a:r>
            <a:r>
              <a:rPr lang="de-DE" altLang="de-DE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Stopping</a:t>
            </a:r>
            <a:r>
              <a:rPr lang="de-DE" altLang="de-DE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de-DE" altLang="de-DE" sz="28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Cell</a:t>
            </a:r>
            <a:r>
              <a:rPr lang="de-DE" altLang="de-DE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 (CSC)</a:t>
            </a:r>
            <a:endParaRPr lang="de-DE" altLang="de-DE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65785" y="3869560"/>
            <a:ext cx="8856662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 eaLnBrk="0" hangingPunct="0">
              <a:spcBef>
                <a:spcPts val="5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/>
            <a:r>
              <a:rPr lang="en-US" altLang="de-DE" b="1" dirty="0" smtClean="0">
                <a:cs typeface="Arial" panose="020B0604020202020204" pitchFamily="34" charset="0"/>
              </a:rPr>
              <a:t>IGISOL/Stopping cells: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b="1" dirty="0" smtClean="0">
                <a:cs typeface="Arial" panose="020B0604020202020204" pitchFamily="34" charset="0"/>
              </a:rPr>
              <a:t>Fast </a:t>
            </a:r>
            <a:r>
              <a:rPr lang="en-US" altLang="de-DE" dirty="0" smtClean="0">
                <a:latin typeface="Wingdings" panose="05000000000000000000" pitchFamily="2" charset="2"/>
              </a:rPr>
              <a:t></a:t>
            </a:r>
            <a:r>
              <a:rPr lang="en-US" altLang="de-DE" dirty="0" smtClean="0">
                <a:cs typeface="Arial" panose="020B0604020202020204" pitchFamily="34" charset="0"/>
              </a:rPr>
              <a:t> access to short-lived exotic nuclides (T</a:t>
            </a:r>
            <a:r>
              <a:rPr lang="en-US" altLang="de-DE" baseline="-25000" dirty="0" smtClean="0">
                <a:cs typeface="Arial" panose="020B0604020202020204" pitchFamily="34" charset="0"/>
              </a:rPr>
              <a:t>1/2</a:t>
            </a:r>
            <a:r>
              <a:rPr lang="en-US" altLang="de-DE" dirty="0" smtClean="0">
                <a:cs typeface="Arial" panose="020B0604020202020204" pitchFamily="34" charset="0"/>
              </a:rPr>
              <a:t> ~ </a:t>
            </a:r>
            <a:r>
              <a:rPr lang="en-US" altLang="de-DE" dirty="0" err="1" smtClean="0">
                <a:cs typeface="Arial" panose="020B0604020202020204" pitchFamily="34" charset="0"/>
              </a:rPr>
              <a:t>ms</a:t>
            </a:r>
            <a:r>
              <a:rPr lang="en-US" altLang="de-DE" dirty="0" smtClean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b="1" dirty="0" smtClean="0">
                <a:cs typeface="Arial" panose="020B0604020202020204" pitchFamily="34" charset="0"/>
              </a:rPr>
              <a:t>Universal </a:t>
            </a:r>
            <a:r>
              <a:rPr lang="en-US" altLang="de-DE" dirty="0" smtClean="0">
                <a:latin typeface="Wingdings" panose="05000000000000000000" pitchFamily="2" charset="2"/>
              </a:rPr>
              <a:t></a:t>
            </a:r>
            <a:r>
              <a:rPr lang="en-US" altLang="de-DE" dirty="0" smtClean="0">
                <a:cs typeface="Arial" panose="020B0604020202020204" pitchFamily="34" charset="0"/>
              </a:rPr>
              <a:t> element-independent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b="1" dirty="0" smtClean="0">
                <a:cs typeface="Arial" panose="020B0604020202020204" pitchFamily="34" charset="0"/>
              </a:rPr>
              <a:t>Efficient </a:t>
            </a:r>
            <a:r>
              <a:rPr lang="en-US" altLang="de-DE" dirty="0" smtClean="0">
                <a:latin typeface="Wingdings" panose="05000000000000000000" pitchFamily="2" charset="2"/>
              </a:rPr>
              <a:t></a:t>
            </a:r>
            <a:r>
              <a:rPr lang="en-US" altLang="de-DE" dirty="0" smtClean="0">
                <a:cs typeface="Arial" panose="020B0604020202020204" pitchFamily="34" charset="0"/>
              </a:rPr>
              <a:t> highest stopping and extraction efficiency </a:t>
            </a:r>
          </a:p>
          <a:p>
            <a:pPr marL="0" indent="0" eaLnBrk="1" hangingPunct="1"/>
            <a:endParaRPr lang="en-US" altLang="de-DE" b="1" dirty="0" smtClean="0">
              <a:cs typeface="Arial" panose="020B0604020202020204" pitchFamily="34" charset="0"/>
            </a:endParaRPr>
          </a:p>
          <a:p>
            <a:pPr marL="0" indent="0" eaLnBrk="1" hangingPunct="1"/>
            <a:r>
              <a:rPr lang="en-US" altLang="de-DE" b="1" dirty="0" smtClean="0">
                <a:cs typeface="Arial" panose="020B0604020202020204" pitchFamily="34" charset="0"/>
              </a:rPr>
              <a:t>Cryogenic Operation</a:t>
            </a:r>
            <a:endParaRPr lang="en-US" altLang="de-DE" b="1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b="1" dirty="0" smtClean="0">
                <a:cs typeface="Arial" panose="020B0604020202020204" pitchFamily="34" charset="0"/>
              </a:rPr>
              <a:t>Clean</a:t>
            </a:r>
            <a:r>
              <a:rPr lang="en-US" altLang="de-DE" dirty="0" smtClean="0">
                <a:cs typeface="Arial" panose="020B0604020202020204" pitchFamily="34" charset="0"/>
              </a:rPr>
              <a:t> </a:t>
            </a:r>
            <a:r>
              <a:rPr lang="en-US" altLang="de-DE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de-DE" dirty="0" smtClean="0">
                <a:cs typeface="Arial" panose="020B0604020202020204" pitchFamily="34" charset="0"/>
                <a:sym typeface="Wingdings" panose="05000000000000000000" pitchFamily="2" charset="2"/>
              </a:rPr>
              <a:t>ion </a:t>
            </a:r>
            <a:r>
              <a:rPr lang="en-US" altLang="de-DE" dirty="0">
                <a:cs typeface="Arial" panose="020B0604020202020204" pitchFamily="34" charset="0"/>
                <a:sym typeface="Wingdings" panose="05000000000000000000" pitchFamily="2" charset="2"/>
              </a:rPr>
              <a:t>beams of high cleanliness</a:t>
            </a:r>
            <a:endParaRPr lang="en-US" altLang="de-DE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de-DE" dirty="0" smtClean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de-DE" dirty="0">
              <a:cs typeface="Arial" panose="020B0604020202020204" pitchFamily="34" charset="0"/>
            </a:endParaRPr>
          </a:p>
        </p:txBody>
      </p:sp>
      <p:grpSp>
        <p:nvGrpSpPr>
          <p:cNvPr id="7173" name="Group 3"/>
          <p:cNvGrpSpPr>
            <a:grpSpLocks/>
          </p:cNvGrpSpPr>
          <p:nvPr/>
        </p:nvGrpSpPr>
        <p:grpSpPr bwMode="auto">
          <a:xfrm>
            <a:off x="34925" y="703955"/>
            <a:ext cx="9074150" cy="3013077"/>
            <a:chOff x="35496" y="577377"/>
            <a:chExt cx="9073008" cy="3013077"/>
          </a:xfrm>
        </p:grpSpPr>
        <p:sp>
          <p:nvSpPr>
            <p:cNvPr id="7175" name="Pentagon 81"/>
            <p:cNvSpPr>
              <a:spLocks noChangeArrowheads="1"/>
            </p:cNvSpPr>
            <p:nvPr/>
          </p:nvSpPr>
          <p:spPr bwMode="auto">
            <a:xfrm>
              <a:off x="35496" y="1574329"/>
              <a:ext cx="2012850" cy="1733550"/>
            </a:xfrm>
            <a:prstGeom prst="homePlate">
              <a:avLst>
                <a:gd name="adj" fmla="val 50030"/>
              </a:avLst>
            </a:prstGeom>
            <a:solidFill>
              <a:srgbClr val="FFFF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r>
                <a:rPr lang="de-DE" altLang="en-US" sz="1800" dirty="0" smtClean="0">
                  <a:solidFill>
                    <a:schemeClr val="tx2"/>
                  </a:solidFill>
                  <a:cs typeface="Arial" panose="020B0604020202020204" pitchFamily="34" charset="0"/>
                </a:rPr>
                <a:t>high </a:t>
              </a:r>
              <a:r>
                <a:rPr lang="de-DE" altLang="en-US" sz="1800" dirty="0" err="1" smtClean="0">
                  <a:solidFill>
                    <a:schemeClr val="tx2"/>
                  </a:solidFill>
                  <a:cs typeface="Arial" panose="020B0604020202020204" pitchFamily="34" charset="0"/>
                </a:rPr>
                <a:t>energy</a:t>
              </a:r>
              <a:r>
                <a:rPr lang="de-DE" altLang="en-US" sz="1800" dirty="0" smtClean="0">
                  <a:solidFill>
                    <a:schemeClr val="tx2"/>
                  </a:solidFill>
                  <a:cs typeface="Arial" panose="020B0604020202020204" pitchFamily="34" charset="0"/>
                </a:rPr>
                <a:t> beam</a:t>
              </a:r>
            </a:p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r>
                <a:rPr lang="de-DE" altLang="en-US" sz="1800" dirty="0" smtClean="0">
                  <a:solidFill>
                    <a:schemeClr val="tx2"/>
                  </a:solidFill>
                  <a:cs typeface="Arial" panose="020B0604020202020204" pitchFamily="34" charset="0"/>
                </a:rPr>
                <a:t>(~</a:t>
              </a:r>
              <a:r>
                <a:rPr lang="de-DE" altLang="en-US" sz="1800" dirty="0" err="1" smtClean="0">
                  <a:solidFill>
                    <a:schemeClr val="tx2"/>
                  </a:solidFill>
                  <a:cs typeface="Arial" panose="020B0604020202020204" pitchFamily="34" charset="0"/>
                </a:rPr>
                <a:t>Mev</a:t>
              </a:r>
              <a:r>
                <a:rPr lang="de-DE" altLang="en-US" sz="1800" dirty="0" smtClean="0">
                  <a:solidFill>
                    <a:schemeClr val="tx2"/>
                  </a:solidFill>
                  <a:cs typeface="Arial" panose="020B0604020202020204" pitchFamily="34" charset="0"/>
                </a:rPr>
                <a:t>/u)</a:t>
              </a:r>
              <a:endParaRPr lang="de-DE" altLang="en-US" sz="1800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176" name="Group 2"/>
            <p:cNvGrpSpPr>
              <a:grpSpLocks/>
            </p:cNvGrpSpPr>
            <p:nvPr/>
          </p:nvGrpSpPr>
          <p:grpSpPr bwMode="auto">
            <a:xfrm>
              <a:off x="1606228" y="1275879"/>
              <a:ext cx="5254625" cy="2314575"/>
              <a:chOff x="1478191" y="3563063"/>
              <a:chExt cx="5254049" cy="2314209"/>
            </a:xfrm>
          </p:grpSpPr>
          <p:sp>
            <p:nvSpPr>
              <p:cNvPr id="7182" name="Right Arrow 116"/>
              <p:cNvSpPr>
                <a:spLocks noChangeArrowheads="1"/>
              </p:cNvSpPr>
              <p:nvPr/>
            </p:nvSpPr>
            <p:spPr bwMode="auto">
              <a:xfrm flipH="1">
                <a:off x="5604859" y="3744304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183" name="Right Arrow 117"/>
              <p:cNvSpPr>
                <a:spLocks noChangeArrowheads="1"/>
              </p:cNvSpPr>
              <p:nvPr/>
            </p:nvSpPr>
            <p:spPr bwMode="auto">
              <a:xfrm flipH="1">
                <a:off x="5610748" y="4023220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184" name="Right Arrow 118"/>
              <p:cNvSpPr>
                <a:spLocks noChangeArrowheads="1"/>
              </p:cNvSpPr>
              <p:nvPr/>
            </p:nvSpPr>
            <p:spPr bwMode="auto">
              <a:xfrm flipH="1">
                <a:off x="5616636" y="4253320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185" name="Right Arrow 119"/>
              <p:cNvSpPr>
                <a:spLocks noChangeArrowheads="1"/>
              </p:cNvSpPr>
              <p:nvPr/>
            </p:nvSpPr>
            <p:spPr bwMode="auto">
              <a:xfrm flipH="1">
                <a:off x="5610748" y="4465874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186" name="Right Arrow 120"/>
              <p:cNvSpPr>
                <a:spLocks noChangeArrowheads="1"/>
              </p:cNvSpPr>
              <p:nvPr/>
            </p:nvSpPr>
            <p:spPr bwMode="auto">
              <a:xfrm flipH="1">
                <a:off x="5610748" y="4678121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187" name="Right Arrow 121"/>
              <p:cNvSpPr>
                <a:spLocks noChangeArrowheads="1"/>
              </p:cNvSpPr>
              <p:nvPr/>
            </p:nvSpPr>
            <p:spPr bwMode="auto">
              <a:xfrm flipH="1">
                <a:off x="5622524" y="4879484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188" name="Right Arrow 122"/>
              <p:cNvSpPr>
                <a:spLocks noChangeArrowheads="1"/>
              </p:cNvSpPr>
              <p:nvPr/>
            </p:nvSpPr>
            <p:spPr bwMode="auto">
              <a:xfrm flipH="1">
                <a:off x="5628412" y="5111960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189" name="Right Arrow 123"/>
              <p:cNvSpPr>
                <a:spLocks noChangeArrowheads="1"/>
              </p:cNvSpPr>
              <p:nvPr/>
            </p:nvSpPr>
            <p:spPr bwMode="auto">
              <a:xfrm flipH="1">
                <a:off x="5628412" y="532688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190" name="Right Arrow 124"/>
              <p:cNvSpPr>
                <a:spLocks noChangeArrowheads="1"/>
              </p:cNvSpPr>
              <p:nvPr/>
            </p:nvSpPr>
            <p:spPr bwMode="auto">
              <a:xfrm flipH="1">
                <a:off x="5622524" y="5605803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83" name="Circular Arrow 82"/>
              <p:cNvSpPr/>
              <p:nvPr/>
            </p:nvSpPr>
            <p:spPr bwMode="auto">
              <a:xfrm rot="18785452">
                <a:off x="5008637" y="3583732"/>
                <a:ext cx="449192" cy="884029"/>
              </a:xfrm>
              <a:prstGeom prst="circularArrow">
                <a:avLst>
                  <a:gd name="adj1" fmla="val 12500"/>
                  <a:gd name="adj2" fmla="val 969907"/>
                  <a:gd name="adj3" fmla="val 20457681"/>
                  <a:gd name="adj4" fmla="val 16615344"/>
                  <a:gd name="adj5" fmla="val 16466"/>
                </a:avLst>
              </a:prstGeom>
              <a:solidFill>
                <a:srgbClr val="008000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sp>
            <p:nvSpPr>
              <p:cNvPr id="84" name="Circular Arrow 83"/>
              <p:cNvSpPr/>
              <p:nvPr/>
            </p:nvSpPr>
            <p:spPr bwMode="auto">
              <a:xfrm rot="2814548" flipV="1">
                <a:off x="5008637" y="4974162"/>
                <a:ext cx="449192" cy="884029"/>
              </a:xfrm>
              <a:prstGeom prst="circularArrow">
                <a:avLst>
                  <a:gd name="adj1" fmla="val 12500"/>
                  <a:gd name="adj2" fmla="val 969907"/>
                  <a:gd name="adj3" fmla="val 20457681"/>
                  <a:gd name="adj4" fmla="val 16615344"/>
                  <a:gd name="adj5" fmla="val 16466"/>
                </a:avLst>
              </a:prstGeom>
              <a:solidFill>
                <a:srgbClr val="008000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sp>
            <p:nvSpPr>
              <p:cNvPr id="85" name="Circular Arrow 84"/>
              <p:cNvSpPr/>
              <p:nvPr/>
            </p:nvSpPr>
            <p:spPr bwMode="auto">
              <a:xfrm rot="18393179">
                <a:off x="4955468" y="3994036"/>
                <a:ext cx="449192" cy="882442"/>
              </a:xfrm>
              <a:prstGeom prst="circularArrow">
                <a:avLst>
                  <a:gd name="adj1" fmla="val 12500"/>
                  <a:gd name="adj2" fmla="val 969907"/>
                  <a:gd name="adj3" fmla="val 20457681"/>
                  <a:gd name="adj4" fmla="val 17742256"/>
                  <a:gd name="adj5" fmla="val 16466"/>
                </a:avLst>
              </a:prstGeom>
              <a:solidFill>
                <a:srgbClr val="008000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sp>
            <p:nvSpPr>
              <p:cNvPr id="86" name="Circular Arrow 85"/>
              <p:cNvSpPr/>
              <p:nvPr/>
            </p:nvSpPr>
            <p:spPr bwMode="auto">
              <a:xfrm rot="3206821" flipV="1">
                <a:off x="4955468" y="4565446"/>
                <a:ext cx="449192" cy="882442"/>
              </a:xfrm>
              <a:prstGeom prst="circularArrow">
                <a:avLst>
                  <a:gd name="adj1" fmla="val 12500"/>
                  <a:gd name="adj2" fmla="val 969907"/>
                  <a:gd name="adj3" fmla="val 20457681"/>
                  <a:gd name="adj4" fmla="val 17742256"/>
                  <a:gd name="adj5" fmla="val 16466"/>
                </a:avLst>
              </a:prstGeom>
              <a:solidFill>
                <a:srgbClr val="008000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sp>
            <p:nvSpPr>
              <p:cNvPr id="7195" name="Right Arrow 129"/>
              <p:cNvSpPr>
                <a:spLocks noChangeArrowheads="1"/>
              </p:cNvSpPr>
              <p:nvPr/>
            </p:nvSpPr>
            <p:spPr bwMode="auto">
              <a:xfrm>
                <a:off x="5204795" y="4678121"/>
                <a:ext cx="366613" cy="103006"/>
              </a:xfrm>
              <a:prstGeom prst="rightArrow">
                <a:avLst>
                  <a:gd name="adj1" fmla="val 50000"/>
                  <a:gd name="adj2" fmla="val 49993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88" name="Circular Arrow 87"/>
              <p:cNvSpPr/>
              <p:nvPr/>
            </p:nvSpPr>
            <p:spPr bwMode="auto">
              <a:xfrm>
                <a:off x="5076902" y="4288436"/>
                <a:ext cx="523752" cy="511094"/>
              </a:xfrm>
              <a:prstGeom prst="circularArrow">
                <a:avLst>
                  <a:gd name="adj1" fmla="val 12500"/>
                  <a:gd name="adj2" fmla="val 969907"/>
                  <a:gd name="adj3" fmla="val 20457681"/>
                  <a:gd name="adj4" fmla="val 17818313"/>
                  <a:gd name="adj5" fmla="val 16466"/>
                </a:avLst>
              </a:prstGeom>
              <a:solidFill>
                <a:srgbClr val="008000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sp>
            <p:nvSpPr>
              <p:cNvPr id="89" name="Circular Arrow 88"/>
              <p:cNvSpPr/>
              <p:nvPr/>
            </p:nvSpPr>
            <p:spPr bwMode="auto">
              <a:xfrm>
                <a:off x="5065791" y="3823372"/>
                <a:ext cx="523752" cy="758705"/>
              </a:xfrm>
              <a:prstGeom prst="circularArrow">
                <a:avLst>
                  <a:gd name="adj1" fmla="val 12500"/>
                  <a:gd name="adj2" fmla="val 969907"/>
                  <a:gd name="adj3" fmla="val 20457681"/>
                  <a:gd name="adj4" fmla="val 17742256"/>
                  <a:gd name="adj5" fmla="val 16466"/>
                </a:avLst>
              </a:prstGeom>
              <a:solidFill>
                <a:srgbClr val="008000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sp>
            <p:nvSpPr>
              <p:cNvPr id="90" name="Circular Arrow 89"/>
              <p:cNvSpPr/>
              <p:nvPr/>
            </p:nvSpPr>
            <p:spPr bwMode="auto">
              <a:xfrm flipV="1">
                <a:off x="5076902" y="4642392"/>
                <a:ext cx="523752" cy="511094"/>
              </a:xfrm>
              <a:prstGeom prst="circularArrow">
                <a:avLst>
                  <a:gd name="adj1" fmla="val 12500"/>
                  <a:gd name="adj2" fmla="val 969907"/>
                  <a:gd name="adj3" fmla="val 20457681"/>
                  <a:gd name="adj4" fmla="val 17818313"/>
                  <a:gd name="adj5" fmla="val 16466"/>
                </a:avLst>
              </a:prstGeom>
              <a:solidFill>
                <a:srgbClr val="008000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sp>
            <p:nvSpPr>
              <p:cNvPr id="91" name="Circular Arrow 90"/>
              <p:cNvSpPr/>
              <p:nvPr/>
            </p:nvSpPr>
            <p:spPr bwMode="auto">
              <a:xfrm flipV="1">
                <a:off x="5065791" y="4859846"/>
                <a:ext cx="523752" cy="758705"/>
              </a:xfrm>
              <a:prstGeom prst="circularArrow">
                <a:avLst>
                  <a:gd name="adj1" fmla="val 12500"/>
                  <a:gd name="adj2" fmla="val 969907"/>
                  <a:gd name="adj3" fmla="val 20457681"/>
                  <a:gd name="adj4" fmla="val 17742256"/>
                  <a:gd name="adj5" fmla="val 16466"/>
                </a:avLst>
              </a:prstGeom>
              <a:solidFill>
                <a:srgbClr val="008000">
                  <a:alpha val="4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sp>
            <p:nvSpPr>
              <p:cNvPr id="7200" name="Right Arrow 134"/>
              <p:cNvSpPr>
                <a:spLocks noChangeArrowheads="1"/>
              </p:cNvSpPr>
              <p:nvPr/>
            </p:nvSpPr>
            <p:spPr bwMode="auto">
              <a:xfrm flipV="1">
                <a:off x="4564539" y="5173756"/>
                <a:ext cx="382726" cy="101141"/>
              </a:xfrm>
              <a:prstGeom prst="rightArrow">
                <a:avLst>
                  <a:gd name="adj1" fmla="val 50000"/>
                  <a:gd name="adj2" fmla="val 49999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1" name="Right Arrow 135"/>
              <p:cNvSpPr>
                <a:spLocks noChangeArrowheads="1"/>
              </p:cNvSpPr>
              <p:nvPr/>
            </p:nvSpPr>
            <p:spPr bwMode="auto">
              <a:xfrm>
                <a:off x="4564543" y="4167350"/>
                <a:ext cx="382726" cy="101141"/>
              </a:xfrm>
              <a:prstGeom prst="rightArrow">
                <a:avLst>
                  <a:gd name="adj1" fmla="val 50000"/>
                  <a:gd name="adj2" fmla="val 49999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2" name="Right Arrow 136"/>
              <p:cNvSpPr>
                <a:spLocks noChangeArrowheads="1"/>
              </p:cNvSpPr>
              <p:nvPr/>
            </p:nvSpPr>
            <p:spPr bwMode="auto">
              <a:xfrm>
                <a:off x="4016945" y="416734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3" name="Right Arrow 137"/>
              <p:cNvSpPr>
                <a:spLocks noChangeArrowheads="1"/>
              </p:cNvSpPr>
              <p:nvPr/>
            </p:nvSpPr>
            <p:spPr bwMode="auto">
              <a:xfrm>
                <a:off x="3475235" y="416734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4" name="Right Arrow 138"/>
              <p:cNvSpPr>
                <a:spLocks noChangeArrowheads="1"/>
              </p:cNvSpPr>
              <p:nvPr/>
            </p:nvSpPr>
            <p:spPr bwMode="auto">
              <a:xfrm>
                <a:off x="2957069" y="416734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5" name="Right Arrow 139"/>
              <p:cNvSpPr>
                <a:spLocks noChangeArrowheads="1"/>
              </p:cNvSpPr>
              <p:nvPr/>
            </p:nvSpPr>
            <p:spPr bwMode="auto">
              <a:xfrm>
                <a:off x="2415358" y="416734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6" name="Right Arrow 140"/>
              <p:cNvSpPr>
                <a:spLocks noChangeArrowheads="1"/>
              </p:cNvSpPr>
              <p:nvPr/>
            </p:nvSpPr>
            <p:spPr bwMode="auto">
              <a:xfrm>
                <a:off x="1903092" y="416734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7" name="Right Arrow 141"/>
              <p:cNvSpPr>
                <a:spLocks noChangeArrowheads="1"/>
              </p:cNvSpPr>
              <p:nvPr/>
            </p:nvSpPr>
            <p:spPr bwMode="auto">
              <a:xfrm>
                <a:off x="4558968" y="4673586"/>
                <a:ext cx="382726" cy="101141"/>
              </a:xfrm>
              <a:prstGeom prst="rightArrow">
                <a:avLst>
                  <a:gd name="adj1" fmla="val 50000"/>
                  <a:gd name="adj2" fmla="val 49999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8" name="Right Arrow 142"/>
              <p:cNvSpPr>
                <a:spLocks noChangeArrowheads="1"/>
              </p:cNvSpPr>
              <p:nvPr/>
            </p:nvSpPr>
            <p:spPr bwMode="auto">
              <a:xfrm>
                <a:off x="4011370" y="4673584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09" name="Right Arrow 143"/>
              <p:cNvSpPr>
                <a:spLocks noChangeArrowheads="1"/>
              </p:cNvSpPr>
              <p:nvPr/>
            </p:nvSpPr>
            <p:spPr bwMode="auto">
              <a:xfrm>
                <a:off x="3469660" y="4673584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0" name="Right Arrow 144"/>
              <p:cNvSpPr>
                <a:spLocks noChangeArrowheads="1"/>
              </p:cNvSpPr>
              <p:nvPr/>
            </p:nvSpPr>
            <p:spPr bwMode="auto">
              <a:xfrm>
                <a:off x="2951494" y="4673584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1" name="Right Arrow 145"/>
              <p:cNvSpPr>
                <a:spLocks noChangeArrowheads="1"/>
              </p:cNvSpPr>
              <p:nvPr/>
            </p:nvSpPr>
            <p:spPr bwMode="auto">
              <a:xfrm>
                <a:off x="2409784" y="4673584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2" name="Right Arrow 146"/>
              <p:cNvSpPr>
                <a:spLocks noChangeArrowheads="1"/>
              </p:cNvSpPr>
              <p:nvPr/>
            </p:nvSpPr>
            <p:spPr bwMode="auto">
              <a:xfrm>
                <a:off x="1897518" y="4673584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3" name="Right Arrow 147"/>
              <p:cNvSpPr>
                <a:spLocks noChangeArrowheads="1"/>
              </p:cNvSpPr>
              <p:nvPr/>
            </p:nvSpPr>
            <p:spPr bwMode="auto">
              <a:xfrm>
                <a:off x="4020663" y="518463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4" name="Right Arrow 148"/>
              <p:cNvSpPr>
                <a:spLocks noChangeArrowheads="1"/>
              </p:cNvSpPr>
              <p:nvPr/>
            </p:nvSpPr>
            <p:spPr bwMode="auto">
              <a:xfrm>
                <a:off x="3478953" y="518463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5" name="Right Arrow 149"/>
              <p:cNvSpPr>
                <a:spLocks noChangeArrowheads="1"/>
              </p:cNvSpPr>
              <p:nvPr/>
            </p:nvSpPr>
            <p:spPr bwMode="auto">
              <a:xfrm>
                <a:off x="2960787" y="518463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6" name="Right Arrow 150"/>
              <p:cNvSpPr>
                <a:spLocks noChangeArrowheads="1"/>
              </p:cNvSpPr>
              <p:nvPr/>
            </p:nvSpPr>
            <p:spPr bwMode="auto">
              <a:xfrm>
                <a:off x="2419077" y="518463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7" name="Right Arrow 151"/>
              <p:cNvSpPr>
                <a:spLocks noChangeArrowheads="1"/>
              </p:cNvSpPr>
              <p:nvPr/>
            </p:nvSpPr>
            <p:spPr bwMode="auto">
              <a:xfrm>
                <a:off x="1906811" y="518463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8" name="Right Arrow 152"/>
              <p:cNvSpPr>
                <a:spLocks noChangeArrowheads="1"/>
              </p:cNvSpPr>
              <p:nvPr/>
            </p:nvSpPr>
            <p:spPr bwMode="auto">
              <a:xfrm>
                <a:off x="4568262" y="5599858"/>
                <a:ext cx="382726" cy="101141"/>
              </a:xfrm>
              <a:prstGeom prst="rightArrow">
                <a:avLst>
                  <a:gd name="adj1" fmla="val 50000"/>
                  <a:gd name="adj2" fmla="val 49999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19" name="Right Arrow 153"/>
              <p:cNvSpPr>
                <a:spLocks noChangeArrowheads="1"/>
              </p:cNvSpPr>
              <p:nvPr/>
            </p:nvSpPr>
            <p:spPr bwMode="auto">
              <a:xfrm>
                <a:off x="4020664" y="559985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0" name="Right Arrow 154"/>
              <p:cNvSpPr>
                <a:spLocks noChangeArrowheads="1"/>
              </p:cNvSpPr>
              <p:nvPr/>
            </p:nvSpPr>
            <p:spPr bwMode="auto">
              <a:xfrm>
                <a:off x="3478954" y="559985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1" name="Right Arrow 155"/>
              <p:cNvSpPr>
                <a:spLocks noChangeArrowheads="1"/>
              </p:cNvSpPr>
              <p:nvPr/>
            </p:nvSpPr>
            <p:spPr bwMode="auto">
              <a:xfrm>
                <a:off x="2960788" y="559985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2" name="Right Arrow 156"/>
              <p:cNvSpPr>
                <a:spLocks noChangeArrowheads="1"/>
              </p:cNvSpPr>
              <p:nvPr/>
            </p:nvSpPr>
            <p:spPr bwMode="auto">
              <a:xfrm>
                <a:off x="2419078" y="559985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3" name="Right Arrow 157"/>
              <p:cNvSpPr>
                <a:spLocks noChangeArrowheads="1"/>
              </p:cNvSpPr>
              <p:nvPr/>
            </p:nvSpPr>
            <p:spPr bwMode="auto">
              <a:xfrm>
                <a:off x="1906812" y="5599856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4" name="Right Arrow 158"/>
              <p:cNvSpPr>
                <a:spLocks noChangeArrowheads="1"/>
              </p:cNvSpPr>
              <p:nvPr/>
            </p:nvSpPr>
            <p:spPr bwMode="auto">
              <a:xfrm>
                <a:off x="4568262" y="3747340"/>
                <a:ext cx="382726" cy="101141"/>
              </a:xfrm>
              <a:prstGeom prst="rightArrow">
                <a:avLst>
                  <a:gd name="adj1" fmla="val 50000"/>
                  <a:gd name="adj2" fmla="val 49999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5" name="Right Arrow 159"/>
              <p:cNvSpPr>
                <a:spLocks noChangeArrowheads="1"/>
              </p:cNvSpPr>
              <p:nvPr/>
            </p:nvSpPr>
            <p:spPr bwMode="auto">
              <a:xfrm>
                <a:off x="4020664" y="374733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6" name="Right Arrow 160"/>
              <p:cNvSpPr>
                <a:spLocks noChangeArrowheads="1"/>
              </p:cNvSpPr>
              <p:nvPr/>
            </p:nvSpPr>
            <p:spPr bwMode="auto">
              <a:xfrm>
                <a:off x="3478954" y="374733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7" name="Right Arrow 161"/>
              <p:cNvSpPr>
                <a:spLocks noChangeArrowheads="1"/>
              </p:cNvSpPr>
              <p:nvPr/>
            </p:nvSpPr>
            <p:spPr bwMode="auto">
              <a:xfrm>
                <a:off x="2960788" y="374733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8" name="Right Arrow 162"/>
              <p:cNvSpPr>
                <a:spLocks noChangeArrowheads="1"/>
              </p:cNvSpPr>
              <p:nvPr/>
            </p:nvSpPr>
            <p:spPr bwMode="auto">
              <a:xfrm>
                <a:off x="2419078" y="374733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29" name="Right Arrow 163"/>
              <p:cNvSpPr>
                <a:spLocks noChangeArrowheads="1"/>
              </p:cNvSpPr>
              <p:nvPr/>
            </p:nvSpPr>
            <p:spPr bwMode="auto">
              <a:xfrm>
                <a:off x="1906812" y="3747337"/>
                <a:ext cx="382726" cy="101143"/>
              </a:xfrm>
              <a:prstGeom prst="rightArrow">
                <a:avLst>
                  <a:gd name="adj1" fmla="val 50000"/>
                  <a:gd name="adj2" fmla="val 49998"/>
                </a:avLst>
              </a:prstGeom>
              <a:solidFill>
                <a:srgbClr val="008000">
                  <a:alpha val="47058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122" name="Rectangle 121"/>
              <p:cNvSpPr/>
              <p:nvPr/>
            </p:nvSpPr>
            <p:spPr bwMode="auto">
              <a:xfrm>
                <a:off x="1478886" y="3563063"/>
                <a:ext cx="4650280" cy="2314209"/>
              </a:xfrm>
              <a:prstGeom prst="rect">
                <a:avLst/>
              </a:prstGeom>
              <a:noFill/>
              <a:ln w="76200" cap="flat" cmpd="sng" algn="ctr">
                <a:solidFill>
                  <a:schemeClr val="tx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buFont typeface="Times New Roman" pitchFamily="16" charset="0"/>
                  <a:buNone/>
                  <a:defRPr/>
                </a:pPr>
                <a:endParaRPr lang="de-DE" sz="1200" b="1" dirty="0">
                  <a:latin typeface="Arial" charset="0"/>
                  <a:ea typeface="Microsoft YaHei" pitchFamily="32" charset="-122"/>
                </a:endParaRPr>
              </a:p>
            </p:txBody>
          </p:sp>
          <p:grpSp>
            <p:nvGrpSpPr>
              <p:cNvPr id="7231" name="Group 165"/>
              <p:cNvGrpSpPr>
                <a:grpSpLocks/>
              </p:cNvGrpSpPr>
              <p:nvPr/>
            </p:nvGrpSpPr>
            <p:grpSpPr bwMode="auto">
              <a:xfrm>
                <a:off x="6028274" y="3701088"/>
                <a:ext cx="44114" cy="945600"/>
                <a:chOff x="7334645" y="2058152"/>
                <a:chExt cx="63433" cy="1583116"/>
              </a:xfrm>
            </p:grpSpPr>
            <p:grpSp>
              <p:nvGrpSpPr>
                <p:cNvPr id="7281" name="Group 166"/>
                <p:cNvGrpSpPr>
                  <a:grpSpLocks/>
                </p:cNvGrpSpPr>
                <p:nvPr/>
              </p:nvGrpSpPr>
              <p:grpSpPr bwMode="auto">
                <a:xfrm>
                  <a:off x="7334681" y="2058152"/>
                  <a:ext cx="63397" cy="1161557"/>
                  <a:chOff x="8747196" y="2498724"/>
                  <a:chExt cx="63397" cy="1161557"/>
                </a:xfrm>
              </p:grpSpPr>
              <p:grpSp>
                <p:nvGrpSpPr>
                  <p:cNvPr id="7286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8750262" y="2498724"/>
                    <a:ext cx="60331" cy="555629"/>
                    <a:chOff x="8737595" y="2209330"/>
                    <a:chExt cx="73033" cy="845024"/>
                  </a:xfrm>
                </p:grpSpPr>
                <p:sp>
                  <p:nvSpPr>
                    <p:cNvPr id="186" name="Round Same Side Corner Rectangle 185"/>
                    <p:cNvSpPr/>
                    <p:nvPr/>
                  </p:nvSpPr>
                  <p:spPr bwMode="auto">
                    <a:xfrm rot="16200000">
                      <a:off x="8731656" y="2216017"/>
                      <a:ext cx="84868" cy="71830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87" name="Round Same Side Corner Rectangle 186"/>
                    <p:cNvSpPr/>
                    <p:nvPr/>
                  </p:nvSpPr>
                  <p:spPr bwMode="auto">
                    <a:xfrm rot="16200000">
                      <a:off x="8733676" y="2367570"/>
                      <a:ext cx="80828" cy="71830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88" name="Round Same Side Corner Rectangle 187"/>
                    <p:cNvSpPr/>
                    <p:nvPr/>
                  </p:nvSpPr>
                  <p:spPr bwMode="auto">
                    <a:xfrm rot="16200000">
                      <a:off x="8731655" y="2519122"/>
                      <a:ext cx="84871" cy="71830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89" name="Round Same Side Corner Rectangle 188"/>
                    <p:cNvSpPr/>
                    <p:nvPr/>
                  </p:nvSpPr>
                  <p:spPr bwMode="auto">
                    <a:xfrm rot="16200000">
                      <a:off x="8731655" y="2672696"/>
                      <a:ext cx="84871" cy="71830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90" name="Round Same Side Corner Rectangle 189"/>
                    <p:cNvSpPr/>
                    <p:nvPr/>
                  </p:nvSpPr>
                  <p:spPr bwMode="auto">
                    <a:xfrm rot="16200000">
                      <a:off x="8733676" y="2824248"/>
                      <a:ext cx="80828" cy="71830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91" name="Round Same Side Corner Rectangle 190"/>
                    <p:cNvSpPr/>
                    <p:nvPr/>
                  </p:nvSpPr>
                  <p:spPr bwMode="auto">
                    <a:xfrm rot="16200000">
                      <a:off x="8731656" y="2975803"/>
                      <a:ext cx="84868" cy="71830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</p:grpSp>
              <p:grpSp>
                <p:nvGrpSpPr>
                  <p:cNvPr id="7287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8747196" y="3104652"/>
                    <a:ext cx="60328" cy="555629"/>
                    <a:chOff x="8737599" y="2209330"/>
                    <a:chExt cx="73029" cy="845024"/>
                  </a:xfrm>
                </p:grpSpPr>
                <p:sp>
                  <p:nvSpPr>
                    <p:cNvPr id="180" name="Round Same Side Corner Rectangle 179"/>
                    <p:cNvSpPr/>
                    <p:nvPr/>
                  </p:nvSpPr>
                  <p:spPr bwMode="auto">
                    <a:xfrm rot="16200000">
                      <a:off x="8736753" y="2220085"/>
                      <a:ext cx="84868" cy="63543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81" name="Round Same Side Corner Rectangle 180"/>
                    <p:cNvSpPr/>
                    <p:nvPr/>
                  </p:nvSpPr>
                  <p:spPr bwMode="auto">
                    <a:xfrm rot="16200000">
                      <a:off x="8738774" y="2371637"/>
                      <a:ext cx="80828" cy="63543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82" name="Round Same Side Corner Rectangle 181"/>
                    <p:cNvSpPr/>
                    <p:nvPr/>
                  </p:nvSpPr>
                  <p:spPr bwMode="auto">
                    <a:xfrm rot="16200000">
                      <a:off x="8736753" y="2523190"/>
                      <a:ext cx="84871" cy="63543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83" name="Round Same Side Corner Rectangle 182"/>
                    <p:cNvSpPr/>
                    <p:nvPr/>
                  </p:nvSpPr>
                  <p:spPr bwMode="auto">
                    <a:xfrm rot="16200000">
                      <a:off x="8736753" y="2676763"/>
                      <a:ext cx="84871" cy="63543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84" name="Round Same Side Corner Rectangle 183"/>
                    <p:cNvSpPr/>
                    <p:nvPr/>
                  </p:nvSpPr>
                  <p:spPr bwMode="auto">
                    <a:xfrm rot="16200000">
                      <a:off x="8738774" y="2828316"/>
                      <a:ext cx="80828" cy="63543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  <p:sp>
                  <p:nvSpPr>
                    <p:cNvPr id="185" name="Round Same Side Corner Rectangle 184"/>
                    <p:cNvSpPr/>
                    <p:nvPr/>
                  </p:nvSpPr>
                  <p:spPr bwMode="auto">
                    <a:xfrm rot="16200000">
                      <a:off x="8736753" y="2979871"/>
                      <a:ext cx="84868" cy="63543"/>
                    </a:xfrm>
                    <a:prstGeom prst="round2Same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eaLnBrk="0" hangingPunct="0">
                        <a:buFont typeface="Times New Roman" pitchFamily="16" charset="0"/>
                        <a:buNone/>
                        <a:defRPr/>
                      </a:pPr>
                      <a:endParaRPr lang="de-DE" sz="1200" b="1" dirty="0">
                        <a:latin typeface="Arial" charset="0"/>
                        <a:ea typeface="Microsoft YaHei" pitchFamily="32" charset="-122"/>
                      </a:endParaRPr>
                    </a:p>
                  </p:txBody>
                </p:sp>
              </p:grpSp>
            </p:grpSp>
            <p:sp>
              <p:nvSpPr>
                <p:cNvPr id="174" name="Round Same Side Corner Rectangle 173"/>
                <p:cNvSpPr/>
                <p:nvPr/>
              </p:nvSpPr>
              <p:spPr bwMode="auto">
                <a:xfrm rot="16200000">
                  <a:off x="7339993" y="3286478"/>
                  <a:ext cx="55804" cy="54773"/>
                </a:xfrm>
                <a:prstGeom prst="round2Same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buFont typeface="Times New Roman" pitchFamily="16" charset="0"/>
                    <a:buNone/>
                    <a:defRPr/>
                  </a:pPr>
                  <a:endParaRPr lang="de-DE" sz="1200" b="1" dirty="0">
                    <a:latin typeface="Arial" charset="0"/>
                    <a:ea typeface="Microsoft YaHei" pitchFamily="32" charset="-122"/>
                  </a:endParaRPr>
                </a:p>
              </p:txBody>
            </p:sp>
            <p:sp>
              <p:nvSpPr>
                <p:cNvPr id="175" name="Round Same Side Corner Rectangle 174"/>
                <p:cNvSpPr/>
                <p:nvPr/>
              </p:nvSpPr>
              <p:spPr bwMode="auto">
                <a:xfrm rot="16200000">
                  <a:off x="7339993" y="3387458"/>
                  <a:ext cx="55804" cy="54773"/>
                </a:xfrm>
                <a:prstGeom prst="round2Same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buFont typeface="Times New Roman" pitchFamily="16" charset="0"/>
                    <a:buNone/>
                    <a:defRPr/>
                  </a:pPr>
                  <a:endParaRPr lang="de-DE" sz="1200" b="1" dirty="0">
                    <a:latin typeface="Arial" charset="0"/>
                    <a:ea typeface="Microsoft YaHei" pitchFamily="32" charset="-122"/>
                  </a:endParaRPr>
                </a:p>
              </p:txBody>
            </p:sp>
            <p:sp>
              <p:nvSpPr>
                <p:cNvPr id="176" name="Round Same Side Corner Rectangle 175"/>
                <p:cNvSpPr/>
                <p:nvPr/>
              </p:nvSpPr>
              <p:spPr bwMode="auto">
                <a:xfrm rot="16200000">
                  <a:off x="7341322" y="3487108"/>
                  <a:ext cx="53147" cy="54773"/>
                </a:xfrm>
                <a:prstGeom prst="round2Same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buFont typeface="Times New Roman" pitchFamily="16" charset="0"/>
                    <a:buNone/>
                    <a:defRPr/>
                  </a:pPr>
                  <a:endParaRPr lang="de-DE" sz="1200" b="1" dirty="0">
                    <a:latin typeface="Arial" charset="0"/>
                    <a:ea typeface="Microsoft YaHei" pitchFamily="32" charset="-122"/>
                  </a:endParaRPr>
                </a:p>
              </p:txBody>
            </p:sp>
            <p:sp>
              <p:nvSpPr>
                <p:cNvPr id="177" name="Round Same Side Corner Rectangle 176"/>
                <p:cNvSpPr/>
                <p:nvPr/>
              </p:nvSpPr>
              <p:spPr bwMode="auto">
                <a:xfrm rot="16200000">
                  <a:off x="7339993" y="3586759"/>
                  <a:ext cx="55805" cy="54773"/>
                </a:xfrm>
                <a:prstGeom prst="round2Same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buFont typeface="Times New Roman" pitchFamily="16" charset="0"/>
                    <a:buNone/>
                    <a:defRPr/>
                  </a:pPr>
                  <a:endParaRPr lang="de-DE" sz="1200" b="1" dirty="0">
                    <a:latin typeface="Arial" charset="0"/>
                    <a:ea typeface="Microsoft YaHei" pitchFamily="32" charset="-122"/>
                  </a:endParaRPr>
                </a:p>
              </p:txBody>
            </p:sp>
          </p:grpSp>
          <p:grpSp>
            <p:nvGrpSpPr>
              <p:cNvPr id="7232" name="Group 185"/>
              <p:cNvGrpSpPr>
                <a:grpSpLocks/>
              </p:cNvGrpSpPr>
              <p:nvPr/>
            </p:nvGrpSpPr>
            <p:grpSpPr bwMode="auto">
              <a:xfrm>
                <a:off x="6026140" y="4796442"/>
                <a:ext cx="44090" cy="931972"/>
                <a:chOff x="7331576" y="3917901"/>
                <a:chExt cx="63398" cy="1560301"/>
              </a:xfrm>
            </p:grpSpPr>
            <p:grpSp>
              <p:nvGrpSpPr>
                <p:cNvPr id="7263" name="Group 341"/>
                <p:cNvGrpSpPr>
                  <a:grpSpLocks/>
                </p:cNvGrpSpPr>
                <p:nvPr/>
              </p:nvGrpSpPr>
              <p:grpSpPr bwMode="auto">
                <a:xfrm>
                  <a:off x="7331576" y="3917901"/>
                  <a:ext cx="60328" cy="555626"/>
                  <a:chOff x="8737599" y="2209330"/>
                  <a:chExt cx="73029" cy="845024"/>
                </a:xfrm>
              </p:grpSpPr>
              <p:sp>
                <p:nvSpPr>
                  <p:cNvPr id="167" name="Round Same Side Corner Rectangle 166"/>
                  <p:cNvSpPr/>
                  <p:nvPr/>
                </p:nvSpPr>
                <p:spPr bwMode="auto">
                  <a:xfrm rot="16200000">
                    <a:off x="8732221" y="2214251"/>
                    <a:ext cx="84869" cy="74592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68" name="Round Same Side Corner Rectangle 167"/>
                  <p:cNvSpPr/>
                  <p:nvPr/>
                </p:nvSpPr>
                <p:spPr bwMode="auto">
                  <a:xfrm rot="16200000">
                    <a:off x="8734242" y="2365805"/>
                    <a:ext cx="80829" cy="74592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69" name="Round Same Side Corner Rectangle 168"/>
                  <p:cNvSpPr/>
                  <p:nvPr/>
                </p:nvSpPr>
                <p:spPr bwMode="auto">
                  <a:xfrm rot="16200000">
                    <a:off x="8732221" y="2517359"/>
                    <a:ext cx="84872" cy="74592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70" name="Round Same Side Corner Rectangle 169"/>
                  <p:cNvSpPr/>
                  <p:nvPr/>
                </p:nvSpPr>
                <p:spPr bwMode="auto">
                  <a:xfrm rot="16200000">
                    <a:off x="8732221" y="2670934"/>
                    <a:ext cx="84872" cy="74592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71" name="Round Same Side Corner Rectangle 170"/>
                  <p:cNvSpPr/>
                  <p:nvPr/>
                </p:nvSpPr>
                <p:spPr bwMode="auto">
                  <a:xfrm rot="16200000">
                    <a:off x="8734242" y="2822488"/>
                    <a:ext cx="80829" cy="74592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72" name="Round Same Side Corner Rectangle 171"/>
                  <p:cNvSpPr/>
                  <p:nvPr/>
                </p:nvSpPr>
                <p:spPr bwMode="auto">
                  <a:xfrm rot="16200000">
                    <a:off x="8732221" y="2974044"/>
                    <a:ext cx="84869" cy="74592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</p:grpSp>
            <p:grpSp>
              <p:nvGrpSpPr>
                <p:cNvPr id="7264" name="Group 340"/>
                <p:cNvGrpSpPr>
                  <a:grpSpLocks/>
                </p:cNvGrpSpPr>
                <p:nvPr/>
              </p:nvGrpSpPr>
              <p:grpSpPr bwMode="auto">
                <a:xfrm>
                  <a:off x="7334643" y="4517063"/>
                  <a:ext cx="60331" cy="555626"/>
                  <a:chOff x="8737595" y="2209330"/>
                  <a:chExt cx="73033" cy="845024"/>
                </a:xfrm>
              </p:grpSpPr>
              <p:sp>
                <p:nvSpPr>
                  <p:cNvPr id="161" name="Round Same Side Corner Rectangle 160"/>
                  <p:cNvSpPr/>
                  <p:nvPr/>
                </p:nvSpPr>
                <p:spPr bwMode="auto">
                  <a:xfrm rot="16200000">
                    <a:off x="8718836" y="2163536"/>
                    <a:ext cx="84869" cy="99455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62" name="Round Same Side Corner Rectangle 161"/>
                  <p:cNvSpPr/>
                  <p:nvPr/>
                </p:nvSpPr>
                <p:spPr bwMode="auto">
                  <a:xfrm rot="16200000">
                    <a:off x="8720857" y="2315090"/>
                    <a:ext cx="80829" cy="99455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63" name="Round Same Side Corner Rectangle 162"/>
                  <p:cNvSpPr/>
                  <p:nvPr/>
                </p:nvSpPr>
                <p:spPr bwMode="auto">
                  <a:xfrm rot="16200000">
                    <a:off x="8718835" y="2466643"/>
                    <a:ext cx="84872" cy="99455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64" name="Round Same Side Corner Rectangle 163"/>
                  <p:cNvSpPr/>
                  <p:nvPr/>
                </p:nvSpPr>
                <p:spPr bwMode="auto">
                  <a:xfrm rot="16200000">
                    <a:off x="8718835" y="2620219"/>
                    <a:ext cx="84872" cy="99455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65" name="Round Same Side Corner Rectangle 164"/>
                  <p:cNvSpPr/>
                  <p:nvPr/>
                </p:nvSpPr>
                <p:spPr bwMode="auto">
                  <a:xfrm rot="16200000">
                    <a:off x="8720857" y="2771772"/>
                    <a:ext cx="80829" cy="99455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166" name="Round Same Side Corner Rectangle 165"/>
                  <p:cNvSpPr/>
                  <p:nvPr/>
                </p:nvSpPr>
                <p:spPr bwMode="auto">
                  <a:xfrm rot="16200000">
                    <a:off x="8718836" y="2923329"/>
                    <a:ext cx="84869" cy="99455"/>
                  </a:xfrm>
                  <a:prstGeom prst="round2Same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buFont typeface="Times New Roman" pitchFamily="16" charset="0"/>
                      <a:buNone/>
                      <a:defRPr/>
                    </a:pPr>
                    <a:endParaRPr lang="de-DE" sz="1200" b="1" dirty="0">
                      <a:latin typeface="Arial" charset="0"/>
                      <a:ea typeface="Microsoft YaHei" pitchFamily="32" charset="-122"/>
                    </a:endParaRPr>
                  </a:p>
                </p:txBody>
              </p:sp>
            </p:grpSp>
            <p:sp>
              <p:nvSpPr>
                <p:cNvPr id="157" name="Round Same Side Corner Rectangle 156"/>
                <p:cNvSpPr/>
                <p:nvPr/>
              </p:nvSpPr>
              <p:spPr bwMode="auto">
                <a:xfrm rot="16200000">
                  <a:off x="7334285" y="5118635"/>
                  <a:ext cx="55805" cy="61618"/>
                </a:xfrm>
                <a:prstGeom prst="round2Same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buFont typeface="Times New Roman" pitchFamily="16" charset="0"/>
                    <a:buNone/>
                    <a:defRPr/>
                  </a:pPr>
                  <a:endParaRPr lang="de-DE" sz="1200" b="1" dirty="0">
                    <a:latin typeface="Arial" charset="0"/>
                    <a:ea typeface="Microsoft YaHei" pitchFamily="32" charset="-122"/>
                  </a:endParaRPr>
                </a:p>
              </p:txBody>
            </p:sp>
            <p:sp>
              <p:nvSpPr>
                <p:cNvPr id="158" name="Round Same Side Corner Rectangle 157"/>
                <p:cNvSpPr/>
                <p:nvPr/>
              </p:nvSpPr>
              <p:spPr bwMode="auto">
                <a:xfrm rot="16200000">
                  <a:off x="7334285" y="5219615"/>
                  <a:ext cx="55805" cy="61618"/>
                </a:xfrm>
                <a:prstGeom prst="round2Same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buFont typeface="Times New Roman" pitchFamily="16" charset="0"/>
                    <a:buNone/>
                    <a:defRPr/>
                  </a:pPr>
                  <a:endParaRPr lang="de-DE" sz="1200" b="1" dirty="0">
                    <a:latin typeface="Arial" charset="0"/>
                    <a:ea typeface="Microsoft YaHei" pitchFamily="32" charset="-122"/>
                  </a:endParaRPr>
                </a:p>
              </p:txBody>
            </p:sp>
            <p:sp>
              <p:nvSpPr>
                <p:cNvPr id="159" name="Round Same Side Corner Rectangle 158"/>
                <p:cNvSpPr/>
                <p:nvPr/>
              </p:nvSpPr>
              <p:spPr bwMode="auto">
                <a:xfrm rot="16200000">
                  <a:off x="7335615" y="5319265"/>
                  <a:ext cx="53147" cy="61618"/>
                </a:xfrm>
                <a:prstGeom prst="round2Same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buFont typeface="Times New Roman" pitchFamily="16" charset="0"/>
                    <a:buNone/>
                    <a:defRPr/>
                  </a:pPr>
                  <a:endParaRPr lang="de-DE" sz="1200" b="1" dirty="0">
                    <a:latin typeface="Arial" charset="0"/>
                    <a:ea typeface="Microsoft YaHei" pitchFamily="32" charset="-122"/>
                  </a:endParaRPr>
                </a:p>
              </p:txBody>
            </p:sp>
            <p:sp>
              <p:nvSpPr>
                <p:cNvPr id="160" name="Round Same Side Corner Rectangle 159"/>
                <p:cNvSpPr/>
                <p:nvPr/>
              </p:nvSpPr>
              <p:spPr bwMode="auto">
                <a:xfrm rot="16200000">
                  <a:off x="7334286" y="5418918"/>
                  <a:ext cx="55804" cy="61618"/>
                </a:xfrm>
                <a:prstGeom prst="round2Same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buFont typeface="Times New Roman" pitchFamily="16" charset="0"/>
                    <a:buNone/>
                    <a:defRPr/>
                  </a:pPr>
                  <a:endParaRPr lang="de-DE" sz="1200" b="1" dirty="0">
                    <a:latin typeface="Arial" charset="0"/>
                    <a:ea typeface="Microsoft YaHei" pitchFamily="32" charset="-122"/>
                  </a:endParaRPr>
                </a:p>
              </p:txBody>
            </p:sp>
          </p:grpSp>
          <p:grpSp>
            <p:nvGrpSpPr>
              <p:cNvPr id="7233" name="Group 204"/>
              <p:cNvGrpSpPr>
                <a:grpSpLocks/>
              </p:cNvGrpSpPr>
              <p:nvPr/>
            </p:nvGrpSpPr>
            <p:grpSpPr bwMode="auto">
              <a:xfrm>
                <a:off x="1817084" y="3613543"/>
                <a:ext cx="4277904" cy="63767"/>
                <a:chOff x="1277780" y="2002291"/>
                <a:chExt cx="6151317" cy="106759"/>
              </a:xfrm>
            </p:grpSpPr>
            <p:grpSp>
              <p:nvGrpSpPr>
                <p:cNvPr id="7250" name="Group 205"/>
                <p:cNvGrpSpPr>
                  <a:grpSpLocks/>
                </p:cNvGrpSpPr>
                <p:nvPr/>
              </p:nvGrpSpPr>
              <p:grpSpPr bwMode="auto">
                <a:xfrm>
                  <a:off x="3006457" y="2005387"/>
                  <a:ext cx="2106087" cy="103663"/>
                  <a:chOff x="1477295" y="2031303"/>
                  <a:chExt cx="2106087" cy="103663"/>
                </a:xfrm>
              </p:grpSpPr>
              <p:sp>
                <p:nvSpPr>
                  <p:cNvPr id="7259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147729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60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207133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61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266537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62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3259414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</p:grpSp>
            <p:grpSp>
              <p:nvGrpSpPr>
                <p:cNvPr id="7251" name="Group 206"/>
                <p:cNvGrpSpPr>
                  <a:grpSpLocks/>
                </p:cNvGrpSpPr>
                <p:nvPr/>
              </p:nvGrpSpPr>
              <p:grpSpPr bwMode="auto">
                <a:xfrm>
                  <a:off x="5323010" y="2002291"/>
                  <a:ext cx="2106087" cy="103663"/>
                  <a:chOff x="1477295" y="2031303"/>
                  <a:chExt cx="2106087" cy="103663"/>
                </a:xfrm>
              </p:grpSpPr>
              <p:sp>
                <p:nvSpPr>
                  <p:cNvPr id="7255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147729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56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207133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57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266537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58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3259414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</p:grpSp>
            <p:sp>
              <p:nvSpPr>
                <p:cNvPr id="7252" name="Rectangle 207"/>
                <p:cNvSpPr>
                  <a:spLocks noChangeArrowheads="1"/>
                </p:cNvSpPr>
                <p:nvPr/>
              </p:nvSpPr>
              <p:spPr bwMode="auto">
                <a:xfrm>
                  <a:off x="1277780" y="2002291"/>
                  <a:ext cx="323968" cy="10366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de-DE" altLang="de-DE" sz="1200" b="1" dirty="0"/>
                </a:p>
              </p:txBody>
            </p:sp>
            <p:sp>
              <p:nvSpPr>
                <p:cNvPr id="7253" name="Rectangle 208"/>
                <p:cNvSpPr>
                  <a:spLocks noChangeArrowheads="1"/>
                </p:cNvSpPr>
                <p:nvPr/>
              </p:nvSpPr>
              <p:spPr bwMode="auto">
                <a:xfrm>
                  <a:off x="1871820" y="2002291"/>
                  <a:ext cx="323968" cy="10366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de-DE" altLang="de-DE" sz="1200" b="1" dirty="0"/>
                </a:p>
              </p:txBody>
            </p:sp>
            <p:sp>
              <p:nvSpPr>
                <p:cNvPr id="7254" name="Rectangle 209"/>
                <p:cNvSpPr>
                  <a:spLocks noChangeArrowheads="1"/>
                </p:cNvSpPr>
                <p:nvPr/>
              </p:nvSpPr>
              <p:spPr bwMode="auto">
                <a:xfrm>
                  <a:off x="2465859" y="2002291"/>
                  <a:ext cx="323968" cy="10366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de-DE" altLang="de-DE" sz="1200" b="1" dirty="0"/>
                </a:p>
              </p:txBody>
            </p:sp>
          </p:grpSp>
          <p:grpSp>
            <p:nvGrpSpPr>
              <p:cNvPr id="7234" name="Group 218"/>
              <p:cNvGrpSpPr>
                <a:grpSpLocks/>
              </p:cNvGrpSpPr>
              <p:nvPr/>
            </p:nvGrpSpPr>
            <p:grpSpPr bwMode="auto">
              <a:xfrm>
                <a:off x="1814923" y="5747887"/>
                <a:ext cx="4277904" cy="63767"/>
                <a:chOff x="1277780" y="2002291"/>
                <a:chExt cx="6151317" cy="106759"/>
              </a:xfrm>
            </p:grpSpPr>
            <p:grpSp>
              <p:nvGrpSpPr>
                <p:cNvPr id="7237" name="Group 387"/>
                <p:cNvGrpSpPr>
                  <a:grpSpLocks/>
                </p:cNvGrpSpPr>
                <p:nvPr/>
              </p:nvGrpSpPr>
              <p:grpSpPr bwMode="auto">
                <a:xfrm>
                  <a:off x="3006457" y="2005387"/>
                  <a:ext cx="2106087" cy="103663"/>
                  <a:chOff x="1477295" y="2031303"/>
                  <a:chExt cx="2106087" cy="103663"/>
                </a:xfrm>
              </p:grpSpPr>
              <p:sp>
                <p:nvSpPr>
                  <p:cNvPr id="7246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147729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47" name="Rectangle 229"/>
                  <p:cNvSpPr>
                    <a:spLocks noChangeArrowheads="1"/>
                  </p:cNvSpPr>
                  <p:nvPr/>
                </p:nvSpPr>
                <p:spPr bwMode="auto">
                  <a:xfrm>
                    <a:off x="207133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48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266537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49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3259414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</p:grpSp>
            <p:grpSp>
              <p:nvGrpSpPr>
                <p:cNvPr id="7238" name="Group 388"/>
                <p:cNvGrpSpPr>
                  <a:grpSpLocks/>
                </p:cNvGrpSpPr>
                <p:nvPr/>
              </p:nvGrpSpPr>
              <p:grpSpPr bwMode="auto">
                <a:xfrm>
                  <a:off x="5323010" y="2002291"/>
                  <a:ext cx="2106087" cy="103663"/>
                  <a:chOff x="1477295" y="2031303"/>
                  <a:chExt cx="2106087" cy="103663"/>
                </a:xfrm>
              </p:grpSpPr>
              <p:sp>
                <p:nvSpPr>
                  <p:cNvPr id="7242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147729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43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207133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44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2665375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  <p:sp>
                <p:nvSpPr>
                  <p:cNvPr id="7245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3259414" y="2031303"/>
                    <a:ext cx="323968" cy="1036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de-DE" altLang="de-DE" sz="1200" b="1" dirty="0"/>
                  </a:p>
                </p:txBody>
              </p:sp>
            </p:grpSp>
            <p:sp>
              <p:nvSpPr>
                <p:cNvPr id="7239" name="Rectangle 221"/>
                <p:cNvSpPr>
                  <a:spLocks noChangeArrowheads="1"/>
                </p:cNvSpPr>
                <p:nvPr/>
              </p:nvSpPr>
              <p:spPr bwMode="auto">
                <a:xfrm>
                  <a:off x="1277780" y="2002291"/>
                  <a:ext cx="323968" cy="10366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de-DE" altLang="de-DE" sz="1200" b="1" dirty="0"/>
                </a:p>
              </p:txBody>
            </p:sp>
            <p:sp>
              <p:nvSpPr>
                <p:cNvPr id="7240" name="Rectangle 222"/>
                <p:cNvSpPr>
                  <a:spLocks noChangeArrowheads="1"/>
                </p:cNvSpPr>
                <p:nvPr/>
              </p:nvSpPr>
              <p:spPr bwMode="auto">
                <a:xfrm>
                  <a:off x="1871820" y="2002291"/>
                  <a:ext cx="323968" cy="10366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de-DE" altLang="de-DE" sz="1200" b="1" dirty="0"/>
                </a:p>
              </p:txBody>
            </p:sp>
            <p:sp>
              <p:nvSpPr>
                <p:cNvPr id="7241" name="Rectangle 223"/>
                <p:cNvSpPr>
                  <a:spLocks noChangeArrowheads="1"/>
                </p:cNvSpPr>
                <p:nvPr/>
              </p:nvSpPr>
              <p:spPr bwMode="auto">
                <a:xfrm>
                  <a:off x="2465859" y="2002291"/>
                  <a:ext cx="323968" cy="10366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de-DE" altLang="de-DE" sz="1200" b="1" dirty="0"/>
                </a:p>
              </p:txBody>
            </p:sp>
          </p:grpSp>
          <p:sp>
            <p:nvSpPr>
              <p:cNvPr id="7235" name="Rectangle 232"/>
              <p:cNvSpPr>
                <a:spLocks noChangeArrowheads="1"/>
              </p:cNvSpPr>
              <p:nvPr/>
            </p:nvSpPr>
            <p:spPr bwMode="auto">
              <a:xfrm>
                <a:off x="6020285" y="4662119"/>
                <a:ext cx="234314" cy="1160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  <p:sp>
            <p:nvSpPr>
              <p:cNvPr id="7236" name="Right Arrow 233"/>
              <p:cNvSpPr>
                <a:spLocks noChangeArrowheads="1"/>
              </p:cNvSpPr>
              <p:nvPr/>
            </p:nvSpPr>
            <p:spPr bwMode="auto">
              <a:xfrm>
                <a:off x="6083376" y="4615679"/>
                <a:ext cx="648864" cy="208975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solidFill>
                <a:srgbClr val="3366FF">
                  <a:alpha val="6392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de-DE" altLang="de-DE" sz="1200" b="1" dirty="0"/>
              </a:p>
            </p:txBody>
          </p:sp>
        </p:grpSp>
        <p:sp>
          <p:nvSpPr>
            <p:cNvPr id="7177" name="Right Arrow 234"/>
            <p:cNvSpPr>
              <a:spLocks noChangeArrowheads="1"/>
            </p:cNvSpPr>
            <p:nvPr/>
          </p:nvSpPr>
          <p:spPr bwMode="auto">
            <a:xfrm>
              <a:off x="1591940" y="764704"/>
              <a:ext cx="3956050" cy="354013"/>
            </a:xfrm>
            <a:prstGeom prst="rightArrow">
              <a:avLst>
                <a:gd name="adj1" fmla="val 80954"/>
                <a:gd name="adj2" fmla="val 49925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de-DE" altLang="de-DE" sz="1200" b="1" dirty="0" smtClean="0">
                  <a:solidFill>
                    <a:srgbClr val="008000"/>
                  </a:solidFill>
                </a:rPr>
                <a:t>DC Gradient </a:t>
              </a:r>
              <a:r>
                <a:rPr lang="de-DE" altLang="de-DE" sz="1200" b="1" dirty="0" err="1" smtClean="0">
                  <a:solidFill>
                    <a:srgbClr val="008000"/>
                  </a:solidFill>
                </a:rPr>
                <a:t>along</a:t>
              </a:r>
              <a:r>
                <a:rPr lang="de-DE" altLang="de-DE" sz="1200" b="1" dirty="0" smtClean="0">
                  <a:solidFill>
                    <a:srgbClr val="008000"/>
                  </a:solidFill>
                </a:rPr>
                <a:t> </a:t>
              </a:r>
              <a:r>
                <a:rPr lang="de-DE" altLang="de-DE" sz="1200" b="1" dirty="0" err="1" smtClean="0">
                  <a:solidFill>
                    <a:srgbClr val="008000"/>
                  </a:solidFill>
                </a:rPr>
                <a:t>the</a:t>
              </a:r>
              <a:r>
                <a:rPr lang="de-DE" altLang="de-DE" sz="1200" b="1" dirty="0" smtClean="0">
                  <a:solidFill>
                    <a:srgbClr val="008000"/>
                  </a:solidFill>
                </a:rPr>
                <a:t> </a:t>
              </a:r>
              <a:r>
                <a:rPr lang="de-DE" altLang="de-DE" sz="1200" b="1" dirty="0" err="1" smtClean="0">
                  <a:solidFill>
                    <a:srgbClr val="008000"/>
                  </a:solidFill>
                </a:rPr>
                <a:t>cell</a:t>
              </a:r>
              <a:endParaRPr lang="de-DE" altLang="de-DE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7178" name="Right Arrow 235"/>
            <p:cNvSpPr>
              <a:spLocks noChangeArrowheads="1"/>
            </p:cNvSpPr>
            <p:nvPr/>
          </p:nvSpPr>
          <p:spPr bwMode="auto">
            <a:xfrm rot="5400000">
              <a:off x="6058298" y="1494482"/>
              <a:ext cx="1154260" cy="558800"/>
            </a:xfrm>
            <a:prstGeom prst="rightArrow">
              <a:avLst>
                <a:gd name="adj1" fmla="val 80954"/>
                <a:gd name="adj2" fmla="val 49976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de-DE" altLang="de-DE" sz="1200" b="1" dirty="0" smtClean="0">
                  <a:solidFill>
                    <a:srgbClr val="008000"/>
                  </a:solidFill>
                </a:rPr>
                <a:t>DC  </a:t>
              </a:r>
              <a:r>
                <a:rPr lang="de-DE" altLang="de-DE" sz="1200" b="1" dirty="0" err="1" smtClean="0">
                  <a:solidFill>
                    <a:srgbClr val="008000"/>
                  </a:solidFill>
                </a:rPr>
                <a:t>to</a:t>
              </a:r>
              <a:r>
                <a:rPr lang="de-DE" altLang="de-DE" sz="1200" b="1" dirty="0" smtClean="0">
                  <a:solidFill>
                    <a:srgbClr val="008000"/>
                  </a:solidFill>
                </a:rPr>
                <a:t> </a:t>
              </a:r>
              <a:r>
                <a:rPr lang="de-DE" altLang="de-DE" sz="1200" b="1" dirty="0" err="1" smtClean="0">
                  <a:solidFill>
                    <a:srgbClr val="008000"/>
                  </a:solidFill>
                </a:rPr>
                <a:t>Nozzle</a:t>
              </a:r>
              <a:endParaRPr lang="de-DE" altLang="de-DE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7179" name="Right Arrow 236"/>
            <p:cNvSpPr>
              <a:spLocks noChangeArrowheads="1"/>
            </p:cNvSpPr>
            <p:nvPr/>
          </p:nvSpPr>
          <p:spPr bwMode="auto">
            <a:xfrm>
              <a:off x="6330150" y="2614617"/>
              <a:ext cx="808260" cy="630237"/>
            </a:xfrm>
            <a:prstGeom prst="rightArrow">
              <a:avLst>
                <a:gd name="adj1" fmla="val 80954"/>
                <a:gd name="adj2" fmla="val 4998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de-DE" altLang="de-DE" sz="1200" b="1" dirty="0" smtClean="0">
                  <a:solidFill>
                    <a:srgbClr val="3366FF"/>
                  </a:solidFill>
                </a:rPr>
                <a:t>Gas</a:t>
              </a:r>
            </a:p>
            <a:p>
              <a:r>
                <a:rPr lang="de-DE" altLang="de-DE" sz="1200" b="1" dirty="0" err="1" smtClean="0">
                  <a:solidFill>
                    <a:srgbClr val="3366FF"/>
                  </a:solidFill>
                </a:rPr>
                <a:t>flow</a:t>
              </a:r>
              <a:endParaRPr lang="de-DE" altLang="de-DE" sz="1200" b="1" dirty="0">
                <a:solidFill>
                  <a:srgbClr val="3366FF"/>
                </a:solidFill>
              </a:endParaRPr>
            </a:p>
          </p:txBody>
        </p:sp>
        <p:sp>
          <p:nvSpPr>
            <p:cNvPr id="7180" name="Right Arrow 237"/>
            <p:cNvSpPr>
              <a:spLocks noChangeArrowheads="1"/>
            </p:cNvSpPr>
            <p:nvPr/>
          </p:nvSpPr>
          <p:spPr bwMode="auto">
            <a:xfrm flipH="1">
              <a:off x="5622602" y="577377"/>
              <a:ext cx="1397362" cy="565152"/>
            </a:xfrm>
            <a:prstGeom prst="rightArrow">
              <a:avLst>
                <a:gd name="adj1" fmla="val 80954"/>
                <a:gd name="adj2" fmla="val 49999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de-DE" altLang="de-DE" sz="1200" b="1" dirty="0" smtClean="0">
                  <a:solidFill>
                    <a:srgbClr val="FF0000"/>
                  </a:solidFill>
                </a:rPr>
                <a:t>RF </a:t>
              </a:r>
              <a:r>
                <a:rPr lang="de-DE" altLang="de-DE" sz="1200" b="1" dirty="0" err="1" smtClean="0">
                  <a:solidFill>
                    <a:srgbClr val="FF0000"/>
                  </a:solidFill>
                </a:rPr>
                <a:t>repelling</a:t>
              </a:r>
              <a:r>
                <a:rPr lang="de-DE" altLang="de-DE" sz="1200" b="1" dirty="0" smtClean="0">
                  <a:solidFill>
                    <a:srgbClr val="FF0000"/>
                  </a:solidFill>
                </a:rPr>
                <a:t> </a:t>
              </a:r>
              <a:r>
                <a:rPr lang="de-DE" altLang="de-DE" sz="1200" b="1" dirty="0" err="1" smtClean="0">
                  <a:solidFill>
                    <a:srgbClr val="FF0000"/>
                  </a:solidFill>
                </a:rPr>
                <a:t>force</a:t>
              </a:r>
              <a:endParaRPr lang="de-DE" altLang="de-DE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181" name="Pentagon 81"/>
            <p:cNvSpPr>
              <a:spLocks noChangeArrowheads="1"/>
            </p:cNvSpPr>
            <p:nvPr/>
          </p:nvSpPr>
          <p:spPr bwMode="auto">
            <a:xfrm>
              <a:off x="7095654" y="2023152"/>
              <a:ext cx="2012850" cy="829784"/>
            </a:xfrm>
            <a:prstGeom prst="homePlate">
              <a:avLst>
                <a:gd name="adj" fmla="val 50031"/>
              </a:avLst>
            </a:prstGeom>
            <a:solidFill>
              <a:srgbClr val="FFFF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defTabSz="45720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r>
                <a:rPr lang="de-DE" altLang="en-US" sz="1800" dirty="0" smtClean="0">
                  <a:solidFill>
                    <a:schemeClr val="tx2"/>
                  </a:solidFill>
                  <a:cs typeface="Arial" panose="020B0604020202020204" pitchFamily="34" charset="0"/>
                </a:rPr>
                <a:t>Low </a:t>
              </a:r>
              <a:r>
                <a:rPr lang="de-DE" altLang="en-US" sz="1800" dirty="0" err="1" smtClean="0">
                  <a:solidFill>
                    <a:schemeClr val="tx2"/>
                  </a:solidFill>
                  <a:cs typeface="Arial" panose="020B0604020202020204" pitchFamily="34" charset="0"/>
                </a:rPr>
                <a:t>energy</a:t>
              </a:r>
              <a:r>
                <a:rPr lang="de-DE" altLang="en-US" sz="1800" dirty="0" smtClean="0">
                  <a:solidFill>
                    <a:schemeClr val="tx2"/>
                  </a:solidFill>
                  <a:cs typeface="Arial" panose="020B0604020202020204" pitchFamily="34" charset="0"/>
                </a:rPr>
                <a:t> beam (~eV)</a:t>
              </a:r>
              <a:endParaRPr lang="de-DE" altLang="en-US" sz="1800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174" name="Text Box 21"/>
          <p:cNvSpPr txBox="1">
            <a:spLocks noChangeArrowheads="1"/>
          </p:cNvSpPr>
          <p:nvPr/>
        </p:nvSpPr>
        <p:spPr bwMode="auto">
          <a:xfrm>
            <a:off x="5572654" y="6206261"/>
            <a:ext cx="353344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de-DE" altLang="de-DE" sz="1200" dirty="0" smtClean="0">
                <a:solidFill>
                  <a:schemeClr val="tx1"/>
                </a:solidFill>
              </a:rPr>
              <a:t>M. Ranjan et al., </a:t>
            </a:r>
            <a:r>
              <a:rPr lang="de-DE" altLang="de-DE" sz="1200" dirty="0" err="1" smtClean="0">
                <a:solidFill>
                  <a:schemeClr val="tx1"/>
                </a:solidFill>
              </a:rPr>
              <a:t>Europhys</a:t>
            </a:r>
            <a:r>
              <a:rPr lang="de-DE" altLang="de-DE" sz="1200" dirty="0" smtClean="0">
                <a:solidFill>
                  <a:schemeClr val="tx1"/>
                </a:solidFill>
              </a:rPr>
              <a:t>. </a:t>
            </a:r>
            <a:r>
              <a:rPr lang="de-DE" altLang="de-DE" sz="1200" dirty="0" err="1" smtClean="0">
                <a:solidFill>
                  <a:schemeClr val="tx1"/>
                </a:solidFill>
              </a:rPr>
              <a:t>Lett</a:t>
            </a:r>
            <a:r>
              <a:rPr lang="de-DE" altLang="de-DE" sz="1200" dirty="0" smtClean="0">
                <a:solidFill>
                  <a:schemeClr val="tx1"/>
                </a:solidFill>
              </a:rPr>
              <a:t>. 96 (2011) 52001</a:t>
            </a:r>
            <a:endParaRPr lang="de-DE" altLang="de-DE" sz="1200" dirty="0" smtClean="0"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err="1" smtClean="0">
                <a:cs typeface="Arial" panose="020B0604020202020204" pitchFamily="34" charset="0"/>
              </a:rPr>
              <a:t>Purushothaman</a:t>
            </a:r>
            <a:r>
              <a:rPr lang="de-DE" altLang="de-DE" sz="1200" dirty="0" smtClean="0">
                <a:cs typeface="Arial" panose="020B0604020202020204" pitchFamily="34" charset="0"/>
              </a:rPr>
              <a:t> S. et al, EPL 104 (2013) 42001</a:t>
            </a:r>
            <a:endParaRPr lang="de-DE" altLang="de-DE" sz="1200" dirty="0">
              <a:cs typeface="Arial" panose="020B0604020202020204" pitchFamily="34" charset="0"/>
            </a:endParaRPr>
          </a:p>
        </p:txBody>
      </p:sp>
      <p:sp>
        <p:nvSpPr>
          <p:cNvPr id="132" name="Textfeld 131"/>
          <p:cNvSpPr txBox="1"/>
          <p:nvPr/>
        </p:nvSpPr>
        <p:spPr>
          <a:xfrm>
            <a:off x="2522927" y="2193709"/>
            <a:ext cx="26983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high </a:t>
            </a:r>
            <a:r>
              <a:rPr lang="de-DE" dirty="0" err="1" smtClean="0">
                <a:solidFill>
                  <a:srgbClr val="FF0000"/>
                </a:solidFill>
              </a:rPr>
              <a:t>pressure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helium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~100mbar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3" name="Text Box 21"/>
          <p:cNvSpPr txBox="1">
            <a:spLocks noChangeArrowheads="1"/>
          </p:cNvSpPr>
          <p:nvPr/>
        </p:nvSpPr>
        <p:spPr bwMode="auto">
          <a:xfrm>
            <a:off x="6629157" y="5310060"/>
            <a:ext cx="234491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de-DE" altLang="de-DE" sz="1200" dirty="0" smtClean="0">
                <a:solidFill>
                  <a:schemeClr val="tx1"/>
                </a:solidFill>
              </a:rPr>
              <a:t>M. </a:t>
            </a:r>
            <a:r>
              <a:rPr lang="de-DE" altLang="de-DE" sz="1200" dirty="0" err="1" smtClean="0">
                <a:solidFill>
                  <a:schemeClr val="tx1"/>
                </a:solidFill>
              </a:rPr>
              <a:t>Wada</a:t>
            </a:r>
            <a:r>
              <a:rPr lang="de-DE" altLang="de-DE" sz="1200" dirty="0" smtClean="0">
                <a:solidFill>
                  <a:schemeClr val="tx1"/>
                </a:solidFill>
              </a:rPr>
              <a:t> NIM B 317 (2013) 450</a:t>
            </a:r>
            <a:endParaRPr lang="de-DE" altLang="de-DE" sz="12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042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Wolfgang\Publications\Presentations\DPG2015\Graphics\MR-TOF-MS &amp; Beamtime 2014\Beamtime20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93633"/>
            <a:ext cx="7467600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9" name="Object 52"/>
          <p:cNvGraphicFramePr>
            <a:graphicFrameLocks noChangeAspect="1"/>
          </p:cNvGraphicFramePr>
          <p:nvPr>
            <p:extLst/>
          </p:nvPr>
        </p:nvGraphicFramePr>
        <p:xfrm>
          <a:off x="107504" y="2642983"/>
          <a:ext cx="8458200" cy="380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Photo Editor Photo" r:id="rId5" imgW="38095238" imgH="17142857" progId="MSPhotoEd.3">
                  <p:embed/>
                </p:oleObj>
              </mc:Choice>
              <mc:Fallback>
                <p:oleObj name="Photo Editor Photo" r:id="rId5" imgW="38095238" imgH="17142857" progId="MSPhotoEd.3">
                  <p:embed/>
                  <p:pic>
                    <p:nvPicPr>
                      <p:cNvPr id="9219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642983"/>
                        <a:ext cx="8458200" cy="380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04664"/>
          </a:xfrm>
        </p:spPr>
        <p:txBody>
          <a:bodyPr/>
          <a:lstStyle/>
          <a:p>
            <a:pPr eaLnBrk="1" hangingPunct="1"/>
            <a:r>
              <a:rPr lang="en-GB" altLang="de-DE" dirty="0" smtClean="0">
                <a:latin typeface="Calibri" panose="020F0502020204030204" pitchFamily="34" charset="0"/>
              </a:rPr>
              <a:t>FRS </a:t>
            </a:r>
            <a:r>
              <a:rPr lang="en-GB" altLang="de-DE" smtClean="0">
                <a:latin typeface="Calibri" panose="020F0502020204030204" pitchFamily="34" charset="0"/>
              </a:rPr>
              <a:t>Ion Catcher</a:t>
            </a:r>
            <a:endParaRPr lang="en-GB" altLang="de-DE" dirty="0" smtClean="0">
              <a:latin typeface="Calibri" panose="020F0502020204030204" pitchFamily="34" charset="0"/>
            </a:endParaRPr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 flipH="1">
            <a:off x="893759" y="595982"/>
            <a:ext cx="3" cy="1988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>
            <a:off x="893763" y="2584295"/>
            <a:ext cx="3830638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25" name="Text Box 15"/>
          <p:cNvSpPr txBox="1">
            <a:spLocks noChangeArrowheads="1"/>
          </p:cNvSpPr>
          <p:nvPr/>
        </p:nvSpPr>
        <p:spPr bwMode="auto">
          <a:xfrm>
            <a:off x="35496" y="6207695"/>
            <a:ext cx="34559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200" dirty="0">
                <a:latin typeface="+mj-lt"/>
              </a:rPr>
              <a:t>W.R. </a:t>
            </a:r>
            <a:r>
              <a:rPr lang="en-US" altLang="de-DE" sz="1200" dirty="0" err="1">
                <a:latin typeface="+mj-lt"/>
              </a:rPr>
              <a:t>Plaß</a:t>
            </a:r>
            <a:r>
              <a:rPr lang="en-US" altLang="de-DE" sz="1200" dirty="0">
                <a:latin typeface="+mj-lt"/>
              </a:rPr>
              <a:t> et al.,</a:t>
            </a:r>
            <a:r>
              <a:rPr lang="de-DE" altLang="de-DE" sz="1200" dirty="0">
                <a:latin typeface="+mj-lt"/>
              </a:rPr>
              <a:t> </a:t>
            </a:r>
            <a:r>
              <a:rPr lang="en-GB" altLang="de-DE" sz="1200" dirty="0">
                <a:latin typeface="+mj-lt"/>
              </a:rPr>
              <a:t>NIM B </a:t>
            </a:r>
            <a:r>
              <a:rPr lang="en-US" altLang="de-DE" sz="1200" dirty="0">
                <a:latin typeface="+mj-lt"/>
              </a:rPr>
              <a:t>317 </a:t>
            </a:r>
            <a:r>
              <a:rPr lang="en-GB" altLang="de-DE" sz="1200" dirty="0">
                <a:latin typeface="+mj-lt"/>
              </a:rPr>
              <a:t>(2013)</a:t>
            </a:r>
            <a:r>
              <a:rPr lang="en-US" altLang="de-DE" sz="1200" dirty="0">
                <a:latin typeface="+mj-lt"/>
              </a:rPr>
              <a:t> </a:t>
            </a:r>
            <a:r>
              <a:rPr lang="en-US" altLang="de-DE" sz="1200" dirty="0" smtClean="0">
                <a:latin typeface="+mj-lt"/>
              </a:rPr>
              <a:t>457</a:t>
            </a:r>
          </a:p>
          <a:p>
            <a:pPr algn="ctr"/>
            <a:r>
              <a:rPr lang="de-DE" sz="1200" dirty="0">
                <a:latin typeface="+mj-lt"/>
              </a:rPr>
              <a:t>W.R. </a:t>
            </a:r>
            <a:r>
              <a:rPr lang="de-DE" sz="1200" dirty="0" err="1">
                <a:latin typeface="+mj-lt"/>
              </a:rPr>
              <a:t>Plaß</a:t>
            </a:r>
            <a:r>
              <a:rPr lang="de-DE" sz="1200" dirty="0">
                <a:latin typeface="+mj-lt"/>
              </a:rPr>
              <a:t> et </a:t>
            </a:r>
            <a:r>
              <a:rPr lang="de-DE" sz="1200" dirty="0" smtClean="0">
                <a:latin typeface="+mj-lt"/>
              </a:rPr>
              <a:t>al</a:t>
            </a:r>
            <a:r>
              <a:rPr lang="de-DE" sz="1200" dirty="0">
                <a:latin typeface="+mj-lt"/>
              </a:rPr>
              <a:t>, </a:t>
            </a:r>
            <a:r>
              <a:rPr lang="de-DE" sz="1200" dirty="0" err="1" smtClean="0">
                <a:latin typeface="+mj-lt"/>
              </a:rPr>
              <a:t>Hypefine</a:t>
            </a:r>
            <a:r>
              <a:rPr lang="de-DE" sz="1200" dirty="0" smtClean="0">
                <a:latin typeface="+mj-lt"/>
              </a:rPr>
              <a:t> </a:t>
            </a:r>
            <a:r>
              <a:rPr lang="de-DE" sz="1200" dirty="0">
                <a:latin typeface="+mj-lt"/>
              </a:rPr>
              <a:t>Interaction </a:t>
            </a:r>
            <a:r>
              <a:rPr lang="de-DE" sz="1200" dirty="0" smtClean="0">
                <a:latin typeface="+mj-lt"/>
              </a:rPr>
              <a:t> </a:t>
            </a:r>
            <a:r>
              <a:rPr lang="de-DE" sz="1200" dirty="0" err="1" smtClean="0">
                <a:latin typeface="+mj-lt"/>
              </a:rPr>
              <a:t>acceppted</a:t>
            </a:r>
            <a:endParaRPr lang="de-DE" sz="1200" dirty="0">
              <a:latin typeface="+mj-lt"/>
            </a:endParaRPr>
          </a:p>
        </p:txBody>
      </p:sp>
      <p:sp>
        <p:nvSpPr>
          <p:cNvPr id="9226" name="Text Box 16"/>
          <p:cNvSpPr txBox="1">
            <a:spLocks noChangeArrowheads="1"/>
          </p:cNvSpPr>
          <p:nvPr/>
        </p:nvSpPr>
        <p:spPr bwMode="auto">
          <a:xfrm>
            <a:off x="4024313" y="4946718"/>
            <a:ext cx="557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FRS</a:t>
            </a:r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9234" name="Text Box 24"/>
          <p:cNvSpPr txBox="1">
            <a:spLocks noChangeArrowheads="1"/>
          </p:cNvSpPr>
          <p:nvPr/>
        </p:nvSpPr>
        <p:spPr bwMode="auto">
          <a:xfrm>
            <a:off x="2623229" y="2554133"/>
            <a:ext cx="8114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>
                <a:latin typeface="Calibri" panose="020F0502020204030204" pitchFamily="34" charset="0"/>
              </a:rPr>
              <a:t>Homogenous</a:t>
            </a:r>
          </a:p>
          <a:p>
            <a:pPr algn="ctr" eaLnBrk="1" hangingPunct="1"/>
            <a:r>
              <a:rPr lang="en-US" altLang="en-US" sz="900" dirty="0">
                <a:latin typeface="Calibri" panose="020F0502020204030204" pitchFamily="34" charset="0"/>
              </a:rPr>
              <a:t>Degrader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9238" name="Text Box 28"/>
          <p:cNvSpPr txBox="1">
            <a:spLocks noChangeArrowheads="1"/>
          </p:cNvSpPr>
          <p:nvPr/>
        </p:nvSpPr>
        <p:spPr bwMode="auto">
          <a:xfrm>
            <a:off x="4423831" y="2763683"/>
            <a:ext cx="56938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>
                <a:latin typeface="Calibri" panose="020F0502020204030204" pitchFamily="34" charset="0"/>
              </a:rPr>
              <a:t>DC Cage</a:t>
            </a: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9239" name="Text Box 29"/>
          <p:cNvSpPr txBox="1">
            <a:spLocks noChangeArrowheads="1"/>
          </p:cNvSpPr>
          <p:nvPr/>
        </p:nvSpPr>
        <p:spPr bwMode="auto">
          <a:xfrm>
            <a:off x="5052942" y="2763683"/>
            <a:ext cx="63831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>
                <a:latin typeface="Calibri" panose="020F0502020204030204" pitchFamily="34" charset="0"/>
              </a:rPr>
              <a:t>RF Carpet</a:t>
            </a: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9240" name="Line 30"/>
          <p:cNvSpPr>
            <a:spLocks noChangeShapeType="1"/>
          </p:cNvSpPr>
          <p:nvPr/>
        </p:nvSpPr>
        <p:spPr bwMode="auto">
          <a:xfrm flipV="1">
            <a:off x="5340350" y="2458883"/>
            <a:ext cx="201613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47" name="Text Box 37"/>
          <p:cNvSpPr txBox="1">
            <a:spLocks noChangeArrowheads="1"/>
          </p:cNvSpPr>
          <p:nvPr/>
        </p:nvSpPr>
        <p:spPr bwMode="auto">
          <a:xfrm>
            <a:off x="6727951" y="2287433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>
                <a:latin typeface="Calibri" panose="020F0502020204030204" pitchFamily="34" charset="0"/>
              </a:rPr>
              <a:t>Injection</a:t>
            </a:r>
          </a:p>
          <a:p>
            <a:pPr algn="ctr" eaLnBrk="1" hangingPunct="1"/>
            <a:r>
              <a:rPr lang="en-US" altLang="en-US" sz="900" dirty="0">
                <a:latin typeface="Calibri" panose="020F0502020204030204" pitchFamily="34" charset="0"/>
              </a:rPr>
              <a:t>Trap System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9248" name="Text Box 38"/>
          <p:cNvSpPr txBox="1">
            <a:spLocks noChangeArrowheads="1"/>
          </p:cNvSpPr>
          <p:nvPr/>
        </p:nvSpPr>
        <p:spPr bwMode="auto">
          <a:xfrm>
            <a:off x="6845462" y="3255808"/>
            <a:ext cx="590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>
                <a:latin typeface="Calibri" panose="020F0502020204030204" pitchFamily="34" charset="0"/>
              </a:rPr>
              <a:t>TOF</a:t>
            </a:r>
          </a:p>
          <a:p>
            <a:pPr algn="ctr" eaLnBrk="1" hangingPunct="1"/>
            <a:r>
              <a:rPr lang="en-US" altLang="en-US" sz="900">
                <a:latin typeface="Calibri" panose="020F0502020204030204" pitchFamily="34" charset="0"/>
              </a:rPr>
              <a:t>Analyzer</a:t>
            </a: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9249" name="Text Box 39"/>
          <p:cNvSpPr txBox="1">
            <a:spLocks noChangeArrowheads="1"/>
          </p:cNvSpPr>
          <p:nvPr/>
        </p:nvSpPr>
        <p:spPr bwMode="auto">
          <a:xfrm>
            <a:off x="8286106" y="3957483"/>
            <a:ext cx="7569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>
                <a:latin typeface="Calibri" panose="020F0502020204030204" pitchFamily="34" charset="0"/>
              </a:rPr>
              <a:t>Isochronous</a:t>
            </a:r>
          </a:p>
          <a:p>
            <a:pPr algn="ctr" eaLnBrk="1" hangingPunct="1"/>
            <a:r>
              <a:rPr lang="en-US" altLang="en-US" sz="900">
                <a:latin typeface="Calibri" panose="020F0502020204030204" pitchFamily="34" charset="0"/>
              </a:rPr>
              <a:t>SEM</a:t>
            </a: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9251" name="Text Box 41"/>
          <p:cNvSpPr txBox="1">
            <a:spLocks noChangeArrowheads="1"/>
          </p:cNvSpPr>
          <p:nvPr/>
        </p:nvSpPr>
        <p:spPr bwMode="auto">
          <a:xfrm>
            <a:off x="8420422" y="3697133"/>
            <a:ext cx="39305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>
                <a:latin typeface="Calibri" panose="020F0502020204030204" pitchFamily="34" charset="0"/>
              </a:rPr>
              <a:t>BNG</a:t>
            </a: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9253" name="Line 43"/>
          <p:cNvSpPr>
            <a:spLocks noChangeShapeType="1"/>
          </p:cNvSpPr>
          <p:nvPr/>
        </p:nvSpPr>
        <p:spPr bwMode="auto">
          <a:xfrm flipH="1" flipV="1">
            <a:off x="7864475" y="3878108"/>
            <a:ext cx="455613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54" name="Line 44"/>
          <p:cNvSpPr>
            <a:spLocks noChangeShapeType="1"/>
          </p:cNvSpPr>
          <p:nvPr/>
        </p:nvSpPr>
        <p:spPr bwMode="auto">
          <a:xfrm flipV="1">
            <a:off x="8223250" y="3809845"/>
            <a:ext cx="236538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256" name="Text Box 46"/>
          <p:cNvSpPr txBox="1">
            <a:spLocks noChangeArrowheads="1"/>
          </p:cNvSpPr>
          <p:nvPr/>
        </p:nvSpPr>
        <p:spPr bwMode="auto">
          <a:xfrm>
            <a:off x="3803877" y="2941483"/>
            <a:ext cx="156164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latin typeface="Calibri" panose="020F0502020204030204" pitchFamily="34" charset="0"/>
              </a:rPr>
              <a:t>Cryogenic Stopping </a:t>
            </a:r>
            <a:r>
              <a:rPr lang="en-US" altLang="en-US" sz="1100" b="1" dirty="0" smtClean="0">
                <a:latin typeface="Calibri" panose="020F0502020204030204" pitchFamily="34" charset="0"/>
              </a:rPr>
              <a:t>Cell</a:t>
            </a:r>
            <a:endParaRPr lang="en-US" altLang="en-US" sz="1100" b="1" dirty="0">
              <a:latin typeface="Calibri" panose="020F0502020204030204" pitchFamily="34" charset="0"/>
            </a:endParaRPr>
          </a:p>
        </p:txBody>
      </p:sp>
      <p:sp>
        <p:nvSpPr>
          <p:cNvPr id="9257" name="Text Box 47"/>
          <p:cNvSpPr txBox="1">
            <a:spLocks noChangeArrowheads="1"/>
          </p:cNvSpPr>
          <p:nvPr/>
        </p:nvSpPr>
        <p:spPr bwMode="auto">
          <a:xfrm>
            <a:off x="5470286" y="3255808"/>
            <a:ext cx="11657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>
                <a:latin typeface="Calibri" panose="020F0502020204030204" pitchFamily="34" charset="0"/>
              </a:rPr>
              <a:t>RFQ Beam </a:t>
            </a:r>
            <a:r>
              <a:rPr lang="en-US" altLang="en-US" sz="1100" b="1" dirty="0" smtClean="0">
                <a:latin typeface="Calibri" panose="020F0502020204030204" pitchFamily="34" charset="0"/>
              </a:rPr>
              <a:t>Line </a:t>
            </a:r>
            <a:r>
              <a:rPr lang="en-US" altLang="en-US" sz="1100" b="1" dirty="0">
                <a:latin typeface="Calibri" panose="020F0502020204030204" pitchFamily="34" charset="0"/>
              </a:rPr>
              <a:t>+</a:t>
            </a:r>
          </a:p>
          <a:p>
            <a:pPr algn="ctr" eaLnBrk="1" hangingPunct="1"/>
            <a:r>
              <a:rPr lang="en-US" altLang="en-US" sz="1100" b="1" dirty="0">
                <a:latin typeface="Calibri" panose="020F0502020204030204" pitchFamily="34" charset="0"/>
              </a:rPr>
              <a:t>Diagnostics Unit</a:t>
            </a:r>
            <a:endParaRPr lang="en-GB" altLang="en-US" sz="1100" b="1" dirty="0">
              <a:latin typeface="Calibri" panose="020F0502020204030204" pitchFamily="34" charset="0"/>
            </a:endParaRPr>
          </a:p>
        </p:txBody>
      </p:sp>
      <p:sp>
        <p:nvSpPr>
          <p:cNvPr id="9258" name="Text Box 48"/>
          <p:cNvSpPr txBox="1">
            <a:spLocks noChangeArrowheads="1"/>
          </p:cNvSpPr>
          <p:nvPr/>
        </p:nvSpPr>
        <p:spPr bwMode="auto">
          <a:xfrm>
            <a:off x="6804248" y="837873"/>
            <a:ext cx="218200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 dirty="0" smtClean="0">
                <a:latin typeface="Calibri" panose="020F0502020204030204" pitchFamily="34" charset="0"/>
              </a:rPr>
              <a:t>Multiple-Reflection </a:t>
            </a:r>
          </a:p>
          <a:p>
            <a:pPr algn="ctr" eaLnBrk="1" hangingPunct="1"/>
            <a:r>
              <a:rPr lang="en-US" altLang="en-US" sz="1100" b="1" dirty="0" smtClean="0">
                <a:latin typeface="Calibri" panose="020F0502020204030204" pitchFamily="34" charset="0"/>
              </a:rPr>
              <a:t>Time-of-Flight Mass Spectrometer</a:t>
            </a:r>
            <a:endParaRPr lang="en-GB" altLang="en-US" sz="1100" b="1" dirty="0">
              <a:latin typeface="Calibri" panose="020F0502020204030204" pitchFamily="34" charset="0"/>
            </a:endParaRPr>
          </a:p>
        </p:txBody>
      </p:sp>
      <p:sp>
        <p:nvSpPr>
          <p:cNvPr id="9259" name="Text Box 49"/>
          <p:cNvSpPr txBox="1">
            <a:spLocks noChangeArrowheads="1"/>
          </p:cNvSpPr>
          <p:nvPr/>
        </p:nvSpPr>
        <p:spPr bwMode="auto">
          <a:xfrm>
            <a:off x="1566986" y="1263693"/>
            <a:ext cx="14189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Calibri" panose="020F0502020204030204" pitchFamily="34" charset="0"/>
              </a:rPr>
              <a:t>Final Focal Plane</a:t>
            </a:r>
            <a:endParaRPr lang="en-GB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9272" name="Text Box 68"/>
          <p:cNvSpPr txBox="1">
            <a:spLocks noChangeArrowheads="1"/>
          </p:cNvSpPr>
          <p:nvPr/>
        </p:nvSpPr>
        <p:spPr bwMode="auto">
          <a:xfrm>
            <a:off x="7538024" y="5341069"/>
            <a:ext cx="35939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 smtClean="0">
                <a:latin typeface="Calibri" panose="020F0502020204030204" pitchFamily="34" charset="0"/>
              </a:rPr>
              <a:t>CSC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9273" name="Text Box 69"/>
          <p:cNvSpPr txBox="1">
            <a:spLocks noChangeArrowheads="1"/>
          </p:cNvSpPr>
          <p:nvPr/>
        </p:nvSpPr>
        <p:spPr bwMode="auto">
          <a:xfrm>
            <a:off x="8329232" y="5331657"/>
            <a:ext cx="74571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 smtClean="0">
                <a:latin typeface="Calibri" panose="020F0502020204030204" pitchFamily="34" charset="0"/>
              </a:rPr>
              <a:t>MR-TOF MS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9274" name="Text Box 70"/>
          <p:cNvSpPr txBox="1">
            <a:spLocks noChangeArrowheads="1"/>
          </p:cNvSpPr>
          <p:nvPr/>
        </p:nvSpPr>
        <p:spPr bwMode="auto">
          <a:xfrm>
            <a:off x="12324" y="4291670"/>
            <a:ext cx="102944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>
                <a:latin typeface="Calibri" panose="020F0502020204030204" pitchFamily="34" charset="0"/>
              </a:rPr>
              <a:t>Production Target</a:t>
            </a:r>
          </a:p>
          <a:p>
            <a:pPr algn="ctr" eaLnBrk="1" hangingPunct="1"/>
            <a:r>
              <a:rPr lang="en-US" altLang="en-US" sz="900" dirty="0">
                <a:latin typeface="Calibri" panose="020F0502020204030204" pitchFamily="34" charset="0"/>
              </a:rPr>
              <a:t>1.6 </a:t>
            </a:r>
            <a:r>
              <a:rPr lang="en-US" altLang="en-US" sz="900" dirty="0" smtClean="0">
                <a:latin typeface="Calibri" panose="020F0502020204030204" pitchFamily="34" charset="0"/>
              </a:rPr>
              <a:t>g/cm</a:t>
            </a:r>
            <a:r>
              <a:rPr lang="en-US" altLang="en-US" sz="900" baseline="30000" dirty="0" smtClean="0">
                <a:latin typeface="Calibri" panose="020F0502020204030204" pitchFamily="34" charset="0"/>
              </a:rPr>
              <a:t>2</a:t>
            </a:r>
            <a:r>
              <a:rPr lang="en-US" altLang="en-US" sz="900" dirty="0" smtClean="0">
                <a:latin typeface="Calibri" panose="020F0502020204030204" pitchFamily="34" charset="0"/>
              </a:rPr>
              <a:t> </a:t>
            </a:r>
            <a:r>
              <a:rPr lang="en-US" altLang="en-US" sz="900" dirty="0">
                <a:latin typeface="Calibri" panose="020F0502020204030204" pitchFamily="34" charset="0"/>
              </a:rPr>
              <a:t>Be </a:t>
            </a:r>
          </a:p>
          <a:p>
            <a:pPr algn="ctr" eaLnBrk="1" hangingPunct="1"/>
            <a:r>
              <a:rPr lang="en-US" altLang="en-US" sz="900" dirty="0">
                <a:latin typeface="Calibri" panose="020F0502020204030204" pitchFamily="34" charset="0"/>
              </a:rPr>
              <a:t>+ 0.2 </a:t>
            </a:r>
            <a:r>
              <a:rPr lang="en-US" altLang="en-US" sz="900" dirty="0" smtClean="0">
                <a:latin typeface="Calibri" panose="020F0502020204030204" pitchFamily="34" charset="0"/>
              </a:rPr>
              <a:t>g/cm</a:t>
            </a:r>
            <a:r>
              <a:rPr lang="en-US" altLang="en-US" sz="900" baseline="30000" dirty="0" smtClean="0">
                <a:latin typeface="Calibri" panose="020F0502020204030204" pitchFamily="34" charset="0"/>
              </a:rPr>
              <a:t>2</a:t>
            </a:r>
            <a:r>
              <a:rPr lang="en-US" altLang="en-US" sz="900" dirty="0" smtClean="0">
                <a:latin typeface="Calibri" panose="020F0502020204030204" pitchFamily="34" charset="0"/>
              </a:rPr>
              <a:t> </a:t>
            </a:r>
            <a:r>
              <a:rPr lang="en-US" altLang="en-US" sz="900" dirty="0" err="1">
                <a:latin typeface="Calibri" panose="020F0502020204030204" pitchFamily="34" charset="0"/>
              </a:rPr>
              <a:t>Nb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9275" name="Text Box 71"/>
          <p:cNvSpPr txBox="1">
            <a:spLocks noChangeArrowheads="1"/>
          </p:cNvSpPr>
          <p:nvPr/>
        </p:nvSpPr>
        <p:spPr bwMode="auto">
          <a:xfrm>
            <a:off x="18344" y="1917546"/>
            <a:ext cx="769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baseline="30000" dirty="0">
                <a:latin typeface="Calibri" panose="020F0502020204030204" pitchFamily="34" charset="0"/>
              </a:rPr>
              <a:t>238</a:t>
            </a:r>
            <a:r>
              <a:rPr lang="en-US" altLang="en-US" sz="900" dirty="0">
                <a:latin typeface="Calibri" panose="020F0502020204030204" pitchFamily="34" charset="0"/>
              </a:rPr>
              <a:t>U @ </a:t>
            </a:r>
          </a:p>
          <a:p>
            <a:pPr algn="ctr" eaLnBrk="1" hangingPunct="1"/>
            <a:r>
              <a:rPr lang="en-US" altLang="en-US" sz="900" dirty="0">
                <a:solidFill>
                  <a:srgbClr val="FF0000"/>
                </a:solidFill>
                <a:latin typeface="Calibri" panose="020F0502020204030204" pitchFamily="34" charset="0"/>
              </a:rPr>
              <a:t>1000 MeV/u</a:t>
            </a:r>
            <a:endParaRPr lang="en-GB" altLang="en-US" sz="9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276" name="Line 72"/>
          <p:cNvSpPr>
            <a:spLocks noChangeShapeType="1"/>
          </p:cNvSpPr>
          <p:nvPr/>
        </p:nvSpPr>
        <p:spPr bwMode="auto">
          <a:xfrm flipV="1">
            <a:off x="216125" y="2300133"/>
            <a:ext cx="2063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6" name="Line 72"/>
          <p:cNvSpPr>
            <a:spLocks noChangeShapeType="1"/>
          </p:cNvSpPr>
          <p:nvPr/>
        </p:nvSpPr>
        <p:spPr bwMode="auto">
          <a:xfrm flipV="1">
            <a:off x="308974" y="2992282"/>
            <a:ext cx="24874" cy="129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>
            <a:off x="4724400" y="4032094"/>
            <a:ext cx="292100" cy="5365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8" name="Line 8"/>
          <p:cNvSpPr>
            <a:spLocks noChangeShapeType="1"/>
          </p:cNvSpPr>
          <p:nvPr/>
        </p:nvSpPr>
        <p:spPr bwMode="auto">
          <a:xfrm flipH="1">
            <a:off x="8532440" y="5252094"/>
            <a:ext cx="583684" cy="892179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>
            <a:off x="9110366" y="404663"/>
            <a:ext cx="5758" cy="48234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5" name="Text Box 71"/>
          <p:cNvSpPr txBox="1">
            <a:spLocks noChangeArrowheads="1"/>
          </p:cNvSpPr>
          <p:nvPr/>
        </p:nvSpPr>
        <p:spPr bwMode="auto">
          <a:xfrm>
            <a:off x="8042162" y="5136881"/>
            <a:ext cx="39145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~ eV</a:t>
            </a:r>
            <a:endParaRPr lang="en-GB" altLang="en-US" sz="9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Text Box 71"/>
          <p:cNvSpPr txBox="1">
            <a:spLocks noChangeArrowheads="1"/>
          </p:cNvSpPr>
          <p:nvPr/>
        </p:nvSpPr>
        <p:spPr bwMode="auto">
          <a:xfrm>
            <a:off x="7333095" y="4945084"/>
            <a:ext cx="59663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~ MeV/u</a:t>
            </a:r>
            <a:endParaRPr lang="en-GB" altLang="en-US" sz="9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Text Box 71"/>
          <p:cNvSpPr txBox="1">
            <a:spLocks noChangeArrowheads="1"/>
          </p:cNvSpPr>
          <p:nvPr/>
        </p:nvSpPr>
        <p:spPr bwMode="auto">
          <a:xfrm>
            <a:off x="2513887" y="3725385"/>
            <a:ext cx="79541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~ 500 MeV/u</a:t>
            </a:r>
            <a:endParaRPr lang="en-GB" altLang="en-US" sz="9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Text Box 66"/>
          <p:cNvSpPr txBox="1">
            <a:spLocks noChangeArrowheads="1"/>
          </p:cNvSpPr>
          <p:nvPr/>
        </p:nvSpPr>
        <p:spPr bwMode="auto">
          <a:xfrm>
            <a:off x="5269474" y="5144699"/>
            <a:ext cx="3433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dirty="0" smtClean="0">
                <a:latin typeface="Calibri" panose="020F0502020204030204" pitchFamily="34" charset="0"/>
              </a:rPr>
              <a:t>PID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71" name="Text Box 66"/>
          <p:cNvSpPr txBox="1">
            <a:spLocks noChangeArrowheads="1"/>
          </p:cNvSpPr>
          <p:nvPr/>
        </p:nvSpPr>
        <p:spPr bwMode="auto">
          <a:xfrm>
            <a:off x="2180787" y="4568669"/>
            <a:ext cx="3433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dirty="0" smtClean="0">
                <a:latin typeface="Calibri" panose="020F0502020204030204" pitchFamily="34" charset="0"/>
              </a:rPr>
              <a:t>PID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72" name="Text Box 67"/>
          <p:cNvSpPr txBox="1">
            <a:spLocks noChangeArrowheads="1"/>
          </p:cNvSpPr>
          <p:nvPr/>
        </p:nvSpPr>
        <p:spPr bwMode="auto">
          <a:xfrm>
            <a:off x="2066538" y="3473200"/>
            <a:ext cx="37542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Calibri" panose="020F0502020204030204" pitchFamily="34" charset="0"/>
              </a:rPr>
              <a:t>Slits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73" name="Text Box 24"/>
          <p:cNvSpPr txBox="1">
            <a:spLocks noChangeArrowheads="1"/>
          </p:cNvSpPr>
          <p:nvPr/>
        </p:nvSpPr>
        <p:spPr bwMode="auto">
          <a:xfrm>
            <a:off x="1445854" y="4300381"/>
            <a:ext cx="62068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dirty="0" smtClean="0">
                <a:latin typeface="Calibri" panose="020F0502020204030204" pitchFamily="34" charset="0"/>
              </a:rPr>
              <a:t>Degrader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sp>
        <p:nvSpPr>
          <p:cNvPr id="78" name="Text Box 67"/>
          <p:cNvSpPr txBox="1">
            <a:spLocks noChangeArrowheads="1"/>
          </p:cNvSpPr>
          <p:nvPr/>
        </p:nvSpPr>
        <p:spPr bwMode="auto">
          <a:xfrm>
            <a:off x="5887264" y="5321769"/>
            <a:ext cx="37542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00" dirty="0">
                <a:latin typeface="Calibri" panose="020F0502020204030204" pitchFamily="34" charset="0"/>
              </a:rPr>
              <a:t>Slits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-36512" y="2708920"/>
            <a:ext cx="272645" cy="1037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33"/>
          <p:cNvSpPr>
            <a:spLocks noChangeArrowheads="1"/>
          </p:cNvSpPr>
          <p:nvPr/>
        </p:nvSpPr>
        <p:spPr bwMode="auto">
          <a:xfrm>
            <a:off x="2170459" y="468408"/>
            <a:ext cx="3059347" cy="10536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59" name="Rectangle 31"/>
          <p:cNvSpPr>
            <a:spLocks noChangeArrowheads="1"/>
          </p:cNvSpPr>
          <p:nvPr/>
        </p:nvSpPr>
        <p:spPr bwMode="auto">
          <a:xfrm>
            <a:off x="5229808" y="469000"/>
            <a:ext cx="2235512" cy="104775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60" name="Rectangle 31"/>
          <p:cNvSpPr>
            <a:spLocks noChangeArrowheads="1"/>
          </p:cNvSpPr>
          <p:nvPr/>
        </p:nvSpPr>
        <p:spPr bwMode="auto">
          <a:xfrm>
            <a:off x="7456065" y="469001"/>
            <a:ext cx="1004367" cy="104775"/>
          </a:xfrm>
          <a:prstGeom prst="rect">
            <a:avLst/>
          </a:prstGeom>
          <a:solidFill>
            <a:srgbClr val="339966"/>
          </a:solidFill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61" name="Text Box 28"/>
          <p:cNvSpPr txBox="1">
            <a:spLocks noChangeArrowheads="1"/>
          </p:cNvSpPr>
          <p:nvPr/>
        </p:nvSpPr>
        <p:spPr bwMode="auto">
          <a:xfrm>
            <a:off x="4333050" y="498158"/>
            <a:ext cx="5533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600" dirty="0">
                <a:latin typeface="Calibri" panose="020F0502020204030204" pitchFamily="34" charset="0"/>
                <a:ea typeface="MS PGothic" pitchFamily="34" charset="-128"/>
              </a:rPr>
              <a:t>~ eV</a:t>
            </a:r>
            <a:endParaRPr lang="en-US" altLang="de-DE" sz="1600" dirty="0"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62" name="Text Box 32"/>
          <p:cNvSpPr txBox="1">
            <a:spLocks noChangeArrowheads="1"/>
          </p:cNvSpPr>
          <p:nvPr/>
        </p:nvSpPr>
        <p:spPr bwMode="auto">
          <a:xfrm>
            <a:off x="7592854" y="498158"/>
            <a:ext cx="6397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600" dirty="0">
                <a:latin typeface="Calibri" panose="020F0502020204030204" pitchFamily="34" charset="0"/>
                <a:ea typeface="MS PGothic" pitchFamily="34" charset="-128"/>
              </a:rPr>
              <a:t>~ </a:t>
            </a:r>
            <a:r>
              <a:rPr lang="de-DE" altLang="de-DE" sz="1600" dirty="0" err="1">
                <a:latin typeface="Calibri" panose="020F0502020204030204" pitchFamily="34" charset="0"/>
                <a:ea typeface="MS PGothic" pitchFamily="34" charset="-128"/>
              </a:rPr>
              <a:t>keV</a:t>
            </a:r>
            <a:endParaRPr lang="en-US" altLang="de-DE" sz="1600" dirty="0"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63" name="Text Box 34"/>
          <p:cNvSpPr txBox="1">
            <a:spLocks noChangeArrowheads="1"/>
          </p:cNvSpPr>
          <p:nvPr/>
        </p:nvSpPr>
        <p:spPr bwMode="auto">
          <a:xfrm>
            <a:off x="1931440" y="498158"/>
            <a:ext cx="903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600" dirty="0">
                <a:latin typeface="Calibri" panose="020F0502020204030204" pitchFamily="34" charset="0"/>
                <a:ea typeface="MS PGothic" pitchFamily="34" charset="-128"/>
              </a:rPr>
              <a:t>~ </a:t>
            </a:r>
            <a:r>
              <a:rPr lang="de-DE" altLang="de-DE" sz="1600" dirty="0" err="1">
                <a:latin typeface="Calibri" panose="020F0502020204030204" pitchFamily="34" charset="0"/>
                <a:ea typeface="MS PGothic" pitchFamily="34" charset="-128"/>
              </a:rPr>
              <a:t>MeV</a:t>
            </a:r>
            <a:r>
              <a:rPr lang="de-DE" altLang="de-DE" sz="1600" dirty="0">
                <a:latin typeface="Calibri" panose="020F0502020204030204" pitchFamily="34" charset="0"/>
                <a:ea typeface="MS PGothic" pitchFamily="34" charset="-128"/>
              </a:rPr>
              <a:t>/u</a:t>
            </a:r>
            <a:endParaRPr lang="en-US" altLang="de-DE" sz="1600" dirty="0"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64" name="Rectangle 33"/>
          <p:cNvSpPr>
            <a:spLocks noChangeArrowheads="1"/>
          </p:cNvSpPr>
          <p:nvPr/>
        </p:nvSpPr>
        <p:spPr bwMode="auto">
          <a:xfrm>
            <a:off x="295128" y="469000"/>
            <a:ext cx="1875332" cy="104775"/>
          </a:xfrm>
          <a:prstGeom prst="rect">
            <a:avLst/>
          </a:prstGeom>
          <a:gradFill flip="none" rotWithShape="1">
            <a:gsLst>
              <a:gs pos="100000">
                <a:srgbClr val="FFC000"/>
              </a:gs>
              <a:gs pos="0">
                <a:srgbClr val="FF0000"/>
              </a:gs>
            </a:gsLst>
            <a:lin ang="0" scaled="1"/>
            <a:tileRect/>
          </a:gradFill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65" name="Text Box 34"/>
          <p:cNvSpPr txBox="1">
            <a:spLocks noChangeArrowheads="1"/>
          </p:cNvSpPr>
          <p:nvPr/>
        </p:nvSpPr>
        <p:spPr bwMode="auto">
          <a:xfrm>
            <a:off x="35496" y="498158"/>
            <a:ext cx="8585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600" dirty="0">
                <a:latin typeface="Calibri" panose="020F0502020204030204" pitchFamily="34" charset="0"/>
                <a:ea typeface="MS PGothic" pitchFamily="34" charset="-128"/>
              </a:rPr>
              <a:t>~ </a:t>
            </a:r>
            <a:r>
              <a:rPr lang="de-DE" altLang="de-DE" sz="1600" dirty="0" err="1" smtClean="0">
                <a:latin typeface="Calibri" panose="020F0502020204030204" pitchFamily="34" charset="0"/>
                <a:ea typeface="MS PGothic" pitchFamily="34" charset="-128"/>
              </a:rPr>
              <a:t>GeV</a:t>
            </a:r>
            <a:r>
              <a:rPr lang="de-DE" altLang="de-DE" sz="1600" dirty="0" smtClean="0">
                <a:latin typeface="Calibri" panose="020F0502020204030204" pitchFamily="34" charset="0"/>
                <a:ea typeface="MS PGothic" pitchFamily="34" charset="-128"/>
              </a:rPr>
              <a:t>/u</a:t>
            </a:r>
            <a:endParaRPr lang="en-US" altLang="de-DE" sz="1600" dirty="0">
              <a:latin typeface="Calibri" panose="020F0502020204030204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58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altLang="en-US" dirty="0" smtClean="0"/>
              <a:t>FRS Ion Catcher</a:t>
            </a:r>
            <a:endParaRPr lang="en-GB" altLang="de-DE" dirty="0" smtClean="0"/>
          </a:p>
        </p:txBody>
      </p:sp>
      <p:pic>
        <p:nvPicPr>
          <p:cNvPr id="6" name="Grafik 17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880" y="1412776"/>
            <a:ext cx="9209880" cy="4124520"/>
          </a:xfrm>
          <a:prstGeom prst="rect">
            <a:avLst/>
          </a:prstGeom>
          <a:ln>
            <a:noFill/>
          </a:ln>
        </p:spPr>
      </p:pic>
      <p:sp>
        <p:nvSpPr>
          <p:cNvPr id="7" name="Textfeld 3"/>
          <p:cNvSpPr txBox="1"/>
          <p:nvPr/>
        </p:nvSpPr>
        <p:spPr>
          <a:xfrm rot="16200000">
            <a:off x="-589675" y="2142148"/>
            <a:ext cx="16840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800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MR-TOF-MS</a:t>
            </a:r>
            <a:endParaRPr lang="de-DE" sz="1800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extfeld 3"/>
          <p:cNvSpPr txBox="1"/>
          <p:nvPr/>
        </p:nvSpPr>
        <p:spPr>
          <a:xfrm>
            <a:off x="609369" y="1700808"/>
            <a:ext cx="13681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800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Low energy (~eV) beamline</a:t>
            </a:r>
            <a:endParaRPr lang="de-DE" sz="1800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Textfeld 3"/>
          <p:cNvSpPr txBox="1"/>
          <p:nvPr/>
        </p:nvSpPr>
        <p:spPr>
          <a:xfrm>
            <a:off x="2522836" y="1621185"/>
            <a:ext cx="13681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800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Cryogenic</a:t>
            </a:r>
            <a:r>
              <a:rPr lang="de-DE" sz="1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stopping</a:t>
            </a:r>
            <a:r>
              <a:rPr lang="de-DE" sz="1800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cell</a:t>
            </a:r>
            <a:endParaRPr lang="en-US" sz="1800" dirty="0" smtClean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feld 3"/>
          <p:cNvSpPr txBox="1"/>
          <p:nvPr/>
        </p:nvSpPr>
        <p:spPr>
          <a:xfrm>
            <a:off x="7594764" y="1700808"/>
            <a:ext cx="13681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de-DE" sz="1800" dirty="0" smtClean="0">
                <a:latin typeface="+mn-lt"/>
                <a:cs typeface="Calibri" panose="020F0502020204030204" pitchFamily="34" charset="0"/>
              </a:rPr>
              <a:t>Standard </a:t>
            </a:r>
            <a:r>
              <a:rPr lang="de-DE" sz="1800" dirty="0" err="1" smtClean="0">
                <a:latin typeface="+mn-lt"/>
                <a:cs typeface="Calibri" panose="020F0502020204030204" pitchFamily="34" charset="0"/>
              </a:rPr>
              <a:t>detectors</a:t>
            </a:r>
            <a:r>
              <a:rPr lang="de-DE" sz="1800" dirty="0" smtClean="0">
                <a:latin typeface="+mn-lt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+mn-lt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+mn-lt"/>
                <a:cs typeface="Calibri" panose="020F0502020204030204" pitchFamily="34" charset="0"/>
              </a:rPr>
              <a:t> PID</a:t>
            </a:r>
            <a:endParaRPr lang="en-US" sz="1800" dirty="0" smtClean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3" name="Textfeld 3"/>
          <p:cNvSpPr txBox="1"/>
          <p:nvPr/>
        </p:nvSpPr>
        <p:spPr>
          <a:xfrm>
            <a:off x="4827092" y="4077072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de-DE" sz="1800" dirty="0" smtClean="0">
                <a:latin typeface="+mn-lt"/>
                <a:cs typeface="Calibri" panose="020F0502020204030204" pitchFamily="34" charset="0"/>
              </a:rPr>
              <a:t>DESPEC</a:t>
            </a:r>
            <a:endParaRPr lang="en-US" sz="1800" dirty="0" smtClean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480839" y="5613047"/>
            <a:ext cx="35363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200" dirty="0">
                <a:latin typeface="+mj-lt"/>
              </a:rPr>
              <a:t>M. Ranjan et al., </a:t>
            </a:r>
            <a:r>
              <a:rPr lang="de-DE" altLang="de-DE" sz="1200" dirty="0" err="1">
                <a:latin typeface="+mj-lt"/>
              </a:rPr>
              <a:t>Europhys</a:t>
            </a:r>
            <a:r>
              <a:rPr lang="de-DE" altLang="de-DE" sz="1200" dirty="0">
                <a:latin typeface="+mj-lt"/>
              </a:rPr>
              <a:t>. </a:t>
            </a:r>
            <a:r>
              <a:rPr lang="de-DE" altLang="de-DE" sz="1200" dirty="0" err="1">
                <a:latin typeface="+mj-lt"/>
              </a:rPr>
              <a:t>Lett</a:t>
            </a:r>
            <a:r>
              <a:rPr lang="de-DE" altLang="de-DE" sz="1200" dirty="0">
                <a:latin typeface="+mj-lt"/>
              </a:rPr>
              <a:t>. 96 (2011) </a:t>
            </a:r>
            <a:r>
              <a:rPr lang="de-DE" altLang="de-DE" sz="1200" dirty="0" smtClean="0">
                <a:latin typeface="+mj-lt"/>
              </a:rPr>
              <a:t>52001</a:t>
            </a:r>
          </a:p>
          <a:p>
            <a:pPr eaLnBrk="1" hangingPunct="1">
              <a:defRPr/>
            </a:pPr>
            <a:r>
              <a:rPr lang="de-DE" altLang="de-DE" sz="1200" dirty="0" smtClean="0">
                <a:latin typeface="+mj-lt"/>
              </a:rPr>
              <a:t>S. </a:t>
            </a:r>
            <a:r>
              <a:rPr lang="de-DE" altLang="de-DE" sz="1200" dirty="0" err="1" smtClean="0">
                <a:latin typeface="+mj-lt"/>
              </a:rPr>
              <a:t>Purushothaman</a:t>
            </a:r>
            <a:r>
              <a:rPr lang="de-DE" altLang="de-DE" sz="1200" dirty="0" smtClean="0">
                <a:latin typeface="+mj-lt"/>
              </a:rPr>
              <a:t> et al., EPL </a:t>
            </a:r>
            <a:r>
              <a:rPr lang="en-US" altLang="de-DE" sz="1200" dirty="0" smtClean="0">
                <a:latin typeface="+mj-lt"/>
              </a:rPr>
              <a:t>104 (2013) 42001</a:t>
            </a:r>
          </a:p>
          <a:p>
            <a:pPr eaLnBrk="1" hangingPunct="1">
              <a:defRPr/>
            </a:pPr>
            <a:r>
              <a:rPr lang="de-DE" altLang="de-DE" sz="1200" dirty="0">
                <a:latin typeface="+mj-lt"/>
              </a:rPr>
              <a:t>M. Ranjan et al., NIM A 770 (2015) </a:t>
            </a:r>
            <a:r>
              <a:rPr lang="de-DE" altLang="de-DE" sz="1200" dirty="0" smtClean="0">
                <a:latin typeface="+mj-lt"/>
              </a:rPr>
              <a:t>87</a:t>
            </a:r>
          </a:p>
          <a:p>
            <a:pPr eaLnBrk="1" hangingPunct="1">
              <a:defRPr/>
            </a:pPr>
            <a:r>
              <a:rPr lang="de-DE" altLang="de-DE" sz="1200" dirty="0" smtClean="0">
                <a:latin typeface="+mj-lt"/>
              </a:rPr>
              <a:t>M.P. Reiter et al., NIM B </a:t>
            </a:r>
            <a:r>
              <a:rPr lang="en-US" altLang="de-DE" sz="1200" dirty="0" smtClean="0">
                <a:latin typeface="+mj-lt"/>
              </a:rPr>
              <a:t>376 (2016) 240</a:t>
            </a:r>
          </a:p>
          <a:p>
            <a:pPr eaLnBrk="1" hangingPunct="1">
              <a:defRPr/>
            </a:pPr>
            <a:r>
              <a:rPr lang="de-DE" altLang="de-DE" sz="1200" dirty="0">
                <a:latin typeface="+mj-lt"/>
              </a:rPr>
              <a:t>F. Greiner et al., NIMB in press</a:t>
            </a:r>
          </a:p>
          <a:p>
            <a:pPr eaLnBrk="1" hangingPunct="1">
              <a:defRPr/>
            </a:pPr>
            <a:endParaRPr lang="en-US" altLang="de-DE" sz="1200" dirty="0" smtClean="0">
              <a:latin typeface="+mj-lt"/>
            </a:endParaRPr>
          </a:p>
        </p:txBody>
      </p:sp>
      <p:sp>
        <p:nvSpPr>
          <p:cNvPr id="16" name="Text Box 104"/>
          <p:cNvSpPr txBox="1">
            <a:spLocks noChangeArrowheads="1"/>
          </p:cNvSpPr>
          <p:nvPr/>
        </p:nvSpPr>
        <p:spPr bwMode="auto">
          <a:xfrm>
            <a:off x="67689" y="5694347"/>
            <a:ext cx="39560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200" dirty="0">
                <a:latin typeface="+mj-lt"/>
              </a:rPr>
              <a:t>W.R. </a:t>
            </a:r>
            <a:r>
              <a:rPr lang="en-GB" altLang="de-DE" sz="1200" dirty="0" err="1">
                <a:latin typeface="+mj-lt"/>
              </a:rPr>
              <a:t>Plaß</a:t>
            </a:r>
            <a:r>
              <a:rPr lang="en-GB" altLang="de-DE" sz="1200" dirty="0">
                <a:latin typeface="+mj-lt"/>
              </a:rPr>
              <a:t> et al., N</a:t>
            </a:r>
            <a:r>
              <a:rPr lang="en-US" altLang="de-DE" sz="1200" dirty="0">
                <a:latin typeface="+mj-lt"/>
              </a:rPr>
              <a:t>IM </a:t>
            </a:r>
            <a:r>
              <a:rPr lang="en-GB" altLang="de-DE" sz="1200" dirty="0">
                <a:latin typeface="+mj-lt"/>
              </a:rPr>
              <a:t>B 266 (2008) 4560</a:t>
            </a:r>
          </a:p>
          <a:p>
            <a:pPr eaLnBrk="1" hangingPunct="1"/>
            <a:r>
              <a:rPr lang="en-GB" altLang="de-DE" sz="1200" dirty="0">
                <a:latin typeface="+mj-lt"/>
              </a:rPr>
              <a:t>W.R. </a:t>
            </a:r>
            <a:r>
              <a:rPr lang="en-GB" altLang="de-DE" sz="1200" dirty="0" err="1">
                <a:latin typeface="+mj-lt"/>
              </a:rPr>
              <a:t>Plaß</a:t>
            </a:r>
            <a:r>
              <a:rPr lang="en-GB" altLang="de-DE" sz="1200" dirty="0">
                <a:latin typeface="+mj-lt"/>
              </a:rPr>
              <a:t> et al., Int. J. Mass </a:t>
            </a:r>
            <a:r>
              <a:rPr lang="en-GB" altLang="de-DE" sz="1200" dirty="0" err="1">
                <a:latin typeface="+mj-lt"/>
              </a:rPr>
              <a:t>Spectrom</a:t>
            </a:r>
            <a:r>
              <a:rPr lang="en-GB" altLang="de-DE" sz="1200" dirty="0">
                <a:latin typeface="+mj-lt"/>
              </a:rPr>
              <a:t>. 394 (2013) 134</a:t>
            </a:r>
            <a:endParaRPr lang="en-US" altLang="de-DE" sz="1200" dirty="0">
              <a:latin typeface="+mj-lt"/>
            </a:endParaRPr>
          </a:p>
          <a:p>
            <a:pPr eaLnBrk="1" hangingPunct="1"/>
            <a:r>
              <a:rPr lang="en-US" altLang="de-DE" sz="1200" dirty="0">
                <a:latin typeface="+mj-lt"/>
              </a:rPr>
              <a:t>T. Dickel et al., NIM</a:t>
            </a:r>
            <a:r>
              <a:rPr lang="de-DE" altLang="de-DE" sz="1200" dirty="0">
                <a:latin typeface="+mj-lt"/>
              </a:rPr>
              <a:t> A 777 (2015) 172 </a:t>
            </a:r>
            <a:r>
              <a:rPr lang="en-GB" altLang="de-DE" sz="1200" dirty="0" smtClean="0">
                <a:latin typeface="+mj-lt"/>
              </a:rPr>
              <a:t> </a:t>
            </a:r>
          </a:p>
          <a:p>
            <a:pPr eaLnBrk="1" hangingPunct="1"/>
            <a:r>
              <a:rPr lang="en-GB" altLang="de-DE" sz="1200" dirty="0" smtClean="0">
                <a:latin typeface="+mj-lt"/>
              </a:rPr>
              <a:t>S. </a:t>
            </a:r>
            <a:r>
              <a:rPr lang="en-GB" altLang="de-DE" sz="1200" dirty="0" err="1" smtClean="0">
                <a:latin typeface="+mj-lt"/>
              </a:rPr>
              <a:t>Purushothaman</a:t>
            </a:r>
            <a:r>
              <a:rPr lang="en-GB" altLang="de-DE" sz="1200" dirty="0" smtClean="0">
                <a:latin typeface="+mj-lt"/>
              </a:rPr>
              <a:t> et al., IJMS </a:t>
            </a:r>
            <a:r>
              <a:rPr lang="de-DE" sz="1200" dirty="0" smtClean="0">
                <a:latin typeface="+mj-lt"/>
              </a:rPr>
              <a:t>421 (2017) 245</a:t>
            </a:r>
            <a:endParaRPr lang="en-GB" altLang="de-D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8822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CustomShape 1"/>
          <p:cNvSpPr>
            <a:spLocks noChangeArrowheads="1"/>
          </p:cNvSpPr>
          <p:nvPr/>
        </p:nvSpPr>
        <p:spPr bwMode="auto">
          <a:xfrm>
            <a:off x="0" y="1"/>
            <a:ext cx="9144000" cy="40466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2800" dirty="0" smtClean="0">
                <a:solidFill>
                  <a:schemeClr val="bg1"/>
                </a:solidFill>
                <a:latin typeface="Calibri" panose="020F0502020204030204" pitchFamily="34" charset="0"/>
                <a:ea typeface="DejaVu Sans" pitchFamily="34" charset="0"/>
                <a:cs typeface="DejaVu Sans" pitchFamily="34" charset="0"/>
              </a:rPr>
              <a:t>Data-Analysis Procedure</a:t>
            </a:r>
            <a:endParaRPr lang="en-US" altLang="en-US" sz="2800" dirty="0">
              <a:solidFill>
                <a:schemeClr val="bg1"/>
              </a:solidFill>
              <a:latin typeface="Calibri" panose="020F05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444333"/>
            <a:ext cx="5316213" cy="37209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204864"/>
            <a:ext cx="4623383" cy="4694125"/>
          </a:xfrm>
          <a:prstGeom prst="rect">
            <a:avLst/>
          </a:prstGeom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6298374" y="6320353"/>
            <a:ext cx="266611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200" dirty="0" smtClean="0"/>
              <a:t>S</a:t>
            </a:r>
            <a:r>
              <a:rPr lang="en-US" altLang="de-DE" sz="1200" dirty="0"/>
              <a:t>. </a:t>
            </a:r>
            <a:r>
              <a:rPr lang="en-US" altLang="de-DE" sz="1200" dirty="0" err="1"/>
              <a:t>Ayet</a:t>
            </a:r>
            <a:r>
              <a:rPr lang="en-US" altLang="de-DE" sz="1200" dirty="0"/>
              <a:t> et al </a:t>
            </a:r>
            <a:r>
              <a:rPr lang="de-DE" altLang="de-DE" sz="1200" dirty="0"/>
              <a:t>PR</a:t>
            </a:r>
            <a:r>
              <a:rPr lang="de-DE" sz="1200" dirty="0"/>
              <a:t>C 99, 064313 (</a:t>
            </a:r>
            <a:r>
              <a:rPr lang="de-DE" sz="1200" i="1" dirty="0"/>
              <a:t>2019</a:t>
            </a:r>
            <a:r>
              <a:rPr lang="de-DE" sz="1200" dirty="0"/>
              <a:t>)</a:t>
            </a:r>
            <a:endParaRPr lang="en-GB" altLang="de-DE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997215" y="658433"/>
            <a:ext cx="875873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buFontTx/>
              <a:buChar char="•"/>
              <a:defRPr sz="1800">
                <a:latin typeface="Calibri" panose="020F0502020204030204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buNone/>
            </a:pPr>
            <a:r>
              <a:rPr lang="de-DE" sz="2000" dirty="0">
                <a:latin typeface="+mj-lt"/>
              </a:rPr>
              <a:t>Data-analysis </a:t>
            </a:r>
            <a:r>
              <a:rPr lang="de-DE" sz="2000" dirty="0" err="1">
                <a:latin typeface="+mj-lt"/>
              </a:rPr>
              <a:t>procedure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optimzed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for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sensitivity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and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accuracy</a:t>
            </a:r>
            <a:r>
              <a:rPr lang="de-DE" sz="2000" dirty="0">
                <a:latin typeface="+mj-lt"/>
              </a:rPr>
              <a:t>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+mj-lt"/>
              </a:rPr>
              <a:t>dedicated</a:t>
            </a:r>
            <a:r>
              <a:rPr lang="de-DE" dirty="0" smtClean="0">
                <a:latin typeface="+mj-lt"/>
              </a:rPr>
              <a:t> </a:t>
            </a:r>
            <a:r>
              <a:rPr lang="de-DE" dirty="0">
                <a:latin typeface="+mj-lt"/>
              </a:rPr>
              <a:t>fit </a:t>
            </a:r>
            <a:r>
              <a:rPr lang="de-DE" dirty="0" err="1" smtClean="0">
                <a:latin typeface="+mj-lt"/>
              </a:rPr>
              <a:t>function</a:t>
            </a:r>
            <a:endParaRPr lang="de-DE" dirty="0">
              <a:latin typeface="+mj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+mj-lt"/>
              </a:rPr>
              <a:t>weighted</a:t>
            </a:r>
            <a:r>
              <a:rPr lang="de-DE" dirty="0" smtClean="0">
                <a:latin typeface="+mj-lt"/>
              </a:rPr>
              <a:t> </a:t>
            </a:r>
            <a:r>
              <a:rPr lang="de-DE" dirty="0">
                <a:latin typeface="+mj-lt"/>
              </a:rPr>
              <a:t>MLE </a:t>
            </a:r>
            <a:r>
              <a:rPr lang="de-DE" dirty="0" err="1" smtClean="0">
                <a:latin typeface="+mj-lt"/>
              </a:rPr>
              <a:t>fitting</a:t>
            </a:r>
            <a:endParaRPr lang="de-DE" dirty="0">
              <a:latin typeface="+mj-lt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+mj-lt"/>
              </a:rPr>
              <a:t>accurate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handling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of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overlapping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peaks</a:t>
            </a:r>
            <a:endParaRPr lang="de-DE" dirty="0"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7" y="3068960"/>
            <a:ext cx="3707695" cy="2640858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588513" y="1036061"/>
            <a:ext cx="3395481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200" dirty="0" smtClean="0">
                <a:latin typeface="+mn-lt"/>
              </a:rPr>
              <a:t>S. </a:t>
            </a:r>
            <a:r>
              <a:rPr lang="en-US" altLang="de-DE" sz="1200" dirty="0" err="1" smtClean="0">
                <a:latin typeface="+mn-lt"/>
              </a:rPr>
              <a:t>Purushothaman</a:t>
            </a:r>
            <a:r>
              <a:rPr lang="en-US" altLang="de-DE" sz="1200" dirty="0" smtClean="0">
                <a:latin typeface="+mn-lt"/>
              </a:rPr>
              <a:t> et al, IJMS</a:t>
            </a:r>
            <a:r>
              <a:rPr lang="en-US" altLang="de-DE" sz="1200" dirty="0">
                <a:latin typeface="+mn-lt"/>
              </a:rPr>
              <a:t>, 421, 245 (2017</a:t>
            </a:r>
            <a:r>
              <a:rPr lang="en-US" altLang="de-DE" sz="1200" dirty="0" smtClean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2074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/>
          <a:lstStyle/>
          <a:p>
            <a:endParaRPr lang="en-US" altLang="de-DE" smtClean="0"/>
          </a:p>
        </p:txBody>
      </p:sp>
      <p:sp>
        <p:nvSpPr>
          <p:cNvPr id="17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kern="0" dirty="0" smtClean="0">
                <a:latin typeface="Calibri" panose="020F0502020204030204" pitchFamily="34" charset="0"/>
              </a:rPr>
              <a:t>Compilation: Mass </a:t>
            </a:r>
            <a:r>
              <a:rPr lang="en-US" altLang="de-DE" kern="0" dirty="0" err="1" smtClean="0">
                <a:latin typeface="Calibri" panose="020F0502020204030204" pitchFamily="34" charset="0"/>
              </a:rPr>
              <a:t>Measurem</a:t>
            </a:r>
            <a:r>
              <a:rPr lang="de-DE" altLang="de-DE" kern="0" dirty="0" err="1" smtClean="0">
                <a:latin typeface="Calibri" panose="020F0502020204030204" pitchFamily="34" charset="0"/>
              </a:rPr>
              <a:t>ent</a:t>
            </a:r>
            <a:r>
              <a:rPr lang="de-DE" altLang="de-DE" kern="0" dirty="0" smtClean="0">
                <a:latin typeface="Calibri" panose="020F0502020204030204" pitchFamily="34" charset="0"/>
              </a:rPr>
              <a:t> </a:t>
            </a:r>
            <a:r>
              <a:rPr lang="en-US" altLang="de-DE" kern="0" dirty="0" smtClean="0">
                <a:latin typeface="Calibri" panose="020F0502020204030204" pitchFamily="34" charset="0"/>
              </a:rPr>
              <a:t>Accuracy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3568" y="4658360"/>
            <a:ext cx="8239756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n-lt"/>
                <a:cs typeface="Calibri" panose="020F0502020204030204" pitchFamily="34" charset="0"/>
              </a:rPr>
              <a:t>Data </a:t>
            </a:r>
            <a:r>
              <a:rPr lang="en-US" dirty="0">
                <a:latin typeface="+mn-lt"/>
                <a:cs typeface="Calibri" panose="020F0502020204030204" pitchFamily="34" charset="0"/>
              </a:rPr>
              <a:t>evaluation developed for low statistics and overlapping </a:t>
            </a:r>
            <a:r>
              <a:rPr lang="en-US" dirty="0" smtClean="0">
                <a:latin typeface="+mn-lt"/>
                <a:cs typeface="Calibri" panose="020F0502020204030204" pitchFamily="34" charset="0"/>
              </a:rPr>
              <a:t>peaks</a:t>
            </a:r>
            <a:endParaRPr lang="en-US" dirty="0">
              <a:latin typeface="+mn-lt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n-lt"/>
                <a:cs typeface="Calibri" panose="020F0502020204030204" pitchFamily="34" charset="0"/>
              </a:rPr>
              <a:t>31 </a:t>
            </a:r>
            <a:r>
              <a:rPr lang="en-US" dirty="0">
                <a:latin typeface="+mn-lt"/>
                <a:cs typeface="Calibri" panose="020F0502020204030204" pitchFamily="34" charset="0"/>
              </a:rPr>
              <a:t>masses of 16 different elements including 6 isomeric states:</a:t>
            </a:r>
          </a:p>
          <a:p>
            <a:pPr marL="1257300" lvl="2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  <a:cs typeface="Calibri" panose="020F0502020204030204" pitchFamily="34" charset="0"/>
              </a:rPr>
              <a:t>Relative deviations down to </a:t>
            </a:r>
            <a:r>
              <a:rPr lang="en-US" dirty="0" smtClean="0">
                <a:latin typeface="+mn-lt"/>
                <a:cs typeface="Calibri" panose="020F0502020204030204" pitchFamily="34" charset="0"/>
              </a:rPr>
              <a:t>6·10</a:t>
            </a:r>
            <a:r>
              <a:rPr lang="en-US" baseline="30000" dirty="0" smtClean="0">
                <a:latin typeface="+mn-lt"/>
                <a:cs typeface="Calibri" panose="020F0502020204030204" pitchFamily="34" charset="0"/>
              </a:rPr>
              <a:t>-8</a:t>
            </a:r>
            <a:endParaRPr lang="en-US" dirty="0">
              <a:latin typeface="+mn-lt"/>
              <a:cs typeface="Calibri" panose="020F0502020204030204" pitchFamily="34" charset="0"/>
            </a:endParaRPr>
          </a:p>
          <a:p>
            <a:pPr marL="1257300" lvl="2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n-lt"/>
                <a:cs typeface="Calibri" panose="020F0502020204030204" pitchFamily="34" charset="0"/>
              </a:rPr>
              <a:t>Excitation </a:t>
            </a:r>
            <a:r>
              <a:rPr lang="en-US" dirty="0">
                <a:latin typeface="+mn-lt"/>
                <a:cs typeface="Calibri" panose="020F0502020204030204" pitchFamily="34" charset="0"/>
              </a:rPr>
              <a:t>energies </a:t>
            </a:r>
            <a:r>
              <a:rPr lang="en-US" dirty="0" smtClean="0">
                <a:latin typeface="+mn-lt"/>
                <a:cs typeface="Calibri" panose="020F0502020204030204" pitchFamily="34" charset="0"/>
              </a:rPr>
              <a:t>of isomeric states down </a:t>
            </a:r>
            <a:r>
              <a:rPr lang="en-US" dirty="0">
                <a:latin typeface="+mn-lt"/>
                <a:cs typeface="Calibri" panose="020F0502020204030204" pitchFamily="34" charset="0"/>
              </a:rPr>
              <a:t>to 280 </a:t>
            </a:r>
            <a:r>
              <a:rPr lang="en-US" dirty="0" err="1">
                <a:latin typeface="+mn-lt"/>
                <a:cs typeface="Calibri" panose="020F0502020204030204" pitchFamily="34" charset="0"/>
              </a:rPr>
              <a:t>keV</a:t>
            </a:r>
            <a:endParaRPr lang="en-US" dirty="0">
              <a:latin typeface="+mn-lt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de-DE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de-DE" altLang="en-US" kern="0" dirty="0" smtClean="0">
                <a:latin typeface="+mj-lt"/>
              </a:rPr>
              <a:t> </a:t>
            </a:r>
            <a:r>
              <a:rPr lang="en-US" altLang="de-DE" kern="0" dirty="0" smtClean="0">
                <a:latin typeface="+mj-lt"/>
              </a:rPr>
              <a:t>Mass Accuracy </a:t>
            </a:r>
            <a:r>
              <a:rPr lang="de-DE" altLang="de-DE" kern="0" dirty="0" smtClean="0">
                <a:latin typeface="+mj-lt"/>
              </a:rPr>
              <a:t>Study</a:t>
            </a:r>
            <a:endParaRPr lang="en-US" altLang="de-DE" kern="0" dirty="0" smtClean="0">
              <a:latin typeface="+mj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3675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7964" y="3276768"/>
            <a:ext cx="165301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0000"/>
                </a:solidFill>
              </a:rPr>
              <a:t>weighted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mean</a:t>
            </a:r>
            <a:r>
              <a:rPr lang="de-DE" sz="1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 smtClean="0">
                <a:solidFill>
                  <a:srgbClr val="FF0000"/>
                </a:solidFill>
                <a:cs typeface="Calibri" panose="020F0502020204030204" pitchFamily="34" charset="0"/>
              </a:rPr>
              <a:t>(4.5 </a:t>
            </a:r>
            <a:r>
              <a:rPr lang="en-US" altLang="de-DE" sz="1600" dirty="0">
                <a:solidFill>
                  <a:srgbClr val="FF0000"/>
                </a:solidFill>
                <a:sym typeface="Symbol" panose="05050102010706020507" pitchFamily="18" charset="2"/>
              </a:rPr>
              <a:t> </a:t>
            </a:r>
            <a:r>
              <a:rPr lang="en-US" altLang="de-DE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cs typeface="Calibri" panose="020F0502020204030204" pitchFamily="34" charset="0"/>
              </a:rPr>
              <a:t>5.3) </a:t>
            </a:r>
            <a:r>
              <a:rPr lang="en-US" sz="1600" dirty="0">
                <a:solidFill>
                  <a:srgbClr val="FF0000"/>
                </a:solidFill>
                <a:cs typeface="Calibri" panose="020F0502020204030204" pitchFamily="34" charset="0"/>
              </a:rPr>
              <a:t>·10</a:t>
            </a:r>
            <a:r>
              <a:rPr lang="en-US" sz="1600" baseline="30000" dirty="0">
                <a:solidFill>
                  <a:srgbClr val="FF0000"/>
                </a:solidFill>
                <a:cs typeface="Calibri" panose="020F0502020204030204" pitchFamily="34" charset="0"/>
              </a:rPr>
              <a:t>-8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298374" y="6320353"/>
            <a:ext cx="266611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200" dirty="0" smtClean="0"/>
              <a:t>S</a:t>
            </a:r>
            <a:r>
              <a:rPr lang="en-US" altLang="de-DE" sz="1200" dirty="0"/>
              <a:t>. </a:t>
            </a:r>
            <a:r>
              <a:rPr lang="en-US" altLang="de-DE" sz="1200" dirty="0" err="1"/>
              <a:t>Ayet</a:t>
            </a:r>
            <a:r>
              <a:rPr lang="en-US" altLang="de-DE" sz="1200" dirty="0"/>
              <a:t> et al </a:t>
            </a:r>
            <a:r>
              <a:rPr lang="de-DE" altLang="de-DE" sz="1200" dirty="0"/>
              <a:t>PR</a:t>
            </a:r>
            <a:r>
              <a:rPr lang="de-DE" sz="1200" dirty="0"/>
              <a:t>C 99, 064313 (</a:t>
            </a:r>
            <a:r>
              <a:rPr lang="de-DE" sz="1200" i="1" dirty="0"/>
              <a:t>2019</a:t>
            </a:r>
            <a:r>
              <a:rPr lang="de-DE" sz="1200" dirty="0"/>
              <a:t>)</a:t>
            </a:r>
            <a:endParaRPr lang="en-GB" altLang="de-DE" sz="1200" dirty="0"/>
          </a:p>
        </p:txBody>
      </p:sp>
    </p:spTree>
    <p:extLst>
      <p:ext uri="{BB962C8B-B14F-4D97-AF65-F5344CB8AC3E}">
        <p14:creationId xmlns:p14="http://schemas.microsoft.com/office/powerpoint/2010/main" val="314137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Mass measurement and separation of isomers</a:t>
            </a:r>
            <a:endParaRPr lang="en-GB" altLang="en-US" dirty="0" smtClean="0"/>
          </a:p>
        </p:txBody>
      </p:sp>
      <p:sp>
        <p:nvSpPr>
          <p:cNvPr id="13317" name="Text Box 19"/>
          <p:cNvSpPr txBox="1">
            <a:spLocks noChangeArrowheads="1"/>
          </p:cNvSpPr>
          <p:nvPr/>
        </p:nvSpPr>
        <p:spPr bwMode="auto">
          <a:xfrm>
            <a:off x="1" y="807920"/>
            <a:ext cx="91422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800" dirty="0"/>
              <a:t>MR-TOF-MS enables efficient search and measurement of new isotopes  and </a:t>
            </a:r>
            <a:r>
              <a:rPr lang="en-US" altLang="de-DE" sz="1800" dirty="0" smtClean="0"/>
              <a:t>isomers</a:t>
            </a:r>
            <a:r>
              <a:rPr lang="en-US" altLang="en-US" sz="1800" dirty="0" smtClean="0"/>
              <a:t> </a:t>
            </a:r>
          </a:p>
          <a:p>
            <a:pPr algn="ctr" eaLnBrk="1" hangingPunct="1"/>
            <a:r>
              <a:rPr lang="en-US" altLang="en-US" sz="700" dirty="0" smtClean="0"/>
              <a:t> </a:t>
            </a:r>
            <a:endParaRPr lang="en-US" altLang="en-US" sz="700" dirty="0"/>
          </a:p>
        </p:txBody>
      </p:sp>
      <p:grpSp>
        <p:nvGrpSpPr>
          <p:cNvPr id="3" name="Group 2"/>
          <p:cNvGrpSpPr/>
          <p:nvPr/>
        </p:nvGrpSpPr>
        <p:grpSpPr>
          <a:xfrm>
            <a:off x="819150" y="1856934"/>
            <a:ext cx="4876800" cy="3657600"/>
            <a:chOff x="819150" y="2940050"/>
            <a:chExt cx="4876800" cy="3657600"/>
          </a:xfrm>
        </p:grpSpPr>
        <p:graphicFrame>
          <p:nvGraphicFramePr>
            <p:cNvPr id="13315" name="Object 29"/>
            <p:cNvGraphicFramePr>
              <a:graphicFrameLocks noChangeAspect="1"/>
            </p:cNvGraphicFramePr>
            <p:nvPr>
              <p:extLst/>
            </p:nvPr>
          </p:nvGraphicFramePr>
          <p:xfrm>
            <a:off x="819150" y="2940050"/>
            <a:ext cx="4876800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30" name="Graph" r:id="rId3" imgW="3844138" imgH="3110179" progId="">
                    <p:embed/>
                  </p:oleObj>
                </mc:Choice>
                <mc:Fallback>
                  <p:oleObj name="Graph" r:id="rId3" imgW="3844138" imgH="3110179" progId="">
                    <p:embed/>
                    <p:pic>
                      <p:nvPicPr>
                        <p:cNvPr id="13315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966" t="12251" r="8798" b="6891"/>
                        <a:stretch>
                          <a:fillRect/>
                        </a:stretch>
                      </p:blipFill>
                      <p:spPr bwMode="auto">
                        <a:xfrm>
                          <a:off x="819150" y="2940050"/>
                          <a:ext cx="4876800" cy="3657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318" name="Straight Arrow Connector 2"/>
            <p:cNvCxnSpPr>
              <a:cxnSpLocks noChangeShapeType="1"/>
            </p:cNvCxnSpPr>
            <p:nvPr/>
          </p:nvCxnSpPr>
          <p:spPr bwMode="auto">
            <a:xfrm>
              <a:off x="3140075" y="3711575"/>
              <a:ext cx="771525" cy="3175"/>
            </a:xfrm>
            <a:prstGeom prst="straightConnector1">
              <a:avLst/>
            </a:prstGeom>
            <a:noFill/>
            <a:ln w="19050">
              <a:solidFill>
                <a:schemeClr val="accent2"/>
              </a:solidFill>
              <a:round/>
              <a:headEnd type="triangl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19" name="Text Box 26"/>
            <p:cNvSpPr txBox="1">
              <a:spLocks noChangeArrowheads="1"/>
            </p:cNvSpPr>
            <p:nvPr/>
          </p:nvSpPr>
          <p:spPr bwMode="auto">
            <a:xfrm>
              <a:off x="1498600" y="2984500"/>
              <a:ext cx="16716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600" dirty="0"/>
                <a:t>m/</a:t>
              </a:r>
              <a:r>
                <a:rPr lang="en-US" altLang="en-US" sz="1600" dirty="0">
                  <a:sym typeface="Symbol" pitchFamily="18" charset="2"/>
                </a:rPr>
                <a:t></a:t>
              </a:r>
              <a:r>
                <a:rPr lang="en-US" altLang="en-US" sz="1600" dirty="0"/>
                <a:t>m = 2</a:t>
              </a:r>
              <a:r>
                <a:rPr lang="de-DE" altLang="en-US" sz="1600" dirty="0"/>
                <a:t>5</a:t>
              </a:r>
              <a:r>
                <a:rPr lang="en-US" altLang="en-US" sz="1600" dirty="0"/>
                <a:t>0,000</a:t>
              </a:r>
            </a:p>
            <a:p>
              <a:pPr eaLnBrk="1" hangingPunct="1"/>
              <a:r>
                <a:rPr lang="de-DE" altLang="en-US" sz="1600" dirty="0">
                  <a:solidFill>
                    <a:srgbClr val="FF0000"/>
                  </a:solidFill>
                </a:rPr>
                <a:t>TOF = 8.7 </a:t>
              </a:r>
              <a:r>
                <a:rPr lang="de-DE" altLang="en-US" sz="1600" dirty="0" err="1">
                  <a:solidFill>
                    <a:srgbClr val="FF0000"/>
                  </a:solidFill>
                </a:rPr>
                <a:t>ms</a:t>
              </a:r>
              <a:endParaRPr lang="en-GB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3320" name="TextBox 3"/>
            <p:cNvSpPr txBox="1">
              <a:spLocks noChangeArrowheads="1"/>
            </p:cNvSpPr>
            <p:nvPr/>
          </p:nvSpPr>
          <p:spPr bwMode="auto">
            <a:xfrm>
              <a:off x="2940050" y="3384550"/>
              <a:ext cx="1041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chemeClr val="accent2"/>
                  </a:solidFill>
                </a:rPr>
                <a:t>1</a:t>
              </a:r>
              <a:r>
                <a:rPr lang="de-DE" altLang="en-US" sz="1600">
                  <a:solidFill>
                    <a:schemeClr val="accent2"/>
                  </a:solidFill>
                </a:rPr>
                <a:t>472</a:t>
              </a:r>
              <a:r>
                <a:rPr lang="en-US" altLang="en-US" sz="1600">
                  <a:solidFill>
                    <a:schemeClr val="accent2"/>
                  </a:solidFill>
                </a:rPr>
                <a:t> </a:t>
              </a:r>
              <a:r>
                <a:rPr lang="de-DE" altLang="en-US" sz="1600">
                  <a:solidFill>
                    <a:schemeClr val="accent2"/>
                  </a:solidFill>
                </a:rPr>
                <a:t>k</a:t>
              </a:r>
              <a:r>
                <a:rPr lang="en-US" altLang="en-US" sz="1600">
                  <a:solidFill>
                    <a:schemeClr val="accent2"/>
                  </a:solidFill>
                </a:rPr>
                <a:t>eV</a:t>
              </a:r>
              <a:endParaRPr lang="de-DE" altLang="en-US" sz="160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4788" y="1746784"/>
            <a:ext cx="2024062" cy="3855382"/>
            <a:chOff x="6554788" y="1906588"/>
            <a:chExt cx="2024062" cy="3855382"/>
          </a:xfrm>
        </p:grpSpPr>
        <p:pic>
          <p:nvPicPr>
            <p:cNvPr id="13314" name="Picture 25" descr="C:\Users\Jens\Desktop\MR-TOF-MS_without recapture system_detector move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4788" y="1906588"/>
              <a:ext cx="2024062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Ellipse 37"/>
            <p:cNvSpPr/>
            <p:nvPr/>
          </p:nvSpPr>
          <p:spPr>
            <a:xfrm>
              <a:off x="7921625" y="3849688"/>
              <a:ext cx="360363" cy="431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322" name="Rectangle 14"/>
            <p:cNvSpPr>
              <a:spLocks noChangeArrowheads="1"/>
            </p:cNvSpPr>
            <p:nvPr/>
          </p:nvSpPr>
          <p:spPr bwMode="auto">
            <a:xfrm>
              <a:off x="6770328" y="5238750"/>
              <a:ext cx="18053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 dirty="0"/>
                <a:t>Measurement using </a:t>
              </a:r>
            </a:p>
            <a:p>
              <a:pPr algn="ctr"/>
              <a:r>
                <a:rPr lang="en-US" altLang="en-US" sz="1400" dirty="0"/>
                <a:t>the</a:t>
              </a:r>
              <a:r>
                <a:rPr lang="de-DE" altLang="en-US" sz="1400" dirty="0"/>
                <a:t> TOF </a:t>
              </a:r>
              <a:r>
                <a:rPr lang="de-DE" altLang="en-US" sz="1400" dirty="0" err="1"/>
                <a:t>detector</a:t>
              </a:r>
              <a:endParaRPr lang="en-US" altLang="en-US" sz="1400" dirty="0"/>
            </a:p>
          </p:txBody>
        </p:sp>
      </p:grpSp>
      <p:sp>
        <p:nvSpPr>
          <p:cNvPr id="13323" name="Text Box 17"/>
          <p:cNvSpPr txBox="1">
            <a:spLocks noChangeArrowheads="1"/>
          </p:cNvSpPr>
          <p:nvPr/>
        </p:nvSpPr>
        <p:spPr bwMode="auto">
          <a:xfrm>
            <a:off x="6197240" y="6394390"/>
            <a:ext cx="29450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100" dirty="0"/>
              <a:t>T. Dickel et al., Phys. Lett. B </a:t>
            </a:r>
            <a:r>
              <a:rPr lang="en-GB" altLang="en-US" sz="1100" dirty="0"/>
              <a:t>744 (2015) 137</a:t>
            </a:r>
          </a:p>
        </p:txBody>
      </p:sp>
      <p:sp>
        <p:nvSpPr>
          <p:cNvPr id="12" name="Rectangle 3"/>
          <p:cNvSpPr/>
          <p:nvPr/>
        </p:nvSpPr>
        <p:spPr>
          <a:xfrm>
            <a:off x="8845815" y="6655185"/>
            <a:ext cx="300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800" dirty="0" smtClean="0">
                <a:solidFill>
                  <a:schemeClr val="bg1"/>
                </a:solidFill>
              </a:rPr>
              <a:t>11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119843" y="5888237"/>
            <a:ext cx="5632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800" dirty="0" smtClean="0"/>
              <a:t>Measurement </a:t>
            </a:r>
            <a:r>
              <a:rPr lang="en-US" altLang="en-US" sz="1800" dirty="0"/>
              <a:t>of excitation energy: </a:t>
            </a:r>
            <a:r>
              <a:rPr lang="de-DE" altLang="en-US" sz="1800" dirty="0" smtClean="0"/>
              <a:t> </a:t>
            </a:r>
            <a:r>
              <a:rPr lang="en-US" altLang="en-US" sz="1800" dirty="0" smtClean="0"/>
              <a:t>(</a:t>
            </a:r>
            <a:r>
              <a:rPr lang="en-US" altLang="en-US" sz="1800" dirty="0"/>
              <a:t>1472 </a:t>
            </a:r>
            <a:r>
              <a:rPr lang="en-US" altLang="en-US" sz="1800" dirty="0">
                <a:sym typeface="Symbol" pitchFamily="18" charset="2"/>
              </a:rPr>
              <a:t> 120) </a:t>
            </a:r>
            <a:r>
              <a:rPr lang="en-US" altLang="en-US" sz="1800" dirty="0" err="1">
                <a:sym typeface="Symbol" pitchFamily="18" charset="2"/>
              </a:rPr>
              <a:t>keV</a:t>
            </a:r>
            <a:r>
              <a:rPr lang="en-US" altLang="en-US" sz="1800" dirty="0">
                <a:sym typeface="Symbol" pitchFamily="18" charset="2"/>
              </a:rPr>
              <a:t>      </a:t>
            </a:r>
            <a:r>
              <a:rPr lang="en-US" altLang="en-US" sz="1800" dirty="0" smtClean="0">
                <a:sym typeface="Symbol" pitchFamily="18" charset="2"/>
              </a:rPr>
              <a:t>Literature value: </a:t>
            </a:r>
            <a:r>
              <a:rPr lang="en-US" altLang="en-US" sz="1800" dirty="0">
                <a:sym typeface="Symbol" pitchFamily="18" charset="2"/>
              </a:rPr>
              <a:t>(1462  5) </a:t>
            </a:r>
            <a:r>
              <a:rPr lang="en-US" altLang="en-US" sz="1800" dirty="0" err="1">
                <a:sym typeface="Symbol" pitchFamily="18" charset="2"/>
              </a:rPr>
              <a:t>keV</a:t>
            </a:r>
            <a:r>
              <a:rPr lang="en-US" altLang="en-US" sz="1800" dirty="0">
                <a:sym typeface="Symbol" pitchFamily="18" charset="2"/>
              </a:rPr>
              <a:t> 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261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17754" r="2724" b="12682"/>
          <a:stretch>
            <a:fillRect/>
          </a:stretch>
        </p:blipFill>
        <p:spPr bwMode="auto">
          <a:xfrm>
            <a:off x="685800" y="1524000"/>
            <a:ext cx="4572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Mass measurement and separation of isomers</a:t>
            </a:r>
            <a:endParaRPr lang="en-GB" altLang="de-DE" dirty="0" smtClean="0"/>
          </a:p>
        </p:txBody>
      </p:sp>
      <p:sp>
        <p:nvSpPr>
          <p:cNvPr id="14340" name="Text Box 16"/>
          <p:cNvSpPr txBox="1">
            <a:spLocks noChangeArrowheads="1"/>
          </p:cNvSpPr>
          <p:nvPr/>
        </p:nvSpPr>
        <p:spPr bwMode="auto">
          <a:xfrm>
            <a:off x="251366" y="678572"/>
            <a:ext cx="79903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dirty="0">
                <a:solidFill>
                  <a:srgbClr val="333399"/>
                </a:solidFill>
              </a:rPr>
              <a:t>First s</a:t>
            </a:r>
            <a:r>
              <a:rPr lang="en-US" altLang="de-DE" sz="1800" dirty="0" err="1">
                <a:solidFill>
                  <a:srgbClr val="333399"/>
                </a:solidFill>
              </a:rPr>
              <a:t>patial</a:t>
            </a:r>
            <a:r>
              <a:rPr lang="en-US" altLang="de-DE" sz="1800" dirty="0">
                <a:solidFill>
                  <a:srgbClr val="333399"/>
                </a:solidFill>
              </a:rPr>
              <a:t> separation of ground state and isomeric state in an MR-TOF-MS</a:t>
            </a:r>
            <a:endParaRPr lang="en-GB" altLang="de-DE" sz="1800" dirty="0">
              <a:solidFill>
                <a:srgbClr val="333399"/>
              </a:solidFill>
            </a:endParaRPr>
          </a:p>
        </p:txBody>
      </p:sp>
      <p:sp>
        <p:nvSpPr>
          <p:cNvPr id="14341" name="Text Box 20"/>
          <p:cNvSpPr txBox="1">
            <a:spLocks noChangeArrowheads="1"/>
          </p:cNvSpPr>
          <p:nvPr/>
        </p:nvSpPr>
        <p:spPr bwMode="auto">
          <a:xfrm>
            <a:off x="245016" y="1053222"/>
            <a:ext cx="7733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 dirty="0"/>
              <a:t>Proof-of-principle: production of </a:t>
            </a:r>
            <a:r>
              <a:rPr lang="en-US" altLang="de-DE" sz="1800" dirty="0" err="1"/>
              <a:t>isomerically</a:t>
            </a:r>
            <a:r>
              <a:rPr lang="en-US" altLang="de-DE" sz="1800" dirty="0"/>
              <a:t> clean beams by</a:t>
            </a:r>
            <a:r>
              <a:rPr lang="de-DE" altLang="de-DE" sz="1800" dirty="0"/>
              <a:t> MR-TOF-MS</a:t>
            </a:r>
            <a:endParaRPr lang="en-GB" altLang="de-DE" sz="1800" dirty="0"/>
          </a:p>
        </p:txBody>
      </p:sp>
      <p:pic>
        <p:nvPicPr>
          <p:cNvPr id="16" name="Picture 25" descr="C:\Users\Jens\Desktop\MR-TOF-MS_without recapture system_detector mov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1746784"/>
            <a:ext cx="2024062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553200" y="1745196"/>
            <a:ext cx="2126271" cy="4284525"/>
            <a:chOff x="6553200" y="1905000"/>
            <a:chExt cx="2126271" cy="4284525"/>
          </a:xfrm>
        </p:grpSpPr>
        <p:sp>
          <p:nvSpPr>
            <p:cNvPr id="14343" name="Rectangle 2060"/>
            <p:cNvSpPr>
              <a:spLocks noChangeArrowheads="1"/>
            </p:cNvSpPr>
            <p:nvPr/>
          </p:nvSpPr>
          <p:spPr bwMode="auto">
            <a:xfrm>
              <a:off x="6664176" y="5235418"/>
              <a:ext cx="2015295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sz="1400" dirty="0"/>
                <a:t>Separation using the </a:t>
              </a:r>
            </a:p>
            <a:p>
              <a:pPr algn="ctr"/>
              <a:r>
                <a:rPr lang="en-US" altLang="de-DE" sz="1400" dirty="0"/>
                <a:t>Bradbury</a:t>
              </a:r>
              <a:r>
                <a:rPr lang="de-DE" altLang="de-DE" sz="1400" dirty="0"/>
                <a:t>-Nielsen </a:t>
              </a:r>
              <a:r>
                <a:rPr lang="de-DE" altLang="de-DE" sz="1400" dirty="0" err="1"/>
                <a:t>gate</a:t>
              </a:r>
              <a:r>
                <a:rPr lang="de-DE" altLang="de-DE" sz="1400" dirty="0"/>
                <a:t>,</a:t>
              </a:r>
            </a:p>
            <a:p>
              <a:pPr algn="ctr"/>
              <a:r>
                <a:rPr lang="de-DE" altLang="de-DE" sz="1400" dirty="0" err="1"/>
                <a:t>measurement</a:t>
              </a:r>
              <a:r>
                <a:rPr lang="de-DE" altLang="de-DE" sz="1400" dirty="0"/>
                <a:t> </a:t>
              </a:r>
              <a:r>
                <a:rPr lang="de-DE" altLang="de-DE" sz="1400" dirty="0" err="1"/>
                <a:t>using</a:t>
              </a:r>
              <a:r>
                <a:rPr lang="de-DE" altLang="de-DE" sz="1400" dirty="0"/>
                <a:t> </a:t>
              </a:r>
            </a:p>
            <a:p>
              <a:pPr algn="ctr"/>
              <a:r>
                <a:rPr lang="de-DE" altLang="de-DE" sz="1400" dirty="0" err="1"/>
                <a:t>the</a:t>
              </a:r>
              <a:r>
                <a:rPr lang="de-DE" altLang="de-DE" sz="1400" dirty="0"/>
                <a:t> Si </a:t>
              </a:r>
              <a:r>
                <a:rPr lang="de-DE" altLang="de-DE" sz="1400" dirty="0" err="1"/>
                <a:t>detector</a:t>
              </a:r>
              <a:r>
                <a:rPr lang="en-US" altLang="de-DE" sz="1400" dirty="0"/>
                <a:t> </a:t>
              </a:r>
            </a:p>
          </p:txBody>
        </p:sp>
        <p:pic>
          <p:nvPicPr>
            <p:cNvPr id="14344" name="Picture 25" descr="C:\Users\Jens\Desktop\MR-TOF-MS_without recapture syste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1905000"/>
              <a:ext cx="1762125" cy="324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Ellipse 37"/>
            <p:cNvSpPr/>
            <p:nvPr/>
          </p:nvSpPr>
          <p:spPr>
            <a:xfrm>
              <a:off x="7921625" y="3849688"/>
              <a:ext cx="360363" cy="431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4114800" y="1703388"/>
            <a:ext cx="996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accent2"/>
                </a:solidFill>
              </a:rPr>
              <a:t>BNG off</a:t>
            </a:r>
            <a:endParaRPr lang="en-GB" altLang="en-US" sz="1800">
              <a:solidFill>
                <a:schemeClr val="accent2"/>
              </a:solidFill>
            </a:endParaRPr>
          </a:p>
        </p:txBody>
      </p:sp>
      <p:sp>
        <p:nvSpPr>
          <p:cNvPr id="14347" name="Text Box 14"/>
          <p:cNvSpPr txBox="1">
            <a:spLocks noChangeArrowheads="1"/>
          </p:cNvSpPr>
          <p:nvPr/>
        </p:nvSpPr>
        <p:spPr bwMode="auto">
          <a:xfrm>
            <a:off x="4121150" y="3824288"/>
            <a:ext cx="996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accent2"/>
                </a:solidFill>
              </a:rPr>
              <a:t>BNG on</a:t>
            </a:r>
            <a:endParaRPr lang="en-GB" altLang="en-US" sz="1800">
              <a:solidFill>
                <a:schemeClr val="accent2"/>
              </a:solidFill>
            </a:endParaRPr>
          </a:p>
        </p:txBody>
      </p:sp>
      <p:sp>
        <p:nvSpPr>
          <p:cNvPr id="14348" name="Rectangle 14"/>
          <p:cNvSpPr>
            <a:spLocks noChangeArrowheads="1"/>
          </p:cNvSpPr>
          <p:nvPr/>
        </p:nvSpPr>
        <p:spPr bwMode="auto">
          <a:xfrm>
            <a:off x="457200" y="15240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4349" name="Rectangle 16"/>
          <p:cNvSpPr>
            <a:spLocks noChangeArrowheads="1"/>
          </p:cNvSpPr>
          <p:nvPr/>
        </p:nvSpPr>
        <p:spPr bwMode="auto">
          <a:xfrm>
            <a:off x="457200" y="36576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4" name="Rectangle 3"/>
          <p:cNvSpPr/>
          <p:nvPr/>
        </p:nvSpPr>
        <p:spPr>
          <a:xfrm>
            <a:off x="8845815" y="6655185"/>
            <a:ext cx="300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800" dirty="0" smtClean="0">
                <a:solidFill>
                  <a:schemeClr val="bg1"/>
                </a:solidFill>
              </a:rPr>
              <a:t>12</a:t>
            </a:r>
            <a:endParaRPr lang="de-DE" dirty="0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6197240" y="6394390"/>
            <a:ext cx="29450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100" dirty="0"/>
              <a:t>T. Dickel et al., Phys. Lett. B </a:t>
            </a:r>
            <a:r>
              <a:rPr lang="en-GB" altLang="en-US" sz="1100" dirty="0"/>
              <a:t>744 (2015) 137</a:t>
            </a:r>
          </a:p>
        </p:txBody>
      </p:sp>
    </p:spTree>
    <p:extLst>
      <p:ext uri="{BB962C8B-B14F-4D97-AF65-F5344CB8AC3E}">
        <p14:creationId xmlns:p14="http://schemas.microsoft.com/office/powerpoint/2010/main" val="2311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solidFill>
            <a:srgbClr val="333399"/>
          </a:solidFill>
          <a:ln w="9360"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b="1" cap="all" spc="-1" dirty="0">
                <a:solidFill>
                  <a:srgbClr val="FFFFFF"/>
                </a:solidFill>
                <a:latin typeface="Arial"/>
              </a:rPr>
              <a:t>Novel method for t</a:t>
            </a:r>
            <a:r>
              <a:rPr lang="en-US" sz="3000" b="1" cap="all" spc="-1" baseline="-25000" dirty="0">
                <a:solidFill>
                  <a:srgbClr val="FFFFFF"/>
                </a:solidFill>
                <a:latin typeface="Arial"/>
              </a:rPr>
              <a:t>1/2</a:t>
            </a:r>
            <a:r>
              <a:rPr lang="en-US" sz="3000" b="1" cap="all" spc="-1" dirty="0">
                <a:solidFill>
                  <a:srgbClr val="FFFFFF"/>
                </a:solidFill>
                <a:latin typeface="Arial"/>
              </a:rPr>
              <a:t> and branching ratios measurements</a:t>
            </a:r>
          </a:p>
        </p:txBody>
      </p:sp>
      <p:sp>
        <p:nvSpPr>
          <p:cNvPr id="220" name="TextShape 2"/>
          <p:cNvSpPr txBox="1"/>
          <p:nvPr/>
        </p:nvSpPr>
        <p:spPr>
          <a:xfrm>
            <a:off x="6799680" y="6303960"/>
            <a:ext cx="2343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12215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solidFill>
            <a:srgbClr val="333399"/>
          </a:solidFill>
          <a:ln w="9360"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cap="all" spc="-1" dirty="0">
                <a:solidFill>
                  <a:srgbClr val="FFFFFF"/>
                </a:solidFill>
                <a:latin typeface="Arial"/>
              </a:rPr>
              <a:t>How to study the properties of exotic nuclei via mass spectrometry</a:t>
            </a:r>
          </a:p>
        </p:txBody>
      </p:sp>
      <p:sp>
        <p:nvSpPr>
          <p:cNvPr id="220" name="TextShape 2"/>
          <p:cNvSpPr txBox="1"/>
          <p:nvPr/>
        </p:nvSpPr>
        <p:spPr>
          <a:xfrm>
            <a:off x="6799680" y="6303960"/>
            <a:ext cx="2343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93469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Novel</a:t>
            </a:r>
            <a:r>
              <a:rPr lang="de-DE" dirty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t</a:t>
            </a:r>
            <a:r>
              <a:rPr lang="de-DE" baseline="-25000" dirty="0"/>
              <a:t>1/2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Branching</a:t>
            </a:r>
            <a:r>
              <a:rPr lang="de-DE" dirty="0"/>
              <a:t> </a:t>
            </a:r>
            <a:r>
              <a:rPr lang="de-DE" dirty="0" err="1"/>
              <a:t>Ratios</a:t>
            </a:r>
            <a:endParaRPr lang="de-DE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1693041" y="476672"/>
            <a:ext cx="10906584" cy="2880000"/>
            <a:chOff x="-194787" y="539402"/>
            <a:chExt cx="9427038" cy="2489310"/>
          </a:xfrm>
        </p:grpSpPr>
        <p:pic>
          <p:nvPicPr>
            <p:cNvPr id="45058" name="Picture 2" descr="C:\Users\Miskun\JLUbox\Miskun\Paper on Storing at Nozzle\Final download from Overleaf\Pictures\Figure_0_method_outline_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4787" y="539402"/>
              <a:ext cx="9427038" cy="248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" y="1571347"/>
              <a:ext cx="1512064" cy="1118587"/>
            </a:xfrm>
            <a:custGeom>
              <a:avLst/>
              <a:gdLst>
                <a:gd name="connsiteX0" fmla="*/ 0 w 1251751"/>
                <a:gd name="connsiteY0" fmla="*/ 0 h 1100832"/>
                <a:gd name="connsiteX1" fmla="*/ 1251751 w 1251751"/>
                <a:gd name="connsiteY1" fmla="*/ 0 h 1100832"/>
                <a:gd name="connsiteX2" fmla="*/ 1251751 w 1251751"/>
                <a:gd name="connsiteY2" fmla="*/ 1100832 h 1100832"/>
                <a:gd name="connsiteX3" fmla="*/ 0 w 1251751"/>
                <a:gd name="connsiteY3" fmla="*/ 1100832 h 1100832"/>
                <a:gd name="connsiteX4" fmla="*/ 0 w 1251751"/>
                <a:gd name="connsiteY4" fmla="*/ 0 h 1100832"/>
                <a:gd name="connsiteX0" fmla="*/ 0 w 1500884"/>
                <a:gd name="connsiteY0" fmla="*/ 0 h 1118587"/>
                <a:gd name="connsiteX1" fmla="*/ 1251751 w 1500884"/>
                <a:gd name="connsiteY1" fmla="*/ 0 h 1118587"/>
                <a:gd name="connsiteX2" fmla="*/ 1251751 w 1500884"/>
                <a:gd name="connsiteY2" fmla="*/ 1100832 h 1118587"/>
                <a:gd name="connsiteX3" fmla="*/ 1491449 w 1500884"/>
                <a:gd name="connsiteY3" fmla="*/ 1118587 h 1118587"/>
                <a:gd name="connsiteX4" fmla="*/ 0 w 1500884"/>
                <a:gd name="connsiteY4" fmla="*/ 1100832 h 1118587"/>
                <a:gd name="connsiteX5" fmla="*/ 0 w 1500884"/>
                <a:gd name="connsiteY5" fmla="*/ 0 h 1118587"/>
                <a:gd name="connsiteX0" fmla="*/ 0 w 1500884"/>
                <a:gd name="connsiteY0" fmla="*/ 0 h 1118587"/>
                <a:gd name="connsiteX1" fmla="*/ 1251751 w 1500884"/>
                <a:gd name="connsiteY1" fmla="*/ 0 h 1118587"/>
                <a:gd name="connsiteX2" fmla="*/ 1278383 w 1500884"/>
                <a:gd name="connsiteY2" fmla="*/ 825624 h 1118587"/>
                <a:gd name="connsiteX3" fmla="*/ 1251751 w 1500884"/>
                <a:gd name="connsiteY3" fmla="*/ 1100832 h 1118587"/>
                <a:gd name="connsiteX4" fmla="*/ 1491449 w 1500884"/>
                <a:gd name="connsiteY4" fmla="*/ 1118587 h 1118587"/>
                <a:gd name="connsiteX5" fmla="*/ 0 w 1500884"/>
                <a:gd name="connsiteY5" fmla="*/ 1100832 h 1118587"/>
                <a:gd name="connsiteX6" fmla="*/ 0 w 1500884"/>
                <a:gd name="connsiteY6" fmla="*/ 0 h 1118587"/>
                <a:gd name="connsiteX0" fmla="*/ 0 w 1500884"/>
                <a:gd name="connsiteY0" fmla="*/ 0 h 1118587"/>
                <a:gd name="connsiteX1" fmla="*/ 1251751 w 1500884"/>
                <a:gd name="connsiteY1" fmla="*/ 0 h 1118587"/>
                <a:gd name="connsiteX2" fmla="*/ 1278383 w 1500884"/>
                <a:gd name="connsiteY2" fmla="*/ 825624 h 1118587"/>
                <a:gd name="connsiteX3" fmla="*/ 1251751 w 1500884"/>
                <a:gd name="connsiteY3" fmla="*/ 1100832 h 1118587"/>
                <a:gd name="connsiteX4" fmla="*/ 1491449 w 1500884"/>
                <a:gd name="connsiteY4" fmla="*/ 1118587 h 1118587"/>
                <a:gd name="connsiteX5" fmla="*/ 0 w 1500884"/>
                <a:gd name="connsiteY5" fmla="*/ 1100832 h 1118587"/>
                <a:gd name="connsiteX6" fmla="*/ 0 w 1500884"/>
                <a:gd name="connsiteY6" fmla="*/ 0 h 1118587"/>
                <a:gd name="connsiteX0" fmla="*/ 0 w 1509267"/>
                <a:gd name="connsiteY0" fmla="*/ 0 h 1118587"/>
                <a:gd name="connsiteX1" fmla="*/ 1251751 w 1509267"/>
                <a:gd name="connsiteY1" fmla="*/ 0 h 1118587"/>
                <a:gd name="connsiteX2" fmla="*/ 1278383 w 1509267"/>
                <a:gd name="connsiteY2" fmla="*/ 825624 h 1118587"/>
                <a:gd name="connsiteX3" fmla="*/ 1509203 w 1509267"/>
                <a:gd name="connsiteY3" fmla="*/ 994300 h 1118587"/>
                <a:gd name="connsiteX4" fmla="*/ 1251751 w 1509267"/>
                <a:gd name="connsiteY4" fmla="*/ 1100832 h 1118587"/>
                <a:gd name="connsiteX5" fmla="*/ 1491449 w 1509267"/>
                <a:gd name="connsiteY5" fmla="*/ 1118587 h 1118587"/>
                <a:gd name="connsiteX6" fmla="*/ 0 w 1509267"/>
                <a:gd name="connsiteY6" fmla="*/ 1100832 h 1118587"/>
                <a:gd name="connsiteX7" fmla="*/ 0 w 1509267"/>
                <a:gd name="connsiteY7" fmla="*/ 0 h 1118587"/>
                <a:gd name="connsiteX0" fmla="*/ 0 w 1512445"/>
                <a:gd name="connsiteY0" fmla="*/ 0 h 1118587"/>
                <a:gd name="connsiteX1" fmla="*/ 1251751 w 1512445"/>
                <a:gd name="connsiteY1" fmla="*/ 0 h 1118587"/>
                <a:gd name="connsiteX2" fmla="*/ 1278383 w 1512445"/>
                <a:gd name="connsiteY2" fmla="*/ 825624 h 1118587"/>
                <a:gd name="connsiteX3" fmla="*/ 1429304 w 1512445"/>
                <a:gd name="connsiteY3" fmla="*/ 870012 h 1118587"/>
                <a:gd name="connsiteX4" fmla="*/ 1509203 w 1512445"/>
                <a:gd name="connsiteY4" fmla="*/ 994300 h 1118587"/>
                <a:gd name="connsiteX5" fmla="*/ 1251751 w 1512445"/>
                <a:gd name="connsiteY5" fmla="*/ 1100832 h 1118587"/>
                <a:gd name="connsiteX6" fmla="*/ 1491449 w 1512445"/>
                <a:gd name="connsiteY6" fmla="*/ 1118587 h 1118587"/>
                <a:gd name="connsiteX7" fmla="*/ 0 w 1512445"/>
                <a:gd name="connsiteY7" fmla="*/ 1100832 h 1118587"/>
                <a:gd name="connsiteX8" fmla="*/ 0 w 1512445"/>
                <a:gd name="connsiteY8" fmla="*/ 0 h 1118587"/>
                <a:gd name="connsiteX0" fmla="*/ 0 w 1512064"/>
                <a:gd name="connsiteY0" fmla="*/ 0 h 1118587"/>
                <a:gd name="connsiteX1" fmla="*/ 1251751 w 1512064"/>
                <a:gd name="connsiteY1" fmla="*/ 0 h 1118587"/>
                <a:gd name="connsiteX2" fmla="*/ 1278383 w 1512064"/>
                <a:gd name="connsiteY2" fmla="*/ 825624 h 1118587"/>
                <a:gd name="connsiteX3" fmla="*/ 1340527 w 1512064"/>
                <a:gd name="connsiteY3" fmla="*/ 843379 h 1118587"/>
                <a:gd name="connsiteX4" fmla="*/ 1429304 w 1512064"/>
                <a:gd name="connsiteY4" fmla="*/ 870012 h 1118587"/>
                <a:gd name="connsiteX5" fmla="*/ 1509203 w 1512064"/>
                <a:gd name="connsiteY5" fmla="*/ 994300 h 1118587"/>
                <a:gd name="connsiteX6" fmla="*/ 1251751 w 1512064"/>
                <a:gd name="connsiteY6" fmla="*/ 1100832 h 1118587"/>
                <a:gd name="connsiteX7" fmla="*/ 1491449 w 1512064"/>
                <a:gd name="connsiteY7" fmla="*/ 1118587 h 1118587"/>
                <a:gd name="connsiteX8" fmla="*/ 0 w 1512064"/>
                <a:gd name="connsiteY8" fmla="*/ 1100832 h 1118587"/>
                <a:gd name="connsiteX9" fmla="*/ 0 w 1512064"/>
                <a:gd name="connsiteY9" fmla="*/ 0 h 1118587"/>
                <a:gd name="connsiteX0" fmla="*/ 0 w 1512064"/>
                <a:gd name="connsiteY0" fmla="*/ 0 h 1118587"/>
                <a:gd name="connsiteX1" fmla="*/ 1251751 w 1512064"/>
                <a:gd name="connsiteY1" fmla="*/ 0 h 1118587"/>
                <a:gd name="connsiteX2" fmla="*/ 1278383 w 1512064"/>
                <a:gd name="connsiteY2" fmla="*/ 825624 h 1118587"/>
                <a:gd name="connsiteX3" fmla="*/ 1340527 w 1512064"/>
                <a:gd name="connsiteY3" fmla="*/ 843379 h 1118587"/>
                <a:gd name="connsiteX4" fmla="*/ 1429304 w 1512064"/>
                <a:gd name="connsiteY4" fmla="*/ 834502 h 1118587"/>
                <a:gd name="connsiteX5" fmla="*/ 1509203 w 1512064"/>
                <a:gd name="connsiteY5" fmla="*/ 994300 h 1118587"/>
                <a:gd name="connsiteX6" fmla="*/ 1251751 w 1512064"/>
                <a:gd name="connsiteY6" fmla="*/ 1100832 h 1118587"/>
                <a:gd name="connsiteX7" fmla="*/ 1491449 w 1512064"/>
                <a:gd name="connsiteY7" fmla="*/ 1118587 h 1118587"/>
                <a:gd name="connsiteX8" fmla="*/ 0 w 1512064"/>
                <a:gd name="connsiteY8" fmla="*/ 1100832 h 1118587"/>
                <a:gd name="connsiteX9" fmla="*/ 0 w 1512064"/>
                <a:gd name="connsiteY9" fmla="*/ 0 h 1118587"/>
                <a:gd name="connsiteX0" fmla="*/ 0 w 1512064"/>
                <a:gd name="connsiteY0" fmla="*/ 0 h 1118587"/>
                <a:gd name="connsiteX1" fmla="*/ 1251751 w 1512064"/>
                <a:gd name="connsiteY1" fmla="*/ 0 h 1118587"/>
                <a:gd name="connsiteX2" fmla="*/ 1278383 w 1512064"/>
                <a:gd name="connsiteY2" fmla="*/ 825624 h 1118587"/>
                <a:gd name="connsiteX3" fmla="*/ 1287261 w 1512064"/>
                <a:gd name="connsiteY3" fmla="*/ 825624 h 1118587"/>
                <a:gd name="connsiteX4" fmla="*/ 1340527 w 1512064"/>
                <a:gd name="connsiteY4" fmla="*/ 843379 h 1118587"/>
                <a:gd name="connsiteX5" fmla="*/ 1429304 w 1512064"/>
                <a:gd name="connsiteY5" fmla="*/ 834502 h 1118587"/>
                <a:gd name="connsiteX6" fmla="*/ 1509203 w 1512064"/>
                <a:gd name="connsiteY6" fmla="*/ 994300 h 1118587"/>
                <a:gd name="connsiteX7" fmla="*/ 1251751 w 1512064"/>
                <a:gd name="connsiteY7" fmla="*/ 1100832 h 1118587"/>
                <a:gd name="connsiteX8" fmla="*/ 1491449 w 1512064"/>
                <a:gd name="connsiteY8" fmla="*/ 1118587 h 1118587"/>
                <a:gd name="connsiteX9" fmla="*/ 0 w 1512064"/>
                <a:gd name="connsiteY9" fmla="*/ 1100832 h 1118587"/>
                <a:gd name="connsiteX10" fmla="*/ 0 w 1512064"/>
                <a:gd name="connsiteY10" fmla="*/ 0 h 1118587"/>
                <a:gd name="connsiteX0" fmla="*/ 0 w 1512064"/>
                <a:gd name="connsiteY0" fmla="*/ 0 h 1118587"/>
                <a:gd name="connsiteX1" fmla="*/ 1251751 w 1512064"/>
                <a:gd name="connsiteY1" fmla="*/ 0 h 1118587"/>
                <a:gd name="connsiteX2" fmla="*/ 1362074 w 1512064"/>
                <a:gd name="connsiteY2" fmla="*/ 728941 h 1118587"/>
                <a:gd name="connsiteX3" fmla="*/ 1278383 w 1512064"/>
                <a:gd name="connsiteY3" fmla="*/ 825624 h 1118587"/>
                <a:gd name="connsiteX4" fmla="*/ 1287261 w 1512064"/>
                <a:gd name="connsiteY4" fmla="*/ 825624 h 1118587"/>
                <a:gd name="connsiteX5" fmla="*/ 1340527 w 1512064"/>
                <a:gd name="connsiteY5" fmla="*/ 843379 h 1118587"/>
                <a:gd name="connsiteX6" fmla="*/ 1429304 w 1512064"/>
                <a:gd name="connsiteY6" fmla="*/ 834502 h 1118587"/>
                <a:gd name="connsiteX7" fmla="*/ 1509203 w 1512064"/>
                <a:gd name="connsiteY7" fmla="*/ 994300 h 1118587"/>
                <a:gd name="connsiteX8" fmla="*/ 1251751 w 1512064"/>
                <a:gd name="connsiteY8" fmla="*/ 1100832 h 1118587"/>
                <a:gd name="connsiteX9" fmla="*/ 1491449 w 1512064"/>
                <a:gd name="connsiteY9" fmla="*/ 1118587 h 1118587"/>
                <a:gd name="connsiteX10" fmla="*/ 0 w 1512064"/>
                <a:gd name="connsiteY10" fmla="*/ 1100832 h 1118587"/>
                <a:gd name="connsiteX11" fmla="*/ 0 w 1512064"/>
                <a:gd name="connsiteY11" fmla="*/ 0 h 1118587"/>
                <a:gd name="connsiteX0" fmla="*/ 0 w 1512064"/>
                <a:gd name="connsiteY0" fmla="*/ 0 h 1118587"/>
                <a:gd name="connsiteX1" fmla="*/ 1251751 w 1512064"/>
                <a:gd name="connsiteY1" fmla="*/ 0 h 1118587"/>
                <a:gd name="connsiteX2" fmla="*/ 1278383 w 1512064"/>
                <a:gd name="connsiteY2" fmla="*/ 825624 h 1118587"/>
                <a:gd name="connsiteX3" fmla="*/ 1287261 w 1512064"/>
                <a:gd name="connsiteY3" fmla="*/ 825624 h 1118587"/>
                <a:gd name="connsiteX4" fmla="*/ 1340527 w 1512064"/>
                <a:gd name="connsiteY4" fmla="*/ 843379 h 1118587"/>
                <a:gd name="connsiteX5" fmla="*/ 1429304 w 1512064"/>
                <a:gd name="connsiteY5" fmla="*/ 834502 h 1118587"/>
                <a:gd name="connsiteX6" fmla="*/ 1509203 w 1512064"/>
                <a:gd name="connsiteY6" fmla="*/ 994300 h 1118587"/>
                <a:gd name="connsiteX7" fmla="*/ 1251751 w 1512064"/>
                <a:gd name="connsiteY7" fmla="*/ 1100832 h 1118587"/>
                <a:gd name="connsiteX8" fmla="*/ 1491449 w 1512064"/>
                <a:gd name="connsiteY8" fmla="*/ 1118587 h 1118587"/>
                <a:gd name="connsiteX9" fmla="*/ 0 w 1512064"/>
                <a:gd name="connsiteY9" fmla="*/ 1100832 h 1118587"/>
                <a:gd name="connsiteX10" fmla="*/ 0 w 1512064"/>
                <a:gd name="connsiteY10" fmla="*/ 0 h 1118587"/>
                <a:gd name="connsiteX0" fmla="*/ 0 w 1512064"/>
                <a:gd name="connsiteY0" fmla="*/ 0 h 1118587"/>
                <a:gd name="connsiteX1" fmla="*/ 1251751 w 1512064"/>
                <a:gd name="connsiteY1" fmla="*/ 0 h 1118587"/>
                <a:gd name="connsiteX2" fmla="*/ 1285874 w 1512064"/>
                <a:gd name="connsiteY2" fmla="*/ 286028 h 1118587"/>
                <a:gd name="connsiteX3" fmla="*/ 1278383 w 1512064"/>
                <a:gd name="connsiteY3" fmla="*/ 825624 h 1118587"/>
                <a:gd name="connsiteX4" fmla="*/ 1287261 w 1512064"/>
                <a:gd name="connsiteY4" fmla="*/ 825624 h 1118587"/>
                <a:gd name="connsiteX5" fmla="*/ 1340527 w 1512064"/>
                <a:gd name="connsiteY5" fmla="*/ 843379 h 1118587"/>
                <a:gd name="connsiteX6" fmla="*/ 1429304 w 1512064"/>
                <a:gd name="connsiteY6" fmla="*/ 834502 h 1118587"/>
                <a:gd name="connsiteX7" fmla="*/ 1509203 w 1512064"/>
                <a:gd name="connsiteY7" fmla="*/ 994300 h 1118587"/>
                <a:gd name="connsiteX8" fmla="*/ 1251751 w 1512064"/>
                <a:gd name="connsiteY8" fmla="*/ 1100832 h 1118587"/>
                <a:gd name="connsiteX9" fmla="*/ 1491449 w 1512064"/>
                <a:gd name="connsiteY9" fmla="*/ 1118587 h 1118587"/>
                <a:gd name="connsiteX10" fmla="*/ 0 w 1512064"/>
                <a:gd name="connsiteY10" fmla="*/ 1100832 h 1118587"/>
                <a:gd name="connsiteX11" fmla="*/ 0 w 1512064"/>
                <a:gd name="connsiteY11" fmla="*/ 0 h 111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2064" h="1118587">
                  <a:moveTo>
                    <a:pt x="0" y="0"/>
                  </a:moveTo>
                  <a:lnTo>
                    <a:pt x="1251751" y="0"/>
                  </a:lnTo>
                  <a:cubicBezTo>
                    <a:pt x="1477176" y="49259"/>
                    <a:pt x="1281435" y="148424"/>
                    <a:pt x="1285874" y="286028"/>
                  </a:cubicBezTo>
                  <a:cubicBezTo>
                    <a:pt x="1290313" y="423632"/>
                    <a:pt x="1289264" y="737279"/>
                    <a:pt x="1278383" y="825624"/>
                  </a:cubicBezTo>
                  <a:cubicBezTo>
                    <a:pt x="1267502" y="913969"/>
                    <a:pt x="1276904" y="822665"/>
                    <a:pt x="1287261" y="825624"/>
                  </a:cubicBezTo>
                  <a:cubicBezTo>
                    <a:pt x="1297618" y="828583"/>
                    <a:pt x="1319812" y="850777"/>
                    <a:pt x="1340527" y="843379"/>
                  </a:cubicBezTo>
                  <a:cubicBezTo>
                    <a:pt x="1361242" y="835981"/>
                    <a:pt x="1401191" y="816747"/>
                    <a:pt x="1429304" y="834502"/>
                  </a:cubicBezTo>
                  <a:cubicBezTo>
                    <a:pt x="1457417" y="852257"/>
                    <a:pt x="1526958" y="964708"/>
                    <a:pt x="1509203" y="994300"/>
                  </a:cubicBezTo>
                  <a:cubicBezTo>
                    <a:pt x="1491448" y="1023892"/>
                    <a:pt x="1222159" y="1078638"/>
                    <a:pt x="1251751" y="1100832"/>
                  </a:cubicBezTo>
                  <a:cubicBezTo>
                    <a:pt x="1177771" y="1100832"/>
                    <a:pt x="1565429" y="1118587"/>
                    <a:pt x="1491449" y="1118587"/>
                  </a:cubicBezTo>
                  <a:lnTo>
                    <a:pt x="0" y="11008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87824" y="3645024"/>
            <a:ext cx="3163887" cy="2617377"/>
            <a:chOff x="5353377" y="3718644"/>
            <a:chExt cx="3163887" cy="2617377"/>
          </a:xfrm>
        </p:grpSpPr>
        <p:grpSp>
          <p:nvGrpSpPr>
            <p:cNvPr id="11" name="Group 10"/>
            <p:cNvGrpSpPr/>
            <p:nvPr/>
          </p:nvGrpSpPr>
          <p:grpSpPr>
            <a:xfrm>
              <a:off x="5353377" y="3718644"/>
              <a:ext cx="3163887" cy="2617377"/>
              <a:chOff x="5516331" y="3610008"/>
              <a:chExt cx="3163887" cy="2617377"/>
            </a:xfrm>
          </p:grpSpPr>
          <p:sp>
            <p:nvSpPr>
              <p:cNvPr id="20" name="Textfeld 19"/>
              <p:cNvSpPr txBox="1"/>
              <p:nvPr/>
            </p:nvSpPr>
            <p:spPr>
              <a:xfrm>
                <a:off x="5581650" y="3610008"/>
                <a:ext cx="3083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800" u="sng" dirty="0">
                    <a:solidFill>
                      <a:schemeClr val="accent6"/>
                    </a:solidFill>
                  </a:rPr>
                  <a:t>After </a:t>
                </a:r>
                <a:r>
                  <a:rPr lang="de-DE" sz="1800" u="sng" dirty="0" err="1">
                    <a:solidFill>
                      <a:schemeClr val="accent6"/>
                    </a:solidFill>
                  </a:rPr>
                  <a:t>containment</a:t>
                </a:r>
                <a:r>
                  <a:rPr lang="de-DE" sz="1800" u="sng" dirty="0">
                    <a:solidFill>
                      <a:schemeClr val="accent6"/>
                    </a:solidFill>
                  </a:rPr>
                  <a:t> </a:t>
                </a:r>
                <a:r>
                  <a:rPr lang="de-DE" sz="1800" u="sng" dirty="0" err="1">
                    <a:solidFill>
                      <a:schemeClr val="accent6"/>
                    </a:solidFill>
                  </a:rPr>
                  <a:t>of</a:t>
                </a:r>
                <a:r>
                  <a:rPr lang="de-DE" sz="1800" u="sng" dirty="0">
                    <a:solidFill>
                      <a:schemeClr val="accent6"/>
                    </a:solidFill>
                  </a:rPr>
                  <a:t> ~ 2t</a:t>
                </a:r>
                <a:r>
                  <a:rPr lang="de-DE" sz="1800" u="sng" baseline="-25000" dirty="0">
                    <a:solidFill>
                      <a:schemeClr val="accent6"/>
                    </a:solidFill>
                  </a:rPr>
                  <a:t>1/2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5516331" y="4006472"/>
                <a:ext cx="3163887" cy="2220913"/>
                <a:chOff x="5516331" y="4006472"/>
                <a:chExt cx="3163887" cy="2220913"/>
              </a:xfrm>
            </p:grpSpPr>
            <p:pic>
              <p:nvPicPr>
                <p:cNvPr id="39" name="Picture 4" descr="C:\Users\Miskun\JLUbox\Miskun\Institute Seminar\Schematic spectrum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6331" y="4006472"/>
                  <a:ext cx="3163887" cy="22209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0" name="Rectangle 39"/>
                <p:cNvSpPr/>
                <p:nvPr/>
              </p:nvSpPr>
              <p:spPr>
                <a:xfrm rot="16200000">
                  <a:off x="7101844" y="5066506"/>
                  <a:ext cx="13965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altLang="en-US" b="1" dirty="0" smtClean="0">
                      <a:solidFill>
                        <a:srgbClr val="FF9933"/>
                      </a:solidFill>
                    </a:rPr>
                    <a:t>Precursor</a:t>
                  </a:r>
                  <a:endParaRPr lang="de-DE" b="1" dirty="0">
                    <a:solidFill>
                      <a:srgbClr val="FF9933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 rot="16200000">
                  <a:off x="5498496" y="5181121"/>
                  <a:ext cx="116730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altLang="en-US" b="1" dirty="0" err="1" smtClean="0">
                      <a:solidFill>
                        <a:srgbClr val="00B050"/>
                      </a:solidFill>
                    </a:rPr>
                    <a:t>Recoil</a:t>
                  </a:r>
                  <a:r>
                    <a:rPr lang="de-DE" altLang="en-US" b="1" dirty="0" smtClean="0">
                      <a:solidFill>
                        <a:srgbClr val="00B050"/>
                      </a:solidFill>
                    </a:rPr>
                    <a:t> 1</a:t>
                  </a:r>
                  <a:endParaRPr lang="de-DE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 rot="16200000">
                  <a:off x="6356684" y="5174576"/>
                  <a:ext cx="116730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altLang="en-US" b="1" dirty="0" err="1" smtClean="0">
                      <a:solidFill>
                        <a:srgbClr val="CC00CC"/>
                      </a:solidFill>
                    </a:rPr>
                    <a:t>Recoil</a:t>
                  </a:r>
                  <a:r>
                    <a:rPr lang="de-DE" altLang="en-US" b="1" dirty="0" smtClean="0">
                      <a:solidFill>
                        <a:srgbClr val="CC00CC"/>
                      </a:solidFill>
                    </a:rPr>
                    <a:t> 2</a:t>
                  </a:r>
                  <a:endParaRPr lang="de-DE" b="1" dirty="0">
                    <a:solidFill>
                      <a:srgbClr val="CC00CC"/>
                    </a:solidFill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>
            <a:xfrm>
              <a:off x="7823636" y="5334200"/>
              <a:ext cx="135802" cy="309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480262" y="7006172"/>
            <a:ext cx="300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800" dirty="0" smtClean="0">
                <a:solidFill>
                  <a:schemeClr val="bg1"/>
                </a:solidFill>
              </a:rPr>
              <a:t>31</a:t>
            </a:r>
            <a:endParaRPr lang="de-DE" dirty="0"/>
          </a:p>
        </p:txBody>
      </p:sp>
      <p:sp>
        <p:nvSpPr>
          <p:cNvPr id="27" name="Textfeld 6"/>
          <p:cNvSpPr txBox="1">
            <a:spLocks noChangeArrowheads="1"/>
          </p:cNvSpPr>
          <p:nvPr/>
        </p:nvSpPr>
        <p:spPr bwMode="auto">
          <a:xfrm>
            <a:off x="3153840" y="6131432"/>
            <a:ext cx="3563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de-DE" sz="1100" dirty="0"/>
              <a:t>I. </a:t>
            </a:r>
            <a:r>
              <a:rPr lang="en-US" altLang="de-DE" sz="1100" dirty="0" err="1"/>
              <a:t>Miskun</a:t>
            </a:r>
            <a:r>
              <a:rPr lang="en-US" altLang="de-DE" sz="1100" dirty="0"/>
              <a:t> et al., submitted to EPJA (arXiv:1902.11195)</a:t>
            </a:r>
          </a:p>
        </p:txBody>
      </p:sp>
    </p:spTree>
    <p:extLst>
      <p:ext uri="{BB962C8B-B14F-4D97-AF65-F5344CB8AC3E}">
        <p14:creationId xmlns:p14="http://schemas.microsoft.com/office/powerpoint/2010/main" val="9696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457575"/>
            <a:ext cx="40608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Novel method for t</a:t>
            </a:r>
            <a:r>
              <a:rPr lang="de-DE" altLang="de-DE" baseline="-25000" smtClean="0"/>
              <a:t>1/2</a:t>
            </a:r>
            <a:r>
              <a:rPr lang="de-DE" altLang="de-DE" smtClean="0"/>
              <a:t> and Branching Ratios</a:t>
            </a:r>
            <a:endParaRPr lang="en-GB" altLang="en-US" smtClean="0"/>
          </a:p>
        </p:txBody>
      </p:sp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8845550" y="6654800"/>
            <a:ext cx="300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de-DE" sz="800">
                <a:solidFill>
                  <a:schemeClr val="bg1"/>
                </a:solidFill>
              </a:rPr>
              <a:t>32</a:t>
            </a:r>
            <a:endParaRPr lang="de-DE" altLang="de-DE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73063" y="592138"/>
            <a:ext cx="5126037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dirty="0">
                <a:solidFill>
                  <a:schemeClr val="accent6"/>
                </a:solidFill>
              </a:rPr>
              <a:t>Best fitting instrumentation for the task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solidFill>
                  <a:schemeClr val="accent6"/>
                </a:solidFill>
              </a:rPr>
              <a:t>MR-TOF-MS</a:t>
            </a:r>
          </a:p>
          <a:p>
            <a:pPr marL="266700" indent="-266700" eaLnBrk="1" hangingPunct="1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broadband and non-scanning</a:t>
            </a:r>
          </a:p>
          <a:p>
            <a:pPr marL="538163" indent="-285750" eaLnBrk="1" hangingPunct="1">
              <a:spcBef>
                <a:spcPts val="200"/>
              </a:spcBef>
              <a:buFont typeface="Wingdings"/>
              <a:buChar char="à"/>
              <a:defRPr/>
            </a:pPr>
            <a:r>
              <a:rPr lang="en-US" altLang="en-US" sz="1800" dirty="0"/>
              <a:t>all recoils are measured at the same time</a:t>
            </a:r>
          </a:p>
          <a:p>
            <a:pPr marL="266700" indent="-266700" eaLnBrk="1" hangingPunct="1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sensitive</a:t>
            </a:r>
          </a:p>
          <a:p>
            <a:pPr marL="538163" indent="-285750" eaLnBrk="1" hangingPunct="1">
              <a:spcBef>
                <a:spcPts val="200"/>
              </a:spcBef>
              <a:buFont typeface="Wingdings"/>
              <a:buChar char="à"/>
              <a:defRPr/>
            </a:pPr>
            <a:r>
              <a:rPr lang="en-US" altLang="en-US" sz="1800" dirty="0"/>
              <a:t>precise determination of abundances</a:t>
            </a:r>
          </a:p>
          <a:p>
            <a:pPr marL="266700" indent="-266700" eaLnBrk="1" hangingPunct="1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accurate</a:t>
            </a:r>
          </a:p>
          <a:p>
            <a:pPr marL="538163" indent="-285750" eaLnBrk="1" hangingPunct="1">
              <a:spcBef>
                <a:spcPts val="200"/>
              </a:spcBef>
              <a:buFont typeface="Wingdings"/>
              <a:buChar char="à"/>
              <a:defRPr/>
            </a:pPr>
            <a:r>
              <a:rPr lang="en-US" altLang="en-US" sz="1800" dirty="0"/>
              <a:t>identification and mass measurement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altLang="en-US" sz="1800" u="sng" dirty="0">
              <a:solidFill>
                <a:schemeClr val="accent6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u="sng" dirty="0">
                <a:solidFill>
                  <a:schemeClr val="accent6"/>
                </a:solidFill>
              </a:rPr>
              <a:t>Cryogenic Stopping Cell</a:t>
            </a:r>
          </a:p>
          <a:p>
            <a:pPr marL="266700" indent="-266700" eaLnBrk="1" hangingPunct="1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clean</a:t>
            </a:r>
          </a:p>
          <a:p>
            <a:pPr marL="538163" indent="-285750" eaLnBrk="1" hangingPunct="1">
              <a:spcBef>
                <a:spcPts val="200"/>
              </a:spcBef>
              <a:buFont typeface="Wingdings"/>
              <a:buChar char="à"/>
              <a:defRPr/>
            </a:pPr>
            <a:r>
              <a:rPr lang="en-US" altLang="en-US" sz="1800" dirty="0"/>
              <a:t>no chemical reactions</a:t>
            </a:r>
          </a:p>
          <a:p>
            <a:pPr marL="266700" indent="-266700" eaLnBrk="1" hangingPunct="1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fast</a:t>
            </a:r>
          </a:p>
          <a:p>
            <a:pPr marL="538163" indent="-285750" eaLnBrk="1" hangingPunct="1">
              <a:spcBef>
                <a:spcPts val="200"/>
              </a:spcBef>
              <a:buFont typeface="Wingdings"/>
              <a:buChar char="à"/>
              <a:defRPr/>
            </a:pPr>
            <a:r>
              <a:rPr lang="en-US" altLang="en-US" sz="1800" dirty="0"/>
              <a:t>ions are extracted within few </a:t>
            </a:r>
            <a:r>
              <a:rPr lang="en-US" altLang="en-US" sz="1800" dirty="0" err="1"/>
              <a:t>ms</a:t>
            </a:r>
            <a:endParaRPr lang="en-US" altLang="en-US" sz="1800" dirty="0"/>
          </a:p>
          <a:p>
            <a:pPr eaLnBrk="1" hangingPunct="1">
              <a:spcBef>
                <a:spcPts val="200"/>
              </a:spcBef>
              <a:defRPr/>
            </a:pPr>
            <a:endParaRPr lang="de-DE" altLang="en-US" sz="1800" dirty="0"/>
          </a:p>
          <a:p>
            <a:pPr eaLnBrk="1" hangingPunct="1">
              <a:spcBef>
                <a:spcPts val="200"/>
              </a:spcBef>
              <a:defRPr/>
            </a:pPr>
            <a:r>
              <a:rPr lang="de-DE" altLang="en-US" sz="1800" b="1" dirty="0">
                <a:solidFill>
                  <a:srgbClr val="FF0000"/>
                </a:solidFill>
              </a:rPr>
              <a:t>NEW</a:t>
            </a:r>
            <a:r>
              <a:rPr lang="en-US" altLang="en-US" sz="1800" b="1" dirty="0">
                <a:solidFill>
                  <a:srgbClr val="FF0000"/>
                </a:solidFill>
              </a:rPr>
              <a:t>: </a:t>
            </a:r>
            <a:r>
              <a:rPr lang="en-US" altLang="en-US" sz="1800" dirty="0"/>
              <a:t>CSC as an ion trap</a:t>
            </a:r>
          </a:p>
          <a:p>
            <a:pPr marL="644525" indent="-285750" eaLnBrk="1" hangingPunct="1">
              <a:spcBef>
                <a:spcPts val="200"/>
              </a:spcBef>
              <a:buFont typeface="Wingdings"/>
              <a:buChar char="à"/>
              <a:defRPr/>
            </a:pPr>
            <a:r>
              <a:rPr lang="en-US" altLang="en-US" sz="1800" dirty="0"/>
              <a:t>all recoils are stopped in buffer gas</a:t>
            </a:r>
          </a:p>
          <a:p>
            <a:pPr marL="644525" indent="-285750" eaLnBrk="1" hangingPunct="1">
              <a:spcBef>
                <a:spcPts val="200"/>
              </a:spcBef>
              <a:buFont typeface="Wingdings"/>
              <a:buChar char="à"/>
              <a:defRPr/>
            </a:pPr>
            <a:endParaRPr lang="en-US" altLang="en-US" sz="1800" dirty="0"/>
          </a:p>
          <a:p>
            <a:pPr marL="266700" indent="-266700" eaLnBrk="1" hangingPunct="1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US" altLang="en-US" sz="1800" dirty="0"/>
          </a:p>
          <a:p>
            <a:pPr marL="644525" indent="-285750" eaLnBrk="1" hangingPunct="1">
              <a:buFont typeface="Wingdings"/>
              <a:buChar char="à"/>
              <a:defRPr/>
            </a:pPr>
            <a:endParaRPr lang="en-US" altLang="en-US" sz="11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altLang="en-US" sz="400" dirty="0">
              <a:solidFill>
                <a:schemeClr val="accent6"/>
              </a:solidFill>
            </a:endParaRPr>
          </a:p>
        </p:txBody>
      </p:sp>
      <p:grpSp>
        <p:nvGrpSpPr>
          <p:cNvPr id="29702" name="Group 26"/>
          <p:cNvGrpSpPr>
            <a:grpSpLocks noChangeAspect="1"/>
          </p:cNvGrpSpPr>
          <p:nvPr/>
        </p:nvGrpSpPr>
        <p:grpSpPr bwMode="auto">
          <a:xfrm>
            <a:off x="5316538" y="914400"/>
            <a:ext cx="3600450" cy="2519363"/>
            <a:chOff x="5425112" y="4064304"/>
            <a:chExt cx="3240000" cy="2267954"/>
          </a:xfrm>
        </p:grpSpPr>
        <p:pic>
          <p:nvPicPr>
            <p:cNvPr id="29704" name="Picture 2" descr="C:\Users\Miskun\Downloads\Peakform_TOF_07062016_006_119Sb_UHRP_180813_578T_all_li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112" y="4064305"/>
              <a:ext cx="3240000" cy="2267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Rectangle 28"/>
            <p:cNvSpPr>
              <a:spLocks noChangeArrowheads="1"/>
            </p:cNvSpPr>
            <p:nvPr/>
          </p:nvSpPr>
          <p:spPr bwMode="auto">
            <a:xfrm rot="-5400000">
              <a:off x="7598631" y="4918048"/>
              <a:ext cx="10326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400" b="1">
                  <a:solidFill>
                    <a:srgbClr val="FF0000"/>
                  </a:solidFill>
                </a:rPr>
                <a:t>Precursor</a:t>
              </a:r>
              <a:endParaRPr lang="de-DE" altLang="de-DE" sz="1400" b="1">
                <a:solidFill>
                  <a:srgbClr val="FF0000"/>
                </a:solidFill>
              </a:endParaRPr>
            </a:p>
          </p:txBody>
        </p:sp>
        <p:sp>
          <p:nvSpPr>
            <p:cNvPr id="29706" name="Rectangle 29"/>
            <p:cNvSpPr>
              <a:spLocks noChangeArrowheads="1"/>
            </p:cNvSpPr>
            <p:nvPr/>
          </p:nvSpPr>
          <p:spPr bwMode="auto">
            <a:xfrm rot="-5400000">
              <a:off x="5886080" y="4885330"/>
              <a:ext cx="8707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400" b="1">
                  <a:solidFill>
                    <a:srgbClr val="00B050"/>
                  </a:solidFill>
                </a:rPr>
                <a:t>Recoil 1</a:t>
              </a:r>
              <a:endParaRPr lang="de-DE" altLang="de-DE" sz="1400" b="1">
                <a:solidFill>
                  <a:srgbClr val="00B050"/>
                </a:solidFill>
              </a:endParaRPr>
            </a:p>
          </p:txBody>
        </p:sp>
        <p:sp>
          <p:nvSpPr>
            <p:cNvPr id="29707" name="Rectangle 30"/>
            <p:cNvSpPr>
              <a:spLocks noChangeArrowheads="1"/>
            </p:cNvSpPr>
            <p:nvPr/>
          </p:nvSpPr>
          <p:spPr bwMode="auto">
            <a:xfrm rot="-5400000">
              <a:off x="6383036" y="4379898"/>
              <a:ext cx="8707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400" b="1">
                  <a:solidFill>
                    <a:srgbClr val="FFC000"/>
                  </a:solidFill>
                </a:rPr>
                <a:t>Recoil 2</a:t>
              </a:r>
              <a:endParaRPr lang="de-DE" altLang="de-DE" sz="1400" b="1">
                <a:solidFill>
                  <a:srgbClr val="FFC000"/>
                </a:solidFill>
              </a:endParaRPr>
            </a:p>
          </p:txBody>
        </p:sp>
        <p:sp>
          <p:nvSpPr>
            <p:cNvPr id="29708" name="Rectangle 31"/>
            <p:cNvSpPr>
              <a:spLocks noChangeArrowheads="1"/>
            </p:cNvSpPr>
            <p:nvPr/>
          </p:nvSpPr>
          <p:spPr bwMode="auto">
            <a:xfrm rot="-5400000">
              <a:off x="7337025" y="5249564"/>
              <a:ext cx="8707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400" b="1">
                  <a:solidFill>
                    <a:srgbClr val="00B0F0"/>
                  </a:solidFill>
                </a:rPr>
                <a:t>Recoil 3</a:t>
              </a:r>
              <a:endParaRPr lang="de-DE" altLang="de-DE" sz="1400" b="1">
                <a:solidFill>
                  <a:srgbClr val="00B0F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526540" y="4064304"/>
              <a:ext cx="71429" cy="2126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26540" y="6157910"/>
              <a:ext cx="2880000" cy="72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29703" name="Textfeld 6"/>
          <p:cNvSpPr txBox="1">
            <a:spLocks noChangeArrowheads="1"/>
          </p:cNvSpPr>
          <p:nvPr/>
        </p:nvSpPr>
        <p:spPr bwMode="auto">
          <a:xfrm>
            <a:off x="5411788" y="6380163"/>
            <a:ext cx="3563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de-DE" sz="1100" dirty="0"/>
              <a:t>I. </a:t>
            </a:r>
            <a:r>
              <a:rPr lang="en-US" altLang="de-DE" sz="1100" dirty="0" err="1"/>
              <a:t>Miskun</a:t>
            </a:r>
            <a:r>
              <a:rPr lang="en-US" altLang="de-DE" sz="1100" dirty="0"/>
              <a:t> et al., submitted to EPJA (arXiv:1902.11195)</a:t>
            </a:r>
          </a:p>
        </p:txBody>
      </p:sp>
    </p:spTree>
    <p:extLst>
      <p:ext uri="{BB962C8B-B14F-4D97-AF65-F5344CB8AC3E}">
        <p14:creationId xmlns:p14="http://schemas.microsoft.com/office/powerpoint/2010/main" val="9862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Novel method for t</a:t>
            </a:r>
            <a:r>
              <a:rPr lang="en-US" baseline="-25000" smtClean="0"/>
              <a:t>1/2</a:t>
            </a:r>
            <a:r>
              <a:rPr lang="en-US" smtClean="0"/>
              <a:t> and Branching Ratios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19" y="702361"/>
            <a:ext cx="4520533" cy="447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124" y="4182166"/>
            <a:ext cx="3588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1800" dirty="0" smtClean="0"/>
              <a:t>Measured branching ratios</a:t>
            </a:r>
            <a:endParaRPr lang="en-US" altLang="en-US" sz="1200" dirty="0" smtClean="0"/>
          </a:p>
        </p:txBody>
      </p:sp>
      <p:sp>
        <p:nvSpPr>
          <p:cNvPr id="8" name="Textfeld 6"/>
          <p:cNvSpPr txBox="1"/>
          <p:nvPr/>
        </p:nvSpPr>
        <p:spPr>
          <a:xfrm>
            <a:off x="5412382" y="6380247"/>
            <a:ext cx="35637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smtClean="0"/>
              <a:t>I. Miskun et al., submitted to EPJA (arXiv:1902.11195)</a:t>
            </a:r>
            <a:endParaRPr lang="en-US" sz="11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680152" y="5455839"/>
          <a:ext cx="3967480" cy="741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35480">
                  <a:extLst>
                    <a:ext uri="{9D8B030D-6E8A-4147-A177-3AD203B41FA5}">
                      <a16:colId xmlns:a16="http://schemas.microsoft.com/office/drawing/2014/main" val="21461540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57694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Measured value 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</a:rPr>
                        <a:t>Literature value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107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spcBef>
                          <a:spcPts val="0"/>
                        </a:spcBef>
                      </a:pPr>
                      <a:r>
                        <a:rPr lang="en-US" altLang="en-US" sz="1800" b="0" dirty="0" smtClean="0">
                          <a:solidFill>
                            <a:sysClr val="windowText" lastClr="000000"/>
                          </a:solidFill>
                        </a:rPr>
                        <a:t>776 ± 181 </a:t>
                      </a:r>
                      <a:r>
                        <a:rPr lang="en-US" altLang="en-US" sz="1800" b="0" dirty="0" err="1" smtClean="0">
                          <a:solidFill>
                            <a:sysClr val="windowText" lastClr="000000"/>
                          </a:solidFill>
                        </a:rPr>
                        <a:t>ms</a:t>
                      </a:r>
                      <a:endParaRPr lang="en-US" altLang="en-US" sz="1800" b="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en-US" sz="1800" b="0" dirty="0" smtClean="0">
                          <a:solidFill>
                            <a:sysClr val="windowText" lastClr="000000"/>
                          </a:solidFill>
                        </a:rPr>
                        <a:t>850 ± 90 </a:t>
                      </a:r>
                      <a:r>
                        <a:rPr lang="en-US" altLang="en-US" sz="1800" b="0" dirty="0" err="1" smtClean="0">
                          <a:solidFill>
                            <a:sysClr val="windowText" lastClr="000000"/>
                          </a:solidFill>
                        </a:rPr>
                        <a:t>ms</a:t>
                      </a:r>
                      <a:endParaRPr lang="en-US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974180"/>
                  </a:ext>
                </a:extLst>
              </a:tr>
            </a:tbl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971600" y="1712027"/>
            <a:ext cx="2086126" cy="2086126"/>
            <a:chOff x="5478430" y="2383277"/>
            <a:chExt cx="2294739" cy="229473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8430" y="2383277"/>
              <a:ext cx="2294739" cy="2294739"/>
            </a:xfrm>
            <a:prstGeom prst="rect">
              <a:avLst/>
            </a:prstGeom>
          </p:spPr>
        </p:pic>
        <p:sp>
          <p:nvSpPr>
            <p:cNvPr id="9" name="Стрелка вверх 8"/>
            <p:cNvSpPr/>
            <p:nvPr/>
          </p:nvSpPr>
          <p:spPr>
            <a:xfrm rot="18900000">
              <a:off x="5940982" y="2808105"/>
              <a:ext cx="312028" cy="826947"/>
            </a:xfrm>
            <a:prstGeom prst="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Стрелка вверх 11"/>
            <p:cNvSpPr/>
            <p:nvPr/>
          </p:nvSpPr>
          <p:spPr>
            <a:xfrm rot="8100000">
              <a:off x="6872474" y="3627092"/>
              <a:ext cx="312028" cy="826947"/>
            </a:xfrm>
            <a:prstGeom prst="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380848" y="1318256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dirty="0"/>
              <a:t>Energetically possible decays </a:t>
            </a:r>
            <a:endParaRPr lang="en-US" sz="18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304800" y="1859964"/>
            <a:ext cx="4267200" cy="0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63666"/>
              </p:ext>
            </p:extLst>
          </p:nvPr>
        </p:nvGraphicFramePr>
        <p:xfrm>
          <a:off x="555491" y="4619257"/>
          <a:ext cx="2918343" cy="10109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387547451"/>
                    </a:ext>
                  </a:extLst>
                </a:gridCol>
                <a:gridCol w="662862">
                  <a:extLst>
                    <a:ext uri="{9D8B030D-6E8A-4147-A177-3AD203B41FA5}">
                      <a16:colId xmlns:a16="http://schemas.microsoft.com/office/drawing/2014/main" val="355000963"/>
                    </a:ext>
                  </a:extLst>
                </a:gridCol>
                <a:gridCol w="972781">
                  <a:extLst>
                    <a:ext uri="{9D8B030D-6E8A-4147-A177-3AD203B41FA5}">
                      <a16:colId xmlns:a16="http://schemas.microsoft.com/office/drawing/2014/main" val="12005694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Internal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Transition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n-US" sz="1800" b="0" dirty="0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en-US" sz="1800" b="0" dirty="0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724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26839086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781752" y="5038188"/>
            <a:ext cx="1009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ysClr val="windowText" lastClr="000000"/>
                </a:solidFill>
              </a:rPr>
              <a:t>Half-life</a:t>
            </a:r>
          </a:p>
        </p:txBody>
      </p:sp>
    </p:spTree>
    <p:extLst>
      <p:ext uri="{BB962C8B-B14F-4D97-AF65-F5344CB8AC3E}">
        <p14:creationId xmlns:p14="http://schemas.microsoft.com/office/powerpoint/2010/main" val="18878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altLang="de-DE" baseline="30000" dirty="0" smtClean="0">
                <a:cs typeface="Arial" charset="0"/>
              </a:rPr>
              <a:t>119m2</a:t>
            </a:r>
            <a:r>
              <a:rPr lang="en-US" altLang="de-DE" dirty="0" smtClean="0">
                <a:cs typeface="Arial" charset="0"/>
              </a:rPr>
              <a:t>Sb </a:t>
            </a:r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4355976" y="1052737"/>
            <a:ext cx="46085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>
              <a:spcBef>
                <a:spcPts val="600"/>
              </a:spcBef>
            </a:pPr>
            <a:r>
              <a:rPr lang="en-US" altLang="en-US" sz="1800" dirty="0" smtClean="0">
                <a:solidFill>
                  <a:srgbClr val="FF0000"/>
                </a:solidFill>
              </a:rPr>
              <a:t>Ground and isomeric state mass/energy measured directly for the first time</a:t>
            </a:r>
          </a:p>
          <a:p>
            <a:pPr marL="361950">
              <a:spcBef>
                <a:spcPts val="600"/>
              </a:spcBef>
            </a:pPr>
            <a:r>
              <a:rPr lang="de-DE" altLang="de-DE" sz="1800" dirty="0" smtClean="0"/>
              <a:t>FRS </a:t>
            </a:r>
            <a:r>
              <a:rPr lang="de-DE" altLang="de-DE" sz="1800" dirty="0"/>
              <a:t>Ion Catcher: </a:t>
            </a:r>
            <a:r>
              <a:rPr lang="en-US" altLang="de-DE" sz="1800" dirty="0" smtClean="0"/>
              <a:t>(2799</a:t>
            </a:r>
            <a:r>
              <a:rPr lang="en-US" sz="1800" dirty="0"/>
              <a:t> ± </a:t>
            </a:r>
            <a:r>
              <a:rPr lang="en-US" altLang="de-DE" sz="1800" dirty="0" smtClean="0">
                <a:sym typeface="Symbol" panose="05050102010706020507" pitchFamily="18" charset="2"/>
              </a:rPr>
              <a:t>30</a:t>
            </a:r>
            <a:r>
              <a:rPr lang="en-US" altLang="de-DE" sz="1800" dirty="0">
                <a:sym typeface="Symbol" panose="05050102010706020507" pitchFamily="18" charset="2"/>
              </a:rPr>
              <a:t>) </a:t>
            </a:r>
            <a:r>
              <a:rPr lang="en-US" altLang="de-DE" sz="1800" dirty="0" err="1">
                <a:sym typeface="Symbol" panose="05050102010706020507" pitchFamily="18" charset="2"/>
              </a:rPr>
              <a:t>keV</a:t>
            </a:r>
            <a:r>
              <a:rPr lang="en-US" altLang="de-DE" sz="1800" dirty="0">
                <a:sym typeface="Symbol" panose="05050102010706020507" pitchFamily="18" charset="2"/>
              </a:rPr>
              <a:t>     Lit</a:t>
            </a:r>
            <a:r>
              <a:rPr lang="en-US" altLang="de-DE" sz="1800" dirty="0" smtClean="0">
                <a:sym typeface="Symbol" panose="05050102010706020507" pitchFamily="18" charset="2"/>
              </a:rPr>
              <a:t>. (ENSDF): (2</a:t>
            </a:r>
            <a:r>
              <a:rPr lang="en-US" sz="1800" dirty="0" smtClean="0"/>
              <a:t>841.7 ± 0.4 </a:t>
            </a:r>
            <a:r>
              <a:rPr lang="en-US" sz="1800" dirty="0"/>
              <a:t>+ x</a:t>
            </a:r>
            <a:r>
              <a:rPr lang="en-US" altLang="de-DE" sz="1800" dirty="0" smtClean="0">
                <a:sym typeface="Symbol" panose="05050102010706020507" pitchFamily="18" charset="2"/>
              </a:rPr>
              <a:t>) </a:t>
            </a:r>
            <a:r>
              <a:rPr lang="en-US" altLang="de-DE" sz="1800" dirty="0" err="1" smtClean="0">
                <a:sym typeface="Symbol" panose="05050102010706020507" pitchFamily="18" charset="2"/>
              </a:rPr>
              <a:t>keV</a:t>
            </a:r>
            <a:endParaRPr lang="en-US" altLang="de-DE" sz="1800" dirty="0" smtClean="0">
              <a:sym typeface="Symbol" panose="05050102010706020507" pitchFamily="18" charset="2"/>
            </a:endParaRPr>
          </a:p>
          <a:p>
            <a:pPr marL="361950">
              <a:spcBef>
                <a:spcPts val="600"/>
              </a:spcBef>
            </a:pP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x </a:t>
            </a:r>
            <a:r>
              <a:rPr lang="en-US" sz="1800" dirty="0"/>
              <a:t>is consistent with 0, and the </a:t>
            </a:r>
            <a:r>
              <a:rPr lang="en-US" sz="1800" dirty="0" smtClean="0"/>
              <a:t>2841.7 </a:t>
            </a:r>
            <a:r>
              <a:rPr lang="en-US" sz="1800" dirty="0" err="1" smtClean="0"/>
              <a:t>keV</a:t>
            </a:r>
            <a:r>
              <a:rPr lang="en-US" sz="1800" dirty="0" smtClean="0"/>
              <a:t> level </a:t>
            </a:r>
            <a:r>
              <a:rPr lang="en-US" sz="1800" dirty="0"/>
              <a:t>is the long-lived isomeric </a:t>
            </a:r>
            <a:r>
              <a:rPr lang="en-US" sz="1800" dirty="0" smtClean="0"/>
              <a:t>state itself</a:t>
            </a:r>
            <a:endParaRPr lang="de-DE" altLang="en-US" sz="1800" dirty="0">
              <a:solidFill>
                <a:srgbClr val="FF0000"/>
              </a:solidFill>
            </a:endParaRPr>
          </a:p>
        </p:txBody>
      </p:sp>
      <p:sp>
        <p:nvSpPr>
          <p:cNvPr id="6" name="Textfeld 6"/>
          <p:cNvSpPr txBox="1"/>
          <p:nvPr/>
        </p:nvSpPr>
        <p:spPr>
          <a:xfrm>
            <a:off x="5111358" y="6398003"/>
            <a:ext cx="403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I. </a:t>
            </a:r>
            <a:r>
              <a:rPr lang="de-DE" sz="1200" dirty="0" err="1"/>
              <a:t>Miskun</a:t>
            </a:r>
            <a:r>
              <a:rPr lang="de-DE" sz="1200" dirty="0"/>
              <a:t> et al., </a:t>
            </a:r>
            <a:r>
              <a:rPr lang="de-DE" sz="1200" dirty="0" err="1"/>
              <a:t>submitted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EPJ A, arXiv:1902.11195v1 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179512" y="595159"/>
            <a:ext cx="4320480" cy="3058057"/>
            <a:chOff x="179512" y="766290"/>
            <a:chExt cx="5148064" cy="36035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766290"/>
              <a:ext cx="5148064" cy="3603500"/>
            </a:xfrm>
            <a:prstGeom prst="rect">
              <a:avLst/>
            </a:prstGeom>
          </p:spPr>
        </p:pic>
        <p:cxnSp>
          <p:nvCxnSpPr>
            <p:cNvPr id="4" name="Gerade Verbindung mit Pfeil 3"/>
            <p:cNvCxnSpPr/>
            <p:nvPr/>
          </p:nvCxnSpPr>
          <p:spPr>
            <a:xfrm>
              <a:off x="2088892" y="3429000"/>
              <a:ext cx="24111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2538357" y="3112751"/>
              <a:ext cx="2218441" cy="416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2799(30) </a:t>
              </a:r>
              <a:r>
                <a:rPr lang="de-DE" sz="1400" dirty="0" err="1" smtClean="0"/>
                <a:t>keV</a:t>
              </a:r>
              <a:endParaRPr lang="en-US" sz="1400" dirty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" r="13181" b="7505"/>
          <a:stretch/>
        </p:blipFill>
        <p:spPr bwMode="auto">
          <a:xfrm>
            <a:off x="51569" y="3902444"/>
            <a:ext cx="4685185" cy="272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988274" y="4293096"/>
            <a:ext cx="3904206" cy="2337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R.E. </a:t>
            </a:r>
            <a:r>
              <a:rPr lang="en-US" sz="1200" dirty="0" err="1" smtClean="0"/>
              <a:t>Shroy</a:t>
            </a:r>
            <a:r>
              <a:rPr lang="en-US" sz="1200" dirty="0" smtClean="0"/>
              <a:t>, et al., PRC 19, 1324 (1979)</a:t>
            </a:r>
          </a:p>
          <a:p>
            <a:pPr marL="0" indent="0">
              <a:buNone/>
            </a:pPr>
            <a:r>
              <a:rPr lang="it-IT" sz="1200" b="1" dirty="0" smtClean="0">
                <a:solidFill>
                  <a:srgbClr val="FF0000"/>
                </a:solidFill>
              </a:rPr>
              <a:t>S. Lunardi, </a:t>
            </a:r>
            <a:r>
              <a:rPr lang="de-DE" sz="1200" b="1" dirty="0" smtClean="0">
                <a:solidFill>
                  <a:srgbClr val="FF0000"/>
                </a:solidFill>
              </a:rPr>
              <a:t>et al., Z. Physik A328, </a:t>
            </a:r>
            <a:r>
              <a:rPr lang="en-US" sz="1200" b="1" dirty="0" smtClean="0">
                <a:solidFill>
                  <a:srgbClr val="FF0000"/>
                </a:solidFill>
              </a:rPr>
              <a:t>487 (1987)</a:t>
            </a:r>
          </a:p>
          <a:p>
            <a:pPr marL="0" indent="0">
              <a:buNone/>
            </a:pPr>
            <a:r>
              <a:rPr lang="en-US" sz="1200" dirty="0" smtClean="0"/>
              <a:t>M.G. </a:t>
            </a:r>
            <a:r>
              <a:rPr lang="en-US" sz="1200" dirty="0" err="1" smtClean="0"/>
              <a:t>Porquet</a:t>
            </a:r>
            <a:r>
              <a:rPr lang="en-US" sz="1200" dirty="0" smtClean="0"/>
              <a:t>, et al., EPJ A24, 39 (2005)</a:t>
            </a:r>
          </a:p>
          <a:p>
            <a:pPr marL="0" indent="0">
              <a:buNone/>
            </a:pPr>
            <a:r>
              <a:rPr lang="en-US" sz="1200" dirty="0" smtClean="0"/>
              <a:t>C.B. Moon, J. Korean </a:t>
            </a:r>
            <a:r>
              <a:rPr lang="en-US" sz="1200" dirty="0" err="1" smtClean="0"/>
              <a:t>Phy</a:t>
            </a:r>
            <a:r>
              <a:rPr lang="en-US" sz="1200" dirty="0" smtClean="0"/>
              <a:t>. Soc. 569, 1539 (2011)</a:t>
            </a:r>
            <a:endParaRPr lang="en-US" sz="1200" dirty="0"/>
          </a:p>
        </p:txBody>
      </p:sp>
      <p:sp>
        <p:nvSpPr>
          <p:cNvPr id="13" name="TextBox 5"/>
          <p:cNvSpPr txBox="1"/>
          <p:nvPr/>
        </p:nvSpPr>
        <p:spPr>
          <a:xfrm>
            <a:off x="3057342" y="4149080"/>
            <a:ext cx="466794" cy="246221"/>
          </a:xfrm>
          <a:prstGeom prst="rect">
            <a:avLst/>
          </a:prstGeom>
          <a:solidFill>
            <a:srgbClr val="FFFF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 smtClean="0">
                <a:solidFill>
                  <a:srgbClr val="FF0000"/>
                </a:solidFill>
              </a:rPr>
              <a:t>2842</a:t>
            </a:r>
          </a:p>
        </p:txBody>
      </p:sp>
    </p:spTree>
    <p:extLst>
      <p:ext uri="{BB962C8B-B14F-4D97-AF65-F5344CB8AC3E}">
        <p14:creationId xmlns:p14="http://schemas.microsoft.com/office/powerpoint/2010/main" val="15287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solidFill>
            <a:srgbClr val="333399"/>
          </a:solidFill>
          <a:ln w="9360">
            <a:noFill/>
          </a:ln>
        </p:spPr>
        <p:txBody>
          <a:bodyPr/>
          <a:lstStyle>
            <a:defPPr>
              <a:defRPr lang="de-DE"/>
            </a:defPPr>
            <a:lvl1pPr>
              <a:lnSpc>
                <a:spcPct val="100000"/>
              </a:lnSpc>
              <a:defRPr sz="3000" b="1" strike="noStrike" cap="all" spc="-1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de-DE" altLang="de-DE" dirty="0" smtClean="0"/>
              <a:t>MR-TOF-MS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New Isomers </a:t>
            </a:r>
            <a:r>
              <a:rPr lang="de-DE" altLang="de-DE" dirty="0" err="1" smtClean="0"/>
              <a:t>search</a:t>
            </a:r>
            <a:endParaRPr lang="en-US" altLang="en-US" dirty="0"/>
          </a:p>
        </p:txBody>
      </p:sp>
      <p:sp>
        <p:nvSpPr>
          <p:cNvPr id="220" name="TextShape 2"/>
          <p:cNvSpPr txBox="1"/>
          <p:nvPr/>
        </p:nvSpPr>
        <p:spPr>
          <a:xfrm>
            <a:off x="6799680" y="6303960"/>
            <a:ext cx="2343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12901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de-DE" smtClean="0"/>
          </a:p>
        </p:txBody>
      </p:sp>
      <p:sp>
        <p:nvSpPr>
          <p:cNvPr id="5123" name="CustomShape 1"/>
          <p:cNvSpPr>
            <a:spLocks noChangeArrowheads="1"/>
          </p:cNvSpPr>
          <p:nvPr/>
        </p:nvSpPr>
        <p:spPr bwMode="auto">
          <a:xfrm>
            <a:off x="0" y="0"/>
            <a:ext cx="9144000" cy="5365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2800" dirty="0" err="1">
                <a:solidFill>
                  <a:schemeClr val="bg1"/>
                </a:solidFill>
              </a:rPr>
              <a:t>Why</a:t>
            </a:r>
            <a:r>
              <a:rPr lang="de-DE" altLang="de-DE" sz="2800" dirty="0">
                <a:solidFill>
                  <a:schemeClr val="bg1"/>
                </a:solidFill>
              </a:rPr>
              <a:t> a </a:t>
            </a:r>
            <a:r>
              <a:rPr lang="de-DE" altLang="de-DE" sz="2800" dirty="0" err="1">
                <a:solidFill>
                  <a:schemeClr val="bg1"/>
                </a:solidFill>
              </a:rPr>
              <a:t>new</a:t>
            </a:r>
            <a:r>
              <a:rPr lang="de-DE" altLang="de-DE" sz="2800" dirty="0">
                <a:solidFill>
                  <a:schemeClr val="bg1"/>
                </a:solidFill>
              </a:rPr>
              <a:t> </a:t>
            </a:r>
            <a:r>
              <a:rPr lang="de-DE" altLang="de-DE" sz="2800" dirty="0" err="1">
                <a:solidFill>
                  <a:schemeClr val="bg1"/>
                </a:solidFill>
              </a:rPr>
              <a:t>Method</a:t>
            </a:r>
            <a:r>
              <a:rPr lang="de-DE" altLang="de-DE" sz="2800" dirty="0">
                <a:solidFill>
                  <a:schemeClr val="bg1"/>
                </a:solidFill>
              </a:rPr>
              <a:t> </a:t>
            </a:r>
            <a:r>
              <a:rPr lang="de-DE" altLang="de-DE" sz="2800" dirty="0" err="1">
                <a:solidFill>
                  <a:schemeClr val="bg1"/>
                </a:solidFill>
              </a:rPr>
              <a:t>to</a:t>
            </a:r>
            <a:r>
              <a:rPr lang="de-DE" altLang="de-DE" sz="2800" dirty="0">
                <a:solidFill>
                  <a:schemeClr val="bg1"/>
                </a:solidFill>
              </a:rPr>
              <a:t> </a:t>
            </a:r>
            <a:r>
              <a:rPr lang="de-DE" altLang="de-DE" sz="2800" dirty="0" err="1">
                <a:solidFill>
                  <a:schemeClr val="bg1"/>
                </a:solidFill>
              </a:rPr>
              <a:t>Measure</a:t>
            </a:r>
            <a:r>
              <a:rPr lang="de-DE" altLang="de-DE" sz="2800" dirty="0">
                <a:solidFill>
                  <a:schemeClr val="bg1"/>
                </a:solidFill>
              </a:rPr>
              <a:t> Isomers?</a:t>
            </a:r>
            <a:endParaRPr lang="en-US" altLang="en-US" sz="2800" dirty="0">
              <a:solidFill>
                <a:schemeClr val="bg1"/>
              </a:solidFill>
              <a:cs typeface="DejaVu Sans" panose="020B0603030804020204" pitchFamily="34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20174" r="6343" b="4176"/>
          <a:stretch>
            <a:fillRect/>
          </a:stretch>
        </p:blipFill>
        <p:spPr bwMode="auto">
          <a:xfrm>
            <a:off x="898525" y="965200"/>
            <a:ext cx="6592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771775" y="1092200"/>
            <a:ext cx="5903913" cy="2968625"/>
            <a:chOff x="2484438" y="2620963"/>
            <a:chExt cx="5903912" cy="2968625"/>
          </a:xfrm>
        </p:grpSpPr>
        <p:grpSp>
          <p:nvGrpSpPr>
            <p:cNvPr id="5132" name="Group 11"/>
            <p:cNvGrpSpPr>
              <a:grpSpLocks/>
            </p:cNvGrpSpPr>
            <p:nvPr/>
          </p:nvGrpSpPr>
          <p:grpSpPr bwMode="auto">
            <a:xfrm>
              <a:off x="2484438" y="4489450"/>
              <a:ext cx="5543550" cy="1100138"/>
              <a:chOff x="1584" y="2564"/>
              <a:chExt cx="5405" cy="892"/>
            </a:xfrm>
          </p:grpSpPr>
          <p:sp>
            <p:nvSpPr>
              <p:cNvPr id="5136" name="Rounded Rectangle 6"/>
              <p:cNvSpPr>
                <a:spLocks noChangeArrowheads="1"/>
              </p:cNvSpPr>
              <p:nvPr/>
            </p:nvSpPr>
            <p:spPr bwMode="auto">
              <a:xfrm>
                <a:off x="1584" y="2564"/>
                <a:ext cx="3327" cy="892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00B050"/>
                </a:solidFill>
                <a:round/>
                <a:headEnd type="triangle" w="sm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de-DE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137" name="TextBox 9"/>
              <p:cNvSpPr txBox="1">
                <a:spLocks noChangeArrowheads="1"/>
              </p:cNvSpPr>
              <p:nvPr/>
            </p:nvSpPr>
            <p:spPr bwMode="auto">
              <a:xfrm>
                <a:off x="5512" y="2791"/>
                <a:ext cx="147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l-GR" altLang="de-DE" sz="1400" b="1">
                    <a:solidFill>
                      <a:srgbClr val="00B050"/>
                    </a:solidFill>
                  </a:rPr>
                  <a:t>γγ</a:t>
                </a:r>
                <a:r>
                  <a:rPr lang="de-DE" altLang="de-DE" sz="1400" b="1">
                    <a:solidFill>
                      <a:srgbClr val="00B050"/>
                    </a:solidFill>
                  </a:rPr>
                  <a:t> coincidence </a:t>
                </a:r>
              </a:p>
            </p:txBody>
          </p:sp>
        </p:grpSp>
        <p:grpSp>
          <p:nvGrpSpPr>
            <p:cNvPr id="5133" name="Group 19"/>
            <p:cNvGrpSpPr>
              <a:grpSpLocks/>
            </p:cNvGrpSpPr>
            <p:nvPr/>
          </p:nvGrpSpPr>
          <p:grpSpPr bwMode="auto">
            <a:xfrm>
              <a:off x="3003550" y="2620963"/>
              <a:ext cx="5384800" cy="1155700"/>
              <a:chOff x="1240" y="555"/>
              <a:chExt cx="4987" cy="913"/>
            </a:xfrm>
          </p:grpSpPr>
          <p:sp>
            <p:nvSpPr>
              <p:cNvPr id="33" name="Rounded Rectangle 32"/>
              <p:cNvSpPr/>
              <p:nvPr/>
            </p:nvSpPr>
            <p:spPr bwMode="auto">
              <a:xfrm>
                <a:off x="1240" y="555"/>
                <a:ext cx="2667" cy="913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  <a:headEnd type="triangle" w="sm" len="lg"/>
                <a:tailEnd/>
              </a:ln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135" name="TextBox 10"/>
              <p:cNvSpPr txBox="1">
                <a:spLocks noChangeArrowheads="1"/>
              </p:cNvSpPr>
              <p:nvPr/>
            </p:nvSpPr>
            <p:spPr bwMode="auto">
              <a:xfrm>
                <a:off x="4482" y="831"/>
                <a:ext cx="1745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400" b="1">
                    <a:solidFill>
                      <a:srgbClr val="0070C0"/>
                    </a:solidFill>
                  </a:rPr>
                  <a:t>MS (SMS, TOF-ICR) </a:t>
                </a:r>
              </a:p>
            </p:txBody>
          </p:sp>
        </p:grpSp>
      </p:grp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2627313" y="4852988"/>
            <a:ext cx="4788464" cy="181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1800" dirty="0" err="1">
                <a:solidFill>
                  <a:srgbClr val="333399"/>
                </a:solidFill>
              </a:rPr>
              <a:t>Requirements</a:t>
            </a:r>
            <a:r>
              <a:rPr lang="de-DE" altLang="en-US" sz="1800" dirty="0">
                <a:solidFill>
                  <a:srgbClr val="333399"/>
                </a:solidFill>
              </a:rPr>
              <a:t> </a:t>
            </a:r>
            <a:r>
              <a:rPr lang="de-DE" altLang="en-US" sz="1800" dirty="0" err="1">
                <a:solidFill>
                  <a:srgbClr val="333399"/>
                </a:solidFill>
              </a:rPr>
              <a:t>for</a:t>
            </a:r>
            <a:r>
              <a:rPr lang="de-DE" altLang="en-US" sz="1800" dirty="0">
                <a:solidFill>
                  <a:srgbClr val="333399"/>
                </a:solidFill>
              </a:rPr>
              <a:t> </a:t>
            </a:r>
            <a:r>
              <a:rPr lang="de-DE" altLang="en-US" sz="1800" dirty="0" err="1">
                <a:solidFill>
                  <a:srgbClr val="333399"/>
                </a:solidFill>
              </a:rPr>
              <a:t>system</a:t>
            </a:r>
            <a:r>
              <a:rPr lang="de-DE" altLang="en-US" sz="1800" dirty="0">
                <a:solidFill>
                  <a:srgbClr val="333399"/>
                </a:solidFill>
              </a:rPr>
              <a:t> </a:t>
            </a:r>
            <a:r>
              <a:rPr lang="de-DE" altLang="en-US" sz="1800" dirty="0" err="1">
                <a:solidFill>
                  <a:srgbClr val="333399"/>
                </a:solidFill>
              </a:rPr>
              <a:t>for</a:t>
            </a:r>
            <a:r>
              <a:rPr lang="de-DE" altLang="en-US" sz="1800" dirty="0">
                <a:solidFill>
                  <a:srgbClr val="333399"/>
                </a:solidFill>
              </a:rPr>
              <a:t> isomere </a:t>
            </a:r>
            <a:r>
              <a:rPr lang="de-DE" altLang="en-US" sz="1800" dirty="0" err="1">
                <a:solidFill>
                  <a:srgbClr val="333399"/>
                </a:solidFill>
              </a:rPr>
              <a:t>search</a:t>
            </a:r>
            <a:r>
              <a:rPr lang="de-DE" altLang="en-US" sz="1800" dirty="0"/>
              <a:t>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en-US" sz="1800" dirty="0"/>
              <a:t>Fast: ~</a:t>
            </a:r>
            <a:r>
              <a:rPr lang="de-DE" altLang="en-US" sz="1800" dirty="0" err="1"/>
              <a:t>ms</a:t>
            </a:r>
            <a:endParaRPr lang="de-DE" altLang="en-US" sz="18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en-US" sz="1800" dirty="0"/>
              <a:t>Sensitive: Non-</a:t>
            </a:r>
            <a:r>
              <a:rPr lang="de-DE" altLang="en-US" sz="1800" dirty="0" err="1"/>
              <a:t>Scaning</a:t>
            </a:r>
            <a:endParaRPr lang="de-DE" altLang="en-US" sz="18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en-US" sz="1800" dirty="0"/>
              <a:t>High </a:t>
            </a:r>
            <a:r>
              <a:rPr lang="de-DE" altLang="en-US" sz="1800" dirty="0" err="1"/>
              <a:t>Mass</a:t>
            </a:r>
            <a:r>
              <a:rPr lang="de-DE" altLang="en-US" sz="1800" dirty="0"/>
              <a:t> </a:t>
            </a:r>
            <a:r>
              <a:rPr lang="de-DE" altLang="en-US" sz="1800" dirty="0" err="1"/>
              <a:t>Resolving</a:t>
            </a:r>
            <a:r>
              <a:rPr lang="de-DE" altLang="en-US" sz="1800" dirty="0"/>
              <a:t> Power: &gt;&gt;10</a:t>
            </a:r>
            <a:r>
              <a:rPr lang="de-DE" altLang="en-US" sz="1800" baseline="30000" dirty="0"/>
              <a:t>5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de-DE" altLang="en-US" sz="1800" dirty="0"/>
              <a:t>High Dynamic Range: &gt; 10:1</a:t>
            </a:r>
          </a:p>
          <a:p>
            <a:pPr eaLnBrk="1" hangingPunct="1"/>
            <a:r>
              <a:rPr lang="de-DE" altLang="en-US" sz="1800" dirty="0"/>
              <a:t>	</a:t>
            </a:r>
            <a:endParaRPr lang="en-US" altLang="en-US" sz="1800" dirty="0"/>
          </a:p>
        </p:txBody>
      </p:sp>
      <p:sp>
        <p:nvSpPr>
          <p:cNvPr id="5127" name="TextBox 1"/>
          <p:cNvSpPr txBox="1">
            <a:spLocks noChangeArrowheads="1"/>
          </p:cNvSpPr>
          <p:nvPr/>
        </p:nvSpPr>
        <p:spPr bwMode="auto">
          <a:xfrm>
            <a:off x="30163" y="536575"/>
            <a:ext cx="1403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Nubase 2012</a:t>
            </a:r>
          </a:p>
        </p:txBody>
      </p:sp>
    </p:spTree>
    <p:extLst>
      <p:ext uri="{BB962C8B-B14F-4D97-AF65-F5344CB8AC3E}">
        <p14:creationId xmlns:p14="http://schemas.microsoft.com/office/powerpoint/2010/main" val="6973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de-DE" smtClean="0"/>
          </a:p>
        </p:txBody>
      </p:sp>
      <p:sp>
        <p:nvSpPr>
          <p:cNvPr id="7171" name="CustomShape 1"/>
          <p:cNvSpPr>
            <a:spLocks noChangeArrowheads="1"/>
          </p:cNvSpPr>
          <p:nvPr/>
        </p:nvSpPr>
        <p:spPr bwMode="auto">
          <a:xfrm>
            <a:off x="0" y="0"/>
            <a:ext cx="9144000" cy="5365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2800">
                <a:solidFill>
                  <a:schemeClr val="bg1"/>
                </a:solidFill>
              </a:rPr>
              <a:t>Isomer </a:t>
            </a:r>
            <a:r>
              <a:rPr lang="en-US" altLang="de-DE" sz="2800">
                <a:solidFill>
                  <a:schemeClr val="bg1"/>
                </a:solidFill>
              </a:rPr>
              <a:t>Measurement with MR-TOF-MS</a:t>
            </a:r>
            <a:endParaRPr lang="en-US" altLang="en-US" sz="2800">
              <a:solidFill>
                <a:schemeClr val="bg1"/>
              </a:solidFill>
              <a:cs typeface="DejaVu Sans" panose="020B0603030804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613388" y="3998008"/>
            <a:ext cx="5054956" cy="2653617"/>
            <a:chOff x="2552344" y="4459288"/>
            <a:chExt cx="4357687" cy="2192337"/>
          </a:xfrm>
        </p:grpSpPr>
        <p:pic>
          <p:nvPicPr>
            <p:cNvPr id="717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t="20174" r="6343" b="4176"/>
            <a:stretch>
              <a:fillRect/>
            </a:stretch>
          </p:blipFill>
          <p:spPr bwMode="auto">
            <a:xfrm>
              <a:off x="2552344" y="4459288"/>
              <a:ext cx="3524250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4" name="Group 9"/>
            <p:cNvGrpSpPr>
              <a:grpSpLocks/>
            </p:cNvGrpSpPr>
            <p:nvPr/>
          </p:nvGrpSpPr>
          <p:grpSpPr bwMode="auto">
            <a:xfrm>
              <a:off x="3460394" y="4522788"/>
              <a:ext cx="3449637" cy="1768475"/>
              <a:chOff x="5564613" y="724421"/>
              <a:chExt cx="3448982" cy="1585069"/>
            </a:xfrm>
          </p:grpSpPr>
          <p:grpSp>
            <p:nvGrpSpPr>
              <p:cNvPr id="7196" name="Group 11"/>
              <p:cNvGrpSpPr>
                <a:grpSpLocks/>
              </p:cNvGrpSpPr>
              <p:nvPr/>
            </p:nvGrpSpPr>
            <p:grpSpPr bwMode="auto">
              <a:xfrm>
                <a:off x="5564613" y="1828156"/>
                <a:ext cx="3344777" cy="481334"/>
                <a:chOff x="1584" y="2564"/>
                <a:chExt cx="5739" cy="892"/>
              </a:xfrm>
            </p:grpSpPr>
            <p:sp>
              <p:nvSpPr>
                <p:cNvPr id="7203" name="Rounded Rectangle 6"/>
                <p:cNvSpPr>
                  <a:spLocks noChangeArrowheads="1"/>
                </p:cNvSpPr>
                <p:nvPr/>
              </p:nvSpPr>
              <p:spPr bwMode="auto">
                <a:xfrm>
                  <a:off x="1584" y="2564"/>
                  <a:ext cx="3327" cy="892"/>
                </a:xfrm>
                <a:prstGeom prst="roundRect">
                  <a:avLst>
                    <a:gd name="adj" fmla="val 16667"/>
                  </a:avLst>
                </a:prstGeom>
                <a:noFill/>
                <a:ln w="38100">
                  <a:solidFill>
                    <a:srgbClr val="00B050"/>
                  </a:solidFill>
                  <a:round/>
                  <a:headEnd type="triangle" w="sm" len="lg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de-DE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204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5378" y="2791"/>
                  <a:ext cx="1945" cy="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l-GR" altLang="de-DE" sz="1000" b="1">
                      <a:solidFill>
                        <a:srgbClr val="00B050"/>
                      </a:solidFill>
                    </a:rPr>
                    <a:t>γγ</a:t>
                  </a:r>
                  <a:r>
                    <a:rPr lang="de-DE" altLang="de-DE" sz="1000" b="1">
                      <a:solidFill>
                        <a:srgbClr val="00B050"/>
                      </a:solidFill>
                    </a:rPr>
                    <a:t> coincidence </a:t>
                  </a:r>
                </a:p>
              </p:txBody>
            </p:sp>
          </p:grpSp>
          <p:grpSp>
            <p:nvGrpSpPr>
              <p:cNvPr id="7197" name="Group 19"/>
              <p:cNvGrpSpPr>
                <a:grpSpLocks/>
              </p:cNvGrpSpPr>
              <p:nvPr/>
            </p:nvGrpSpPr>
            <p:grpSpPr bwMode="auto">
              <a:xfrm>
                <a:off x="5804087" y="724421"/>
                <a:ext cx="3153425" cy="647213"/>
                <a:chOff x="1240" y="555"/>
                <a:chExt cx="5054" cy="913"/>
              </a:xfrm>
            </p:grpSpPr>
            <p:sp>
              <p:nvSpPr>
                <p:cNvPr id="33" name="Rounded Rectangle 32"/>
                <p:cNvSpPr/>
                <p:nvPr/>
              </p:nvSpPr>
              <p:spPr bwMode="auto">
                <a:xfrm>
                  <a:off x="1240" y="555"/>
                  <a:ext cx="2668" cy="913"/>
                </a:xfrm>
                <a:prstGeom prst="roundRect">
                  <a:avLst/>
                </a:prstGeom>
                <a:noFill/>
                <a:ln w="38100">
                  <a:solidFill>
                    <a:srgbClr val="0070C0"/>
                  </a:solidFill>
                  <a:headEnd type="triangle" w="sm" len="lg"/>
                  <a:tailEnd/>
                </a:ln>
                <a:extLst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720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4192" y="831"/>
                  <a:ext cx="2102" cy="3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de-DE" altLang="de-DE" sz="1000" b="1">
                      <a:solidFill>
                        <a:srgbClr val="0070C0"/>
                      </a:solidFill>
                    </a:rPr>
                    <a:t>MS (SMS, TOF-ICR) </a:t>
                  </a:r>
                </a:p>
              </p:txBody>
            </p:sp>
          </p:grpSp>
          <p:grpSp>
            <p:nvGrpSpPr>
              <p:cNvPr id="7198" name="Group 18"/>
              <p:cNvGrpSpPr>
                <a:grpSpLocks/>
              </p:cNvGrpSpPr>
              <p:nvPr/>
            </p:nvGrpSpPr>
            <p:grpSpPr bwMode="auto">
              <a:xfrm>
                <a:off x="6062002" y="724421"/>
                <a:ext cx="2951593" cy="1048395"/>
                <a:chOff x="1776" y="555"/>
                <a:chExt cx="4422" cy="1477"/>
              </a:xfrm>
            </p:grpSpPr>
            <p:sp>
              <p:nvSpPr>
                <p:cNvPr id="7199" name="Rounded Rectangle 7"/>
                <p:cNvSpPr>
                  <a:spLocks noChangeArrowheads="1"/>
                </p:cNvSpPr>
                <p:nvPr/>
              </p:nvSpPr>
              <p:spPr bwMode="auto">
                <a:xfrm>
                  <a:off x="1776" y="555"/>
                  <a:ext cx="2129" cy="1406"/>
                </a:xfrm>
                <a:prstGeom prst="roundRect">
                  <a:avLst>
                    <a:gd name="adj" fmla="val 10815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 type="triangle" w="sm" len="lg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de-DE"/>
                </a:p>
              </p:txBody>
            </p:sp>
            <p:sp>
              <p:nvSpPr>
                <p:cNvPr id="7200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4077" y="1468"/>
                  <a:ext cx="2121" cy="5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de-DE" altLang="de-DE" sz="1000" b="1">
                      <a:solidFill>
                        <a:srgbClr val="FF0000"/>
                      </a:solidFill>
                    </a:rPr>
                    <a:t>MS and isomeric </a:t>
                  </a:r>
                </a:p>
                <a:p>
                  <a:pPr eaLnBrk="1" hangingPunct="1"/>
                  <a:r>
                    <a:rPr lang="de-DE" altLang="de-DE" sz="1000" b="1">
                      <a:solidFill>
                        <a:srgbClr val="FF0000"/>
                      </a:solidFill>
                    </a:rPr>
                    <a:t>beams with MR-TOF</a:t>
                  </a:r>
                  <a:endParaRPr lang="en-US" altLang="de-DE" sz="1000" b="1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7175" name="Group 1"/>
          <p:cNvGrpSpPr>
            <a:grpSpLocks/>
          </p:cNvGrpSpPr>
          <p:nvPr/>
        </p:nvGrpSpPr>
        <p:grpSpPr bwMode="auto">
          <a:xfrm>
            <a:off x="-180975" y="644525"/>
            <a:ext cx="9826625" cy="3478213"/>
            <a:chOff x="-263525" y="2708275"/>
            <a:chExt cx="9826625" cy="3478213"/>
          </a:xfrm>
        </p:grpSpPr>
        <p:graphicFrame>
          <p:nvGraphicFramePr>
            <p:cNvPr id="7177" name="Object 1"/>
            <p:cNvGraphicFramePr>
              <a:graphicFrameLocks noChangeAspect="1"/>
            </p:cNvGraphicFramePr>
            <p:nvPr/>
          </p:nvGraphicFramePr>
          <p:xfrm>
            <a:off x="-263525" y="2708275"/>
            <a:ext cx="4979988" cy="3478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0" name="Graph" r:id="rId4" imgW="4155034" imgH="2901696" progId="Origin50.Graph">
                    <p:embed/>
                  </p:oleObj>
                </mc:Choice>
                <mc:Fallback>
                  <p:oleObj name="Graph" r:id="rId4" imgW="4155034" imgH="2901696" progId="Origin50.Graph">
                    <p:embed/>
                    <p:pic>
                      <p:nvPicPr>
                        <p:cNvPr id="7177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63525" y="2708275"/>
                          <a:ext cx="4979988" cy="3478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8" name="Object 2"/>
            <p:cNvGraphicFramePr>
              <a:graphicFrameLocks noChangeAspect="1"/>
            </p:cNvGraphicFramePr>
            <p:nvPr/>
          </p:nvGraphicFramePr>
          <p:xfrm>
            <a:off x="4687888" y="2759075"/>
            <a:ext cx="4875212" cy="3405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1" name="Graph" r:id="rId6" imgW="4155034" imgH="2901696" progId="Origin50.Graph">
                    <p:embed/>
                  </p:oleObj>
                </mc:Choice>
                <mc:Fallback>
                  <p:oleObj name="Graph" r:id="rId6" imgW="4155034" imgH="2901696" progId="Origin50.Graph">
                    <p:embed/>
                    <p:pic>
                      <p:nvPicPr>
                        <p:cNvPr id="717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7888" y="2759075"/>
                          <a:ext cx="4875212" cy="3405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" name="Straight Connector 4"/>
            <p:cNvCxnSpPr/>
            <p:nvPr/>
          </p:nvCxnSpPr>
          <p:spPr>
            <a:xfrm flipV="1">
              <a:off x="4038600" y="3141663"/>
              <a:ext cx="1563688" cy="22987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038600" y="5597525"/>
              <a:ext cx="149066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1" name="TextBox 7"/>
            <p:cNvSpPr txBox="1">
              <a:spLocks noChangeArrowheads="1"/>
            </p:cNvSpPr>
            <p:nvPr/>
          </p:nvSpPr>
          <p:spPr bwMode="auto">
            <a:xfrm>
              <a:off x="4449763" y="5229225"/>
              <a:ext cx="5572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800">
                  <a:solidFill>
                    <a:srgbClr val="FF0000"/>
                  </a:solidFill>
                </a:rPr>
                <a:t>x20</a:t>
              </a:r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7182" name="TextBox 8"/>
            <p:cNvSpPr txBox="1">
              <a:spLocks noChangeArrowheads="1"/>
            </p:cNvSpPr>
            <p:nvPr/>
          </p:nvSpPr>
          <p:spPr bwMode="auto">
            <a:xfrm>
              <a:off x="1979712" y="3130550"/>
              <a:ext cx="20796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400"/>
                <a:t>m/</a:t>
              </a:r>
              <a:r>
                <a:rPr lang="el-GR" altLang="en-US" sz="1400"/>
                <a:t>Δ</a:t>
              </a:r>
              <a:r>
                <a:rPr lang="de-DE" altLang="en-US" sz="1400"/>
                <a:t>m(FWHM)~450.000</a:t>
              </a:r>
              <a:endParaRPr lang="en-US" altLang="en-US" sz="1400"/>
            </a:p>
          </p:txBody>
        </p:sp>
        <p:sp>
          <p:nvSpPr>
            <p:cNvPr id="7183" name="TextBox 10"/>
            <p:cNvSpPr txBox="1">
              <a:spLocks noChangeArrowheads="1"/>
            </p:cNvSpPr>
            <p:nvPr/>
          </p:nvSpPr>
          <p:spPr bwMode="auto">
            <a:xfrm>
              <a:off x="1588" y="2773363"/>
              <a:ext cx="8967787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en-US" sz="1600" dirty="0" smtClean="0"/>
                <a:t>600MeV/u </a:t>
              </a:r>
              <a:r>
                <a:rPr lang="de-DE" altLang="en-US" sz="1600" baseline="30000" dirty="0"/>
                <a:t>124</a:t>
              </a:r>
              <a:r>
                <a:rPr lang="de-DE" altLang="en-US" sz="1600" dirty="0"/>
                <a:t>Xe on a 1.6g/cm² </a:t>
              </a:r>
              <a:r>
                <a:rPr lang="de-DE" altLang="en-US" sz="1600" dirty="0" err="1"/>
                <a:t>Be</a:t>
              </a:r>
              <a:r>
                <a:rPr lang="de-DE" altLang="en-US" sz="1600" dirty="0"/>
                <a:t> </a:t>
              </a:r>
              <a:r>
                <a:rPr lang="de-DE" altLang="en-US" sz="1600" dirty="0" err="1"/>
                <a:t>target</a:t>
              </a:r>
              <a:endParaRPr lang="en-US" altLang="en-US" sz="1600" dirty="0"/>
            </a:p>
          </p:txBody>
        </p:sp>
        <p:sp>
          <p:nvSpPr>
            <p:cNvPr id="7184" name="TextBox 11"/>
            <p:cNvSpPr txBox="1">
              <a:spLocks noChangeArrowheads="1"/>
            </p:cNvSpPr>
            <p:nvPr/>
          </p:nvSpPr>
          <p:spPr bwMode="auto">
            <a:xfrm>
              <a:off x="817042" y="3476526"/>
              <a:ext cx="9925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200" baseline="30000" dirty="0" smtClean="0"/>
                <a:t>109g</a:t>
              </a:r>
              <a:r>
                <a:rPr lang="de-DE" altLang="en-US" sz="1200" dirty="0" smtClean="0"/>
                <a:t>In (9/2+)</a:t>
              </a:r>
              <a:endParaRPr lang="en-US" altLang="en-US" sz="1200" dirty="0"/>
            </a:p>
          </p:txBody>
        </p:sp>
        <p:sp>
          <p:nvSpPr>
            <p:cNvPr id="7185" name="TextBox 15"/>
            <p:cNvSpPr txBox="1">
              <a:spLocks noChangeArrowheads="1"/>
            </p:cNvSpPr>
            <p:nvPr/>
          </p:nvSpPr>
          <p:spPr bwMode="auto">
            <a:xfrm>
              <a:off x="2006974" y="5318125"/>
              <a:ext cx="10390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en-US" sz="1200" baseline="30000" dirty="0" smtClean="0"/>
                <a:t>109m1</a:t>
              </a:r>
              <a:r>
                <a:rPr lang="de-DE" altLang="en-US" sz="1200" dirty="0"/>
                <a:t>In </a:t>
              </a:r>
              <a:r>
                <a:rPr lang="de-DE" altLang="en-US" sz="1200" dirty="0" smtClean="0"/>
                <a:t>(1/2-)</a:t>
              </a:r>
              <a:endParaRPr lang="en-US" altLang="en-US" sz="1200" dirty="0"/>
            </a:p>
          </p:txBody>
        </p:sp>
        <p:sp>
          <p:nvSpPr>
            <p:cNvPr id="7186" name="TextBox 16"/>
            <p:cNvSpPr txBox="1">
              <a:spLocks noChangeArrowheads="1"/>
            </p:cNvSpPr>
            <p:nvPr/>
          </p:nvSpPr>
          <p:spPr bwMode="auto">
            <a:xfrm>
              <a:off x="2909908" y="4434471"/>
              <a:ext cx="11624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200" baseline="30000" dirty="0" smtClean="0"/>
                <a:t>109m2</a:t>
              </a:r>
              <a:r>
                <a:rPr lang="de-DE" altLang="en-US" sz="1200" dirty="0"/>
                <a:t>In </a:t>
              </a:r>
              <a:r>
                <a:rPr lang="de-DE" altLang="en-US" sz="1200" dirty="0" smtClean="0"/>
                <a:t>(19/2</a:t>
              </a:r>
              <a:r>
                <a:rPr lang="de-DE" altLang="en-US" sz="1200" dirty="0"/>
                <a:t>+)</a:t>
              </a:r>
              <a:endParaRPr lang="en-US" altLang="en-US" sz="12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878013" y="5353050"/>
              <a:ext cx="48418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8" name="TextBox 14"/>
            <p:cNvSpPr txBox="1">
              <a:spLocks noChangeArrowheads="1"/>
            </p:cNvSpPr>
            <p:nvPr/>
          </p:nvSpPr>
          <p:spPr bwMode="auto">
            <a:xfrm>
              <a:off x="1768475" y="5103813"/>
              <a:ext cx="70167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100"/>
                <a:t>650 keV</a:t>
              </a:r>
              <a:endParaRPr lang="en-US" altLang="en-US" sz="110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878013" y="4913313"/>
              <a:ext cx="1708150" cy="63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0" name="TextBox 21"/>
            <p:cNvSpPr txBox="1">
              <a:spLocks noChangeArrowheads="1"/>
            </p:cNvSpPr>
            <p:nvPr/>
          </p:nvSpPr>
          <p:spPr bwMode="auto">
            <a:xfrm>
              <a:off x="2486025" y="4697413"/>
              <a:ext cx="78105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100"/>
                <a:t>2100 keV</a:t>
              </a:r>
              <a:endParaRPr lang="en-US" altLang="en-US" sz="1100"/>
            </a:p>
          </p:txBody>
        </p:sp>
        <p:sp>
          <p:nvSpPr>
            <p:cNvPr id="7191" name="TextBox 11"/>
            <p:cNvSpPr txBox="1">
              <a:spLocks noChangeArrowheads="1"/>
            </p:cNvSpPr>
            <p:nvPr/>
          </p:nvSpPr>
          <p:spPr bwMode="auto">
            <a:xfrm>
              <a:off x="6465888" y="3200400"/>
              <a:ext cx="5445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200" baseline="30000"/>
                <a:t>109g</a:t>
              </a:r>
              <a:r>
                <a:rPr lang="de-DE" altLang="en-US" sz="1200"/>
                <a:t>In</a:t>
              </a:r>
              <a:endParaRPr lang="en-US" altLang="en-US" sz="1200"/>
            </a:p>
          </p:txBody>
        </p:sp>
        <p:sp>
          <p:nvSpPr>
            <p:cNvPr id="7192" name="TextBox 15"/>
            <p:cNvSpPr txBox="1">
              <a:spLocks noChangeArrowheads="1"/>
            </p:cNvSpPr>
            <p:nvPr/>
          </p:nvSpPr>
          <p:spPr bwMode="auto">
            <a:xfrm>
              <a:off x="7004050" y="3284538"/>
              <a:ext cx="62865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en-US" sz="1200" baseline="30000"/>
                <a:t>109m1</a:t>
              </a:r>
              <a:r>
                <a:rPr lang="de-DE" altLang="en-US" sz="1200"/>
                <a:t>In</a:t>
              </a:r>
              <a:endParaRPr lang="en-US" altLang="en-US" sz="1200"/>
            </a:p>
          </p:txBody>
        </p:sp>
        <p:sp>
          <p:nvSpPr>
            <p:cNvPr id="7193" name="TextBox 16"/>
            <p:cNvSpPr txBox="1">
              <a:spLocks noChangeArrowheads="1"/>
            </p:cNvSpPr>
            <p:nvPr/>
          </p:nvSpPr>
          <p:spPr bwMode="auto">
            <a:xfrm>
              <a:off x="7662863" y="3787775"/>
              <a:ext cx="6286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200" baseline="30000"/>
                <a:t>109m2</a:t>
              </a:r>
              <a:r>
                <a:rPr lang="de-DE" altLang="en-US" sz="1200"/>
                <a:t>In</a:t>
              </a:r>
              <a:endParaRPr lang="en-US" altLang="en-US" sz="1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24750" y="3930650"/>
              <a:ext cx="825500" cy="254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de-DE" altLang="en-US" sz="1050" dirty="0">
                  <a:latin typeface="Arial" charset="0"/>
                </a:rPr>
                <a:t>t</a:t>
              </a:r>
              <a:r>
                <a:rPr lang="de-DE" altLang="en-US" sz="1050" baseline="-25000" dirty="0">
                  <a:latin typeface="Arial" charset="0"/>
                </a:rPr>
                <a:t>1/2</a:t>
              </a:r>
              <a:r>
                <a:rPr lang="de-DE" altLang="en-US" sz="1050" dirty="0">
                  <a:latin typeface="Arial" charset="0"/>
                </a:rPr>
                <a:t>: 209ms</a:t>
              </a:r>
              <a:endParaRPr lang="en-US" sz="1050" dirty="0">
                <a:latin typeface="Arial" charset="0"/>
              </a:endParaRPr>
            </a:p>
          </p:txBody>
        </p:sp>
        <p:sp>
          <p:nvSpPr>
            <p:cNvPr id="7195" name="Text Box 14"/>
            <p:cNvSpPr txBox="1">
              <a:spLocks noChangeArrowheads="1"/>
            </p:cNvSpPr>
            <p:nvPr/>
          </p:nvSpPr>
          <p:spPr bwMode="auto">
            <a:xfrm rot="-1994478">
              <a:off x="2154669" y="3735293"/>
              <a:ext cx="203358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9900"/>
                  </a:solidFill>
                </a:rPr>
                <a:t>Preliminary</a:t>
              </a:r>
              <a:endParaRPr lang="en-GB" altLang="en-US" sz="1600" b="1">
                <a:solidFill>
                  <a:srgbClr val="FF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0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 baseline="30000" smtClean="0"/>
              <a:t>124</a:t>
            </a:r>
            <a:r>
              <a:rPr lang="en-US" altLang="de-DE" smtClean="0"/>
              <a:t>Xe Projectile Fragments: New Isomer Discovered</a:t>
            </a:r>
            <a:endParaRPr lang="de-DE" altLang="de-DE" smtClean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0675" y="744538"/>
            <a:ext cx="24717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algn="ctr" eaLnBrk="1" hangingPunct="1"/>
            <a:r>
              <a:rPr lang="en-US" altLang="de-DE">
                <a:solidFill>
                  <a:schemeClr val="accent2"/>
                </a:solidFill>
                <a:ea typeface="Microsoft YaHei" panose="020B0503020204020204" pitchFamily="34" charset="-122"/>
              </a:rPr>
              <a:t>Region below </a:t>
            </a:r>
            <a:r>
              <a:rPr lang="en-US" altLang="de-DE" baseline="30000">
                <a:solidFill>
                  <a:schemeClr val="accent2"/>
                </a:solidFill>
                <a:ea typeface="Microsoft YaHei" panose="020B0503020204020204" pitchFamily="34" charset="-122"/>
              </a:rPr>
              <a:t>100</a:t>
            </a:r>
            <a:r>
              <a:rPr lang="en-US" altLang="de-DE">
                <a:solidFill>
                  <a:schemeClr val="accent2"/>
                </a:solidFill>
                <a:ea typeface="Microsoft YaHei" panose="020B0503020204020204" pitchFamily="34" charset="-122"/>
              </a:rPr>
              <a:t>Sn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333500"/>
            <a:ext cx="2592387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95475" y="1774825"/>
            <a:ext cx="104775" cy="10795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1878013" y="1752600"/>
            <a:ext cx="142875" cy="144463"/>
          </a:xfrm>
          <a:prstGeom prst="rect">
            <a:avLst/>
          </a:prstGeom>
          <a:noFill/>
          <a:ln w="57240" cap="sq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de-DE"/>
          </a:p>
        </p:txBody>
      </p:sp>
      <p:cxnSp>
        <p:nvCxnSpPr>
          <p:cNvPr id="14343" name="AutoShape 6"/>
          <p:cNvCxnSpPr>
            <a:cxnSpLocks noChangeShapeType="1"/>
          </p:cNvCxnSpPr>
          <p:nvPr/>
        </p:nvCxnSpPr>
        <p:spPr bwMode="auto">
          <a:xfrm>
            <a:off x="1473200" y="1163638"/>
            <a:ext cx="360363" cy="504825"/>
          </a:xfrm>
          <a:prstGeom prst="straightConnector1">
            <a:avLst/>
          </a:prstGeom>
          <a:noFill/>
          <a:ln w="38160" cap="sq">
            <a:solidFill>
              <a:schemeClr val="accent2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2179638" y="1914525"/>
            <a:ext cx="104775" cy="10795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62175" y="1897063"/>
            <a:ext cx="142875" cy="14287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600" y="2471738"/>
            <a:ext cx="104775" cy="10795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4188" y="2609850"/>
            <a:ext cx="103187" cy="10795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95475" y="2608263"/>
            <a:ext cx="104775" cy="10795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38350" y="2330450"/>
            <a:ext cx="103188" cy="10795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95475" y="2333625"/>
            <a:ext cx="104775" cy="10795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889125" y="2184400"/>
            <a:ext cx="120650" cy="11747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altLang="de-DE">
              <a:latin typeface="Arial" charset="0"/>
              <a:cs typeface="Arial" charset="0"/>
            </a:endParaRPr>
          </a:p>
        </p:txBody>
      </p:sp>
      <p:cxnSp>
        <p:nvCxnSpPr>
          <p:cNvPr id="14352" name="AutoShape 8"/>
          <p:cNvCxnSpPr>
            <a:cxnSpLocks noChangeShapeType="1"/>
          </p:cNvCxnSpPr>
          <p:nvPr/>
        </p:nvCxnSpPr>
        <p:spPr bwMode="auto">
          <a:xfrm flipH="1" flipV="1">
            <a:off x="2341563" y="1968500"/>
            <a:ext cx="1687512" cy="862013"/>
          </a:xfrm>
          <a:prstGeom prst="straightConnector1">
            <a:avLst/>
          </a:prstGeom>
          <a:noFill/>
          <a:ln w="38160" cap="sq">
            <a:solidFill>
              <a:schemeClr val="accent2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353" name="Rectangle 22"/>
          <p:cNvSpPr>
            <a:spLocks noChangeArrowheads="1"/>
          </p:cNvSpPr>
          <p:nvPr/>
        </p:nvSpPr>
        <p:spPr bwMode="auto">
          <a:xfrm>
            <a:off x="3679825" y="2179638"/>
            <a:ext cx="681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algn="ctr" eaLnBrk="1" hangingPunct="1"/>
            <a:r>
              <a:rPr lang="en-US" altLang="de-DE" baseline="30000">
                <a:solidFill>
                  <a:schemeClr val="accent2"/>
                </a:solidFill>
              </a:rPr>
              <a:t>101</a:t>
            </a:r>
            <a:r>
              <a:rPr lang="en-US" altLang="de-DE">
                <a:solidFill>
                  <a:schemeClr val="accent2"/>
                </a:solidFill>
              </a:rPr>
              <a:t>In</a:t>
            </a:r>
          </a:p>
        </p:txBody>
      </p:sp>
      <p:grpSp>
        <p:nvGrpSpPr>
          <p:cNvPr id="14354" name="Group 33"/>
          <p:cNvGrpSpPr>
            <a:grpSpLocks/>
          </p:cNvGrpSpPr>
          <p:nvPr/>
        </p:nvGrpSpPr>
        <p:grpSpPr bwMode="auto">
          <a:xfrm>
            <a:off x="3679825" y="2781300"/>
            <a:ext cx="5118100" cy="3582988"/>
            <a:chOff x="4785072" y="658675"/>
            <a:chExt cx="4140000" cy="2897940"/>
          </a:xfrm>
        </p:grpSpPr>
        <p:pic>
          <p:nvPicPr>
            <p:cNvPr id="14356" name="Picture 5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072" y="658675"/>
              <a:ext cx="4140000" cy="2897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7" name="Text Box 14"/>
            <p:cNvSpPr txBox="1">
              <a:spLocks noChangeArrowheads="1"/>
            </p:cNvSpPr>
            <p:nvPr/>
          </p:nvSpPr>
          <p:spPr bwMode="auto">
            <a:xfrm rot="-1994478">
              <a:off x="5044635" y="1958891"/>
              <a:ext cx="161355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9900"/>
                  </a:solidFill>
                </a:rPr>
                <a:t>Preliminary</a:t>
              </a:r>
              <a:endParaRPr lang="en-GB" altLang="en-US" b="1">
                <a:solidFill>
                  <a:srgbClr val="FF9900"/>
                </a:solidFill>
              </a:endParaRPr>
            </a:p>
          </p:txBody>
        </p:sp>
        <p:sp>
          <p:nvSpPr>
            <p:cNvPr id="14358" name="Text Box 5"/>
            <p:cNvSpPr txBox="1">
              <a:spLocks noChangeArrowheads="1"/>
            </p:cNvSpPr>
            <p:nvPr/>
          </p:nvSpPr>
          <p:spPr bwMode="auto">
            <a:xfrm>
              <a:off x="7253891" y="1686585"/>
              <a:ext cx="1579766" cy="673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>
                  <a:solidFill>
                    <a:srgbClr val="FF0000"/>
                  </a:solidFill>
                  <a:ea typeface="Microsoft YaHei" panose="020B0503020204020204" pitchFamily="34" charset="-122"/>
                </a:rPr>
                <a:t>new isomeric state</a:t>
              </a:r>
            </a:p>
            <a:p>
              <a:pPr algn="ctr" eaLnBrk="1" hangingPunct="1"/>
              <a:r>
                <a:rPr lang="en-US" altLang="de-DE" sz="1600" b="1">
                  <a:solidFill>
                    <a:srgbClr val="FF0000"/>
                  </a:solidFill>
                  <a:ea typeface="Microsoft YaHei" panose="020B0503020204020204" pitchFamily="34" charset="-122"/>
                </a:rPr>
                <a:t>(9 counts)</a:t>
              </a:r>
            </a:p>
          </p:txBody>
        </p:sp>
        <p:sp>
          <p:nvSpPr>
            <p:cNvPr id="14359" name="Text Box 5"/>
            <p:cNvSpPr txBox="1">
              <a:spLocks noChangeArrowheads="1"/>
            </p:cNvSpPr>
            <p:nvPr/>
          </p:nvSpPr>
          <p:spPr bwMode="auto">
            <a:xfrm>
              <a:off x="6558656" y="782856"/>
              <a:ext cx="767408" cy="586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>
                  <a:solidFill>
                    <a:srgbClr val="FF0000"/>
                  </a:solidFill>
                  <a:ea typeface="Microsoft YaHei" panose="020B0503020204020204" pitchFamily="34" charset="-122"/>
                </a:rPr>
                <a:t>new </a:t>
              </a:r>
            </a:p>
            <a:p>
              <a:pPr algn="ctr" eaLnBrk="1" hangingPunct="1"/>
              <a:r>
                <a:rPr lang="en-US" altLang="de-DE" sz="1600" b="1">
                  <a:solidFill>
                    <a:srgbClr val="FF0000"/>
                  </a:solidFill>
                  <a:ea typeface="Microsoft YaHei" panose="020B0503020204020204" pitchFamily="34" charset="-122"/>
                </a:rPr>
                <a:t>mass</a:t>
              </a:r>
            </a:p>
          </p:txBody>
        </p:sp>
        <p:sp>
          <p:nvSpPr>
            <p:cNvPr id="14360" name="TextBox 26"/>
            <p:cNvSpPr txBox="1">
              <a:spLocks noChangeArrowheads="1"/>
            </p:cNvSpPr>
            <p:nvPr/>
          </p:nvSpPr>
          <p:spPr bwMode="auto">
            <a:xfrm>
              <a:off x="6094202" y="1424975"/>
              <a:ext cx="58060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de-DE" sz="1100" b="1" baseline="30000"/>
                <a:t>101g</a:t>
              </a:r>
              <a:r>
                <a:rPr lang="en-US" altLang="de-DE" sz="1100" b="1"/>
                <a:t>In</a:t>
              </a:r>
              <a:r>
                <a:rPr lang="en-US" altLang="de-DE" sz="1100" b="1" baseline="30000"/>
                <a:t>+</a:t>
              </a:r>
            </a:p>
          </p:txBody>
        </p:sp>
        <p:sp>
          <p:nvSpPr>
            <p:cNvPr id="14361" name="TextBox 27"/>
            <p:cNvSpPr txBox="1">
              <a:spLocks noChangeArrowheads="1"/>
            </p:cNvSpPr>
            <p:nvPr/>
          </p:nvSpPr>
          <p:spPr bwMode="auto">
            <a:xfrm>
              <a:off x="7966467" y="2715949"/>
              <a:ext cx="60625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de-DE" sz="1100" b="1" baseline="30000"/>
                <a:t>101m</a:t>
              </a:r>
              <a:r>
                <a:rPr lang="en-US" altLang="de-DE" sz="1100" b="1"/>
                <a:t>In</a:t>
              </a:r>
              <a:r>
                <a:rPr lang="en-US" altLang="de-DE" sz="1100" b="1" baseline="30000"/>
                <a:t>+</a:t>
              </a:r>
            </a:p>
          </p:txBody>
        </p:sp>
        <p:cxnSp>
          <p:nvCxnSpPr>
            <p:cNvPr id="14362" name="Straight Arrow Connector 2"/>
            <p:cNvCxnSpPr>
              <a:cxnSpLocks noChangeShapeType="1"/>
            </p:cNvCxnSpPr>
            <p:nvPr/>
          </p:nvCxnSpPr>
          <p:spPr bwMode="auto">
            <a:xfrm>
              <a:off x="6773662" y="2840399"/>
              <a:ext cx="108323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363" name="TextBox 3"/>
            <p:cNvSpPr txBox="1">
              <a:spLocks noChangeArrowheads="1"/>
            </p:cNvSpPr>
            <p:nvPr/>
          </p:nvSpPr>
          <p:spPr bwMode="auto">
            <a:xfrm>
              <a:off x="7032043" y="2594915"/>
              <a:ext cx="763970" cy="21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100"/>
                <a:t>606(52) </a:t>
              </a:r>
              <a:r>
                <a:rPr lang="de-DE" altLang="en-US" sz="1100"/>
                <a:t>k</a:t>
              </a:r>
              <a:r>
                <a:rPr lang="en-US" altLang="en-US" sz="1100"/>
                <a:t>eV</a:t>
              </a:r>
              <a:endParaRPr lang="de-DE" altLang="en-US" sz="1100"/>
            </a:p>
          </p:txBody>
        </p:sp>
        <p:sp>
          <p:nvSpPr>
            <p:cNvPr id="14364" name="TextBox 3"/>
            <p:cNvSpPr txBox="1">
              <a:spLocks noChangeArrowheads="1"/>
            </p:cNvSpPr>
            <p:nvPr/>
          </p:nvSpPr>
          <p:spPr bwMode="auto">
            <a:xfrm>
              <a:off x="7713838" y="699762"/>
              <a:ext cx="977111" cy="210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100"/>
                <a:t>FWHM: 230 </a:t>
              </a:r>
              <a:r>
                <a:rPr lang="de-DE" altLang="en-US" sz="1100"/>
                <a:t>k</a:t>
              </a:r>
              <a:r>
                <a:rPr lang="en-US" altLang="en-US" sz="1100"/>
                <a:t>eV</a:t>
              </a:r>
              <a:endParaRPr lang="de-DE" altLang="en-US" sz="1100"/>
            </a:p>
          </p:txBody>
        </p:sp>
      </p:grpSp>
      <p:sp>
        <p:nvSpPr>
          <p:cNvPr id="14355" name="Text Box 3"/>
          <p:cNvSpPr txBox="1">
            <a:spLocks noChangeArrowheads="1"/>
          </p:cNvSpPr>
          <p:nvPr/>
        </p:nvSpPr>
        <p:spPr bwMode="auto">
          <a:xfrm>
            <a:off x="152400" y="5041900"/>
            <a:ext cx="3429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800">
                <a:solidFill>
                  <a:srgbClr val="000000"/>
                </a:solidFill>
                <a:ea typeface="Microsoft YaHei" panose="020B0503020204020204" pitchFamily="34" charset="-122"/>
              </a:rPr>
              <a:t>Due to the high sensitivity and </a:t>
            </a:r>
          </a:p>
          <a:p>
            <a:pPr eaLnBrk="1" hangingPunct="1"/>
            <a:r>
              <a:rPr lang="de-DE" altLang="de-DE" sz="1800">
                <a:solidFill>
                  <a:srgbClr val="000000"/>
                </a:solidFill>
                <a:ea typeface="Microsoft YaHei" panose="020B0503020204020204" pitchFamily="34" charset="-122"/>
              </a:rPr>
              <a:t>non-scanning measurement technique, the MR-TOF-MS </a:t>
            </a:r>
          </a:p>
          <a:p>
            <a:pPr eaLnBrk="1" hangingPunct="1"/>
            <a:r>
              <a:rPr lang="de-DE" altLang="de-DE" sz="1800">
                <a:solidFill>
                  <a:srgbClr val="000000"/>
                </a:solidFill>
                <a:ea typeface="Microsoft YaHei" panose="020B0503020204020204" pitchFamily="34" charset="-122"/>
              </a:rPr>
              <a:t>is an ideal device for the search </a:t>
            </a:r>
          </a:p>
          <a:p>
            <a:pPr eaLnBrk="1" hangingPunct="1"/>
            <a:r>
              <a:rPr lang="de-DE" altLang="de-DE" sz="1800">
                <a:solidFill>
                  <a:srgbClr val="000000"/>
                </a:solidFill>
                <a:ea typeface="Microsoft YaHei" panose="020B0503020204020204" pitchFamily="34" charset="-122"/>
              </a:rPr>
              <a:t>for new isomers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94249" y="1184565"/>
            <a:ext cx="30267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aseline="30000" dirty="0" smtClean="0"/>
              <a:t>101m</a:t>
            </a:r>
            <a:r>
              <a:rPr lang="de-DE" sz="2800" dirty="0" smtClean="0"/>
              <a:t>In:</a:t>
            </a:r>
          </a:p>
          <a:p>
            <a:pPr algn="ctr"/>
            <a:r>
              <a:rPr lang="de-DE" dirty="0" smtClean="0"/>
              <a:t>Rate ~2 per </a:t>
            </a:r>
            <a:r>
              <a:rPr lang="de-DE" dirty="0" err="1" smtClean="0"/>
              <a:t>hour</a:t>
            </a:r>
            <a:endParaRPr lang="de-DE" dirty="0" smtClean="0"/>
          </a:p>
          <a:p>
            <a:pPr algn="ctr"/>
            <a:r>
              <a:rPr lang="de-DE" dirty="0" smtClean="0"/>
              <a:t>Cross-</a:t>
            </a:r>
            <a:r>
              <a:rPr lang="de-DE" dirty="0" err="1" smtClean="0"/>
              <a:t>Section</a:t>
            </a:r>
            <a:r>
              <a:rPr lang="de-DE" dirty="0"/>
              <a:t> </a:t>
            </a:r>
            <a:r>
              <a:rPr lang="de-DE" dirty="0" smtClean="0"/>
              <a:t>~20 </a:t>
            </a:r>
            <a:r>
              <a:rPr lang="de-DE" dirty="0" err="1" smtClean="0"/>
              <a:t>nbarn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4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solidFill>
            <a:srgbClr val="333399"/>
          </a:solidFill>
          <a:ln w="9360"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b="1" strike="noStrike" cap="all" spc="-1" dirty="0" smtClean="0">
                <a:solidFill>
                  <a:srgbClr val="FFFFFF"/>
                </a:solidFill>
                <a:latin typeface="Arial"/>
              </a:rPr>
              <a:t>Outlook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6799680" y="6303960"/>
            <a:ext cx="2343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26765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Reiter\Dropbox\Dropbox\Analysis_partial\2015-01-29 all fragments meassured\20150405_Nuclidchart_frs ion catch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838200"/>
            <a:ext cx="8229600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 rot="881585">
            <a:off x="4260850" y="3508375"/>
            <a:ext cx="361950" cy="36195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 rot="19650213">
            <a:off x="5040313" y="2835275"/>
            <a:ext cx="641350" cy="58737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42" name="Line 18"/>
          <p:cNvSpPr>
            <a:spLocks noChangeShapeType="1"/>
          </p:cNvSpPr>
          <p:nvPr/>
        </p:nvSpPr>
        <p:spPr bwMode="auto">
          <a:xfrm flipH="1" flipV="1">
            <a:off x="4621213" y="3886199"/>
            <a:ext cx="455612" cy="878121"/>
          </a:xfrm>
          <a:prstGeom prst="line">
            <a:avLst/>
          </a:prstGeom>
          <a:noFill/>
          <a:ln w="31750">
            <a:solidFill>
              <a:srgbClr val="3231B2"/>
            </a:solidFill>
            <a:round/>
            <a:headEnd type="none" w="sm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14343" name="Text Box 19"/>
          <p:cNvSpPr txBox="1">
            <a:spLocks noChangeArrowheads="1"/>
          </p:cNvSpPr>
          <p:nvPr/>
        </p:nvSpPr>
        <p:spPr bwMode="auto">
          <a:xfrm>
            <a:off x="3810988" y="4764321"/>
            <a:ext cx="3429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800" dirty="0" smtClean="0">
                <a:solidFill>
                  <a:schemeClr val="accent2"/>
                </a:solidFill>
                <a:latin typeface="+mn-lt"/>
              </a:rPr>
              <a:t>Beta-delayed </a:t>
            </a:r>
            <a:r>
              <a:rPr lang="en-US" altLang="de-DE" sz="1800" dirty="0">
                <a:solidFill>
                  <a:schemeClr val="accent2"/>
                </a:solidFill>
                <a:latin typeface="+mn-lt"/>
              </a:rPr>
              <a:t>Neutron </a:t>
            </a:r>
            <a:r>
              <a:rPr lang="en-US" altLang="de-DE" sz="1800" dirty="0" smtClean="0">
                <a:solidFill>
                  <a:schemeClr val="accent2"/>
                </a:solidFill>
                <a:latin typeface="+mn-lt"/>
              </a:rPr>
              <a:t>Emission</a:t>
            </a:r>
            <a:endParaRPr lang="en-US" altLang="de-DE" sz="1800" dirty="0">
              <a:solidFill>
                <a:schemeClr val="accent2"/>
              </a:solidFill>
              <a:latin typeface="+mn-lt"/>
            </a:endParaRPr>
          </a:p>
          <a:p>
            <a:pPr algn="ctr"/>
            <a:r>
              <a:rPr lang="de-DE" altLang="de-DE" sz="1800" dirty="0" smtClean="0">
                <a:solidFill>
                  <a:schemeClr val="accent2"/>
                </a:solidFill>
                <a:latin typeface="+mn-lt"/>
              </a:rPr>
              <a:t>(</a:t>
            </a:r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S472 I. </a:t>
            </a:r>
            <a:r>
              <a:rPr lang="de-DE" altLang="de-DE" sz="1800" dirty="0" err="1">
                <a:solidFill>
                  <a:schemeClr val="accent2"/>
                </a:solidFill>
                <a:latin typeface="+mn-lt"/>
              </a:rPr>
              <a:t>Mardor</a:t>
            </a:r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)</a:t>
            </a:r>
            <a:endParaRPr lang="en-US" altLang="de-DE" sz="1800" dirty="0">
              <a:latin typeface="+mn-lt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 rot="-2009888">
            <a:off x="5661025" y="2514600"/>
            <a:ext cx="727075" cy="42068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347" name="Text Box 19"/>
          <p:cNvSpPr txBox="1">
            <a:spLocks noChangeArrowheads="1"/>
          </p:cNvSpPr>
          <p:nvPr/>
        </p:nvSpPr>
        <p:spPr bwMode="auto">
          <a:xfrm>
            <a:off x="3685087" y="1052513"/>
            <a:ext cx="2326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800" dirty="0" smtClean="0">
                <a:solidFill>
                  <a:schemeClr val="accent2"/>
                </a:solidFill>
                <a:latin typeface="+mn-lt"/>
              </a:rPr>
              <a:t>New isotopes search</a:t>
            </a:r>
            <a:endParaRPr lang="en-US" altLang="de-DE" sz="1800" dirty="0">
              <a:solidFill>
                <a:schemeClr val="accent2"/>
              </a:solidFill>
              <a:latin typeface="+mn-lt"/>
            </a:endParaRPr>
          </a:p>
          <a:p>
            <a:pPr algn="ctr"/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(S464 S. </a:t>
            </a:r>
            <a:r>
              <a:rPr lang="de-DE" altLang="de-DE" sz="1800" dirty="0" err="1">
                <a:solidFill>
                  <a:schemeClr val="accent2"/>
                </a:solidFill>
                <a:latin typeface="+mn-lt"/>
              </a:rPr>
              <a:t>Pietri</a:t>
            </a:r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)</a:t>
            </a:r>
            <a:endParaRPr lang="en-US" altLang="de-DE" sz="1800" dirty="0">
              <a:latin typeface="+mn-lt"/>
            </a:endParaRPr>
          </a:p>
        </p:txBody>
      </p:sp>
      <p:sp>
        <p:nvSpPr>
          <p:cNvPr id="14348" name="Line 18"/>
          <p:cNvSpPr>
            <a:spLocks noChangeShapeType="1"/>
          </p:cNvSpPr>
          <p:nvPr/>
        </p:nvSpPr>
        <p:spPr bwMode="auto">
          <a:xfrm>
            <a:off x="5360988" y="1698625"/>
            <a:ext cx="523875" cy="747713"/>
          </a:xfrm>
          <a:prstGeom prst="line">
            <a:avLst/>
          </a:prstGeom>
          <a:noFill/>
          <a:ln w="31750">
            <a:solidFill>
              <a:srgbClr val="3231B2"/>
            </a:solidFill>
            <a:round/>
            <a:headEnd type="non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3" name="Oval 5"/>
          <p:cNvSpPr>
            <a:spLocks noChangeArrowheads="1"/>
          </p:cNvSpPr>
          <p:nvPr/>
        </p:nvSpPr>
        <p:spPr bwMode="auto">
          <a:xfrm rot="19255425">
            <a:off x="2392363" y="3902075"/>
            <a:ext cx="709612" cy="3460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350" name="Text Box 19"/>
          <p:cNvSpPr txBox="1">
            <a:spLocks noChangeArrowheads="1"/>
          </p:cNvSpPr>
          <p:nvPr/>
        </p:nvSpPr>
        <p:spPr bwMode="auto">
          <a:xfrm>
            <a:off x="450560" y="2747963"/>
            <a:ext cx="2818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1800" dirty="0" smtClean="0">
                <a:solidFill>
                  <a:schemeClr val="accent2"/>
                </a:solidFill>
                <a:latin typeface="+mn-lt"/>
              </a:rPr>
              <a:t>N=Z isotopes below </a:t>
            </a:r>
            <a:r>
              <a:rPr lang="en-US" altLang="de-DE" sz="1800" baseline="30000" dirty="0" smtClean="0">
                <a:solidFill>
                  <a:schemeClr val="accent2"/>
                </a:solidFill>
                <a:latin typeface="+mn-lt"/>
              </a:rPr>
              <a:t>100</a:t>
            </a:r>
            <a:r>
              <a:rPr lang="en-US" altLang="de-DE" sz="1800" dirty="0" smtClean="0">
                <a:solidFill>
                  <a:schemeClr val="accent2"/>
                </a:solidFill>
                <a:latin typeface="+mn-lt"/>
              </a:rPr>
              <a:t>Sn</a:t>
            </a:r>
            <a:endParaRPr lang="en-US" altLang="de-DE" sz="1800" dirty="0">
              <a:solidFill>
                <a:schemeClr val="accent2"/>
              </a:solidFill>
              <a:latin typeface="+mn-lt"/>
            </a:endParaRPr>
          </a:p>
          <a:p>
            <a:pPr algn="ctr"/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(S474 W. </a:t>
            </a:r>
            <a:r>
              <a:rPr lang="de-DE" altLang="de-DE" sz="1800" dirty="0" err="1">
                <a:solidFill>
                  <a:schemeClr val="accent2"/>
                </a:solidFill>
                <a:latin typeface="+mn-lt"/>
              </a:rPr>
              <a:t>Plaß</a:t>
            </a:r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)</a:t>
            </a:r>
            <a:endParaRPr lang="en-US" altLang="de-DE" sz="1800" dirty="0">
              <a:latin typeface="+mn-lt"/>
            </a:endParaRPr>
          </a:p>
        </p:txBody>
      </p:sp>
      <p:sp>
        <p:nvSpPr>
          <p:cNvPr id="14351" name="Line 18"/>
          <p:cNvSpPr>
            <a:spLocks noChangeShapeType="1"/>
          </p:cNvSpPr>
          <p:nvPr/>
        </p:nvSpPr>
        <p:spPr bwMode="auto">
          <a:xfrm>
            <a:off x="2203450" y="3394075"/>
            <a:ext cx="423863" cy="546100"/>
          </a:xfrm>
          <a:prstGeom prst="line">
            <a:avLst/>
          </a:prstGeom>
          <a:noFill/>
          <a:ln w="31750">
            <a:solidFill>
              <a:srgbClr val="3231B2"/>
            </a:solidFill>
            <a:round/>
            <a:headEnd type="non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22" name="Oval 21"/>
          <p:cNvSpPr/>
          <p:nvPr/>
        </p:nvSpPr>
        <p:spPr bwMode="auto">
          <a:xfrm rot="19642434">
            <a:off x="6605588" y="2057400"/>
            <a:ext cx="747712" cy="254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353" name="Line 18"/>
          <p:cNvSpPr>
            <a:spLocks noChangeShapeType="1"/>
          </p:cNvSpPr>
          <p:nvPr/>
        </p:nvSpPr>
        <p:spPr bwMode="auto">
          <a:xfrm flipH="1" flipV="1">
            <a:off x="5605463" y="3255962"/>
            <a:ext cx="502374" cy="526497"/>
          </a:xfrm>
          <a:prstGeom prst="line">
            <a:avLst/>
          </a:prstGeom>
          <a:noFill/>
          <a:ln w="31750">
            <a:solidFill>
              <a:srgbClr val="3231B2"/>
            </a:solidFill>
            <a:round/>
            <a:headEnd type="non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 smtClean="0">
                <a:latin typeface="+mn-lt"/>
              </a:rPr>
              <a:t>Approved Beam Times </a:t>
            </a:r>
            <a:r>
              <a:rPr lang="en-US" altLang="de-DE" dirty="0">
                <a:latin typeface="+mn-lt"/>
              </a:rPr>
              <a:t>for FAIR </a:t>
            </a:r>
            <a:r>
              <a:rPr lang="en-US" altLang="de-DE" dirty="0" smtClean="0">
                <a:latin typeface="+mn-lt"/>
              </a:rPr>
              <a:t>Phase-0</a:t>
            </a:r>
            <a:endParaRPr lang="ru-RU" dirty="0">
              <a:latin typeface="+mn-lt"/>
            </a:endParaRPr>
          </a:p>
        </p:txBody>
      </p:sp>
      <p:sp>
        <p:nvSpPr>
          <p:cNvPr id="18" name="Rectangle 3"/>
          <p:cNvSpPr/>
          <p:nvPr/>
        </p:nvSpPr>
        <p:spPr>
          <a:xfrm>
            <a:off x="8845815" y="6655185"/>
            <a:ext cx="300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800" dirty="0" smtClean="0">
                <a:solidFill>
                  <a:schemeClr val="bg1"/>
                </a:solidFill>
              </a:rPr>
              <a:t>38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6107837" y="3689350"/>
            <a:ext cx="1212197" cy="743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5540832" y="3782460"/>
            <a:ext cx="3595921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Multi-</a:t>
            </a:r>
            <a:r>
              <a:rPr lang="de-DE" altLang="de-DE" sz="1800" dirty="0" err="1">
                <a:solidFill>
                  <a:schemeClr val="accent2"/>
                </a:solidFill>
                <a:latin typeface="+mn-lt"/>
              </a:rPr>
              <a:t>Nucleon</a:t>
            </a:r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altLang="de-DE" sz="1800" dirty="0" smtClean="0">
                <a:solidFill>
                  <a:schemeClr val="accent2"/>
                </a:solidFill>
                <a:latin typeface="+mn-lt"/>
              </a:rPr>
              <a:t>Transfer </a:t>
            </a:r>
            <a:r>
              <a:rPr lang="de-DE" altLang="de-DE" sz="1800" dirty="0" err="1" smtClean="0">
                <a:solidFill>
                  <a:schemeClr val="accent2"/>
                </a:solidFill>
                <a:latin typeface="+mn-lt"/>
              </a:rPr>
              <a:t>Reactions</a:t>
            </a:r>
            <a:endParaRPr lang="de-DE" altLang="de-DE" sz="1800" dirty="0">
              <a:solidFill>
                <a:schemeClr val="accent2"/>
              </a:solidFill>
              <a:latin typeface="+mn-lt"/>
            </a:endParaRPr>
          </a:p>
          <a:p>
            <a:pPr algn="ctr"/>
            <a:r>
              <a:rPr lang="de-DE" altLang="de-DE" sz="1800" dirty="0" smtClean="0">
                <a:solidFill>
                  <a:schemeClr val="accent2"/>
                </a:solidFill>
                <a:latin typeface="+mn-lt"/>
              </a:rPr>
              <a:t>(</a:t>
            </a:r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S475 T. </a:t>
            </a:r>
            <a:r>
              <a:rPr lang="de-DE" altLang="de-DE" sz="1800" dirty="0" err="1">
                <a:solidFill>
                  <a:schemeClr val="accent2"/>
                </a:solidFill>
                <a:latin typeface="+mn-lt"/>
              </a:rPr>
              <a:t>Dickel</a:t>
            </a:r>
            <a:r>
              <a:rPr lang="de-DE" altLang="de-DE" sz="1800" dirty="0">
                <a:solidFill>
                  <a:schemeClr val="accent2"/>
                </a:solidFill>
                <a:latin typeface="+mn-lt"/>
              </a:rPr>
              <a:t>)</a:t>
            </a:r>
            <a:endParaRPr lang="en-US" altLang="de-DE" sz="1800" dirty="0">
              <a:latin typeface="+mn-lt"/>
            </a:endParaRPr>
          </a:p>
        </p:txBody>
      </p:sp>
      <p:sp>
        <p:nvSpPr>
          <p:cNvPr id="14344" name="Line 18"/>
          <p:cNvSpPr>
            <a:spLocks noChangeShapeType="1"/>
          </p:cNvSpPr>
          <p:nvPr/>
        </p:nvSpPr>
        <p:spPr bwMode="auto">
          <a:xfrm flipH="1" flipV="1">
            <a:off x="7061200" y="2290760"/>
            <a:ext cx="0" cy="1512000"/>
          </a:xfrm>
          <a:prstGeom prst="line">
            <a:avLst/>
          </a:prstGeom>
          <a:noFill/>
          <a:ln w="31750">
            <a:solidFill>
              <a:srgbClr val="3231B2"/>
            </a:solidFill>
            <a:round/>
            <a:headEnd type="non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99518" y="2121053"/>
            <a:ext cx="1212197" cy="743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5600" y="1810876"/>
            <a:ext cx="730899" cy="417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Mass and Binding Energy</a:t>
            </a:r>
            <a:endParaRPr lang="en-GB" altLang="de-DE" dirty="0" smtClean="0"/>
          </a:p>
        </p:txBody>
      </p:sp>
      <p:grpSp>
        <p:nvGrpSpPr>
          <p:cNvPr id="6149" name="Group 13"/>
          <p:cNvGrpSpPr>
            <a:grpSpLocks noChangeAspect="1"/>
          </p:cNvGrpSpPr>
          <p:nvPr/>
        </p:nvGrpSpPr>
        <p:grpSpPr bwMode="auto">
          <a:xfrm>
            <a:off x="1320809" y="1412776"/>
            <a:ext cx="3119441" cy="1909749"/>
            <a:chOff x="3392" y="773"/>
            <a:chExt cx="2277" cy="1394"/>
          </a:xfrm>
        </p:grpSpPr>
        <p:grpSp>
          <p:nvGrpSpPr>
            <p:cNvPr id="6154" name="Group 5"/>
            <p:cNvGrpSpPr>
              <a:grpSpLocks/>
            </p:cNvGrpSpPr>
            <p:nvPr/>
          </p:nvGrpSpPr>
          <p:grpSpPr bwMode="auto">
            <a:xfrm>
              <a:off x="3392" y="773"/>
              <a:ext cx="2277" cy="1394"/>
              <a:chOff x="448" y="459"/>
              <a:chExt cx="2832" cy="1733"/>
            </a:xfrm>
          </p:grpSpPr>
          <p:sp>
            <p:nvSpPr>
              <p:cNvPr id="6156" name="Rectangle 6"/>
              <p:cNvSpPr>
                <a:spLocks noChangeArrowheads="1"/>
              </p:cNvSpPr>
              <p:nvPr/>
            </p:nvSpPr>
            <p:spPr bwMode="auto">
              <a:xfrm>
                <a:off x="448" y="459"/>
                <a:ext cx="2832" cy="1733"/>
              </a:xfrm>
              <a:prstGeom prst="rect">
                <a:avLst/>
              </a:prstGeom>
              <a:solidFill>
                <a:srgbClr val="FFFFCC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de-DE"/>
              </a:p>
            </p:txBody>
          </p:sp>
          <p:pic>
            <p:nvPicPr>
              <p:cNvPr id="6157" name="Picture 7" descr="C12-Waag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" y="577"/>
                <a:ext cx="2494" cy="1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5" name="Text Box 11"/>
            <p:cNvSpPr txBox="1">
              <a:spLocks noChangeArrowheads="1"/>
            </p:cNvSpPr>
            <p:nvPr/>
          </p:nvSpPr>
          <p:spPr bwMode="auto">
            <a:xfrm>
              <a:off x="4162" y="1209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dirty="0"/>
                <a:t>E = mc</a:t>
              </a:r>
              <a:r>
                <a:rPr lang="en-US" altLang="de-DE" baseline="30000" dirty="0"/>
                <a:t>2</a:t>
              </a:r>
              <a:endParaRPr lang="en-GB" altLang="de-DE" dirty="0"/>
            </a:p>
          </p:txBody>
        </p:sp>
      </p:grpSp>
      <p:sp>
        <p:nvSpPr>
          <p:cNvPr id="6150" name="Text Box 14"/>
          <p:cNvSpPr txBox="1">
            <a:spLocks noChangeArrowheads="1"/>
          </p:cNvSpPr>
          <p:nvPr/>
        </p:nvSpPr>
        <p:spPr bwMode="auto">
          <a:xfrm>
            <a:off x="246743" y="681748"/>
            <a:ext cx="8621486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>
                <a:solidFill>
                  <a:schemeClr val="accent2"/>
                </a:solidFill>
              </a:rPr>
              <a:t>The mass of an atomic nucleus reflects its binding </a:t>
            </a:r>
            <a:r>
              <a:rPr lang="en-US" altLang="de-DE" dirty="0" smtClean="0">
                <a:solidFill>
                  <a:schemeClr val="accent2"/>
                </a:solidFill>
              </a:rPr>
              <a:t>energy</a:t>
            </a:r>
          </a:p>
          <a:p>
            <a:pPr eaLnBrk="1" hangingPunct="1"/>
            <a:r>
              <a:rPr lang="en-US" altLang="de-DE" dirty="0" smtClean="0">
                <a:solidFill>
                  <a:schemeClr val="accent2"/>
                </a:solidFill>
              </a:rPr>
              <a:t>and hence its stability and structure</a:t>
            </a:r>
            <a:endParaRPr lang="en-US" altLang="de-DE" dirty="0">
              <a:solidFill>
                <a:schemeClr val="accent2"/>
              </a:solidFill>
            </a:endParaRPr>
          </a:p>
        </p:txBody>
      </p:sp>
      <p:sp>
        <p:nvSpPr>
          <p:cNvPr id="6151" name="Text Box 15"/>
          <p:cNvSpPr txBox="1">
            <a:spLocks noChangeArrowheads="1"/>
          </p:cNvSpPr>
          <p:nvPr/>
        </p:nvSpPr>
        <p:spPr bwMode="auto">
          <a:xfrm>
            <a:off x="5317678" y="1759304"/>
            <a:ext cx="32369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dirty="0">
                <a:solidFill>
                  <a:srgbClr val="FF0000"/>
                </a:solidFill>
              </a:rPr>
              <a:t>Z Protons (Proton </a:t>
            </a:r>
            <a:r>
              <a:rPr lang="de-DE" altLang="de-DE" sz="1800" dirty="0" err="1">
                <a:solidFill>
                  <a:srgbClr val="FF0000"/>
                </a:solidFill>
              </a:rPr>
              <a:t>number</a:t>
            </a:r>
            <a:r>
              <a:rPr lang="de-DE" altLang="de-DE" sz="1800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de-DE" altLang="de-DE" sz="400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de-DE" altLang="de-DE" sz="1800" dirty="0">
                <a:solidFill>
                  <a:schemeClr val="accent2"/>
                </a:solidFill>
              </a:rPr>
              <a:t>N Neutrons (Neutron </a:t>
            </a:r>
            <a:r>
              <a:rPr lang="de-DE" altLang="de-DE" sz="1800" dirty="0" err="1">
                <a:solidFill>
                  <a:schemeClr val="accent2"/>
                </a:solidFill>
              </a:rPr>
              <a:t>number</a:t>
            </a:r>
            <a:r>
              <a:rPr lang="de-DE" altLang="de-DE" sz="1800" dirty="0">
                <a:solidFill>
                  <a:schemeClr val="accent2"/>
                </a:solidFill>
              </a:rPr>
              <a:t>)</a:t>
            </a:r>
          </a:p>
          <a:p>
            <a:pPr eaLnBrk="1" hangingPunct="1"/>
            <a:r>
              <a:rPr lang="de-DE" altLang="de-DE" sz="400" dirty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r>
              <a:rPr lang="de-DE" altLang="de-DE" sz="1800" dirty="0"/>
              <a:t>A = N + Z  (</a:t>
            </a:r>
            <a:r>
              <a:rPr lang="de-DE" altLang="de-DE" sz="1800" dirty="0" err="1"/>
              <a:t>Mass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number</a:t>
            </a:r>
            <a:r>
              <a:rPr lang="de-DE" altLang="de-DE" sz="1800" dirty="0"/>
              <a:t>)</a:t>
            </a:r>
          </a:p>
          <a:p>
            <a:pPr eaLnBrk="1" hangingPunct="1"/>
            <a:r>
              <a:rPr lang="de-DE" altLang="de-DE" sz="400" dirty="0"/>
              <a:t> </a:t>
            </a:r>
          </a:p>
          <a:p>
            <a:pPr eaLnBrk="1" hangingPunct="1"/>
            <a:r>
              <a:rPr lang="de-DE" altLang="de-DE" sz="1800" dirty="0">
                <a:solidFill>
                  <a:srgbClr val="009900"/>
                </a:solidFill>
              </a:rPr>
              <a:t>B = </a:t>
            </a:r>
            <a:r>
              <a:rPr lang="de-DE" altLang="de-DE" sz="1800" dirty="0" smtClean="0">
                <a:solidFill>
                  <a:srgbClr val="009900"/>
                </a:solidFill>
              </a:rPr>
              <a:t>Binding </a:t>
            </a:r>
            <a:r>
              <a:rPr lang="de-DE" altLang="de-DE" sz="1800" dirty="0" err="1">
                <a:solidFill>
                  <a:srgbClr val="009900"/>
                </a:solidFill>
              </a:rPr>
              <a:t>energy</a:t>
            </a:r>
            <a:endParaRPr lang="de-DE" altLang="de-DE" sz="1800" dirty="0">
              <a:solidFill>
                <a:srgbClr val="009900"/>
              </a:solidFill>
            </a:endParaRPr>
          </a:p>
        </p:txBody>
      </p:sp>
      <p:sp>
        <p:nvSpPr>
          <p:cNvPr id="6152" name="Text Box 3"/>
          <p:cNvSpPr txBox="1">
            <a:spLocks noChangeArrowheads="1"/>
          </p:cNvSpPr>
          <p:nvPr/>
        </p:nvSpPr>
        <p:spPr bwMode="auto">
          <a:xfrm>
            <a:off x="617538" y="3447955"/>
            <a:ext cx="60484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 smtClean="0"/>
              <a:t>Nuclear mass:</a:t>
            </a:r>
            <a:r>
              <a:rPr lang="en-US" altLang="de-DE" dirty="0"/>
              <a:t>	M(N, Z)   = </a:t>
            </a:r>
            <a:r>
              <a:rPr lang="en-US" altLang="de-DE" dirty="0" err="1">
                <a:solidFill>
                  <a:srgbClr val="FF3300"/>
                </a:solidFill>
              </a:rPr>
              <a:t>Z</a:t>
            </a:r>
            <a:r>
              <a:rPr lang="en-US" altLang="de-DE" dirty="0" err="1">
                <a:solidFill>
                  <a:srgbClr val="FF3300"/>
                </a:solidFill>
                <a:cs typeface="Arial" charset="0"/>
              </a:rPr>
              <a:t>·m</a:t>
            </a:r>
            <a:r>
              <a:rPr lang="en-US" altLang="de-DE" baseline="-25000" dirty="0" err="1">
                <a:solidFill>
                  <a:srgbClr val="FF3300"/>
                </a:solidFill>
                <a:cs typeface="Arial" charset="0"/>
              </a:rPr>
              <a:t>p</a:t>
            </a:r>
            <a:r>
              <a:rPr lang="en-US" altLang="de-DE" baseline="-25000" dirty="0">
                <a:cs typeface="Arial" charset="0"/>
              </a:rPr>
              <a:t> </a:t>
            </a:r>
            <a:r>
              <a:rPr lang="en-US" altLang="de-DE" dirty="0">
                <a:cs typeface="Arial" charset="0"/>
              </a:rPr>
              <a:t>+ </a:t>
            </a:r>
            <a:r>
              <a:rPr lang="en-US" altLang="de-DE" dirty="0" err="1">
                <a:solidFill>
                  <a:schemeClr val="accent2"/>
                </a:solidFill>
                <a:cs typeface="Arial" charset="0"/>
              </a:rPr>
              <a:t>N·m</a:t>
            </a:r>
            <a:r>
              <a:rPr lang="en-US" altLang="de-DE" baseline="-25000" dirty="0" err="1">
                <a:solidFill>
                  <a:schemeClr val="accent2"/>
                </a:solidFill>
                <a:cs typeface="Arial" charset="0"/>
              </a:rPr>
              <a:t>n</a:t>
            </a:r>
            <a:r>
              <a:rPr lang="en-US" altLang="de-DE" baseline="-25000" dirty="0">
                <a:cs typeface="Arial" charset="0"/>
              </a:rPr>
              <a:t> </a:t>
            </a:r>
            <a:r>
              <a:rPr lang="en-US" altLang="de-DE" dirty="0">
                <a:cs typeface="Arial" charset="0"/>
              </a:rPr>
              <a:t>- </a:t>
            </a:r>
            <a:r>
              <a:rPr lang="en-US" altLang="de-DE" dirty="0">
                <a:solidFill>
                  <a:srgbClr val="009900"/>
                </a:solidFill>
                <a:cs typeface="Arial" charset="0"/>
              </a:rPr>
              <a:t>B(N, Z)/c</a:t>
            </a:r>
            <a:r>
              <a:rPr lang="en-US" altLang="de-DE" baseline="30000" dirty="0">
                <a:solidFill>
                  <a:srgbClr val="009900"/>
                </a:solidFill>
                <a:cs typeface="Arial" charset="0"/>
              </a:rPr>
              <a:t>2</a:t>
            </a:r>
            <a:endParaRPr lang="en-GB" altLang="de-DE" baseline="30000" dirty="0">
              <a:solidFill>
                <a:srgbClr val="009900"/>
              </a:solidFill>
              <a:cs typeface="Arial" charset="0"/>
            </a:endParaRPr>
          </a:p>
        </p:txBody>
      </p:sp>
      <p:pic>
        <p:nvPicPr>
          <p:cNvPr id="14" name="Picture 21" descr="MotovationMassMeasurem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3905" r="2599" b="6035"/>
          <a:stretch>
            <a:fillRect/>
          </a:stretch>
        </p:blipFill>
        <p:spPr bwMode="auto">
          <a:xfrm>
            <a:off x="407454" y="3840784"/>
            <a:ext cx="3888657" cy="246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28"/>
              <p:cNvSpPr txBox="1">
                <a:spLocks noChangeArrowheads="1"/>
              </p:cNvSpPr>
              <p:nvPr/>
            </p:nvSpPr>
            <p:spPr bwMode="auto">
              <a:xfrm>
                <a:off x="4572000" y="4221088"/>
                <a:ext cx="4339771" cy="406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de-DE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altLang="de-D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altLang="de-DE" b="0" i="1" smtClean="0">
                          <a:latin typeface="Cambria Math"/>
                        </a:rPr>
                        <m:t> =</m:t>
                      </m:r>
                      <m:r>
                        <a:rPr lang="de-DE" altLang="de-DE" b="0" i="1" smtClean="0">
                          <a:latin typeface="Cambria Math"/>
                        </a:rPr>
                        <m:t>𝑚</m:t>
                      </m:r>
                      <m:r>
                        <a:rPr lang="de-DE" altLang="de-DE" b="0" i="1" smtClean="0">
                          <a:latin typeface="Cambria Math"/>
                        </a:rPr>
                        <m:t>(</m:t>
                      </m:r>
                      <m:sPre>
                        <m:sPrePr>
                          <m:ctrlPr>
                            <a:rPr lang="de-DE" altLang="de-DE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alt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𝑁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</a:rPr>
                            <m:t>)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latin typeface="Cambria Math"/>
                        </a:rPr>
                        <m:t>𝑚</m:t>
                      </m:r>
                      <m:r>
                        <a:rPr lang="de-DE" altLang="de-DE" i="1">
                          <a:latin typeface="Cambria Math"/>
                        </a:rPr>
                        <m:t>(</m:t>
                      </m:r>
                      <m:sPre>
                        <m:sPrePr>
                          <m:ctrlPr>
                            <a:rPr lang="de-DE" altLang="de-DE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altLang="de-DE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de-DE" i="1">
                              <a:latin typeface="Cambria Math"/>
                            </a:rPr>
                            <m:t>𝐴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  <m:r>
                            <a:rPr lang="de-DE" i="1">
                              <a:latin typeface="Cambria Math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lang="de-DE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4221088"/>
                <a:ext cx="4339771" cy="406137"/>
              </a:xfrm>
              <a:prstGeom prst="rect">
                <a:avLst/>
              </a:prstGeom>
              <a:blipFill>
                <a:blip r:embed="rId5"/>
                <a:stretch>
                  <a:fillRect b="-1492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5724128" y="4772470"/>
            <a:ext cx="2662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>
                <a:solidFill>
                  <a:schemeClr val="accent2"/>
                </a:solidFill>
              </a:rPr>
              <a:t>Structure &amp; Dynamics</a:t>
            </a:r>
          </a:p>
          <a:p>
            <a:pPr eaLnBrk="1" hangingPunct="1"/>
            <a:r>
              <a:rPr lang="en-US" altLang="de-DE" dirty="0">
                <a:solidFill>
                  <a:schemeClr val="accent2"/>
                </a:solidFill>
              </a:rPr>
              <a:t>    of Exotic Nuclei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0" y="62373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Precision </a:t>
            </a:r>
            <a:r>
              <a:rPr lang="de-DE" dirty="0" err="1">
                <a:solidFill>
                  <a:srgbClr val="FF0000"/>
                </a:solidFill>
              </a:rPr>
              <a:t>m</a:t>
            </a:r>
            <a:r>
              <a:rPr lang="de-DE" dirty="0" err="1" smtClean="0">
                <a:solidFill>
                  <a:srgbClr val="FF0000"/>
                </a:solidFill>
              </a:rPr>
              <a:t>ass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measurements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olidFill>
                  <a:srgbClr val="FF0000"/>
                </a:solidFill>
              </a:rPr>
              <a:t>unambigious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identification</a:t>
            </a:r>
            <a:r>
              <a:rPr lang="de-DE" dirty="0" smtClean="0">
                <a:solidFill>
                  <a:srgbClr val="FF0000"/>
                </a:solidFill>
              </a:rPr>
              <a:t> in A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Z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0" name="TextBox 17"/>
          <p:cNvSpPr txBox="1">
            <a:spLocks noChangeArrowheads="1"/>
          </p:cNvSpPr>
          <p:nvPr/>
        </p:nvSpPr>
        <p:spPr bwMode="auto">
          <a:xfrm>
            <a:off x="422275" y="1085850"/>
            <a:ext cx="77572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Identification of new </a:t>
            </a:r>
            <a:r>
              <a:rPr lang="en-US" altLang="en-US" sz="1800" dirty="0" smtClean="0"/>
              <a:t>neutron </a:t>
            </a:r>
            <a:r>
              <a:rPr lang="en-US" altLang="en-US" sz="1800" dirty="0"/>
              <a:t>rich isotopes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Measurement of production cross sections and momentum distribution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 dirty="0"/>
              <a:t>Mass, half-life and decay spectroscopy measurement after implantation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77481" y="6124575"/>
            <a:ext cx="6789038" cy="400110"/>
          </a:xfrm>
          <a:prstGeom prst="rect">
            <a:avLst/>
          </a:prstGeom>
          <a:noFill/>
          <a:ln w="9525" cap="flat" cmpd="sng" algn="ctr">
            <a:solidFill>
              <a:schemeClr val="accent2">
                <a:lumMod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47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new half lives, 26 new masses and 34 new isotopes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New Isotope Search</a:t>
            </a:r>
            <a:endParaRPr lang="en-US" dirty="0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8008938" y="6392863"/>
            <a:ext cx="11001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1200" smtClean="0">
                <a:latin typeface="+mj-lt"/>
              </a:rPr>
              <a:t>S. Pietri et al.</a:t>
            </a:r>
            <a:endParaRPr lang="en-US" altLang="de-DE" sz="1200" dirty="0" smtClean="0">
              <a:latin typeface="+mj-lt"/>
            </a:endParaRPr>
          </a:p>
        </p:txBody>
      </p:sp>
      <p:sp>
        <p:nvSpPr>
          <p:cNvPr id="2" name="TextBox 19"/>
          <p:cNvSpPr txBox="1"/>
          <p:nvPr/>
        </p:nvSpPr>
        <p:spPr>
          <a:xfrm>
            <a:off x="292100" y="655638"/>
            <a:ext cx="8816974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 fragmentation to produce neutron rich isotopes from </a:t>
            </a:r>
            <a:r>
              <a:rPr lang="en-US" dirty="0" smtClean="0"/>
              <a:t>Tb </a:t>
            </a:r>
            <a:r>
              <a:rPr lang="en-US" dirty="0"/>
              <a:t>to </a:t>
            </a:r>
            <a:r>
              <a:rPr lang="en-US" dirty="0" smtClean="0"/>
              <a:t>Re</a:t>
            </a:r>
            <a:endParaRPr lang="en-US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38113" y="2218665"/>
            <a:ext cx="5132388" cy="3577255"/>
            <a:chOff x="138112" y="2218665"/>
            <a:chExt cx="5384801" cy="3753186"/>
          </a:xfrm>
        </p:grpSpPr>
        <p:pic>
          <p:nvPicPr>
            <p:cNvPr id="1945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2" y="2218665"/>
              <a:ext cx="5384801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Группа 4"/>
            <p:cNvGrpSpPr/>
            <p:nvPr/>
          </p:nvGrpSpPr>
          <p:grpSpPr>
            <a:xfrm>
              <a:off x="591372" y="5556353"/>
              <a:ext cx="4911815" cy="415498"/>
              <a:chOff x="591372" y="5696053"/>
              <a:chExt cx="4911815" cy="415498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591372" y="5698801"/>
                <a:ext cx="325438" cy="323850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82641" y="5914701"/>
                <a:ext cx="107950" cy="10795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4074859" y="5914701"/>
                <a:ext cx="107950" cy="107950"/>
              </a:xfrm>
              <a:prstGeom prst="rect">
                <a:avLst/>
              </a:prstGeom>
              <a:solidFill>
                <a:srgbClr val="FF66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TextBox 13"/>
              <p:cNvSpPr txBox="1">
                <a:spLocks noChangeArrowheads="1"/>
              </p:cNvSpPr>
              <p:nvPr/>
            </p:nvSpPr>
            <p:spPr bwMode="auto">
              <a:xfrm>
                <a:off x="959019" y="5696053"/>
                <a:ext cx="1269578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1800" dirty="0" smtClean="0"/>
                  <a:t>New isotope</a:t>
                </a:r>
                <a:endParaRPr lang="en-US" altLang="en-US" sz="1800" dirty="0"/>
              </a:p>
            </p:txBody>
          </p:sp>
          <p:sp>
            <p:nvSpPr>
              <p:cNvPr id="22" name="TextBox 13"/>
              <p:cNvSpPr txBox="1">
                <a:spLocks noChangeArrowheads="1"/>
              </p:cNvSpPr>
              <p:nvPr/>
            </p:nvSpPr>
            <p:spPr bwMode="auto">
              <a:xfrm>
                <a:off x="2707383" y="5696053"/>
                <a:ext cx="1077218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1800" dirty="0" smtClean="0"/>
                  <a:t>New mass</a:t>
                </a:r>
                <a:endParaRPr lang="en-US" altLang="en-US" sz="1800" dirty="0"/>
              </a:p>
            </p:txBody>
          </p:sp>
          <p:sp>
            <p:nvSpPr>
              <p:cNvPr id="23" name="TextBox 13"/>
              <p:cNvSpPr txBox="1">
                <a:spLocks noChangeArrowheads="1"/>
              </p:cNvSpPr>
              <p:nvPr/>
            </p:nvSpPr>
            <p:spPr bwMode="auto">
              <a:xfrm>
                <a:off x="4233609" y="5696053"/>
                <a:ext cx="1269578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1800" dirty="0" smtClean="0"/>
                  <a:t>New half-life</a:t>
                </a:r>
                <a:endParaRPr lang="en-US" altLang="en-US" sz="1800" dirty="0"/>
              </a:p>
            </p:txBody>
          </p:sp>
        </p:grpSp>
      </p:grp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5522913" y="2218665"/>
            <a:ext cx="3176587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9875" indent="-2698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358775" indent="-358775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25000"/>
              </a:lnSpc>
              <a:defRPr/>
            </a:pPr>
            <a:r>
              <a:rPr lang="en-US" altLang="en-US" dirty="0" smtClean="0">
                <a:solidFill>
                  <a:srgbClr val="2A04CC"/>
                </a:solidFill>
              </a:rPr>
              <a:t>Goals: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>
                    <a:lumMod val="100000"/>
                  </a:schemeClr>
                </a:solidFill>
              </a:rPr>
              <a:t>Mapping frontiers of heavy neutron-rich nuclei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>
                    <a:lumMod val="100000"/>
                  </a:schemeClr>
                </a:solidFill>
              </a:rPr>
              <a:t>Nuclear structure and shells far-off stability</a:t>
            </a:r>
          </a:p>
          <a:p>
            <a:pPr marL="285750" indent="-285750" eaLnBrk="1" hangingPunct="1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olidFill>
                  <a:schemeClr val="tx1">
                    <a:lumMod val="100000"/>
                  </a:schemeClr>
                </a:solidFill>
              </a:rPr>
              <a:t>3</a:t>
            </a:r>
            <a:r>
              <a:rPr lang="en-US" altLang="en-US" sz="1800" baseline="30000" dirty="0" smtClean="0">
                <a:solidFill>
                  <a:schemeClr val="tx1">
                    <a:lumMod val="100000"/>
                  </a:schemeClr>
                </a:solidFill>
              </a:rPr>
              <a:t>d </a:t>
            </a:r>
            <a:r>
              <a:rPr lang="en-US" altLang="en-US" sz="1800" dirty="0" smtClean="0">
                <a:solidFill>
                  <a:schemeClr val="tx1">
                    <a:lumMod val="100000"/>
                  </a:schemeClr>
                </a:solidFill>
              </a:rPr>
              <a:t>r-process abundance peak</a:t>
            </a:r>
            <a:endParaRPr lang="en-US" altLang="en-US" sz="1800" baseline="30000" dirty="0" smtClean="0">
              <a:solidFill>
                <a:schemeClr val="tx1">
                  <a:lumMod val="10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r="3351"/>
          <a:stretch/>
        </p:blipFill>
        <p:spPr bwMode="auto">
          <a:xfrm>
            <a:off x="5482689" y="764704"/>
            <a:ext cx="3346329" cy="333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-4607"/>
            <a:ext cx="9144000" cy="38920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altLang="de-DE" kern="0" dirty="0" smtClean="0">
                <a:latin typeface="Calibri" panose="020F0502020204030204" pitchFamily="34" charset="0"/>
              </a:rPr>
              <a:t>Outlook – Long Term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0" y="54868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Arial" charset="0"/>
              <a:buChar char="•"/>
            </a:pPr>
            <a:r>
              <a:rPr lang="en-US" altLang="en-US" sz="1800" dirty="0" smtClean="0">
                <a:latin typeface="Calibri" panose="020F0502020204030204" pitchFamily="34" charset="0"/>
              </a:rPr>
              <a:t>From FRS-Ion Catcher Stopping cell          ...          to        ...         LEB Stopping Cell</a:t>
            </a:r>
          </a:p>
        </p:txBody>
      </p:sp>
      <p:cxnSp>
        <p:nvCxnSpPr>
          <p:cNvPr id="9" name="Straight Arrow Connector 5"/>
          <p:cNvCxnSpPr/>
          <p:nvPr/>
        </p:nvCxnSpPr>
        <p:spPr>
          <a:xfrm>
            <a:off x="4741814" y="2434042"/>
            <a:ext cx="740875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4" name="Group 42"/>
          <p:cNvGraphicFramePr>
            <a:graphicFrameLocks noGrp="1"/>
          </p:cNvGraphicFramePr>
          <p:nvPr>
            <p:extLst/>
          </p:nvPr>
        </p:nvGraphicFramePr>
        <p:xfrm>
          <a:off x="251520" y="4759700"/>
          <a:ext cx="5040560" cy="1224136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Prototype CSC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Super-FRS CSC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2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Areal density (He)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 mg/cm</a:t>
                      </a:r>
                      <a:r>
                        <a:rPr kumimoji="0" lang="en-US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20…40 mg/cm</a:t>
                      </a:r>
                      <a:r>
                        <a:rPr kumimoji="0" lang="en-US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altLang="de-DE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4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Extraction time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</a:t>
                      </a:r>
                      <a:r>
                        <a:rPr kumimoji="0" lang="en-US" alt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ms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5…10 </a:t>
                      </a:r>
                      <a:r>
                        <a:rPr kumimoji="0" lang="en-US" alt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ms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Rate capability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</a:t>
                      </a:r>
                      <a:endParaRPr kumimoji="0" lang="en-GB" altLang="de-DE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altLang="de-DE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2" descr="D:\Rink\Vorträge\York\CSC-with-lables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" y="1128605"/>
            <a:ext cx="440173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404" y="3646185"/>
            <a:ext cx="87661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aseline="30000" dirty="0" smtClean="0"/>
              <a:t>228</a:t>
            </a:r>
            <a:r>
              <a:rPr lang="en-US" sz="1050" dirty="0" smtClean="0"/>
              <a:t>Th Source</a:t>
            </a:r>
            <a:endParaRPr lang="en-US" sz="1050" dirty="0"/>
          </a:p>
        </p:txBody>
      </p:sp>
      <p:sp>
        <p:nvSpPr>
          <p:cNvPr id="15" name="Rectangle 14"/>
          <p:cNvSpPr/>
          <p:nvPr/>
        </p:nvSpPr>
        <p:spPr>
          <a:xfrm>
            <a:off x="0" y="1128605"/>
            <a:ext cx="1007703" cy="542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>
            <a:spLocks/>
          </p:cNvSpPr>
          <p:nvPr/>
        </p:nvSpPr>
        <p:spPr>
          <a:xfrm>
            <a:off x="1679375" y="1374884"/>
            <a:ext cx="5883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70 K)</a:t>
            </a:r>
            <a:endParaRPr lang="en-US" sz="1050" dirty="0">
              <a:latin typeface="Calibri" panose="020F0502020204030204" pitchFamily="34" charset="0"/>
            </a:endParaRPr>
          </a:p>
        </p:txBody>
      </p:sp>
      <p:pic>
        <p:nvPicPr>
          <p:cNvPr id="11" name="Picture 12" descr="D:\Timo's tresor\conferences_papers\EMIS2015\Proceedings\SpaceChargeSimulation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67" y="4149080"/>
            <a:ext cx="3295551" cy="252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528" y="6125234"/>
            <a:ext cx="490390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incl. </a:t>
            </a:r>
            <a:r>
              <a:rPr lang="de-DE" dirty="0" err="1" smtClean="0">
                <a:solidFill>
                  <a:srgbClr val="FF0000"/>
                </a:solidFill>
              </a:rPr>
              <a:t>finnish</a:t>
            </a:r>
            <a:r>
              <a:rPr lang="de-DE" dirty="0" smtClean="0">
                <a:solidFill>
                  <a:srgbClr val="FF0000"/>
                </a:solidFill>
              </a:rPr>
              <a:t> in-kind: Helium </a:t>
            </a:r>
            <a:r>
              <a:rPr lang="de-DE" dirty="0" err="1" smtClean="0">
                <a:solidFill>
                  <a:srgbClr val="FF0000"/>
                </a:solidFill>
              </a:rPr>
              <a:t>Recovery</a:t>
            </a:r>
            <a:r>
              <a:rPr lang="de-DE" dirty="0" smtClean="0">
                <a:solidFill>
                  <a:srgbClr val="FF0000"/>
                </a:solidFill>
              </a:rPr>
              <a:t> Unit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/>
              <a:t>Summary and Outlook</a:t>
            </a:r>
            <a:endParaRPr lang="en-GB" altLang="de-DE" dirty="0" smtClean="0"/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323528" y="5123507"/>
            <a:ext cx="8615363" cy="246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3347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333399"/>
                </a:solidFill>
                <a:cs typeface="Arial" panose="020B0604020202020204" pitchFamily="34" charset="0"/>
              </a:rPr>
              <a:t>Outlook:</a:t>
            </a:r>
          </a:p>
          <a:p>
            <a:pPr marL="266700" lvl="1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altLang="de-DE" sz="1800" dirty="0" smtClean="0">
                <a:cs typeface="Arial" panose="020B0604020202020204" pitchFamily="34" charset="0"/>
              </a:rPr>
              <a:t>Experiments </a:t>
            </a:r>
            <a:r>
              <a:rPr lang="en-US" altLang="de-DE" sz="1800" dirty="0">
                <a:cs typeface="Arial" panose="020B0604020202020204" pitchFamily="34" charset="0"/>
              </a:rPr>
              <a:t>in FAIR </a:t>
            </a:r>
            <a:r>
              <a:rPr lang="en-US" altLang="de-DE" sz="1800" dirty="0" smtClean="0">
                <a:cs typeface="Arial" panose="020B0604020202020204" pitchFamily="34" charset="0"/>
              </a:rPr>
              <a:t>Phase-0</a:t>
            </a:r>
          </a:p>
          <a:p>
            <a:pPr marL="266700" lvl="1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altLang="de-DE" sz="1800" dirty="0" smtClean="0">
                <a:cs typeface="Arial" panose="020B0604020202020204" pitchFamily="34" charset="0"/>
              </a:rPr>
              <a:t>Next generation CSC for the </a:t>
            </a:r>
            <a:r>
              <a:rPr lang="en-US" altLang="de-DE" sz="1800" dirty="0" err="1" smtClean="0">
                <a:cs typeface="Arial" panose="020B0604020202020204" pitchFamily="34" charset="0"/>
              </a:rPr>
              <a:t>SuperFRS</a:t>
            </a:r>
            <a:endParaRPr lang="en-US" altLang="de-DE" sz="1800" dirty="0">
              <a:cs typeface="Arial" panose="020B0604020202020204" pitchFamily="34" charset="0"/>
            </a:endParaRPr>
          </a:p>
          <a:p>
            <a:pPr marL="266700" lvl="1" indent="-266700" eaLnBrk="1" hangingPunct="1">
              <a:spcBef>
                <a:spcPts val="200"/>
              </a:spcBef>
              <a:buFontTx/>
              <a:buChar char="•"/>
              <a:defRPr/>
            </a:pPr>
            <a:endParaRPr lang="en-US" sz="1800" dirty="0">
              <a:cs typeface="Calibri" panose="020F0502020204030204" pitchFamily="34" charset="0"/>
            </a:endParaRPr>
          </a:p>
          <a:p>
            <a:pPr eaLnBrk="1" hangingPunct="1">
              <a:spcBef>
                <a:spcPts val="200"/>
              </a:spcBef>
            </a:pPr>
            <a:endParaRPr lang="en-US" altLang="de-DE" sz="1800" dirty="0">
              <a:cs typeface="Arial" panose="020B0604020202020204" pitchFamily="34" charset="0"/>
            </a:endParaRPr>
          </a:p>
          <a:p>
            <a:pPr eaLnBrk="1" hangingPunct="1">
              <a:spcBef>
                <a:spcPts val="200"/>
              </a:spcBef>
            </a:pPr>
            <a:endParaRPr lang="en-US" altLang="de-DE" sz="1800" dirty="0">
              <a:cs typeface="Arial" panose="020B0604020202020204" pitchFamily="34" charset="0"/>
            </a:endParaRPr>
          </a:p>
          <a:p>
            <a:pPr lvl="1" eaLnBrk="1" hangingPunct="1">
              <a:buFontTx/>
              <a:buChar char="•"/>
            </a:pPr>
            <a:endParaRPr lang="de-DE" altLang="de-DE" sz="1800" dirty="0">
              <a:cs typeface="Arial" panose="020B0604020202020204" pitchFamily="34" charset="0"/>
            </a:endParaRPr>
          </a:p>
          <a:p>
            <a:pPr eaLnBrk="1" hangingPunct="1"/>
            <a:endParaRPr lang="de-DE" altLang="de-DE" sz="1800" dirty="0">
              <a:cs typeface="Arial" panose="020B0604020202020204" pitchFamily="34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92460" y="991281"/>
            <a:ext cx="4999620" cy="367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dirty="0" smtClean="0">
                <a:solidFill>
                  <a:srgbClr val="333399"/>
                </a:solidFill>
                <a:cs typeface="Arial" charset="0"/>
              </a:rPr>
              <a:t>The FRS Ion Catcher</a:t>
            </a:r>
          </a:p>
          <a:p>
            <a:pPr marL="266700" lvl="1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Unique capabilities:</a:t>
            </a:r>
          </a:p>
          <a:p>
            <a:pPr marL="666750" lvl="2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Efficient </a:t>
            </a:r>
            <a:r>
              <a:rPr lang="en-US" sz="1800" dirty="0" err="1" smtClean="0">
                <a:cs typeface="Calibri" panose="020F0502020204030204" pitchFamily="34" charset="0"/>
              </a:rPr>
              <a:t>thermalization</a:t>
            </a:r>
            <a:r>
              <a:rPr lang="en-US" sz="1800" dirty="0" smtClean="0">
                <a:cs typeface="Calibri" panose="020F0502020204030204" pitchFamily="34" charset="0"/>
              </a:rPr>
              <a:t> of relativistic secondary beams</a:t>
            </a:r>
          </a:p>
          <a:p>
            <a:pPr marL="666750" lvl="2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Broadband measurements with full ID</a:t>
            </a:r>
          </a:p>
          <a:p>
            <a:pPr marL="666750" lvl="2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High mass accuracy, down to 6*10</a:t>
            </a:r>
            <a:r>
              <a:rPr lang="en-US" sz="1800" baseline="30000" dirty="0" smtClean="0">
                <a:cs typeface="Calibri" panose="020F0502020204030204" pitchFamily="34" charset="0"/>
              </a:rPr>
              <a:t>-8</a:t>
            </a:r>
          </a:p>
          <a:p>
            <a:pPr marL="666750" lvl="2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High </a:t>
            </a:r>
            <a:r>
              <a:rPr lang="en-US" sz="1800" dirty="0" smtClean="0">
                <a:cs typeface="Calibri" panose="020F0502020204030204" pitchFamily="34" charset="0"/>
              </a:rPr>
              <a:t>sensitivity</a:t>
            </a:r>
          </a:p>
          <a:p>
            <a:pPr marL="666750" lvl="2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Isomer separation</a:t>
            </a:r>
            <a:endParaRPr lang="en-US" sz="1800" dirty="0" smtClean="0">
              <a:cs typeface="Calibri" panose="020F0502020204030204" pitchFamily="34" charset="0"/>
            </a:endParaRPr>
          </a:p>
          <a:p>
            <a:pPr marL="666750" lvl="2" indent="-266700" eaLnBrk="1" hangingPunct="1">
              <a:spcBef>
                <a:spcPts val="200"/>
              </a:spcBef>
              <a:buFontTx/>
              <a:buChar char="•"/>
              <a:defRPr/>
            </a:pPr>
            <a:endParaRPr lang="en-US" sz="1800" dirty="0" smtClean="0">
              <a:cs typeface="Calibri" panose="020F0502020204030204" pitchFamily="34" charset="0"/>
            </a:endParaRPr>
          </a:p>
          <a:p>
            <a:pPr marL="266700" lvl="1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Novel method to simultaneous measure mass, Q-value, Branching ratio and half-live</a:t>
            </a:r>
          </a:p>
          <a:p>
            <a:pPr marL="266700" lvl="1" indent="-266700" eaLnBrk="1" hangingPunct="1">
              <a:spcBef>
                <a:spcPts val="200"/>
              </a:spcBef>
              <a:buFontTx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Search for new isomeric states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191" y="665530"/>
            <a:ext cx="2610788" cy="182736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75" y="2607482"/>
            <a:ext cx="2347640" cy="232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r="3351"/>
          <a:stretch/>
        </p:blipFill>
        <p:spPr bwMode="auto">
          <a:xfrm>
            <a:off x="5148065" y="4833731"/>
            <a:ext cx="1821322" cy="181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5" name="Picture 10" descr="J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23" y="4271821"/>
            <a:ext cx="112712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9"/>
          <p:cNvSpPr>
            <a:spLocks noChangeArrowheads="1"/>
          </p:cNvSpPr>
          <p:nvPr/>
        </p:nvSpPr>
        <p:spPr bwMode="auto">
          <a:xfrm>
            <a:off x="138113" y="5177627"/>
            <a:ext cx="8866187" cy="1420023"/>
          </a:xfrm>
          <a:prstGeom prst="rect">
            <a:avLst/>
          </a:prstGeom>
          <a:solidFill>
            <a:srgbClr val="FFFFE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de-DE">
              <a:solidFill>
                <a:schemeClr val="tx1"/>
              </a:solidFill>
            </a:endParaRPr>
          </a:p>
        </p:txBody>
      </p:sp>
      <p:pic>
        <p:nvPicPr>
          <p:cNvPr id="38915" name="Picture 41" descr="BMBF_RGB_Gef_L_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" t="29036" r="854" b="9917"/>
          <a:stretch>
            <a:fillRect/>
          </a:stretch>
        </p:blipFill>
        <p:spPr bwMode="auto">
          <a:xfrm>
            <a:off x="228600" y="5989638"/>
            <a:ext cx="13716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9" descr="Helmholtz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22975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51109" r="69817" b="7516"/>
          <a:stretch>
            <a:fillRect/>
          </a:stretch>
        </p:blipFill>
        <p:spPr bwMode="auto">
          <a:xfrm>
            <a:off x="1752600" y="6015038"/>
            <a:ext cx="116205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10" descr="logo-hgs-hire-b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6064250"/>
            <a:ext cx="1725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2" descr="LOEWE_dreizeili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5959475"/>
            <a:ext cx="21780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31"/>
          <p:cNvSpPr txBox="1">
            <a:spLocks noChangeArrowheads="1"/>
          </p:cNvSpPr>
          <p:nvPr/>
        </p:nvSpPr>
        <p:spPr bwMode="auto">
          <a:xfrm>
            <a:off x="95250" y="5103656"/>
            <a:ext cx="8874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 dirty="0" err="1">
                <a:solidFill>
                  <a:srgbClr val="333399"/>
                </a:solidFill>
              </a:rPr>
              <a:t>Funding</a:t>
            </a:r>
            <a:r>
              <a:rPr lang="en-US" altLang="de-DE" sz="1400" dirty="0">
                <a:solidFill>
                  <a:srgbClr val="333399"/>
                </a:solidFill>
              </a:rPr>
              <a:t>:</a:t>
            </a:r>
            <a:r>
              <a:rPr lang="en-US" altLang="de-DE" sz="1400" dirty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de-DE" sz="1400" b="1" dirty="0">
                <a:solidFill>
                  <a:schemeClr val="tx1"/>
                </a:solidFill>
              </a:rPr>
              <a:t>BMBF</a:t>
            </a:r>
            <a:r>
              <a:rPr lang="en-US" altLang="de-DE" sz="1400" dirty="0">
                <a:solidFill>
                  <a:schemeClr val="tx1"/>
                </a:solidFill>
              </a:rPr>
              <a:t> (</a:t>
            </a:r>
            <a:r>
              <a:rPr lang="en-GB" altLang="de-DE" sz="1400" dirty="0" smtClean="0">
                <a:solidFill>
                  <a:schemeClr val="tx1"/>
                </a:solidFill>
              </a:rPr>
              <a:t>05P19RGFN1</a:t>
            </a:r>
            <a:r>
              <a:rPr lang="en-US" altLang="de-DE" sz="1400" dirty="0" smtClean="0">
                <a:solidFill>
                  <a:schemeClr val="tx1"/>
                </a:solidFill>
              </a:rPr>
              <a:t>, </a:t>
            </a:r>
            <a:r>
              <a:rPr lang="en-US" altLang="de-DE" sz="1400" dirty="0">
                <a:solidFill>
                  <a:schemeClr val="tx1"/>
                </a:solidFill>
              </a:rPr>
              <a:t>05P16RGFN1), </a:t>
            </a:r>
            <a:r>
              <a:rPr lang="en-GB" altLang="de-DE" sz="1400" b="1" dirty="0">
                <a:solidFill>
                  <a:schemeClr val="tx1"/>
                </a:solidFill>
              </a:rPr>
              <a:t>State of Hesse</a:t>
            </a:r>
            <a:r>
              <a:rPr lang="en-GB" altLang="de-DE" sz="1400" dirty="0">
                <a:solidFill>
                  <a:schemeClr val="tx1"/>
                </a:solidFill>
              </a:rPr>
              <a:t> (HMWK) (LOEWE </a:t>
            </a:r>
            <a:r>
              <a:rPr lang="en-GB" altLang="de-DE" sz="1400" dirty="0" err="1">
                <a:solidFill>
                  <a:schemeClr val="tx1"/>
                </a:solidFill>
              </a:rPr>
              <a:t>Center</a:t>
            </a:r>
            <a:r>
              <a:rPr lang="en-GB" altLang="de-DE" sz="1400" dirty="0">
                <a:solidFill>
                  <a:schemeClr val="tx1"/>
                </a:solidFill>
              </a:rPr>
              <a:t> </a:t>
            </a:r>
            <a:r>
              <a:rPr lang="en-GB" altLang="de-DE" sz="1400" dirty="0" err="1">
                <a:solidFill>
                  <a:schemeClr val="tx1"/>
                </a:solidFill>
              </a:rPr>
              <a:t>HICforFAIR</a:t>
            </a:r>
            <a:r>
              <a:rPr lang="en-GB" altLang="de-DE" sz="1400" dirty="0">
                <a:solidFill>
                  <a:schemeClr val="tx1"/>
                </a:solidFill>
              </a:rPr>
              <a:t>)</a:t>
            </a:r>
            <a:r>
              <a:rPr lang="en-US" altLang="de-DE" sz="1400" dirty="0">
                <a:solidFill>
                  <a:schemeClr val="tx1"/>
                </a:solidFill>
              </a:rPr>
              <a:t>, </a:t>
            </a:r>
            <a:r>
              <a:rPr lang="en-US" altLang="de-DE" sz="1400" b="1" dirty="0">
                <a:solidFill>
                  <a:schemeClr val="tx1"/>
                </a:solidFill>
              </a:rPr>
              <a:t>HGS-</a:t>
            </a:r>
            <a:r>
              <a:rPr lang="en-US" altLang="de-DE" sz="1400" b="1" dirty="0" err="1">
                <a:solidFill>
                  <a:schemeClr val="tx1"/>
                </a:solidFill>
              </a:rPr>
              <a:t>HIRe</a:t>
            </a:r>
            <a:r>
              <a:rPr lang="en-US" altLang="de-DE" sz="1400" dirty="0">
                <a:solidFill>
                  <a:schemeClr val="tx1"/>
                </a:solidFill>
              </a:rPr>
              <a:t>, </a:t>
            </a:r>
            <a:r>
              <a:rPr lang="en-GB" altLang="de-DE" sz="1400" b="1" dirty="0">
                <a:solidFill>
                  <a:schemeClr val="tx1"/>
                </a:solidFill>
              </a:rPr>
              <a:t>JLU Giessen</a:t>
            </a:r>
            <a:r>
              <a:rPr lang="en-GB" altLang="de-DE" sz="1400" dirty="0">
                <a:solidFill>
                  <a:schemeClr val="tx1"/>
                </a:solidFill>
              </a:rPr>
              <a:t> and </a:t>
            </a:r>
            <a:r>
              <a:rPr lang="en-GB" altLang="de-DE" sz="1400" b="1" dirty="0">
                <a:solidFill>
                  <a:schemeClr val="tx1"/>
                </a:solidFill>
              </a:rPr>
              <a:t>GSI</a:t>
            </a:r>
            <a:r>
              <a:rPr lang="en-GB" altLang="de-DE" sz="1400" dirty="0">
                <a:solidFill>
                  <a:schemeClr val="tx1"/>
                </a:solidFill>
              </a:rPr>
              <a:t> (JLU-GSI strategic Helmholtz partnership agreement</a:t>
            </a:r>
            <a:r>
              <a:rPr lang="en-GB" altLang="de-DE" sz="1400" dirty="0" smtClean="0">
                <a:solidFill>
                  <a:schemeClr val="tx1"/>
                </a:solidFill>
              </a:rPr>
              <a:t>), European Union Horizon 2020 (654002 JRA SATNURSE), ELI-NP Phase II (1/07.07.2016, CP, ID 1334)</a:t>
            </a:r>
            <a:endParaRPr lang="en-US" altLang="de-DE" sz="1400" dirty="0">
              <a:solidFill>
                <a:schemeClr val="tx1"/>
              </a:solidFill>
            </a:endParaRPr>
          </a:p>
        </p:txBody>
      </p:sp>
      <p:sp>
        <p:nvSpPr>
          <p:cNvPr id="38921" name="Text Box 6"/>
          <p:cNvSpPr txBox="1">
            <a:spLocks noChangeArrowheads="1"/>
          </p:cNvSpPr>
          <p:nvPr/>
        </p:nvSpPr>
        <p:spPr bwMode="auto">
          <a:xfrm>
            <a:off x="0" y="549275"/>
            <a:ext cx="4427538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de-DE" altLang="de-DE" dirty="0">
                <a:solidFill>
                  <a:srgbClr val="333399"/>
                </a:solidFill>
                <a:ea typeface="ＭＳ Ｐゴシック" panose="020B0600070205080204" pitchFamily="34" charset="-128"/>
                <a:sym typeface="Arial" panose="020B0604020202020204" pitchFamily="34" charset="0"/>
              </a:rPr>
              <a:t>FRS Ion Catcher </a:t>
            </a:r>
            <a:r>
              <a:rPr lang="de-DE" altLang="de-DE" dirty="0" err="1">
                <a:solidFill>
                  <a:srgbClr val="333399"/>
                </a:solidFill>
                <a:ea typeface="ＭＳ Ｐゴシック" panose="020B0600070205080204" pitchFamily="34" charset="-128"/>
                <a:sym typeface="Arial" panose="020B0604020202020204" pitchFamily="34" charset="0"/>
              </a:rPr>
              <a:t>Collaboration</a:t>
            </a:r>
            <a:endParaRPr lang="en-US" altLang="de-DE" dirty="0">
              <a:solidFill>
                <a:srgbClr val="333399"/>
              </a:solidFill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US" altLang="de-DE" sz="400" dirty="0">
                <a:solidFill>
                  <a:srgbClr val="333399"/>
                </a:solidFill>
                <a:ea typeface="ＭＳ Ｐゴシック" panose="020B0600070205080204" pitchFamily="34" charset="-128"/>
                <a:sym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D. Amanbayev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S. Ayet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1,2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B. Soumya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2,9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J. Bergmann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P. Constantin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6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T. Dickel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1,2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M. Diwisch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J. Ebert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A. Finley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7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H. Geissel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1,2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F. Greiner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E. </a:t>
            </a:r>
            <a:r>
              <a:rPr lang="en-US" altLang="de-DE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Haettner</a:t>
            </a:r>
            <a:r>
              <a:rPr lang="de-DE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 C.Hornung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S. Kaur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8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R. Knöbel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W.Lippert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I. Mardor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10,11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B. Mei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6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I. Miskun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I. Moore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J.-H. Otto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Z. Patyk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4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S. Pietri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A. Pikhtelev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8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W.R. Plaß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1,2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I. Pohjalainen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A. Prochazka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S. Purushothaman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C. Rappold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M.P. Reiter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1,7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 A.-K. Rink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C. Scheidenberger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M. Takechi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Y. Tanaka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H. Toernquist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H. Weick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J.S. Winfield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X.X</a:t>
            </a:r>
            <a:r>
              <a:rPr lang="de-DE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de-DE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1,2</a:t>
            </a:r>
            <a:r>
              <a:rPr lang="en-US" altLang="de-DE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 M.I. </a:t>
            </a:r>
            <a:r>
              <a:rPr lang="en-US" altLang="de-DE" sz="14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Yavor</a:t>
            </a:r>
            <a:r>
              <a:rPr lang="en-US" altLang="de-DE" sz="1400" baseline="300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5</a:t>
            </a:r>
            <a:endParaRPr lang="en-US" altLang="de-DE" sz="1200" baseline="300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</a:pPr>
            <a:r>
              <a:rPr lang="de-DE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</a:t>
            </a:r>
            <a:r>
              <a:rPr lang="de-DE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Justus-Liebig-Universität Gießen, Gießen, Germany; </a:t>
            </a:r>
          </a:p>
          <a:p>
            <a:pPr algn="ctr" eaLnBrk="1" hangingPunct="1">
              <a:spcBef>
                <a:spcPct val="0"/>
              </a:spcBef>
            </a:pPr>
            <a:r>
              <a:rPr lang="de-DE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</a:t>
            </a:r>
            <a:r>
              <a:rPr lang="de-DE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GSI, Darmstadt, Germany;</a:t>
            </a:r>
            <a:endParaRPr lang="en-US" altLang="de-DE" sz="11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US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University of </a:t>
            </a:r>
            <a:r>
              <a:rPr lang="en-US" altLang="de-DE" sz="11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Jyväskylä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de-DE" sz="11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Jyväskylä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Finland;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4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100" dirty="0">
                <a:solidFill>
                  <a:schemeClr val="tx1"/>
                </a:solidFill>
              </a:rPr>
              <a:t>National Centre for </a:t>
            </a:r>
            <a:r>
              <a:rPr lang="en-US" altLang="en-US" sz="1100" dirty="0" err="1">
                <a:solidFill>
                  <a:schemeClr val="tx1"/>
                </a:solidFill>
              </a:rPr>
              <a:t>Nucl</a:t>
            </a:r>
            <a:r>
              <a:rPr lang="en-US" altLang="en-US" sz="1100" dirty="0">
                <a:solidFill>
                  <a:schemeClr val="tx1"/>
                </a:solidFill>
              </a:rPr>
              <a:t>. Res., Warszawa, Poland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5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Institute for Analytical </a:t>
            </a:r>
            <a:r>
              <a:rPr lang="en-US" altLang="de-DE" sz="11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Instrum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., RAS, St. Petersburg, Russia; </a:t>
            </a:r>
          </a:p>
          <a:p>
            <a:pPr algn="ctr" eaLnBrk="1" hangingPunct="1">
              <a:spcBef>
                <a:spcPct val="0"/>
              </a:spcBef>
            </a:pPr>
            <a:r>
              <a:rPr lang="de-DE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6 </a:t>
            </a:r>
            <a:r>
              <a:rPr lang="de-DE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ELI-NP, </a:t>
            </a:r>
            <a:r>
              <a:rPr lang="de-DE" altLang="de-DE" sz="11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Bucharest</a:t>
            </a:r>
            <a:r>
              <a:rPr lang="de-DE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Romania; </a:t>
            </a:r>
          </a:p>
          <a:p>
            <a:pPr algn="ctr" eaLnBrk="1" hangingPunct="1">
              <a:spcBef>
                <a:spcPct val="0"/>
              </a:spcBef>
            </a:pPr>
            <a:r>
              <a:rPr lang="de-DE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7 </a:t>
            </a:r>
            <a:r>
              <a:rPr lang="de-DE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TRIUMF, Vancouver, Canada;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8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Inst. for E. Prob. of Chem. Phys., RAS, </a:t>
            </a:r>
            <a:r>
              <a:rPr lang="en-US" altLang="de-DE" sz="11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Chernogolovka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Russia; </a:t>
            </a:r>
          </a:p>
          <a:p>
            <a:pPr algn="ctr" eaLnBrk="1" hangingPunct="1">
              <a:spcBef>
                <a:spcPct val="0"/>
              </a:spcBef>
            </a:pPr>
            <a:r>
              <a:rPr lang="de-DE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9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Saint Mary’s University, Halifax, Canada</a:t>
            </a:r>
          </a:p>
          <a:p>
            <a:pPr algn="ctr" eaLnBrk="1" hangingPunct="1">
              <a:spcBef>
                <a:spcPct val="0"/>
              </a:spcBef>
            </a:pPr>
            <a:r>
              <a:rPr lang="de-DE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10</a:t>
            </a:r>
            <a:r>
              <a:rPr lang="de-DE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Soreq NRC, </a:t>
            </a:r>
            <a:r>
              <a:rPr lang="de-DE" altLang="de-DE" sz="11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Yavne</a:t>
            </a:r>
            <a:r>
              <a:rPr lang="de-DE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Israel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de-DE" sz="11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11 </a:t>
            </a:r>
            <a:r>
              <a:rPr lang="en-US" altLang="de-DE" sz="11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Tel Aviv University, Tel Aviv, Israel</a:t>
            </a:r>
          </a:p>
          <a:p>
            <a:pPr algn="ctr" eaLnBrk="1" hangingPunct="1">
              <a:spcBef>
                <a:spcPct val="0"/>
              </a:spcBef>
            </a:pPr>
            <a:endParaRPr lang="en-US" altLang="de-DE" sz="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8922" name="Picture 20" descr="D:\Timo's tresor\beamtime 2016\SAM_3281_smal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28224" r="16869" b="14188"/>
          <a:stretch>
            <a:fillRect/>
          </a:stretch>
        </p:blipFill>
        <p:spPr bwMode="auto">
          <a:xfrm>
            <a:off x="4427538" y="620713"/>
            <a:ext cx="464026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9" descr="jlu-logo-6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77" y="3587002"/>
            <a:ext cx="16002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21" descr="GSI_Logo_rg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6528"/>
            <a:ext cx="159067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" descr="Bildergebnis für eli-n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76" y="3402059"/>
            <a:ext cx="9350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4" descr="Bildergebnis für tel aviv university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88" y="4103673"/>
            <a:ext cx="16129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8" name="Group 27"/>
          <p:cNvGrpSpPr>
            <a:grpSpLocks/>
          </p:cNvGrpSpPr>
          <p:nvPr/>
        </p:nvGrpSpPr>
        <p:grpSpPr bwMode="auto">
          <a:xfrm>
            <a:off x="7221537" y="3404440"/>
            <a:ext cx="1617663" cy="749300"/>
            <a:chOff x="185" y="528"/>
            <a:chExt cx="1995" cy="816"/>
          </a:xfrm>
        </p:grpSpPr>
        <p:pic>
          <p:nvPicPr>
            <p:cNvPr id="38931" name="Picture 25" descr="RUGR_logoEN_rood_RGB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981"/>
              <a:ext cx="1318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2" name="Picture 26" descr="KVI_logo_oblong_cmyk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" y="528"/>
              <a:ext cx="1995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9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Acknowledgements</a:t>
            </a:r>
            <a:endParaRPr lang="en-US" altLang="de-DE" sz="28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8930" name="Text Box 7"/>
          <p:cNvSpPr txBox="1">
            <a:spLocks noChangeArrowheads="1"/>
          </p:cNvSpPr>
          <p:nvPr/>
        </p:nvSpPr>
        <p:spPr bwMode="auto">
          <a:xfrm>
            <a:off x="8748713" y="6605588"/>
            <a:ext cx="3810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 b="1">
                <a:solidFill>
                  <a:srgbClr val="FFFFFF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1671225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solidFill>
            <a:srgbClr val="333399"/>
          </a:solidFill>
          <a:ln w="9360"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b="1" cap="all" spc="-1" dirty="0" smtClean="0">
                <a:solidFill>
                  <a:srgbClr val="FFFFFF"/>
                </a:solidFill>
                <a:latin typeface="Arial"/>
              </a:rPr>
              <a:t>Mass Measurements @ N=126</a:t>
            </a:r>
            <a:endParaRPr lang="en-US" sz="3000" b="1" cap="all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6799680" y="6303960"/>
            <a:ext cx="2343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25517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/>
          <a:lstStyle/>
          <a:p>
            <a:endParaRPr lang="en-US" altLang="de-DE" smtClean="0"/>
          </a:p>
        </p:txBody>
      </p:sp>
      <p:sp>
        <p:nvSpPr>
          <p:cNvPr id="17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kern="0" dirty="0" smtClean="0">
                <a:latin typeface="Calibri" panose="020F0502020204030204" pitchFamily="34" charset="0"/>
              </a:rPr>
              <a:t>Compilation: Mass </a:t>
            </a:r>
            <a:r>
              <a:rPr lang="en-US" altLang="de-DE" kern="0" dirty="0" err="1" smtClean="0">
                <a:latin typeface="Calibri" panose="020F0502020204030204" pitchFamily="34" charset="0"/>
              </a:rPr>
              <a:t>Measurem</a:t>
            </a:r>
            <a:r>
              <a:rPr lang="de-DE" altLang="de-DE" kern="0" dirty="0" err="1" smtClean="0">
                <a:latin typeface="Calibri" panose="020F0502020204030204" pitchFamily="34" charset="0"/>
              </a:rPr>
              <a:t>ent</a:t>
            </a:r>
            <a:r>
              <a:rPr lang="de-DE" altLang="de-DE" kern="0" dirty="0" smtClean="0">
                <a:latin typeface="Calibri" panose="020F0502020204030204" pitchFamily="34" charset="0"/>
              </a:rPr>
              <a:t> </a:t>
            </a:r>
            <a:r>
              <a:rPr lang="en-US" altLang="de-DE" kern="0" dirty="0" smtClean="0">
                <a:latin typeface="Calibri" panose="020F0502020204030204" pitchFamily="34" charset="0"/>
              </a:rPr>
              <a:t>Accuracy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de-DE" altLang="de-DE" kern="0" dirty="0" err="1" smtClean="0"/>
              <a:t>Mass</a:t>
            </a:r>
            <a:r>
              <a:rPr lang="de-DE" altLang="de-DE" kern="0" dirty="0" smtClean="0"/>
              <a:t> </a:t>
            </a:r>
            <a:r>
              <a:rPr lang="de-DE" altLang="de-DE" kern="0" dirty="0" err="1"/>
              <a:t>Measuements</a:t>
            </a:r>
            <a:r>
              <a:rPr lang="de-DE" altLang="de-DE" kern="0" dirty="0"/>
              <a:t> at N=126</a:t>
            </a:r>
            <a:endParaRPr lang="en-US" altLang="de-DE" kern="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676456" y="6605588"/>
            <a:ext cx="38053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400" b="1" dirty="0" smtClean="0">
                <a:solidFill>
                  <a:srgbClr val="FFFFFF"/>
                </a:solidFill>
                <a:ea typeface="Microsoft YaHei" panose="020B0503020204020204" pitchFamily="34" charset="-122"/>
              </a:rPr>
              <a:t>  6</a:t>
            </a:r>
            <a:endParaRPr lang="en-US" altLang="de-DE" sz="1400" b="1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29927" y="6024499"/>
            <a:ext cx="198000" cy="179944"/>
            <a:chOff x="8240719" y="2772977"/>
            <a:chExt cx="684000" cy="6840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8240719" y="2772977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253319" y="2785182"/>
              <a:ext cx="658800" cy="658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73008" y="6027710"/>
            <a:ext cx="197984" cy="179944"/>
            <a:chOff x="8334456" y="3717032"/>
            <a:chExt cx="684000" cy="684000"/>
          </a:xfrm>
        </p:grpSpPr>
        <p:sp>
          <p:nvSpPr>
            <p:cNvPr id="38" name="Rectangle 37"/>
            <p:cNvSpPr/>
            <p:nvPr/>
          </p:nvSpPr>
          <p:spPr bwMode="auto">
            <a:xfrm>
              <a:off x="8334456" y="3717032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347056" y="3729237"/>
              <a:ext cx="658800" cy="658800"/>
            </a:xfrm>
            <a:prstGeom prst="rect">
              <a:avLst/>
            </a:prstGeom>
            <a:noFill/>
            <a:ln w="76200">
              <a:solidFill>
                <a:srgbClr val="00B0F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658" name="Picture 2" descr="D:\JLU Box\Thesis\Pictures\Nuklidkarte_oberhalb_Pb20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234" b="2964"/>
          <a:stretch/>
        </p:blipFill>
        <p:spPr bwMode="auto">
          <a:xfrm>
            <a:off x="1079612" y="698601"/>
            <a:ext cx="6984776" cy="50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6129711" y="685901"/>
            <a:ext cx="684000" cy="684000"/>
            <a:chOff x="8240719" y="2772977"/>
            <a:chExt cx="684000" cy="68400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8240719" y="2772977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8253319" y="2785182"/>
              <a:ext cx="658800" cy="658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29711" y="2576256"/>
            <a:ext cx="684000" cy="684000"/>
            <a:chOff x="8240719" y="2772977"/>
            <a:chExt cx="684000" cy="68400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8240719" y="2772977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53319" y="2785182"/>
              <a:ext cx="658800" cy="658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29811" y="1942231"/>
            <a:ext cx="684000" cy="664455"/>
            <a:chOff x="8240719" y="2772977"/>
            <a:chExt cx="684000" cy="6840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8240719" y="2772977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8253319" y="2785182"/>
              <a:ext cx="658800" cy="658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86927" y="1318806"/>
            <a:ext cx="684000" cy="684000"/>
            <a:chOff x="8334456" y="3717032"/>
            <a:chExt cx="684000" cy="684000"/>
          </a:xfrm>
        </p:grpSpPr>
        <p:sp>
          <p:nvSpPr>
            <p:cNvPr id="41" name="Rectangle 40"/>
            <p:cNvSpPr/>
            <p:nvPr/>
          </p:nvSpPr>
          <p:spPr bwMode="auto">
            <a:xfrm>
              <a:off x="8334456" y="3717032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8347056" y="3729237"/>
              <a:ext cx="658800" cy="658800"/>
            </a:xfrm>
            <a:prstGeom prst="rect">
              <a:avLst/>
            </a:prstGeom>
            <a:noFill/>
            <a:ln w="76200">
              <a:solidFill>
                <a:srgbClr val="00B0F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714612" y="1313210"/>
            <a:ext cx="684000" cy="684000"/>
            <a:chOff x="8334456" y="3717032"/>
            <a:chExt cx="684000" cy="68400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8334456" y="3717032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8347056" y="3729237"/>
              <a:ext cx="658800" cy="658800"/>
            </a:xfrm>
            <a:prstGeom prst="rect">
              <a:avLst/>
            </a:prstGeom>
            <a:noFill/>
            <a:ln w="76200">
              <a:solidFill>
                <a:srgbClr val="00B0F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343262" y="1313210"/>
            <a:ext cx="684000" cy="663747"/>
            <a:chOff x="8334456" y="3717032"/>
            <a:chExt cx="684000" cy="684000"/>
          </a:xfrm>
        </p:grpSpPr>
        <p:sp>
          <p:nvSpPr>
            <p:cNvPr id="47" name="Rectangle 46"/>
            <p:cNvSpPr/>
            <p:nvPr/>
          </p:nvSpPr>
          <p:spPr bwMode="auto">
            <a:xfrm>
              <a:off x="8334456" y="3717032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8347056" y="3729237"/>
              <a:ext cx="658800" cy="658800"/>
            </a:xfrm>
            <a:prstGeom prst="rect">
              <a:avLst/>
            </a:prstGeom>
            <a:noFill/>
            <a:ln w="76200">
              <a:solidFill>
                <a:srgbClr val="00B0F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348260" y="1957032"/>
            <a:ext cx="684000" cy="652482"/>
            <a:chOff x="8240719" y="2772977"/>
            <a:chExt cx="684000" cy="684000"/>
          </a:xfrm>
        </p:grpSpPr>
        <p:sp>
          <p:nvSpPr>
            <p:cNvPr id="35" name="Rectangle 34"/>
            <p:cNvSpPr/>
            <p:nvPr/>
          </p:nvSpPr>
          <p:spPr bwMode="auto">
            <a:xfrm>
              <a:off x="8240719" y="2772977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253319" y="2785182"/>
              <a:ext cx="658800" cy="658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26349" y="593301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First </a:t>
            </a:r>
            <a:r>
              <a:rPr lang="de-DE" sz="1800" dirty="0" err="1" smtClean="0"/>
              <a:t>direct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measurement</a:t>
            </a:r>
            <a:endParaRPr lang="en-US" sz="1800" dirty="0"/>
          </a:p>
        </p:txBody>
      </p:sp>
      <p:sp>
        <p:nvSpPr>
          <p:cNvPr id="54" name="TextBox 53"/>
          <p:cNvSpPr txBox="1"/>
          <p:nvPr/>
        </p:nvSpPr>
        <p:spPr>
          <a:xfrm>
            <a:off x="4673268" y="593051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/>
              <a:t>Direct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measurement</a:t>
            </a:r>
            <a:endParaRPr lang="en-US" sz="1800" dirty="0"/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434039" y="6423138"/>
            <a:ext cx="38184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200" dirty="0" smtClean="0">
                <a:latin typeface="+mn-lt"/>
              </a:rPr>
              <a:t>S. </a:t>
            </a:r>
            <a:r>
              <a:rPr lang="en-US" altLang="de-DE" sz="1200" dirty="0" err="1" smtClean="0">
                <a:latin typeface="+mn-lt"/>
              </a:rPr>
              <a:t>Ayet</a:t>
            </a:r>
            <a:r>
              <a:rPr lang="en-US" altLang="de-DE" sz="1200" dirty="0" smtClean="0">
                <a:latin typeface="+mn-lt"/>
              </a:rPr>
              <a:t> </a:t>
            </a:r>
            <a:r>
              <a:rPr lang="en-US" altLang="de-DE" sz="1200" dirty="0">
                <a:latin typeface="+mn-lt"/>
              </a:rPr>
              <a:t>et al.,</a:t>
            </a:r>
            <a:r>
              <a:rPr lang="de-DE" altLang="de-DE" sz="1200" dirty="0">
                <a:latin typeface="+mn-lt"/>
              </a:rPr>
              <a:t> </a:t>
            </a:r>
            <a:r>
              <a:rPr lang="de-DE" altLang="de-DE" sz="1200" dirty="0" err="1" smtClean="0">
                <a:latin typeface="+mn-lt"/>
              </a:rPr>
              <a:t>submitted</a:t>
            </a:r>
            <a:r>
              <a:rPr lang="de-DE" altLang="de-DE" sz="1200" dirty="0" smtClean="0">
                <a:latin typeface="+mn-lt"/>
              </a:rPr>
              <a:t> </a:t>
            </a:r>
            <a:r>
              <a:rPr lang="de-DE" altLang="de-DE" sz="1200" dirty="0" err="1" smtClean="0">
                <a:latin typeface="+mn-lt"/>
              </a:rPr>
              <a:t>to</a:t>
            </a:r>
            <a:r>
              <a:rPr lang="de-DE" altLang="de-DE" sz="1200" dirty="0">
                <a:latin typeface="+mn-lt"/>
              </a:rPr>
              <a:t> PRC, </a:t>
            </a:r>
            <a:r>
              <a:rPr lang="de-DE" altLang="de-DE" sz="1200" dirty="0" smtClean="0">
                <a:latin typeface="+mn-lt"/>
              </a:rPr>
              <a:t>arXiv:1901.11278v1</a:t>
            </a:r>
            <a:endParaRPr lang="en-GB" altLang="de-DE" sz="1200" dirty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42664" y="5693309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N=126</a:t>
            </a:r>
            <a:endParaRPr lang="en-US" sz="1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550919" y="4651334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Z=82</a:t>
            </a:r>
            <a:endParaRPr lang="en-US" sz="1400" b="1" dirty="0"/>
          </a:p>
        </p:txBody>
      </p:sp>
      <p:grpSp>
        <p:nvGrpSpPr>
          <p:cNvPr id="52" name="Group 18"/>
          <p:cNvGrpSpPr/>
          <p:nvPr/>
        </p:nvGrpSpPr>
        <p:grpSpPr>
          <a:xfrm>
            <a:off x="2985488" y="3199589"/>
            <a:ext cx="684000" cy="687586"/>
            <a:chOff x="8240719" y="2772977"/>
            <a:chExt cx="684000" cy="684000"/>
          </a:xfrm>
        </p:grpSpPr>
        <p:sp>
          <p:nvSpPr>
            <p:cNvPr id="53" name="Rectangle 19"/>
            <p:cNvSpPr/>
            <p:nvPr/>
          </p:nvSpPr>
          <p:spPr bwMode="auto">
            <a:xfrm>
              <a:off x="8240719" y="2772977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20"/>
            <p:cNvSpPr/>
            <p:nvPr/>
          </p:nvSpPr>
          <p:spPr bwMode="auto">
            <a:xfrm>
              <a:off x="8253319" y="2785182"/>
              <a:ext cx="658800" cy="658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982439" y="2558040"/>
            <a:ext cx="684000" cy="687586"/>
            <a:chOff x="8240719" y="2772977"/>
            <a:chExt cx="684000" cy="6840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8240719" y="2772977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253319" y="2785182"/>
              <a:ext cx="658800" cy="658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82439" y="1941736"/>
            <a:ext cx="684000" cy="671795"/>
            <a:chOff x="8240719" y="2772977"/>
            <a:chExt cx="684000" cy="6840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8240719" y="2772977"/>
              <a:ext cx="684000" cy="684000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8253319" y="2785182"/>
              <a:ext cx="658800" cy="6588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round/>
              <a:headEnd type="triangle" w="sm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34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4569198"/>
            <a:ext cx="83776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Calibri" panose="020F0502020204030204" pitchFamily="34" charset="0"/>
              </a:rPr>
              <a:t>Investigation of the N=126 neutron shell, above the Z=82 proton shell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Calibri" panose="020F0502020204030204" pitchFamily="34" charset="0"/>
              </a:rPr>
              <a:t>7 ground state masses measured for the first time directly</a:t>
            </a:r>
            <a:endParaRPr lang="de-DE" dirty="0" smtClean="0"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Calibri" panose="020F0502020204030204" pitchFamily="34" charset="0"/>
              </a:rPr>
              <a:t>Short-lived isotopes just above the shell </a:t>
            </a:r>
          </a:p>
          <a:p>
            <a:r>
              <a:rPr lang="en-US" dirty="0">
                <a:latin typeface="+mn-lt"/>
                <a:cs typeface="Calibri" panose="020F0502020204030204" pitchFamily="34" charset="0"/>
              </a:rPr>
              <a:t>	</a:t>
            </a:r>
            <a:r>
              <a:rPr lang="en-US" baseline="30000" dirty="0">
                <a:latin typeface="+mn-lt"/>
                <a:cs typeface="Calibri" panose="020F0502020204030204" pitchFamily="34" charset="0"/>
              </a:rPr>
              <a:t>211</a:t>
            </a:r>
            <a:r>
              <a:rPr lang="en-US" dirty="0">
                <a:latin typeface="+mn-lt"/>
                <a:cs typeface="Calibri" panose="020F0502020204030204" pitchFamily="34" charset="0"/>
              </a:rPr>
              <a:t>Po (512ms), </a:t>
            </a:r>
            <a:r>
              <a:rPr lang="en-US" baseline="30000" dirty="0">
                <a:latin typeface="+mn-lt"/>
                <a:cs typeface="Calibri" panose="020F0502020204030204" pitchFamily="34" charset="0"/>
              </a:rPr>
              <a:t>212</a:t>
            </a:r>
            <a:r>
              <a:rPr lang="en-US" dirty="0">
                <a:latin typeface="+mn-lt"/>
                <a:cs typeface="Calibri" panose="020F0502020204030204" pitchFamily="34" charset="0"/>
              </a:rPr>
              <a:t>At(314ms), </a:t>
            </a:r>
            <a:r>
              <a:rPr lang="en-US" baseline="30000" dirty="0">
                <a:latin typeface="+mn-lt"/>
                <a:cs typeface="Calibri" panose="020F0502020204030204" pitchFamily="34" charset="0"/>
              </a:rPr>
              <a:t>213</a:t>
            </a:r>
            <a:r>
              <a:rPr lang="en-US" dirty="0">
                <a:latin typeface="+mn-lt"/>
                <a:cs typeface="Calibri" panose="020F0502020204030204" pitchFamily="34" charset="0"/>
              </a:rPr>
              <a:t>Rn (19.5ms)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5" y="811810"/>
            <a:ext cx="3871709" cy="3048193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de-DE" altLang="de-DE" kern="0" dirty="0" err="1">
                <a:latin typeface="+mj-lt"/>
              </a:rPr>
              <a:t>Mass</a:t>
            </a:r>
            <a:r>
              <a:rPr lang="de-DE" altLang="de-DE" kern="0" dirty="0">
                <a:latin typeface="+mj-lt"/>
              </a:rPr>
              <a:t> </a:t>
            </a:r>
            <a:r>
              <a:rPr lang="de-DE" altLang="de-DE" kern="0" dirty="0" err="1">
                <a:latin typeface="+mj-lt"/>
              </a:rPr>
              <a:t>Measuements</a:t>
            </a:r>
            <a:r>
              <a:rPr lang="de-DE" altLang="de-DE" kern="0" dirty="0">
                <a:latin typeface="+mj-lt"/>
              </a:rPr>
              <a:t> at </a:t>
            </a:r>
            <a:r>
              <a:rPr lang="de-DE" altLang="de-DE" kern="0" dirty="0" smtClean="0">
                <a:latin typeface="+mj-lt"/>
              </a:rPr>
              <a:t>N=126</a:t>
            </a:r>
            <a:endParaRPr lang="en-US" altLang="de-DE" kern="0" dirty="0">
              <a:latin typeface="+mj-lt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676456" y="6605588"/>
            <a:ext cx="38053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400" b="1" dirty="0" smtClean="0">
                <a:solidFill>
                  <a:srgbClr val="FFFFFF"/>
                </a:solidFill>
                <a:ea typeface="Microsoft YaHei" panose="020B0503020204020204" pitchFamily="34" charset="-122"/>
              </a:rPr>
              <a:t> </a:t>
            </a:r>
            <a:r>
              <a:rPr lang="en-US" altLang="de-DE" sz="1400" b="1" dirty="0">
                <a:solidFill>
                  <a:srgbClr val="FFFFFF"/>
                </a:solidFill>
                <a:ea typeface="Microsoft YaHei" panose="020B0503020204020204" pitchFamily="34" charset="-122"/>
              </a:rPr>
              <a:t> </a:t>
            </a:r>
            <a:r>
              <a:rPr lang="en-US" altLang="de-DE" sz="1400" b="1" dirty="0" smtClean="0">
                <a:solidFill>
                  <a:srgbClr val="FFFFFF"/>
                </a:solidFill>
                <a:ea typeface="Microsoft YaHei" panose="020B0503020204020204" pitchFamily="34" charset="-122"/>
              </a:rPr>
              <a:t>7</a:t>
            </a:r>
            <a:endParaRPr lang="en-US" altLang="de-DE" sz="1400" b="1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434039" y="6423138"/>
            <a:ext cx="38184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200" dirty="0" smtClean="0">
                <a:latin typeface="+mn-lt"/>
              </a:rPr>
              <a:t>S. </a:t>
            </a:r>
            <a:r>
              <a:rPr lang="en-US" altLang="de-DE" sz="1200" dirty="0" err="1" smtClean="0">
                <a:latin typeface="+mn-lt"/>
              </a:rPr>
              <a:t>Ayet</a:t>
            </a:r>
            <a:r>
              <a:rPr lang="en-US" altLang="de-DE" sz="1200" dirty="0" smtClean="0">
                <a:latin typeface="+mn-lt"/>
              </a:rPr>
              <a:t> </a:t>
            </a:r>
            <a:r>
              <a:rPr lang="en-US" altLang="de-DE" sz="1200" dirty="0">
                <a:latin typeface="+mn-lt"/>
              </a:rPr>
              <a:t>et al.,</a:t>
            </a:r>
            <a:r>
              <a:rPr lang="de-DE" altLang="de-DE" sz="1200" dirty="0">
                <a:latin typeface="+mn-lt"/>
              </a:rPr>
              <a:t> </a:t>
            </a:r>
            <a:r>
              <a:rPr lang="de-DE" altLang="de-DE" sz="1200" dirty="0" err="1" smtClean="0">
                <a:latin typeface="+mn-lt"/>
              </a:rPr>
              <a:t>submitted</a:t>
            </a:r>
            <a:r>
              <a:rPr lang="de-DE" altLang="de-DE" sz="1200" dirty="0" smtClean="0">
                <a:latin typeface="+mn-lt"/>
              </a:rPr>
              <a:t> </a:t>
            </a:r>
            <a:r>
              <a:rPr lang="de-DE" altLang="de-DE" sz="1200" dirty="0" err="1" smtClean="0">
                <a:latin typeface="+mn-lt"/>
              </a:rPr>
              <a:t>to</a:t>
            </a:r>
            <a:r>
              <a:rPr lang="de-DE" altLang="de-DE" sz="1200" dirty="0">
                <a:latin typeface="+mn-lt"/>
              </a:rPr>
              <a:t> PRC, </a:t>
            </a:r>
            <a:r>
              <a:rPr lang="de-DE" altLang="de-DE" sz="1200" dirty="0" smtClean="0">
                <a:latin typeface="+mn-lt"/>
              </a:rPr>
              <a:t>arXiv:1901.11278v1</a:t>
            </a:r>
            <a:endParaRPr lang="en-GB" altLang="de-DE" sz="1200" dirty="0">
              <a:latin typeface="+mn-lt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4572000" y="404664"/>
          <a:ext cx="4798857" cy="36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404664"/>
                        <a:ext cx="4798857" cy="36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0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800555" y="4005064"/>
            <a:ext cx="38759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  <a:cs typeface="Calibri" panose="020F0502020204030204" pitchFamily="34" charset="0"/>
              </a:rPr>
              <a:t>Investigation of the N=126 neutron shell, above the Z=82 proton shell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Experimental </a:t>
            </a:r>
            <a:r>
              <a:rPr lang="en-US" dirty="0"/>
              <a:t>results deviate strongly </a:t>
            </a:r>
            <a:r>
              <a:rPr lang="en-US" dirty="0" smtClean="0"/>
              <a:t>from the </a:t>
            </a:r>
            <a:r>
              <a:rPr lang="en-US" dirty="0"/>
              <a:t>theoretical predictions, especially for N=126 and N=127</a:t>
            </a:r>
            <a:endParaRPr lang="en-US" dirty="0" smtClean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lvl="2" eaLnBrk="1" hangingPunct="1">
              <a:defRPr/>
            </a:pPr>
            <a:r>
              <a:rPr lang="de-DE" altLang="de-DE" kern="0" dirty="0" err="1">
                <a:latin typeface="+mj-lt"/>
              </a:rPr>
              <a:t>Mass</a:t>
            </a:r>
            <a:r>
              <a:rPr lang="de-DE" altLang="de-DE" kern="0" dirty="0">
                <a:latin typeface="+mj-lt"/>
              </a:rPr>
              <a:t> </a:t>
            </a:r>
            <a:r>
              <a:rPr lang="de-DE" altLang="de-DE" kern="0" dirty="0" err="1">
                <a:latin typeface="+mj-lt"/>
              </a:rPr>
              <a:t>Measuements</a:t>
            </a:r>
            <a:r>
              <a:rPr lang="de-DE" altLang="de-DE" kern="0" dirty="0">
                <a:latin typeface="+mj-lt"/>
              </a:rPr>
              <a:t> at </a:t>
            </a:r>
            <a:r>
              <a:rPr lang="de-DE" altLang="de-DE" kern="0" dirty="0" smtClean="0">
                <a:latin typeface="+mj-lt"/>
              </a:rPr>
              <a:t>N=126</a:t>
            </a:r>
            <a:endParaRPr lang="en-US" altLang="de-DE" kern="0" dirty="0">
              <a:latin typeface="+mj-lt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676456" y="6605588"/>
            <a:ext cx="38053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400" b="1" dirty="0" smtClean="0">
                <a:solidFill>
                  <a:srgbClr val="FFFFFF"/>
                </a:solidFill>
                <a:ea typeface="Microsoft YaHei" panose="020B0503020204020204" pitchFamily="34" charset="-122"/>
              </a:rPr>
              <a:t> </a:t>
            </a:r>
            <a:r>
              <a:rPr lang="en-US" altLang="de-DE" sz="1400" b="1" dirty="0">
                <a:solidFill>
                  <a:srgbClr val="FFFFFF"/>
                </a:solidFill>
                <a:ea typeface="Microsoft YaHei" panose="020B0503020204020204" pitchFamily="34" charset="-122"/>
              </a:rPr>
              <a:t> </a:t>
            </a:r>
            <a:r>
              <a:rPr lang="en-US" altLang="de-DE" sz="1400" b="1" dirty="0" smtClean="0">
                <a:solidFill>
                  <a:srgbClr val="FFFFFF"/>
                </a:solidFill>
                <a:ea typeface="Microsoft YaHei" panose="020B0503020204020204" pitchFamily="34" charset="-122"/>
              </a:rPr>
              <a:t>7</a:t>
            </a:r>
            <a:endParaRPr lang="en-US" altLang="de-DE" sz="1400" b="1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168586"/>
              </p:ext>
            </p:extLst>
          </p:nvPr>
        </p:nvGraphicFramePr>
        <p:xfrm>
          <a:off x="92173" y="0"/>
          <a:ext cx="4222473" cy="6045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4" name="Graph" r:id="rId4" imgW="2916000" imgH="4174560" progId="Origin50.Graph">
                  <p:embed/>
                </p:oleObj>
              </mc:Choice>
              <mc:Fallback>
                <p:oleObj name="Graph" r:id="rId4" imgW="2916000" imgH="417456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173" y="0"/>
                        <a:ext cx="4222473" cy="6045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434039" y="6423138"/>
            <a:ext cx="38184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de-DE" sz="1200" dirty="0" smtClean="0">
                <a:latin typeface="+mn-lt"/>
              </a:rPr>
              <a:t>S. </a:t>
            </a:r>
            <a:r>
              <a:rPr lang="en-US" altLang="de-DE" sz="1200" dirty="0" err="1" smtClean="0">
                <a:latin typeface="+mn-lt"/>
              </a:rPr>
              <a:t>Ayet</a:t>
            </a:r>
            <a:r>
              <a:rPr lang="en-US" altLang="de-DE" sz="1200" dirty="0" smtClean="0">
                <a:latin typeface="+mn-lt"/>
              </a:rPr>
              <a:t> </a:t>
            </a:r>
            <a:r>
              <a:rPr lang="en-US" altLang="de-DE" sz="1200" dirty="0">
                <a:latin typeface="+mn-lt"/>
              </a:rPr>
              <a:t>et al.,</a:t>
            </a:r>
            <a:r>
              <a:rPr lang="de-DE" altLang="de-DE" sz="1200" dirty="0">
                <a:latin typeface="+mn-lt"/>
              </a:rPr>
              <a:t> </a:t>
            </a:r>
            <a:r>
              <a:rPr lang="de-DE" altLang="de-DE" sz="1200" dirty="0" err="1" smtClean="0">
                <a:latin typeface="+mn-lt"/>
              </a:rPr>
              <a:t>submitted</a:t>
            </a:r>
            <a:r>
              <a:rPr lang="de-DE" altLang="de-DE" sz="1200" dirty="0" smtClean="0">
                <a:latin typeface="+mn-lt"/>
              </a:rPr>
              <a:t> </a:t>
            </a:r>
            <a:r>
              <a:rPr lang="de-DE" altLang="de-DE" sz="1200" dirty="0" err="1" smtClean="0">
                <a:latin typeface="+mn-lt"/>
              </a:rPr>
              <a:t>to</a:t>
            </a:r>
            <a:r>
              <a:rPr lang="de-DE" altLang="de-DE" sz="1200" dirty="0">
                <a:latin typeface="+mn-lt"/>
              </a:rPr>
              <a:t> PRC, </a:t>
            </a:r>
            <a:r>
              <a:rPr lang="de-DE" altLang="de-DE" sz="1200" dirty="0" smtClean="0">
                <a:latin typeface="+mn-lt"/>
              </a:rPr>
              <a:t>arXiv:1901.11278v1</a:t>
            </a:r>
            <a:endParaRPr lang="en-GB" altLang="de-DE" sz="1200" dirty="0">
              <a:latin typeface="+mn-lt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4572000" y="404664"/>
          <a:ext cx="4798857" cy="36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5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0" y="404664"/>
                        <a:ext cx="4798857" cy="36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0" y="5869140"/>
            <a:ext cx="4936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MR9"/>
              </a:rPr>
              <a:t>A. </a:t>
            </a:r>
            <a:r>
              <a:rPr lang="en-US" sz="1200" dirty="0" err="1">
                <a:latin typeface="CMR9"/>
              </a:rPr>
              <a:t>Sobiczewski</a:t>
            </a:r>
            <a:r>
              <a:rPr lang="en-US" sz="1200" dirty="0">
                <a:latin typeface="CMR9"/>
              </a:rPr>
              <a:t> and Y. A. Litvinov, </a:t>
            </a:r>
            <a:r>
              <a:rPr lang="en-US" sz="1200" dirty="0" smtClean="0">
                <a:latin typeface="CMR9"/>
              </a:rPr>
              <a:t>PRC </a:t>
            </a:r>
            <a:r>
              <a:rPr lang="en-US" sz="1200" dirty="0" smtClean="0">
                <a:latin typeface="CMBX9"/>
              </a:rPr>
              <a:t>89</a:t>
            </a:r>
            <a:r>
              <a:rPr lang="en-US" sz="1200" dirty="0" smtClean="0">
                <a:latin typeface="CMR9"/>
              </a:rPr>
              <a:t>, </a:t>
            </a:r>
            <a:r>
              <a:rPr lang="de-DE" sz="1200" dirty="0" smtClean="0">
                <a:latin typeface="CMR9"/>
              </a:rPr>
              <a:t>024311 </a:t>
            </a:r>
            <a:r>
              <a:rPr lang="de-DE" sz="1200" dirty="0">
                <a:latin typeface="CMR9"/>
              </a:rPr>
              <a:t>(2014).</a:t>
            </a:r>
          </a:p>
          <a:p>
            <a:r>
              <a:rPr lang="en-US" sz="1200" dirty="0" smtClean="0">
                <a:latin typeface="CMR9"/>
              </a:rPr>
              <a:t>W</a:t>
            </a:r>
            <a:r>
              <a:rPr lang="en-US" sz="1200" dirty="0">
                <a:latin typeface="CMR9"/>
              </a:rPr>
              <a:t>. Myers and W. </a:t>
            </a:r>
            <a:r>
              <a:rPr lang="en-US" sz="1200" dirty="0" err="1">
                <a:latin typeface="CMR9"/>
              </a:rPr>
              <a:t>Swiatecki</a:t>
            </a:r>
            <a:r>
              <a:rPr lang="en-US" sz="1200" dirty="0">
                <a:latin typeface="CMR9"/>
              </a:rPr>
              <a:t>, </a:t>
            </a:r>
            <a:r>
              <a:rPr lang="en-US" sz="1200" dirty="0" smtClean="0">
                <a:latin typeface="CMR9"/>
              </a:rPr>
              <a:t>NPA </a:t>
            </a:r>
            <a:r>
              <a:rPr lang="en-US" sz="1200" dirty="0">
                <a:latin typeface="CMBX9"/>
              </a:rPr>
              <a:t>601</a:t>
            </a:r>
            <a:r>
              <a:rPr lang="en-US" sz="1200" dirty="0">
                <a:latin typeface="CMR9"/>
              </a:rPr>
              <a:t>, </a:t>
            </a:r>
            <a:r>
              <a:rPr lang="en-US" sz="1200" dirty="0" smtClean="0">
                <a:latin typeface="CMR9"/>
              </a:rPr>
              <a:t>141 </a:t>
            </a:r>
            <a:r>
              <a:rPr lang="de-DE" sz="1200" dirty="0" smtClean="0">
                <a:latin typeface="CMR9"/>
              </a:rPr>
              <a:t>(1996</a:t>
            </a:r>
            <a:r>
              <a:rPr lang="de-DE" sz="1200" dirty="0">
                <a:latin typeface="CMR9"/>
              </a:rPr>
              <a:t>).</a:t>
            </a:r>
          </a:p>
          <a:p>
            <a:r>
              <a:rPr lang="en-US" sz="1200" dirty="0" smtClean="0">
                <a:latin typeface="CMR9"/>
              </a:rPr>
              <a:t>S</a:t>
            </a:r>
            <a:r>
              <a:rPr lang="en-US" sz="1200" dirty="0">
                <a:latin typeface="CMR9"/>
              </a:rPr>
              <a:t>. </a:t>
            </a:r>
            <a:r>
              <a:rPr lang="en-US" sz="1200" dirty="0" err="1">
                <a:latin typeface="CMR9"/>
              </a:rPr>
              <a:t>Goriely</a:t>
            </a:r>
            <a:r>
              <a:rPr lang="en-US" sz="1200" dirty="0">
                <a:latin typeface="CMR9"/>
              </a:rPr>
              <a:t>, N. </a:t>
            </a:r>
            <a:r>
              <a:rPr lang="en-US" sz="1200" dirty="0" err="1">
                <a:latin typeface="CMR9"/>
              </a:rPr>
              <a:t>Chamel</a:t>
            </a:r>
            <a:r>
              <a:rPr lang="en-US" sz="1200" dirty="0">
                <a:latin typeface="CMR9"/>
              </a:rPr>
              <a:t>, and J. M. Pearson, </a:t>
            </a:r>
            <a:r>
              <a:rPr lang="en-US" sz="1200" dirty="0" smtClean="0">
                <a:latin typeface="CMR9"/>
              </a:rPr>
              <a:t>P</a:t>
            </a:r>
            <a:r>
              <a:rPr lang="de-DE" sz="1200" dirty="0" smtClean="0">
                <a:latin typeface="CMR9"/>
              </a:rPr>
              <a:t>RC </a:t>
            </a:r>
            <a:r>
              <a:rPr lang="de-DE" sz="1200" dirty="0" smtClean="0">
                <a:latin typeface="CMBX9"/>
              </a:rPr>
              <a:t>88</a:t>
            </a:r>
            <a:r>
              <a:rPr lang="de-DE" sz="1200" dirty="0">
                <a:latin typeface="CMR9"/>
              </a:rPr>
              <a:t>, 024308 </a:t>
            </a:r>
            <a:r>
              <a:rPr lang="de-DE" sz="1200" dirty="0" smtClean="0">
                <a:latin typeface="CMR9"/>
              </a:rPr>
              <a:t>2013</a:t>
            </a:r>
            <a:r>
              <a:rPr lang="de-DE" sz="1200" dirty="0">
                <a:latin typeface="CMR9"/>
              </a:rPr>
              <a:t>).</a:t>
            </a:r>
          </a:p>
          <a:p>
            <a:r>
              <a:rPr lang="fi-FI" sz="1200" dirty="0" smtClean="0">
                <a:latin typeface="CMR9"/>
              </a:rPr>
              <a:t>M</a:t>
            </a:r>
            <a:r>
              <a:rPr lang="fi-FI" sz="1200" dirty="0">
                <a:latin typeface="CMR9"/>
              </a:rPr>
              <a:t>. </a:t>
            </a:r>
            <a:r>
              <a:rPr lang="fi-FI" sz="1200" dirty="0" smtClean="0">
                <a:latin typeface="CMR9"/>
              </a:rPr>
              <a:t>Kortelainen</a:t>
            </a:r>
            <a:r>
              <a:rPr lang="de-DE" sz="1200" dirty="0" smtClean="0">
                <a:latin typeface="CMR9"/>
              </a:rPr>
              <a:t> et al., </a:t>
            </a:r>
            <a:r>
              <a:rPr lang="en-US" sz="1200" dirty="0" smtClean="0">
                <a:latin typeface="CMR9"/>
              </a:rPr>
              <a:t>PRC </a:t>
            </a:r>
            <a:r>
              <a:rPr lang="en-US" sz="1200" dirty="0">
                <a:latin typeface="CMBX9"/>
              </a:rPr>
              <a:t>82</a:t>
            </a:r>
            <a:r>
              <a:rPr lang="en-US" sz="1200" dirty="0">
                <a:latin typeface="CMR9"/>
              </a:rPr>
              <a:t>, 024313 (2010).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236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067944" y="3169895"/>
            <a:ext cx="3744913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Mass Measurement</a:t>
            </a:r>
          </a:p>
          <a:p>
            <a:pPr eaLnBrk="1" hangingPunct="1"/>
            <a:r>
              <a:rPr lang="en-US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Accuracy</a:t>
            </a:r>
            <a:endParaRPr lang="en-US" altLang="de-DE" sz="1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Transmission </a:t>
            </a:r>
            <a:r>
              <a:rPr lang="en-US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endParaRPr lang="en-US" alt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17" descr="E:\Wolfgang\Publications\Presentations\DPG2015\Graphics\MR-TOF-MS &amp; Beamtime 2014\MR-TOF-MS_schematis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7018"/>
            <a:ext cx="3476399" cy="557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04664"/>
          </a:xfrm>
        </p:spPr>
        <p:txBody>
          <a:bodyPr/>
          <a:lstStyle/>
          <a:p>
            <a:pPr eaLnBrk="1" hangingPunct="1"/>
            <a:r>
              <a:rPr lang="de-DE" altLang="de-DE" dirty="0" smtClean="0">
                <a:latin typeface="Calibri" panose="020F0502020204030204" pitchFamily="34" charset="0"/>
              </a:rPr>
              <a:t>Multiple-</a:t>
            </a:r>
            <a:r>
              <a:rPr lang="de-DE" altLang="de-DE" dirty="0" err="1" smtClean="0">
                <a:latin typeface="Calibri" panose="020F0502020204030204" pitchFamily="34" charset="0"/>
              </a:rPr>
              <a:t>Reflection</a:t>
            </a:r>
            <a:r>
              <a:rPr lang="de-DE" altLang="de-DE" dirty="0" smtClean="0">
                <a:latin typeface="Calibri" panose="020F0502020204030204" pitchFamily="34" charset="0"/>
              </a:rPr>
              <a:t> Time-</a:t>
            </a:r>
            <a:r>
              <a:rPr lang="de-DE" altLang="de-DE" dirty="0" err="1" smtClean="0">
                <a:latin typeface="Calibri" panose="020F0502020204030204" pitchFamily="34" charset="0"/>
              </a:rPr>
              <a:t>of</a:t>
            </a:r>
            <a:r>
              <a:rPr lang="de-DE" altLang="de-DE" dirty="0" smtClean="0">
                <a:latin typeface="Calibri" panose="020F0502020204030204" pitchFamily="34" charset="0"/>
              </a:rPr>
              <a:t>-Flight </a:t>
            </a:r>
            <a:r>
              <a:rPr lang="de-DE" altLang="de-DE" dirty="0" err="1" smtClean="0">
                <a:latin typeface="Calibri" panose="020F0502020204030204" pitchFamily="34" charset="0"/>
              </a:rPr>
              <a:t>Mass</a:t>
            </a:r>
            <a:r>
              <a:rPr lang="de-DE" altLang="de-DE" dirty="0" smtClean="0">
                <a:latin typeface="Calibri" panose="020F0502020204030204" pitchFamily="34" charset="0"/>
              </a:rPr>
              <a:t> </a:t>
            </a:r>
            <a:r>
              <a:rPr lang="de-DE" altLang="de-DE" dirty="0" err="1" smtClean="0">
                <a:latin typeface="Calibri" panose="020F0502020204030204" pitchFamily="34" charset="0"/>
              </a:rPr>
              <a:t>Spectrometer</a:t>
            </a:r>
            <a:endParaRPr lang="en-US" altLang="de-DE" dirty="0" smtClean="0">
              <a:latin typeface="Calibri" panose="020F0502020204030204" pitchFamily="34" charset="0"/>
            </a:endParaRPr>
          </a:p>
        </p:txBody>
      </p:sp>
      <p:sp>
        <p:nvSpPr>
          <p:cNvPr id="5125" name="Text Box 100"/>
          <p:cNvSpPr txBox="1">
            <a:spLocks noChangeArrowheads="1"/>
          </p:cNvSpPr>
          <p:nvPr/>
        </p:nvSpPr>
        <p:spPr bwMode="auto">
          <a:xfrm>
            <a:off x="2984500" y="4438650"/>
            <a:ext cx="95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000" dirty="0">
                <a:solidFill>
                  <a:srgbClr val="FF0000"/>
                </a:solidFill>
                <a:latin typeface="Calibri" panose="020F0502020204030204" pitchFamily="34" charset="0"/>
              </a:rPr>
              <a:t>Mass</a:t>
            </a:r>
            <a:endParaRPr lang="de-DE" altLang="de-DE" sz="1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de-DE" sz="1000" dirty="0">
                <a:solidFill>
                  <a:srgbClr val="FF0000"/>
                </a:solidFill>
                <a:latin typeface="Calibri" panose="020F0502020204030204" pitchFamily="34" charset="0"/>
              </a:rPr>
              <a:t>Measurement</a:t>
            </a:r>
            <a:endParaRPr lang="en-GB" altLang="de-DE" sz="1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126" name="Group 101"/>
          <p:cNvGrpSpPr>
            <a:grpSpLocks/>
          </p:cNvGrpSpPr>
          <p:nvPr/>
        </p:nvGrpSpPr>
        <p:grpSpPr bwMode="auto">
          <a:xfrm>
            <a:off x="-38312" y="713941"/>
            <a:ext cx="274638" cy="5010150"/>
            <a:chOff x="2565" y="576"/>
            <a:chExt cx="187" cy="3408"/>
          </a:xfrm>
        </p:grpSpPr>
        <p:sp>
          <p:nvSpPr>
            <p:cNvPr id="5139" name="Line 102"/>
            <p:cNvSpPr>
              <a:spLocks noChangeShapeType="1"/>
            </p:cNvSpPr>
            <p:nvPr/>
          </p:nvSpPr>
          <p:spPr bwMode="auto">
            <a:xfrm>
              <a:off x="2664" y="576"/>
              <a:ext cx="0" cy="3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140" name="Text Box 103"/>
            <p:cNvSpPr txBox="1">
              <a:spLocks noChangeArrowheads="1"/>
            </p:cNvSpPr>
            <p:nvPr/>
          </p:nvSpPr>
          <p:spPr bwMode="auto">
            <a:xfrm rot="-5400000">
              <a:off x="2510" y="2073"/>
              <a:ext cx="298" cy="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200">
                  <a:latin typeface="Calibri" panose="020F0502020204030204" pitchFamily="34" charset="0"/>
                </a:rPr>
                <a:t>2 m</a:t>
              </a:r>
              <a:endParaRPr lang="en-GB" altLang="de-DE" sz="1200">
                <a:latin typeface="Calibri" panose="020F0502020204030204" pitchFamily="34" charset="0"/>
              </a:endParaRPr>
            </a:p>
          </p:txBody>
        </p:sp>
      </p:grpSp>
      <p:sp>
        <p:nvSpPr>
          <p:cNvPr id="5127" name="Text Box 104"/>
          <p:cNvSpPr txBox="1">
            <a:spLocks noChangeArrowheads="1"/>
          </p:cNvSpPr>
          <p:nvPr/>
        </p:nvSpPr>
        <p:spPr bwMode="auto">
          <a:xfrm>
            <a:off x="49213" y="5877272"/>
            <a:ext cx="35414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200" dirty="0">
                <a:latin typeface="Calibri" panose="020F0502020204030204" pitchFamily="34" charset="0"/>
              </a:rPr>
              <a:t>W.R. </a:t>
            </a:r>
            <a:r>
              <a:rPr lang="en-GB" altLang="de-DE" sz="1200" dirty="0" err="1">
                <a:latin typeface="Calibri" panose="020F0502020204030204" pitchFamily="34" charset="0"/>
              </a:rPr>
              <a:t>Plaß</a:t>
            </a:r>
            <a:r>
              <a:rPr lang="en-GB" altLang="de-DE" sz="1200" dirty="0">
                <a:latin typeface="Calibri" panose="020F0502020204030204" pitchFamily="34" charset="0"/>
              </a:rPr>
              <a:t> et al., N</a:t>
            </a:r>
            <a:r>
              <a:rPr lang="en-US" altLang="de-DE" sz="1200" dirty="0">
                <a:latin typeface="Calibri" panose="020F0502020204030204" pitchFamily="34" charset="0"/>
              </a:rPr>
              <a:t>IM </a:t>
            </a:r>
            <a:r>
              <a:rPr lang="en-GB" altLang="de-DE" sz="1200" dirty="0">
                <a:latin typeface="Calibri" panose="020F0502020204030204" pitchFamily="34" charset="0"/>
              </a:rPr>
              <a:t>B 266 (2008) 4560</a:t>
            </a:r>
          </a:p>
          <a:p>
            <a:pPr eaLnBrk="1" hangingPunct="1"/>
            <a:r>
              <a:rPr lang="en-GB" altLang="de-DE" sz="1200" dirty="0">
                <a:latin typeface="Calibri" panose="020F0502020204030204" pitchFamily="34" charset="0"/>
              </a:rPr>
              <a:t>W.R. </a:t>
            </a:r>
            <a:r>
              <a:rPr lang="en-GB" altLang="de-DE" sz="1200" dirty="0" err="1">
                <a:latin typeface="Calibri" panose="020F0502020204030204" pitchFamily="34" charset="0"/>
              </a:rPr>
              <a:t>Plaß</a:t>
            </a:r>
            <a:r>
              <a:rPr lang="en-GB" altLang="de-DE" sz="1200" dirty="0">
                <a:latin typeface="Calibri" panose="020F0502020204030204" pitchFamily="34" charset="0"/>
              </a:rPr>
              <a:t> et al., Int. J. Mass </a:t>
            </a:r>
            <a:r>
              <a:rPr lang="en-GB" altLang="de-DE" sz="1200" dirty="0" err="1">
                <a:latin typeface="Calibri" panose="020F0502020204030204" pitchFamily="34" charset="0"/>
              </a:rPr>
              <a:t>Spectrom</a:t>
            </a:r>
            <a:r>
              <a:rPr lang="en-GB" altLang="de-DE" sz="1200" dirty="0">
                <a:latin typeface="Calibri" panose="020F0502020204030204" pitchFamily="34" charset="0"/>
              </a:rPr>
              <a:t>. 394 (2013) 134</a:t>
            </a:r>
            <a:endParaRPr lang="en-US" altLang="de-DE" sz="1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de-DE" sz="1200" dirty="0">
                <a:latin typeface="Calibri" panose="020F0502020204030204" pitchFamily="34" charset="0"/>
              </a:rPr>
              <a:t>T. Dickel et al., NIM</a:t>
            </a:r>
            <a:r>
              <a:rPr lang="de-DE" altLang="de-DE" sz="1200" dirty="0">
                <a:latin typeface="Calibri" panose="020F0502020204030204" pitchFamily="34" charset="0"/>
              </a:rPr>
              <a:t> A 777 (2015) 172 </a:t>
            </a:r>
            <a:endParaRPr lang="de-DE" altLang="de-DE" sz="12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en-GB" altLang="de-DE" sz="1200" dirty="0">
                <a:latin typeface="Calibri" panose="020F0502020204030204" pitchFamily="34" charset="0"/>
              </a:rPr>
              <a:t>T. Dickel et al., Phys. Lett. B 744 (2015) 137</a:t>
            </a:r>
          </a:p>
          <a:p>
            <a:pPr eaLnBrk="1" hangingPunct="1"/>
            <a:r>
              <a:rPr lang="en-GB" altLang="de-DE" sz="1200" dirty="0" smtClean="0">
                <a:latin typeface="Calibri" panose="020F0502020204030204" pitchFamily="34" charset="0"/>
              </a:rPr>
              <a:t> </a:t>
            </a:r>
            <a:endParaRPr lang="en-GB" altLang="de-DE" sz="1200" dirty="0">
              <a:latin typeface="Calibri" panose="020F0502020204030204" pitchFamily="34" charset="0"/>
            </a:endParaRPr>
          </a:p>
        </p:txBody>
      </p:sp>
      <p:sp>
        <p:nvSpPr>
          <p:cNvPr id="5131" name="Text Box 97"/>
          <p:cNvSpPr txBox="1">
            <a:spLocks noChangeArrowheads="1"/>
          </p:cNvSpPr>
          <p:nvPr/>
        </p:nvSpPr>
        <p:spPr bwMode="auto">
          <a:xfrm>
            <a:off x="297795" y="2820072"/>
            <a:ext cx="9252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000" dirty="0">
                <a:solidFill>
                  <a:srgbClr val="FF0000"/>
                </a:solidFill>
                <a:latin typeface="Calibri" panose="020F0502020204030204" pitchFamily="34" charset="0"/>
              </a:rPr>
              <a:t>Kinetic Energy</a:t>
            </a:r>
          </a:p>
          <a:p>
            <a:pPr algn="ctr" eaLnBrk="1" hangingPunct="1"/>
            <a:r>
              <a:rPr lang="en-US" altLang="de-DE" sz="1000" dirty="0">
                <a:solidFill>
                  <a:srgbClr val="FF0000"/>
                </a:solidFill>
                <a:latin typeface="Calibri" panose="020F0502020204030204" pitchFamily="34" charset="0"/>
              </a:rPr>
              <a:t>1.3 </a:t>
            </a:r>
            <a:r>
              <a:rPr lang="en-US" altLang="de-DE" sz="1000" dirty="0" err="1">
                <a:solidFill>
                  <a:srgbClr val="FF0000"/>
                </a:solidFill>
                <a:latin typeface="Calibri" panose="020F0502020204030204" pitchFamily="34" charset="0"/>
              </a:rPr>
              <a:t>keV</a:t>
            </a:r>
            <a:endParaRPr lang="en-GB" altLang="de-DE" sz="1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132" name="Text Box 98"/>
          <p:cNvSpPr txBox="1">
            <a:spLocks noChangeArrowheads="1"/>
          </p:cNvSpPr>
          <p:nvPr/>
        </p:nvSpPr>
        <p:spPr bwMode="auto">
          <a:xfrm>
            <a:off x="86802" y="1429868"/>
            <a:ext cx="4010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000" dirty="0">
                <a:solidFill>
                  <a:srgbClr val="FF0000"/>
                </a:solidFill>
                <a:latin typeface="Calibri" panose="020F0502020204030204" pitchFamily="34" charset="0"/>
              </a:rPr>
              <a:t>Ions</a:t>
            </a:r>
            <a:endParaRPr lang="en-GB" altLang="de-DE" sz="1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133" name="Text Box 99"/>
          <p:cNvSpPr txBox="1">
            <a:spLocks noChangeArrowheads="1"/>
          </p:cNvSpPr>
          <p:nvPr/>
        </p:nvSpPr>
        <p:spPr bwMode="auto">
          <a:xfrm>
            <a:off x="3275856" y="1235842"/>
            <a:ext cx="716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000" dirty="0">
                <a:solidFill>
                  <a:srgbClr val="FF0000"/>
                </a:solidFill>
                <a:latin typeface="Calibri" panose="020F0502020204030204" pitchFamily="34" charset="0"/>
              </a:rPr>
              <a:t>Separated</a:t>
            </a:r>
          </a:p>
          <a:p>
            <a:pPr algn="ctr" eaLnBrk="1" hangingPunct="1"/>
            <a:r>
              <a:rPr lang="en-US" altLang="de-DE" sz="1000" dirty="0">
                <a:solidFill>
                  <a:srgbClr val="FF0000"/>
                </a:solidFill>
                <a:latin typeface="Calibri" panose="020F0502020204030204" pitchFamily="34" charset="0"/>
              </a:rPr>
              <a:t>Ions</a:t>
            </a:r>
            <a:endParaRPr lang="en-GB" altLang="de-DE" sz="1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134" name="Line 18"/>
          <p:cNvSpPr>
            <a:spLocks noChangeShapeType="1"/>
          </p:cNvSpPr>
          <p:nvPr/>
        </p:nvSpPr>
        <p:spPr bwMode="auto">
          <a:xfrm flipV="1">
            <a:off x="35496" y="1357860"/>
            <a:ext cx="295275" cy="79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 flipV="1">
            <a:off x="3203848" y="1235842"/>
            <a:ext cx="295275" cy="79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41763" y="87354"/>
            <a:ext cx="5358529" cy="3744416"/>
            <a:chOff x="283085" y="-3878420"/>
            <a:chExt cx="8847057" cy="6182118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>
              <p:extLst/>
            </p:nvPr>
          </p:nvGraphicFramePr>
          <p:xfrm>
            <a:off x="283085" y="-3878420"/>
            <a:ext cx="8847057" cy="6182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96" name="Graph" r:id="rId5" imgW="4153680" imgH="2901600" progId="Origin50.Graph">
                    <p:embed/>
                  </p:oleObj>
                </mc:Choice>
                <mc:Fallback>
                  <p:oleObj name="Graph" r:id="rId5" imgW="4153680" imgH="2901600" progId="Origin50.Graph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83085" y="-3878420"/>
                          <a:ext cx="8847057" cy="61821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kt 1"/>
            <p:cNvGraphicFramePr>
              <a:graphicFrameLocks noChangeAspect="1"/>
            </p:cNvGraphicFramePr>
            <p:nvPr>
              <p:extLst/>
            </p:nvPr>
          </p:nvGraphicFramePr>
          <p:xfrm>
            <a:off x="1931696" y="-3000279"/>
            <a:ext cx="2872929" cy="3127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97" name="Equation" r:id="rId7" imgW="1777680" imgH="203040" progId="Equation.3">
                    <p:embed/>
                  </p:oleObj>
                </mc:Choice>
                <mc:Fallback>
                  <p:oleObj name="Equation" r:id="rId7" imgW="1777680" imgH="203040" progId="Equation.3">
                    <p:embed/>
                    <p:pic>
                      <p:nvPicPr>
                        <p:cNvPr id="24" name="Objek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1696" y="-3000279"/>
                          <a:ext cx="2872929" cy="31273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4719023" y="-1738456"/>
              <a:ext cx="171205" cy="440432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6602735" y="3193912"/>
            <a:ext cx="3744913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Isobar </a:t>
            </a:r>
            <a:r>
              <a:rPr lang="de-DE" alt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separator</a:t>
            </a: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alt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endParaRPr lang="en-GB" alt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</a:p>
          <a:p>
            <a:pPr eaLnBrk="1" hangingPunct="1"/>
            <a:endParaRPr lang="en-US" alt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de-DE" altLang="de-DE" sz="1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427984" y="4437112"/>
            <a:ext cx="175046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~10</a:t>
            </a:r>
            <a:r>
              <a:rPr lang="de-DE" altLang="de-DE" sz="1800" baseline="3000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427984" y="5363924"/>
            <a:ext cx="1750463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70%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4977410" y="5927221"/>
            <a:ext cx="3522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World-wide unique combination of </a:t>
            </a:r>
            <a:endParaRPr lang="en-US" altLang="de-DE" sz="18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n-US" alt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</a:t>
            </a:r>
            <a:r>
              <a:rPr lang="en-US" alt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characteristics!</a:t>
            </a:r>
            <a:endParaRPr lang="de-DE" altLang="de-DE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6899744" y="5351404"/>
            <a:ext cx="181349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~10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endParaRPr lang="de-DE" altLang="de-DE" sz="1800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6899744" y="4452421"/>
            <a:ext cx="181349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&gt;10</a:t>
            </a:r>
            <a:r>
              <a:rPr lang="de-DE" altLang="de-DE" sz="1800" baseline="3000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de-DE" altLang="de-DE" sz="180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ions/s</a:t>
            </a:r>
          </a:p>
        </p:txBody>
      </p:sp>
      <p:sp>
        <p:nvSpPr>
          <p:cNvPr id="2" name="Rechteck 1"/>
          <p:cNvSpPr/>
          <p:nvPr/>
        </p:nvSpPr>
        <p:spPr>
          <a:xfrm>
            <a:off x="4977410" y="934315"/>
            <a:ext cx="1533816" cy="37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2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Ира\Desktop\FRS Ion Catcher Collaboration Meeting\Presentation\DU2\FRSIonCatcher_Beamtime2014_LACCI_1801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6" y="2044300"/>
            <a:ext cx="8692566" cy="434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0" y="-4607"/>
            <a:ext cx="9144000" cy="38920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altLang="de-DE" kern="0" dirty="0" smtClean="0">
                <a:latin typeface="Calibri" panose="020F0502020204030204" pitchFamily="34" charset="0"/>
              </a:rPr>
              <a:t>Outlook – Short Term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7906" y="519987"/>
            <a:ext cx="31318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600" b="1" dirty="0" smtClean="0">
                <a:latin typeface="Calibri" panose="020F0502020204030204" pitchFamily="34" charset="0"/>
              </a:rPr>
              <a:t>Improvements:</a:t>
            </a:r>
            <a:endParaRPr lang="en-US" altLang="en-US" sz="16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alibri" panose="020F0502020204030204" pitchFamily="34" charset="0"/>
              </a:rPr>
              <a:t>Higher </a:t>
            </a:r>
            <a:r>
              <a:rPr lang="en-US" altLang="en-US" sz="1600" dirty="0" smtClean="0">
                <a:latin typeface="Calibri" panose="020F0502020204030204" pitchFamily="34" charset="0"/>
              </a:rPr>
              <a:t>efficiencies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alibri" panose="020F0502020204030204" pitchFamily="34" charset="0"/>
              </a:rPr>
              <a:t>Faster </a:t>
            </a:r>
            <a:r>
              <a:rPr lang="en-US" altLang="en-US" sz="1600" dirty="0">
                <a:latin typeface="Calibri" panose="020F0502020204030204" pitchFamily="34" charset="0"/>
              </a:rPr>
              <a:t>extraction </a:t>
            </a:r>
            <a:r>
              <a:rPr lang="en-US" altLang="en-US" sz="1600" dirty="0" smtClean="0">
                <a:latin typeface="Calibri" panose="020F0502020204030204" pitchFamily="34" charset="0"/>
              </a:rPr>
              <a:t>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alibri" panose="020F0502020204030204" pitchFamily="34" charset="0"/>
              </a:rPr>
              <a:t>Higher mass resolving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alibri" panose="020F0502020204030204" pitchFamily="34" charset="0"/>
              </a:rPr>
              <a:t>New sources</a:t>
            </a:r>
            <a:endParaRPr lang="en-US" altLang="en-US" sz="16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400" dirty="0">
              <a:solidFill>
                <a:schemeClr val="accent6"/>
              </a:solidFill>
            </a:endParaRPr>
          </a:p>
        </p:txBody>
      </p:sp>
      <p:sp>
        <p:nvSpPr>
          <p:cNvPr id="18" name="Text Box 46"/>
          <p:cNvSpPr txBox="1">
            <a:spLocks noChangeArrowheads="1"/>
          </p:cNvSpPr>
          <p:nvPr/>
        </p:nvSpPr>
        <p:spPr bwMode="auto">
          <a:xfrm>
            <a:off x="1043608" y="1905800"/>
            <a:ext cx="19752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 dirty="0"/>
              <a:t>Cryogenic Stopping Cell</a:t>
            </a:r>
            <a:endParaRPr lang="en-GB" altLang="en-US" sz="1200" b="1" dirty="0"/>
          </a:p>
        </p:txBody>
      </p:sp>
      <p:sp>
        <p:nvSpPr>
          <p:cNvPr id="20" name="Text Box 48"/>
          <p:cNvSpPr txBox="1">
            <a:spLocks noChangeArrowheads="1"/>
          </p:cNvSpPr>
          <p:nvPr/>
        </p:nvSpPr>
        <p:spPr bwMode="auto">
          <a:xfrm>
            <a:off x="6929180" y="1628800"/>
            <a:ext cx="16065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 dirty="0" smtClean="0"/>
              <a:t>Multiple-Reflection </a:t>
            </a:r>
          </a:p>
          <a:p>
            <a:pPr algn="ctr" eaLnBrk="1" hangingPunct="1"/>
            <a:r>
              <a:rPr lang="en-US" altLang="en-US" sz="1200" b="1" dirty="0" smtClean="0"/>
              <a:t>Time-of-Flight </a:t>
            </a:r>
          </a:p>
          <a:p>
            <a:pPr algn="ctr" eaLnBrk="1" hangingPunct="1"/>
            <a:r>
              <a:rPr lang="en-US" altLang="en-US" sz="1200" b="1" dirty="0" smtClean="0"/>
              <a:t>Mass </a:t>
            </a:r>
            <a:r>
              <a:rPr lang="en-US" altLang="en-US" sz="1200" b="1" dirty="0"/>
              <a:t>Spectrometer</a:t>
            </a:r>
            <a:endParaRPr lang="en-GB" altLang="en-US" sz="1200" b="1" dirty="0"/>
          </a:p>
        </p:txBody>
      </p:sp>
      <p:sp>
        <p:nvSpPr>
          <p:cNvPr id="22" name="Text Box 47"/>
          <p:cNvSpPr txBox="1">
            <a:spLocks noChangeArrowheads="1"/>
          </p:cNvSpPr>
          <p:nvPr/>
        </p:nvSpPr>
        <p:spPr bwMode="auto">
          <a:xfrm>
            <a:off x="4251920" y="4374359"/>
            <a:ext cx="18733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 dirty="0" smtClean="0"/>
              <a:t>Laser Ablation Carbon </a:t>
            </a:r>
          </a:p>
          <a:p>
            <a:pPr algn="ctr" eaLnBrk="1" hangingPunct="1"/>
            <a:r>
              <a:rPr lang="en-US" altLang="en-US" sz="1200" b="1" dirty="0" smtClean="0"/>
              <a:t>Cluster Ion Source</a:t>
            </a:r>
            <a:endParaRPr lang="en-GB" altLang="en-US" sz="1200" b="1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455835" y="2010696"/>
            <a:ext cx="16289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 dirty="0" smtClean="0"/>
              <a:t>Upgraded Beamline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de-AT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Approved</a:t>
            </a:r>
            <a:r>
              <a:rPr lang="de-AT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AT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Proposal</a:t>
            </a:r>
            <a:r>
              <a:rPr lang="de-AT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de-AT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Detector</a:t>
            </a:r>
            <a:r>
              <a:rPr lang="de-AT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Test </a:t>
            </a:r>
            <a:r>
              <a:rPr lang="de-AT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for</a:t>
            </a:r>
            <a:r>
              <a:rPr lang="de-AT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AT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the</a:t>
            </a:r>
            <a:r>
              <a:rPr lang="de-AT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LEB &amp; N=Z</a:t>
            </a:r>
            <a:endParaRPr lang="de-DE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5636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Mass Measurement Techniques for Exotic nuclei</a:t>
            </a:r>
            <a:endParaRPr lang="en-GB" altLang="en-US" dirty="0" smtClean="0">
              <a:latin typeface="Calibri" panose="020F0502020204030204" pitchFamily="34" charset="0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39618"/>
            <a:ext cx="1309688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51" y="1636593"/>
            <a:ext cx="1317625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4932040" y="1634209"/>
            <a:ext cx="15166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Isochronous</a:t>
            </a:r>
            <a:r>
              <a:rPr lang="de-DE" alt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MS</a:t>
            </a:r>
            <a:endParaRPr lang="en-GB" altLang="en-US" sz="16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755576" y="1639618"/>
            <a:ext cx="12189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err="1">
                <a:solidFill>
                  <a:schemeClr val="accent2"/>
                </a:solidFill>
                <a:latin typeface="Calibri" panose="020F0502020204030204" pitchFamily="34" charset="0"/>
              </a:rPr>
              <a:t>Schottky</a:t>
            </a:r>
            <a:r>
              <a:rPr lang="de-DE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MS</a:t>
            </a:r>
            <a:endParaRPr lang="en-GB" altLang="en-US" sz="16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755576" y="1612723"/>
            <a:ext cx="7657529" cy="1821686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01" name="Text Box 77"/>
          <p:cNvSpPr txBox="1">
            <a:spLocks noChangeArrowheads="1"/>
          </p:cNvSpPr>
          <p:nvPr/>
        </p:nvSpPr>
        <p:spPr bwMode="auto">
          <a:xfrm>
            <a:off x="4099467" y="3087066"/>
            <a:ext cx="10890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~50</a:t>
            </a:r>
            <a:r>
              <a:rPr lang="en-US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0 </a:t>
            </a:r>
            <a:r>
              <a:rPr lang="de-DE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M</a:t>
            </a:r>
            <a:r>
              <a:rPr lang="en-US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eV/u</a:t>
            </a:r>
            <a:endParaRPr lang="en-GB" altLang="en-US" sz="1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8202" name="Text Box 89"/>
          <p:cNvSpPr txBox="1">
            <a:spLocks noChangeArrowheads="1"/>
          </p:cNvSpPr>
          <p:nvPr/>
        </p:nvSpPr>
        <p:spPr bwMode="auto">
          <a:xfrm>
            <a:off x="899592" y="1925974"/>
            <a:ext cx="12202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 err="1">
                <a:latin typeface="Calibri" panose="020F0502020204030204" pitchFamily="34" charset="0"/>
              </a:rPr>
              <a:t>t</a:t>
            </a:r>
            <a:r>
              <a:rPr lang="de-DE" altLang="en-US" sz="1400" baseline="-25000" dirty="0" err="1">
                <a:latin typeface="Calibri" panose="020F0502020204030204" pitchFamily="34" charset="0"/>
              </a:rPr>
              <a:t>meas</a:t>
            </a:r>
            <a:r>
              <a:rPr lang="en-US" altLang="en-US" sz="1400" dirty="0">
                <a:latin typeface="Calibri" panose="020F0502020204030204" pitchFamily="34" charset="0"/>
              </a:rPr>
              <a:t> ~ 10 s</a:t>
            </a:r>
          </a:p>
          <a:p>
            <a:pPr algn="l" eaLnBrk="1" hangingPunct="1"/>
            <a:r>
              <a:rPr lang="en-US" altLang="en-US" sz="1400" dirty="0">
                <a:latin typeface="Calibri" panose="020F0502020204030204" pitchFamily="34" charset="0"/>
              </a:rPr>
              <a:t>m/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m = 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6</a:t>
            </a:r>
          </a:p>
          <a:p>
            <a:pPr algn="l" eaLnBrk="1" hangingPunct="1"/>
            <a:r>
              <a:rPr lang="el-GR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δ</a:t>
            </a:r>
            <a:r>
              <a:rPr lang="de-DE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/m </a:t>
            </a:r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~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 210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-7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  <a:p>
            <a:pPr algn="l" eaLnBrk="1" hangingPunct="1"/>
            <a:r>
              <a:rPr lang="de-DE" altLang="en-US" sz="1400" dirty="0" err="1" smtClean="0">
                <a:latin typeface="Calibri" panose="020F0502020204030204" pitchFamily="34" charset="0"/>
                <a:sym typeface="Symbol" pitchFamily="18" charset="2"/>
              </a:rPr>
              <a:t>broadband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203" name="Text Box 90"/>
          <p:cNvSpPr txBox="1">
            <a:spLocks noChangeArrowheads="1"/>
          </p:cNvSpPr>
          <p:nvPr/>
        </p:nvSpPr>
        <p:spPr bwMode="auto">
          <a:xfrm>
            <a:off x="5154857" y="1833641"/>
            <a:ext cx="1221809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 err="1">
                <a:latin typeface="Calibri" panose="020F0502020204030204" pitchFamily="34" charset="0"/>
              </a:rPr>
              <a:t>t</a:t>
            </a:r>
            <a:r>
              <a:rPr lang="de-DE" altLang="en-US" sz="1400" baseline="-25000" dirty="0" err="1">
                <a:latin typeface="Calibri" panose="020F0502020204030204" pitchFamily="34" charset="0"/>
              </a:rPr>
              <a:t>meas</a:t>
            </a:r>
            <a:r>
              <a:rPr lang="en-US" altLang="en-US" sz="1400" dirty="0">
                <a:latin typeface="Calibri" panose="020F0502020204030204" pitchFamily="34" charset="0"/>
              </a:rPr>
              <a:t> ~ 100 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</a:t>
            </a:r>
            <a:r>
              <a:rPr lang="en-US" altLang="en-US" sz="1400" dirty="0">
                <a:latin typeface="Calibri" panose="020F0502020204030204" pitchFamily="34" charset="0"/>
              </a:rPr>
              <a:t>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</a:p>
          <a:p>
            <a:pPr algn="l" eaLnBrk="1" hangingPunct="1"/>
            <a:r>
              <a:rPr lang="en-US" altLang="en-US" sz="1400" dirty="0">
                <a:latin typeface="Calibri" panose="020F0502020204030204" pitchFamily="34" charset="0"/>
              </a:rPr>
              <a:t>m/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m = 210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5</a:t>
            </a:r>
          </a:p>
          <a:p>
            <a:pPr algn="l" eaLnBrk="1" hangingPunct="1"/>
            <a:r>
              <a:rPr lang="el-GR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δ</a:t>
            </a:r>
            <a:r>
              <a:rPr lang="de-DE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/m </a:t>
            </a:r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~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 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-6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  <a:p>
            <a:pPr algn="l" eaLnBrk="1" hangingPunct="1"/>
            <a:r>
              <a:rPr lang="de-DE" altLang="en-US" sz="1400" dirty="0" err="1" smtClean="0">
                <a:latin typeface="Calibri" panose="020F0502020204030204" pitchFamily="34" charset="0"/>
                <a:sym typeface="Symbol" pitchFamily="18" charset="2"/>
              </a:rPr>
              <a:t>broadband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211" name="Text Box 3"/>
          <p:cNvSpPr txBox="1">
            <a:spLocks noChangeArrowheads="1"/>
          </p:cNvSpPr>
          <p:nvPr/>
        </p:nvSpPr>
        <p:spPr bwMode="auto">
          <a:xfrm>
            <a:off x="5490681" y="4584692"/>
            <a:ext cx="11695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1 eV – 10 </a:t>
            </a:r>
            <a:r>
              <a:rPr lang="en-US" altLang="en-US" sz="1400" dirty="0" err="1">
                <a:solidFill>
                  <a:srgbClr val="FF3300"/>
                </a:solidFill>
                <a:latin typeface="Calibri" panose="020F0502020204030204" pitchFamily="34" charset="0"/>
              </a:rPr>
              <a:t>keV</a:t>
            </a:r>
            <a:endParaRPr lang="en-GB" altLang="en-US" sz="1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grpSp>
        <p:nvGrpSpPr>
          <p:cNvPr id="8217" name="Group 28"/>
          <p:cNvGrpSpPr>
            <a:grpSpLocks/>
          </p:cNvGrpSpPr>
          <p:nvPr/>
        </p:nvGrpSpPr>
        <p:grpSpPr bwMode="auto">
          <a:xfrm>
            <a:off x="4211960" y="3958903"/>
            <a:ext cx="1266825" cy="1447800"/>
            <a:chOff x="0" y="2016"/>
            <a:chExt cx="1722" cy="1968"/>
          </a:xfrm>
        </p:grpSpPr>
        <p:sp>
          <p:nvSpPr>
            <p:cNvPr id="8224" name="AutoShape 29"/>
            <p:cNvSpPr>
              <a:spLocks noChangeArrowheads="1"/>
            </p:cNvSpPr>
            <p:nvPr/>
          </p:nvSpPr>
          <p:spPr bwMode="auto">
            <a:xfrm>
              <a:off x="0" y="2715"/>
              <a:ext cx="278" cy="57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pic>
          <p:nvPicPr>
            <p:cNvPr id="8225" name="Picture 3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016"/>
              <a:ext cx="1674" cy="1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213" name="Text Box 38"/>
          <p:cNvSpPr txBox="1">
            <a:spLocks noChangeArrowheads="1"/>
          </p:cNvSpPr>
          <p:nvPr/>
        </p:nvSpPr>
        <p:spPr bwMode="auto">
          <a:xfrm>
            <a:off x="694061" y="3578425"/>
            <a:ext cx="47524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accent2"/>
                </a:solidFill>
                <a:latin typeface="Calibri" panose="020F0502020204030204" pitchFamily="34" charset="0"/>
              </a:rPr>
              <a:t>Penning</a:t>
            </a:r>
            <a:r>
              <a:rPr lang="de-DE" altLang="en-US" sz="1800" dirty="0">
                <a:solidFill>
                  <a:schemeClr val="accent2"/>
                </a:solidFill>
                <a:latin typeface="Calibri" panose="020F0502020204030204" pitchFamily="34" charset="0"/>
              </a:rPr>
              <a:t> Trap </a:t>
            </a:r>
            <a:r>
              <a:rPr lang="en-US" altLang="en-US" sz="18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MS</a:t>
            </a:r>
            <a:r>
              <a:rPr lang="de-DE" altLang="en-US" sz="18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18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(TOF-ICR-MS</a:t>
            </a:r>
            <a:r>
              <a:rPr lang="de-DE" altLang="en-US" sz="180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endParaRPr lang="en-GB" altLang="en-US" sz="1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214" name="Rectangle 42"/>
          <p:cNvSpPr>
            <a:spLocks noChangeArrowheads="1"/>
          </p:cNvSpPr>
          <p:nvPr/>
        </p:nvSpPr>
        <p:spPr bwMode="auto">
          <a:xfrm>
            <a:off x="755577" y="3889714"/>
            <a:ext cx="7657528" cy="163292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15" name="Text Box 91"/>
          <p:cNvSpPr txBox="1">
            <a:spLocks noChangeArrowheads="1"/>
          </p:cNvSpPr>
          <p:nvPr/>
        </p:nvSpPr>
        <p:spPr bwMode="auto">
          <a:xfrm>
            <a:off x="2202618" y="4236687"/>
            <a:ext cx="136127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 err="1">
                <a:latin typeface="Calibri" panose="020F0502020204030204" pitchFamily="34" charset="0"/>
              </a:rPr>
              <a:t>t</a:t>
            </a:r>
            <a:r>
              <a:rPr lang="de-DE" altLang="en-US" sz="1400" baseline="-25000" dirty="0" err="1">
                <a:latin typeface="Calibri" panose="020F0502020204030204" pitchFamily="34" charset="0"/>
              </a:rPr>
              <a:t>meas</a:t>
            </a:r>
            <a:r>
              <a:rPr lang="en-US" altLang="en-US" sz="1400" dirty="0">
                <a:latin typeface="Calibri" panose="020F0502020204030204" pitchFamily="34" charset="0"/>
              </a:rPr>
              <a:t> ~ 1 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</a:p>
          <a:p>
            <a:pPr algn="l" eaLnBrk="1" hangingPunct="1"/>
            <a:r>
              <a:rPr lang="en-US" altLang="en-US" sz="1400" dirty="0">
                <a:latin typeface="Calibri" panose="020F0502020204030204" pitchFamily="34" charset="0"/>
              </a:rPr>
              <a:t>m/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m = 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6</a:t>
            </a:r>
            <a:r>
              <a:rPr lang="de-DE" altLang="en-US" sz="1400" dirty="0">
                <a:latin typeface="Calibri" panose="020F0502020204030204" pitchFamily="34" charset="0"/>
                <a:sym typeface="Symbol" pitchFamily="18" charset="2"/>
              </a:rPr>
              <a:t>-10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7</a:t>
            </a:r>
          </a:p>
          <a:p>
            <a:pPr algn="l" eaLnBrk="1" hangingPunct="1"/>
            <a:r>
              <a:rPr lang="el-GR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δ</a:t>
            </a:r>
            <a:r>
              <a:rPr lang="de-DE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/m </a:t>
            </a:r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&lt;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 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-7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  <a:p>
            <a:pPr algn="l" eaLnBrk="1" hangingPunct="1"/>
            <a:r>
              <a:rPr lang="de-DE" altLang="en-US" sz="1400" dirty="0" err="1" smtClean="0">
                <a:latin typeface="Calibri" panose="020F0502020204030204" pitchFamily="34" charset="0"/>
                <a:sym typeface="Symbol" pitchFamily="18" charset="2"/>
              </a:rPr>
              <a:t>scanning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49" name="Text Box 38"/>
          <p:cNvSpPr txBox="1">
            <a:spLocks noChangeArrowheads="1"/>
          </p:cNvSpPr>
          <p:nvPr/>
        </p:nvSpPr>
        <p:spPr bwMode="auto">
          <a:xfrm>
            <a:off x="683567" y="1196752"/>
            <a:ext cx="16821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en-US" sz="18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Storage Rings</a:t>
            </a:r>
            <a:endParaRPr lang="en-GB" altLang="en-US" sz="1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47864" y="764704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„Standard“ Methods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619672" y="5877272"/>
            <a:ext cx="561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Method is highly accurate, sensitive </a:t>
            </a:r>
            <a:r>
              <a:rPr lang="en-US" dirty="0" smtClean="0">
                <a:solidFill>
                  <a:srgbClr val="FF0000"/>
                </a:solidFill>
              </a:rPr>
              <a:t>and</a:t>
            </a:r>
            <a:r>
              <a:rPr lang="en-US" dirty="0" smtClean="0"/>
              <a:t> fast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3957638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3927475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de-DE" sz="2800">
                <a:solidFill>
                  <a:srgbClr val="FFFFFF"/>
                </a:solidFill>
              </a:rPr>
              <a:t>Motivation for </a:t>
            </a:r>
            <a:r>
              <a:rPr lang="en-GB" altLang="de-DE" sz="2800" baseline="30000">
                <a:solidFill>
                  <a:srgbClr val="FFFFFF"/>
                </a:solidFill>
              </a:rPr>
              <a:t>238</a:t>
            </a:r>
            <a:r>
              <a:rPr lang="en-GB" altLang="de-DE" sz="2800">
                <a:solidFill>
                  <a:srgbClr val="FFFFFF"/>
                </a:solidFill>
              </a:rPr>
              <a:t>U + </a:t>
            </a:r>
            <a:r>
              <a:rPr lang="en-GB" altLang="de-DE" sz="2800" baseline="30000">
                <a:solidFill>
                  <a:srgbClr val="FFFFFF"/>
                </a:solidFill>
              </a:rPr>
              <a:t>164</a:t>
            </a:r>
            <a:r>
              <a:rPr lang="en-GB" altLang="de-DE" sz="2800">
                <a:solidFill>
                  <a:srgbClr val="FFFFFF"/>
                </a:solidFill>
              </a:rPr>
              <a:t>Dy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701675" y="476250"/>
            <a:ext cx="29956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Rare-earth peak (r-process)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679450"/>
            <a:ext cx="44037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5054600" y="3141663"/>
            <a:ext cx="35845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de-DE" sz="1200" i="1">
                <a:solidFill>
                  <a:srgbClr val="000000"/>
                </a:solidFill>
              </a:rPr>
              <a:t>M. Mumpower et al., J. Phys. G, 44 (2017) 3</a:t>
            </a:r>
          </a:p>
          <a:p>
            <a:pPr eaLnBrk="1" hangingPunct="1">
              <a:buClrTx/>
              <a:buFontTx/>
              <a:buNone/>
            </a:pPr>
            <a:r>
              <a:rPr lang="it-IT" altLang="de-DE" sz="1200" i="1">
                <a:solidFill>
                  <a:srgbClr val="000000"/>
                </a:solidFill>
              </a:rPr>
              <a:t>SA Guiliani et al., https://arxiv.org/abs/1704.00554</a:t>
            </a:r>
          </a:p>
          <a:p>
            <a:pPr eaLnBrk="1" hangingPunct="1">
              <a:buClrTx/>
              <a:buFontTx/>
              <a:buNone/>
            </a:pPr>
            <a:r>
              <a:rPr lang="en-US" altLang="de-DE" sz="1200" i="1">
                <a:solidFill>
                  <a:srgbClr val="000000"/>
                </a:solidFill>
              </a:rPr>
              <a:t>M. Eichler at al., Astrophys. J 808 (2015) 30</a:t>
            </a:r>
          </a:p>
          <a:p>
            <a:pPr eaLnBrk="1" hangingPunct="1">
              <a:buClrTx/>
              <a:buFontTx/>
              <a:buNone/>
            </a:pPr>
            <a:endParaRPr lang="en-US" altLang="de-DE" sz="1200" i="1">
              <a:solidFill>
                <a:srgbClr val="000000"/>
              </a:solidFill>
            </a:endParaRP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0" y="4943475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1500188" y="3500438"/>
            <a:ext cx="1492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 sz="1800">
                <a:solidFill>
                  <a:srgbClr val="000000"/>
                </a:solidFill>
              </a:rPr>
              <a:t>„East“ of </a:t>
            </a:r>
            <a:r>
              <a:rPr lang="de-DE" altLang="de-DE" sz="1800" baseline="30000">
                <a:solidFill>
                  <a:srgbClr val="000000"/>
                </a:solidFill>
              </a:rPr>
              <a:t>238</a:t>
            </a:r>
            <a:r>
              <a:rPr lang="de-DE" altLang="de-DE" sz="1800">
                <a:solidFill>
                  <a:srgbClr val="000000"/>
                </a:solidFill>
              </a:rPr>
              <a:t>U</a:t>
            </a:r>
          </a:p>
        </p:txBody>
      </p:sp>
      <p:sp>
        <p:nvSpPr>
          <p:cNvPr id="17419" name="Text Box 10"/>
          <p:cNvSpPr txBox="1">
            <a:spLocks noChangeArrowheads="1"/>
          </p:cNvSpPr>
          <p:nvPr/>
        </p:nvSpPr>
        <p:spPr bwMode="auto">
          <a:xfrm>
            <a:off x="255588" y="836613"/>
            <a:ext cx="633412" cy="398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de-DE">
                <a:solidFill>
                  <a:srgbClr val="000000"/>
                </a:solidFill>
              </a:rPr>
              <a:t>TLF</a:t>
            </a: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255588" y="3892550"/>
            <a:ext cx="647700" cy="3984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de-DE">
                <a:solidFill>
                  <a:srgbClr val="000000"/>
                </a:solidFill>
              </a:rPr>
              <a:t>PLF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0" y="6440488"/>
            <a:ext cx="33289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de-DE" sz="1200" i="1">
                <a:solidFill>
                  <a:srgbClr val="000000"/>
                </a:solidFill>
              </a:rPr>
              <a:t>A.V. Karpov, et al PRC 96 (2017) </a:t>
            </a:r>
            <a:r>
              <a:rPr lang="en-US" altLang="de-DE" sz="1200">
                <a:solidFill>
                  <a:srgbClr val="000000"/>
                </a:solidFill>
              </a:rPr>
              <a:t>024618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de-AT" altLang="de-DE" sz="2800">
                <a:solidFill>
                  <a:srgbClr val="FFFFFF"/>
                </a:solidFill>
              </a:rPr>
              <a:t>Proposal: Reaction studies / MNT (S475)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4538663" y="4483100"/>
            <a:ext cx="446405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1363" indent="-28257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63500" indent="34448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99377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de-DE" sz="1800" b="1">
                <a:solidFill>
                  <a:srgbClr val="000000"/>
                </a:solidFill>
              </a:rPr>
              <a:t>Results for </a:t>
            </a:r>
            <a:r>
              <a:rPr lang="en-US" altLang="de-DE" sz="1800" b="1" baseline="30000">
                <a:solidFill>
                  <a:srgbClr val="000000"/>
                </a:solidFill>
              </a:rPr>
              <a:t>238</a:t>
            </a:r>
            <a:r>
              <a:rPr lang="en-US" altLang="de-DE" sz="1800" b="1">
                <a:solidFill>
                  <a:srgbClr val="000000"/>
                </a:solidFill>
              </a:rPr>
              <a:t>U on </a:t>
            </a:r>
            <a:r>
              <a:rPr lang="en-US" altLang="de-DE" sz="1800" b="1" baseline="30000">
                <a:solidFill>
                  <a:srgbClr val="000000"/>
                </a:solidFill>
              </a:rPr>
              <a:t>164</a:t>
            </a:r>
            <a:r>
              <a:rPr lang="en-US" altLang="de-DE" sz="1800" b="1">
                <a:solidFill>
                  <a:srgbClr val="000000"/>
                </a:solidFill>
              </a:rPr>
              <a:t>Dy &amp; </a:t>
            </a:r>
            <a:r>
              <a:rPr lang="en-US" altLang="de-DE" sz="1800" b="1" baseline="30000">
                <a:solidFill>
                  <a:srgbClr val="000000"/>
                </a:solidFill>
              </a:rPr>
              <a:t>64</a:t>
            </a:r>
            <a:r>
              <a:rPr lang="en-US" altLang="de-DE" sz="1800" b="1">
                <a:solidFill>
                  <a:srgbClr val="000000"/>
                </a:solidFill>
              </a:rPr>
              <a:t>Ni: </a:t>
            </a:r>
          </a:p>
          <a:p>
            <a:pPr lvl="2" eaLnBrk="1" hangingPunct="1">
              <a:buFont typeface="Wingdings" panose="05000000000000000000" pitchFamily="2" charset="2"/>
              <a:buChar char=""/>
            </a:pPr>
            <a:r>
              <a:rPr lang="en-US" altLang="de-DE" sz="1800" b="1">
                <a:solidFill>
                  <a:srgbClr val="000000"/>
                </a:solidFill>
              </a:rPr>
              <a:t>Cross Sections: &gt;150</a:t>
            </a:r>
          </a:p>
          <a:p>
            <a:pPr lvl="2" eaLnBrk="1" hangingPunct="1">
              <a:buFont typeface="Wingdings" panose="05000000000000000000" pitchFamily="2" charset="2"/>
              <a:buChar char=""/>
            </a:pPr>
            <a:r>
              <a:rPr lang="en-US" altLang="de-DE" sz="1800" b="1">
                <a:solidFill>
                  <a:srgbClr val="000000"/>
                </a:solidFill>
              </a:rPr>
              <a:t>New masses: ~20</a:t>
            </a:r>
          </a:p>
          <a:p>
            <a:pPr lvl="2" eaLnBrk="1" hangingPunct="1">
              <a:buFont typeface="Wingdings" panose="05000000000000000000" pitchFamily="2" charset="2"/>
              <a:buChar char=""/>
            </a:pPr>
            <a:r>
              <a:rPr lang="en-US" altLang="de-DE" sz="1800" b="1">
                <a:solidFill>
                  <a:srgbClr val="000000"/>
                </a:solidFill>
              </a:rPr>
              <a:t>Discovery of long-lived isomers 	</a:t>
            </a:r>
            <a:r>
              <a:rPr lang="en-US" altLang="de-DE" sz="1400" b="1">
                <a:solidFill>
                  <a:srgbClr val="000000"/>
                </a:solidFill>
              </a:rPr>
              <a:t>G.D. Dracoulis et al., </a:t>
            </a:r>
          </a:p>
          <a:p>
            <a:pPr lvl="3" indent="0" eaLnBrk="1" hangingPunct="1">
              <a:buClrTx/>
              <a:buFontTx/>
              <a:buNone/>
            </a:pPr>
            <a:r>
              <a:rPr lang="fr-FR" altLang="de-DE" sz="1400" b="1">
                <a:solidFill>
                  <a:srgbClr val="000000"/>
                </a:solidFill>
              </a:rPr>
              <a:t>Phys. Scr. T152 (2013) 014015</a:t>
            </a:r>
          </a:p>
          <a:p>
            <a:pPr lvl="1" eaLnBrk="1" hangingPunct="1">
              <a:buClrTx/>
              <a:buFontTx/>
              <a:buNone/>
            </a:pPr>
            <a:endParaRPr lang="fr-FR" altLang="de-DE" sz="1400" b="1">
              <a:solidFill>
                <a:srgbClr val="000000"/>
              </a:solidFill>
            </a:endParaRP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7766050" y="6392863"/>
            <a:ext cx="13144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T. Dickel et al.</a:t>
            </a:r>
          </a:p>
        </p:txBody>
      </p:sp>
    </p:spTree>
    <p:extLst>
      <p:ext uri="{BB962C8B-B14F-4D97-AF65-F5344CB8AC3E}">
        <p14:creationId xmlns:p14="http://schemas.microsoft.com/office/powerpoint/2010/main" val="3856736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981450"/>
            <a:ext cx="777716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07950" y="549275"/>
            <a:ext cx="8853488" cy="601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8760" tIns="34200" rIns="68760" bIns="34200"/>
          <a:lstStyle>
            <a:lvl1pPr marL="382588" indent="-382588"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84225" indent="-382588"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2588" algn="l"/>
                <a:tab pos="830263" algn="l"/>
                <a:tab pos="1279525" algn="l"/>
                <a:tab pos="1728788" algn="l"/>
                <a:tab pos="2178050" algn="l"/>
                <a:tab pos="2627313" algn="l"/>
                <a:tab pos="3076575" algn="l"/>
                <a:tab pos="3525838" algn="l"/>
                <a:tab pos="3975100" algn="l"/>
                <a:tab pos="4424363" algn="l"/>
                <a:tab pos="4873625" algn="l"/>
                <a:tab pos="5322888" algn="l"/>
                <a:tab pos="5772150" algn="l"/>
                <a:tab pos="6221413" algn="l"/>
                <a:tab pos="6670675" algn="l"/>
                <a:tab pos="7119938" algn="l"/>
                <a:tab pos="7569200" algn="l"/>
                <a:tab pos="8018463" algn="l"/>
                <a:tab pos="8467725" algn="l"/>
                <a:tab pos="8916988" algn="l"/>
                <a:tab pos="9366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de-DE" sz="1800" dirty="0" smtClean="0"/>
              <a:t>We propose to demonstrate and use a novel method for measuring </a:t>
            </a:r>
            <a:r>
              <a:rPr lang="en-US" altLang="de-DE" sz="1800" dirty="0" smtClean="0">
                <a:latin typeface="Symbol" panose="05050102010706020507" pitchFamily="18" charset="2"/>
              </a:rPr>
              <a:t></a:t>
            </a:r>
            <a:r>
              <a:rPr lang="en-US" altLang="de-DE" sz="1800" dirty="0" smtClean="0"/>
              <a:t>-delayed single- and multi-neutron emission probabilities (</a:t>
            </a:r>
            <a:r>
              <a:rPr lang="en-US" altLang="de-DE" sz="1800" dirty="0" err="1" smtClean="0"/>
              <a:t>P</a:t>
            </a:r>
            <a:r>
              <a:rPr lang="en-US" altLang="de-DE" sz="1800" baseline="-25000" dirty="0" err="1" smtClean="0"/>
              <a:t>xn</a:t>
            </a:r>
            <a:r>
              <a:rPr lang="en-US" altLang="de-DE" sz="1800" dirty="0" smtClean="0"/>
              <a:t>) (and also mass, Q-values and T</a:t>
            </a:r>
            <a:r>
              <a:rPr lang="en-US" altLang="de-DE" sz="1800" baseline="-25000" dirty="0" smtClean="0"/>
              <a:t>1/2</a:t>
            </a:r>
            <a:r>
              <a:rPr lang="en-US" altLang="de-DE" sz="1800" dirty="0" smtClean="0"/>
              <a:t>), in the following way: </a:t>
            </a:r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marL="785813"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  <a:p>
            <a:pPr lvl="1" eaLnBrk="1" hangingPunct="1">
              <a:lnSpc>
                <a:spcPct val="120000"/>
              </a:lnSpc>
              <a:spcBef>
                <a:spcPts val="1000"/>
              </a:spcBef>
              <a:buSzPct val="100000"/>
              <a:defRPr/>
            </a:pPr>
            <a:endParaRPr lang="en-US" altLang="de-DE" sz="1400" dirty="0" smtClean="0"/>
          </a:p>
        </p:txBody>
      </p:sp>
      <p:pic>
        <p:nvPicPr>
          <p:cNvPr id="1946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27"/>
          <a:stretch>
            <a:fillRect/>
          </a:stretch>
        </p:blipFill>
        <p:spPr bwMode="auto">
          <a:xfrm>
            <a:off x="111125" y="1484313"/>
            <a:ext cx="8493125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45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1175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de-DE" sz="2800">
                <a:solidFill>
                  <a:srgbClr val="FFFFFF"/>
                </a:solidFill>
              </a:rPr>
              <a:t>Proposal: beta-delayed neutrons </a:t>
            </a:r>
            <a:r>
              <a:rPr lang="de-AT" altLang="de-DE" sz="2800">
                <a:solidFill>
                  <a:srgbClr val="FFFFFF"/>
                </a:solidFill>
              </a:rPr>
              <a:t>(S472)</a:t>
            </a:r>
            <a:r>
              <a:rPr lang="en-US" altLang="de-DE" sz="2800">
                <a:solidFill>
                  <a:srgbClr val="FFFFFF"/>
                </a:solidFill>
              </a:rPr>
              <a:t> – Method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7770813" y="6392863"/>
            <a:ext cx="13350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I. Mardor et al.</a:t>
            </a:r>
          </a:p>
        </p:txBody>
      </p:sp>
    </p:spTree>
    <p:extLst>
      <p:ext uri="{BB962C8B-B14F-4D97-AF65-F5344CB8AC3E}">
        <p14:creationId xmlns:p14="http://schemas.microsoft.com/office/powerpoint/2010/main" val="116848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4138" y="2205038"/>
          <a:ext cx="815975" cy="445452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1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94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8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84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5038"/>
            <a:ext cx="4449763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-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Mass measurements N=Z below </a:t>
            </a:r>
            <a:r>
              <a:rPr lang="en-US" spc="-1" baseline="3000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100</a:t>
            </a:r>
            <a:r>
              <a:rPr lang="en-US" spc="-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Sn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046663" y="2060575"/>
            <a:ext cx="4710112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358775" indent="-358775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solidFill>
                  <a:srgbClr val="2A04CC"/>
                </a:solidFill>
              </a:rPr>
              <a:t>Physics Goals</a:t>
            </a:r>
          </a:p>
          <a:p>
            <a:pPr eaLnBrk="1" hangingPunct="1">
              <a:defRPr/>
            </a:pPr>
            <a:endParaRPr lang="en-US" altLang="en-US" sz="1050" dirty="0" smtClean="0">
              <a:solidFill>
                <a:srgbClr val="2A04CC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1800" dirty="0" smtClean="0"/>
              <a:t>Resolve inconsistencies in the mass surface (shifts &gt; 1 MeV observed)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28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1800" dirty="0" smtClean="0"/>
              <a:t>Wigner energy, e.g. </a:t>
            </a:r>
            <a:r>
              <a:rPr lang="en-US" altLang="en-US" sz="1800" baseline="30000" dirty="0" smtClean="0"/>
              <a:t>80</a:t>
            </a:r>
            <a:r>
              <a:rPr lang="en-US" altLang="en-US" sz="1800" dirty="0" smtClean="0"/>
              <a:t>Zr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28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1800" dirty="0" err="1" smtClean="0"/>
              <a:t>rp</a:t>
            </a:r>
            <a:r>
              <a:rPr lang="en-US" altLang="en-US" sz="1800" dirty="0" smtClean="0"/>
              <a:t>-process: </a:t>
            </a:r>
            <a:r>
              <a:rPr lang="en-US" altLang="en-US" sz="1800" baseline="30000" dirty="0" smtClean="0"/>
              <a:t>78</a:t>
            </a:r>
            <a:r>
              <a:rPr lang="en-US" altLang="en-US" sz="1800" dirty="0" smtClean="0"/>
              <a:t>Y, </a:t>
            </a:r>
            <a:r>
              <a:rPr lang="en-US" altLang="en-US" sz="1800" baseline="30000" dirty="0" smtClean="0"/>
              <a:t>82</a:t>
            </a:r>
            <a:r>
              <a:rPr lang="en-US" altLang="en-US" sz="1800" dirty="0" smtClean="0"/>
              <a:t>Nb, </a:t>
            </a:r>
            <a:r>
              <a:rPr lang="en-US" altLang="en-US" sz="1800" baseline="30000" dirty="0" smtClean="0"/>
              <a:t>91</a:t>
            </a:r>
            <a:r>
              <a:rPr lang="en-US" altLang="en-US" sz="1800" dirty="0" smtClean="0"/>
              <a:t>Rh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2800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1800" dirty="0" smtClean="0"/>
              <a:t>New K-Isomers: e.g. </a:t>
            </a:r>
            <a:r>
              <a:rPr lang="en-US" altLang="en-US" sz="1800" baseline="30000" dirty="0" smtClean="0"/>
              <a:t>80</a:t>
            </a:r>
            <a:r>
              <a:rPr lang="en-US" altLang="en-US" sz="1800" dirty="0" smtClean="0"/>
              <a:t>Zr, </a:t>
            </a:r>
            <a:r>
              <a:rPr lang="en-US" altLang="en-US" sz="1800" baseline="30000" dirty="0" smtClean="0"/>
              <a:t>82</a:t>
            </a:r>
            <a:r>
              <a:rPr lang="en-US" altLang="en-US" sz="1800" dirty="0" smtClean="0"/>
              <a:t>Zr</a:t>
            </a:r>
          </a:p>
          <a:p>
            <a:pPr marL="0" indent="0" eaLnBrk="1" hangingPunct="1">
              <a:defRPr/>
            </a:pPr>
            <a:endParaRPr lang="en-US" altLang="en-US" sz="28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1800" dirty="0" smtClean="0"/>
              <a:t>High spin isomer in </a:t>
            </a:r>
            <a:r>
              <a:rPr lang="en-US" altLang="en-US" sz="1800" baseline="30000" dirty="0" smtClean="0"/>
              <a:t>94</a:t>
            </a:r>
            <a:r>
              <a:rPr lang="en-US" altLang="en-US" sz="1800" dirty="0" smtClean="0"/>
              <a:t>Ag (</a:t>
            </a:r>
            <a:r>
              <a:rPr lang="en-US" altLang="en-US" sz="1800" baseline="30000" dirty="0" smtClean="0"/>
              <a:t>93</a:t>
            </a:r>
            <a:r>
              <a:rPr lang="en-US" altLang="en-US" sz="1800" dirty="0" smtClean="0"/>
              <a:t>Pd)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en-US" sz="1800" dirty="0" smtClean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219701" y="3081853"/>
            <a:ext cx="3949352" cy="3300413"/>
            <a:chOff x="5220072" y="3223462"/>
            <a:chExt cx="3948974" cy="3301163"/>
          </a:xfrm>
        </p:grpSpPr>
        <p:sp>
          <p:nvSpPr>
            <p:cNvPr id="18465" name="TextBox 1"/>
            <p:cNvSpPr txBox="1">
              <a:spLocks noChangeArrowheads="1"/>
            </p:cNvSpPr>
            <p:nvPr/>
          </p:nvSpPr>
          <p:spPr bwMode="auto">
            <a:xfrm>
              <a:off x="5220072" y="3223462"/>
              <a:ext cx="3948974" cy="27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r" eaLnBrk="1" hangingPunct="1"/>
              <a:r>
                <a:rPr lang="en-US" altLang="en-US" sz="1200" dirty="0"/>
                <a:t>	E. </a:t>
              </a:r>
              <a:r>
                <a:rPr lang="en-US" altLang="en-US" sz="1200" dirty="0" err="1"/>
                <a:t>Haettner</a:t>
              </a:r>
              <a:r>
                <a:rPr lang="en-US" altLang="en-US" sz="1200" dirty="0"/>
                <a:t> et al., PRL 106 (2011) 122501</a:t>
              </a:r>
            </a:p>
          </p:txBody>
        </p:sp>
        <p:sp>
          <p:nvSpPr>
            <p:cNvPr id="18466" name="TextBox 1"/>
            <p:cNvSpPr txBox="1">
              <a:spLocks noChangeArrowheads="1"/>
            </p:cNvSpPr>
            <p:nvPr/>
          </p:nvSpPr>
          <p:spPr bwMode="auto">
            <a:xfrm>
              <a:off x="6081861" y="4591934"/>
              <a:ext cx="3026643" cy="27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r" eaLnBrk="1" hangingPunct="1"/>
              <a:r>
                <a:rPr lang="en-US" altLang="en-US" sz="1200"/>
                <a:t>H. Schatz, W.J. Ong, ApJ 844 (2017) 139</a:t>
              </a:r>
            </a:p>
          </p:txBody>
        </p:sp>
        <p:sp>
          <p:nvSpPr>
            <p:cNvPr id="18467" name="TextBox 1"/>
            <p:cNvSpPr txBox="1">
              <a:spLocks noChangeArrowheads="1"/>
            </p:cNvSpPr>
            <p:nvPr/>
          </p:nvSpPr>
          <p:spPr bwMode="auto">
            <a:xfrm>
              <a:off x="5483394" y="6062663"/>
              <a:ext cx="36226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r" eaLnBrk="1" hangingPunct="1"/>
              <a:r>
                <a:rPr lang="en-US" altLang="en-US" sz="1200"/>
                <a:t>	I Mukha et al., Nature 439 (2006) 298</a:t>
              </a:r>
            </a:p>
            <a:p>
              <a:pPr algn="r" eaLnBrk="1" hangingPunct="1"/>
              <a:r>
                <a:rPr lang="en-US" altLang="en-US" sz="1200"/>
                <a:t>	A. Kankainen et al., PRL 101, (2008) 142503</a:t>
              </a:r>
            </a:p>
          </p:txBody>
        </p:sp>
        <p:sp>
          <p:nvSpPr>
            <p:cNvPr id="18468" name="TextBox 1"/>
            <p:cNvSpPr txBox="1">
              <a:spLocks noChangeArrowheads="1"/>
            </p:cNvSpPr>
            <p:nvPr/>
          </p:nvSpPr>
          <p:spPr bwMode="auto">
            <a:xfrm>
              <a:off x="5553075" y="3929063"/>
              <a:ext cx="35575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r" eaLnBrk="1" hangingPunct="1"/>
              <a:r>
                <a:rPr lang="en-US" altLang="en-US" sz="1200"/>
                <a:t>AS Lalleman et  al., Hyp. Inter. 132 (2001) 315</a:t>
              </a:r>
            </a:p>
          </p:txBody>
        </p:sp>
        <p:sp>
          <p:nvSpPr>
            <p:cNvPr id="18469" name="TextBox 1"/>
            <p:cNvSpPr txBox="1">
              <a:spLocks noChangeArrowheads="1"/>
            </p:cNvSpPr>
            <p:nvPr/>
          </p:nvSpPr>
          <p:spPr bwMode="auto">
            <a:xfrm>
              <a:off x="5553075" y="5295900"/>
              <a:ext cx="3557588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lvl="1" algn="r" eaLnBrk="1" hangingPunct="1"/>
              <a:r>
                <a:rPr lang="en-US" altLang="en-US" sz="1200"/>
                <a:t>Z.J. Bai et al., Chinese Phys. C 40 (2016) 094102</a:t>
              </a:r>
            </a:p>
          </p:txBody>
        </p:sp>
      </p:grp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7885113" y="6392863"/>
            <a:ext cx="1254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1200" smtClean="0">
                <a:latin typeface="+mj-lt"/>
              </a:rPr>
              <a:t>W.R. Plaß et al.</a:t>
            </a:r>
            <a:endParaRPr lang="en-US" altLang="de-DE" sz="1200" dirty="0" smtClean="0">
              <a:latin typeface="+mj-lt"/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533401" y="1176808"/>
            <a:ext cx="83547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de-DE" sz="1800" dirty="0" smtClean="0"/>
              <a:t>Low yields and short lifetimes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de-DE" sz="1800" dirty="0" smtClean="0"/>
              <a:t>Scarce nuclear physics data</a:t>
            </a:r>
          </a:p>
          <a:p>
            <a:pPr eaLnBrk="1" hangingPunct="1">
              <a:buFont typeface="Arial" charset="0"/>
              <a:buChar char="•"/>
            </a:pPr>
            <a:endParaRPr lang="en-US" altLang="de-DE" sz="1800" dirty="0" smtClean="0"/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533401" y="769054"/>
            <a:ext cx="28360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chemeClr val="accent2"/>
                </a:solidFill>
              </a:rPr>
              <a:t>Status and challenges:</a:t>
            </a:r>
            <a:endParaRPr lang="en-US" altLang="de-DE" sz="400" dirty="0"/>
          </a:p>
        </p:txBody>
      </p:sp>
    </p:spTree>
    <p:extLst>
      <p:ext uri="{BB962C8B-B14F-4D97-AF65-F5344CB8AC3E}">
        <p14:creationId xmlns:p14="http://schemas.microsoft.com/office/powerpoint/2010/main" val="25585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4664"/>
          </a:xfrm>
        </p:spPr>
        <p:txBody>
          <a:bodyPr/>
          <a:lstStyle/>
          <a:p>
            <a:r>
              <a:rPr lang="en-US" altLang="de-DE" dirty="0" smtClean="0">
                <a:latin typeface="Calibri" panose="020F0502020204030204" pitchFamily="34" charset="0"/>
              </a:rPr>
              <a:t>CSC: Performance Characteristics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6200" y="609600"/>
            <a:ext cx="4999856" cy="577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 dirty="0">
                <a:solidFill>
                  <a:schemeClr val="accent2"/>
                </a:solidFill>
                <a:latin typeface="Calibri" panose="020F0502020204030204" pitchFamily="34" charset="0"/>
              </a:rPr>
              <a:t>Performance characteristics for </a:t>
            </a:r>
            <a:r>
              <a:rPr lang="en-US" altLang="de-DE" sz="1800" baseline="30000" dirty="0">
                <a:solidFill>
                  <a:schemeClr val="accent2"/>
                </a:solidFill>
                <a:latin typeface="Calibri" panose="020F0502020204030204" pitchFamily="34" charset="0"/>
              </a:rPr>
              <a:t>238</a:t>
            </a:r>
            <a:r>
              <a:rPr lang="en-US" altLang="de-DE" sz="1800" dirty="0">
                <a:solidFill>
                  <a:schemeClr val="accent2"/>
                </a:solidFill>
                <a:latin typeface="Calibri" panose="020F0502020204030204" pitchFamily="34" charset="0"/>
              </a:rPr>
              <a:t>U</a:t>
            </a:r>
            <a:r>
              <a:rPr lang="de-DE" altLang="de-DE" sz="18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800" dirty="0" err="1">
                <a:solidFill>
                  <a:schemeClr val="accent2"/>
                </a:solidFill>
                <a:latin typeface="Calibri" panose="020F0502020204030204" pitchFamily="34" charset="0"/>
              </a:rPr>
              <a:t>projectile</a:t>
            </a:r>
            <a:r>
              <a:rPr lang="de-DE" altLang="de-DE" sz="18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de-DE" sz="18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fragments </a:t>
            </a:r>
            <a:r>
              <a:rPr lang="de-DE" altLang="de-DE" sz="1800" dirty="0" err="1" smtClean="0">
                <a:solidFill>
                  <a:schemeClr val="accent2"/>
                </a:solidFill>
                <a:latin typeface="Calibri" panose="020F0502020204030204" pitchFamily="34" charset="0"/>
                <a:ea typeface="MS PGothic" pitchFamily="34" charset="-128"/>
              </a:rPr>
              <a:t>produced</a:t>
            </a:r>
            <a:r>
              <a:rPr lang="de-DE" altLang="de-DE" sz="1800" dirty="0" smtClean="0">
                <a:solidFill>
                  <a:schemeClr val="accent2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>
                <a:solidFill>
                  <a:schemeClr val="accent2"/>
                </a:solidFill>
                <a:latin typeface="Calibri" panose="020F0502020204030204" pitchFamily="34" charset="0"/>
                <a:ea typeface="MS PGothic" pitchFamily="34" charset="-128"/>
              </a:rPr>
              <a:t>at 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1000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MeV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/u</a:t>
            </a:r>
          </a:p>
          <a:p>
            <a:pPr eaLnBrk="1" hangingPunct="1"/>
            <a:r>
              <a:rPr lang="de-DE" altLang="de-DE" sz="1100" dirty="0">
                <a:solidFill>
                  <a:schemeClr val="accent2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en-GB" altLang="de-DE" sz="1800" dirty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Areal </a:t>
            </a:r>
            <a:r>
              <a:rPr lang="en-US" altLang="de-DE" sz="1800" dirty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d</a:t>
            </a:r>
            <a:r>
              <a:rPr lang="en-GB" altLang="de-DE" sz="1800" dirty="0" err="1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ensity</a:t>
            </a:r>
            <a:r>
              <a:rPr lang="en-US" altLang="de-DE" sz="1800" dirty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en-US" altLang="de-DE" sz="1800" dirty="0">
                <a:latin typeface="Calibri" panose="020F0502020204030204" pitchFamily="34" charset="0"/>
                <a:ea typeface="MS PGothic" pitchFamily="34" charset="-128"/>
              </a:rPr>
              <a:t>up to</a:t>
            </a:r>
            <a:r>
              <a:rPr lang="en-GB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10</a:t>
            </a:r>
            <a:r>
              <a:rPr lang="en-GB" altLang="de-DE" sz="1800" dirty="0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en-GB" altLang="de-DE" sz="1800" dirty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mg/cm² </a:t>
            </a:r>
            <a:r>
              <a:rPr lang="en-US" altLang="de-DE" sz="1800" dirty="0">
                <a:latin typeface="Calibri" panose="020F0502020204030204" pitchFamily="34" charset="0"/>
                <a:ea typeface="MS PGothic" pitchFamily="34" charset="-128"/>
              </a:rPr>
              <a:t>(He)</a:t>
            </a:r>
          </a:p>
          <a:p>
            <a:pPr eaLnBrk="1" hangingPunct="1"/>
            <a:r>
              <a:rPr lang="en-US" altLang="de-DE" sz="1800" dirty="0">
                <a:latin typeface="Calibri" panose="020F0502020204030204" pitchFamily="34" charset="0"/>
                <a:ea typeface="MS PGothic" pitchFamily="34" charset="-128"/>
              </a:rPr>
              <a:t>  </a:t>
            </a:r>
            <a:r>
              <a:rPr lang="en-US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- </a:t>
            </a:r>
            <a:r>
              <a:rPr lang="en-US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five </a:t>
            </a:r>
            <a:r>
              <a:rPr lang="en-US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times higher gas density compared </a:t>
            </a:r>
            <a:br>
              <a:rPr lang="en-US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</a:br>
            <a:r>
              <a:rPr lang="en-US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   to other stopping cells using an RF structure </a:t>
            </a:r>
          </a:p>
          <a:p>
            <a:pPr eaLnBrk="1" hangingPunct="1"/>
            <a:r>
              <a:rPr lang="en-US" altLang="de-DE" sz="1100" dirty="0">
                <a:latin typeface="Calibri" panose="020F0502020204030204" pitchFamily="34" charset="0"/>
                <a:ea typeface="MS PGothic" pitchFamily="34" charset="-128"/>
              </a:rPr>
              <a:t>  </a:t>
            </a:r>
          </a:p>
          <a:p>
            <a:pPr eaLnBrk="1" hangingPunct="1">
              <a:buFontTx/>
              <a:buChar char="•"/>
            </a:pP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Ion </a:t>
            </a:r>
            <a:r>
              <a:rPr lang="de-DE" altLang="de-DE" sz="1800" dirty="0" err="1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survival</a:t>
            </a:r>
            <a:r>
              <a:rPr lang="de-DE" altLang="de-DE" sz="1800" dirty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latin typeface="Calibri" panose="020F0502020204030204" pitchFamily="34" charset="0"/>
                <a:ea typeface="MS PGothic" pitchFamily="34" charset="-128"/>
              </a:rPr>
              <a:t>and</a:t>
            </a: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extraction</a:t>
            </a:r>
            <a:r>
              <a:rPr lang="de-DE" altLang="de-DE" sz="1800" dirty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efficiencies</a:t>
            </a: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&gt; </a:t>
            </a:r>
            <a:r>
              <a:rPr lang="de-DE" altLang="de-DE" sz="1800" dirty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60%</a:t>
            </a:r>
          </a:p>
          <a:p>
            <a:pPr eaLnBrk="1" hangingPunct="1"/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 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-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compares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favorably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to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other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stopping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cells</a:t>
            </a:r>
            <a:endParaRPr lang="de-DE" altLang="de-DE" sz="1800" dirty="0">
              <a:solidFill>
                <a:srgbClr val="333399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endParaRPr lang="de-DE" altLang="de-DE" sz="1100" dirty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>
              <a:buFontTx/>
              <a:buChar char="•"/>
            </a:pP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Total </a:t>
            </a:r>
            <a:r>
              <a:rPr lang="de-DE" altLang="de-DE" sz="1800" dirty="0" err="1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efficiencies</a:t>
            </a: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latin typeface="Calibri" panose="020F0502020204030204" pitchFamily="34" charset="0"/>
                <a:ea typeface="MS PGothic" pitchFamily="34" charset="-128"/>
              </a:rPr>
              <a:t>up</a:t>
            </a: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latin typeface="Calibri" panose="020F0502020204030204" pitchFamily="34" charset="0"/>
                <a:ea typeface="MS PGothic" pitchFamily="34" charset="-128"/>
              </a:rPr>
              <a:t>to</a:t>
            </a: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30%</a:t>
            </a:r>
            <a:endParaRPr lang="de-DE" altLang="de-DE" sz="1800" dirty="0">
              <a:solidFill>
                <a:srgbClr val="00B050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 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-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unprecedented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for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relativistic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ions</a:t>
            </a:r>
            <a:endParaRPr lang="de-DE" altLang="de-DE" sz="1800" dirty="0">
              <a:solidFill>
                <a:srgbClr val="333399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endParaRPr lang="en-US" altLang="de-DE" sz="1100" dirty="0">
              <a:solidFill>
                <a:srgbClr val="333399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>
              <a:buFontTx/>
              <a:buChar char="•"/>
            </a:pP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Extraction</a:t>
            </a:r>
            <a:r>
              <a:rPr lang="de-DE" altLang="de-DE" sz="1800" dirty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times</a:t>
            </a: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latin typeface="Calibri" panose="020F0502020204030204" pitchFamily="34" charset="0"/>
                <a:ea typeface="MS PGothic" pitchFamily="34" charset="-128"/>
              </a:rPr>
              <a:t>of</a:t>
            </a: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25 </a:t>
            </a:r>
            <a:r>
              <a:rPr lang="de-DE" altLang="de-DE" sz="1800" dirty="0" err="1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ms</a:t>
            </a:r>
            <a:endParaRPr lang="de-DE" altLang="de-DE" sz="1800" dirty="0">
              <a:solidFill>
                <a:srgbClr val="00B050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 -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access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to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short-lived</a:t>
            </a:r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nuclei</a:t>
            </a:r>
            <a:endParaRPr lang="de-DE" altLang="de-DE" sz="1800" dirty="0">
              <a:solidFill>
                <a:srgbClr val="333399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r>
              <a:rPr lang="en-US" altLang="de-DE" sz="11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de-DE" altLang="de-DE" sz="1800" dirty="0"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Rate </a:t>
            </a:r>
            <a:r>
              <a:rPr lang="de-DE" alt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ea typeface="MS PGothic" pitchFamily="34" charset="-128"/>
              </a:rPr>
              <a:t>capability</a:t>
            </a:r>
            <a:endParaRPr lang="de-DE" altLang="de-DE" sz="1800" dirty="0" smtClean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- </a:t>
            </a:r>
            <a:r>
              <a:rPr lang="de-DE" altLang="de-DE" sz="1800" dirty="0" err="1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full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efficiency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up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to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~10</a:t>
            </a:r>
            <a:r>
              <a:rPr lang="de-DE" altLang="de-DE" sz="1800" baseline="30000" dirty="0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4</a:t>
            </a:r>
            <a:r>
              <a:rPr lang="de-DE" altLang="de-DE" sz="1800" dirty="0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ions</a:t>
            </a:r>
            <a:r>
              <a:rPr lang="de-DE" altLang="de-DE" sz="1800" dirty="0" smtClean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/s </a:t>
            </a:r>
          </a:p>
          <a:p>
            <a:pPr eaLnBrk="1" hangingPunct="1"/>
            <a:r>
              <a:rPr lang="de-DE" altLang="de-DE" sz="1800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  </a:t>
            </a:r>
            <a:r>
              <a:rPr lang="de-DE" altLang="de-DE" sz="1800" dirty="0" err="1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for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heavy </a:t>
            </a:r>
            <a:r>
              <a:rPr lang="de-DE" altLang="de-DE" sz="1800" dirty="0" err="1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projectile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r>
              <a:rPr lang="de-DE" altLang="de-DE" sz="1800" dirty="0" err="1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fragments</a:t>
            </a:r>
            <a:r>
              <a:rPr lang="de-DE" altLang="de-DE" sz="1800" dirty="0" smtClean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endParaRPr lang="de-DE" altLang="de-DE" sz="1800" dirty="0"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endParaRPr lang="en-US" altLang="de-DE" sz="1800" dirty="0">
              <a:solidFill>
                <a:srgbClr val="333399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endParaRPr lang="de-DE" altLang="de-DE" sz="1800" dirty="0">
              <a:solidFill>
                <a:srgbClr val="333399"/>
              </a:solidFill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/>
            <a:endParaRPr lang="en-GB" altLang="de-DE" sz="1800" dirty="0">
              <a:solidFill>
                <a:srgbClr val="FF0000"/>
              </a:solidFill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7150" y="6021288"/>
            <a:ext cx="31077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>
                <a:latin typeface="Calibri" panose="020F0502020204030204" pitchFamily="34" charset="0"/>
              </a:rPr>
              <a:t>S. </a:t>
            </a:r>
            <a:r>
              <a:rPr lang="de-DE" altLang="de-DE" sz="1200" dirty="0" err="1">
                <a:latin typeface="Calibri" panose="020F0502020204030204" pitchFamily="34" charset="0"/>
              </a:rPr>
              <a:t>Purushothaman</a:t>
            </a:r>
            <a:r>
              <a:rPr lang="de-DE" altLang="de-DE" sz="1200" dirty="0">
                <a:latin typeface="Calibri" panose="020F0502020204030204" pitchFamily="34" charset="0"/>
              </a:rPr>
              <a:t> et al., EPL </a:t>
            </a:r>
            <a:r>
              <a:rPr lang="en-US" altLang="de-DE" sz="1200" dirty="0">
                <a:latin typeface="Calibri" panose="020F0502020204030204" pitchFamily="34" charset="0"/>
              </a:rPr>
              <a:t>104 (2013) 42001</a:t>
            </a:r>
          </a:p>
          <a:p>
            <a:pPr eaLnBrk="1" hangingPunct="1"/>
            <a:r>
              <a:rPr lang="de-DE" altLang="de-DE" sz="1200" dirty="0">
                <a:latin typeface="Calibri" panose="020F0502020204030204" pitchFamily="34" charset="0"/>
              </a:rPr>
              <a:t>M.P. Reiter et al., NIM B </a:t>
            </a:r>
            <a:r>
              <a:rPr lang="en-US" altLang="de-DE" sz="1200" dirty="0">
                <a:latin typeface="Calibri" panose="020F0502020204030204" pitchFamily="34" charset="0"/>
              </a:rPr>
              <a:t>376 (2016) 240 </a:t>
            </a:r>
            <a:endParaRPr lang="en-US" altLang="de-DE" sz="12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sz="1200" dirty="0" smtClean="0">
                <a:latin typeface="Calibri" panose="020F0502020204030204" pitchFamily="34" charset="0"/>
              </a:rPr>
              <a:t>M.P</a:t>
            </a:r>
            <a:r>
              <a:rPr lang="de-DE" altLang="de-DE" sz="1200" dirty="0">
                <a:latin typeface="Calibri" panose="020F0502020204030204" pitchFamily="34" charset="0"/>
              </a:rPr>
              <a:t>. Reiter </a:t>
            </a:r>
            <a:r>
              <a:rPr lang="de-DE" altLang="de-DE" sz="1200" dirty="0" err="1">
                <a:latin typeface="Calibri" panose="020F0502020204030204" pitchFamily="34" charset="0"/>
              </a:rPr>
              <a:t>PhD</a:t>
            </a:r>
            <a:r>
              <a:rPr lang="de-DE" altLang="de-DE" sz="1200" dirty="0">
                <a:latin typeface="Calibri" panose="020F0502020204030204" pitchFamily="34" charset="0"/>
              </a:rPr>
              <a:t> Thesis, JLU </a:t>
            </a:r>
            <a:r>
              <a:rPr lang="de-DE" altLang="de-DE" sz="1200" dirty="0" err="1">
                <a:latin typeface="Calibri" panose="020F0502020204030204" pitchFamily="34" charset="0"/>
              </a:rPr>
              <a:t>Giessen</a:t>
            </a:r>
            <a:r>
              <a:rPr lang="de-DE" altLang="de-DE" sz="1200" dirty="0">
                <a:latin typeface="Calibri" panose="020F0502020204030204" pitchFamily="34" charset="0"/>
              </a:rPr>
              <a:t>, 2015</a:t>
            </a:r>
            <a:endParaRPr lang="en-GB" altLang="de-DE" sz="1200" dirty="0">
              <a:latin typeface="Calibri" panose="020F0502020204030204" pitchFamily="34" charset="0"/>
            </a:endParaRPr>
          </a:p>
        </p:txBody>
      </p:sp>
      <p:pic>
        <p:nvPicPr>
          <p:cNvPr id="7" name="Picture 7" descr="extraction-eff-vs-experiment-year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"/>
          <a:stretch>
            <a:fillRect/>
          </a:stretch>
        </p:blipFill>
        <p:spPr bwMode="auto">
          <a:xfrm>
            <a:off x="5059611" y="404664"/>
            <a:ext cx="3910760" cy="289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7973466" y="2564904"/>
            <a:ext cx="755335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/>
            <a:r>
              <a:rPr lang="de-DE" altLang="de-DE" sz="1800" b="1" dirty="0">
                <a:solidFill>
                  <a:srgbClr val="333399"/>
                </a:solidFill>
                <a:latin typeface="Calibri" panose="020F0502020204030204" pitchFamily="34" charset="0"/>
                <a:ea typeface="MS PGothic" pitchFamily="34" charset="-128"/>
              </a:rPr>
              <a:t>&gt; 60%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315" y="3501008"/>
            <a:ext cx="4027181" cy="314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The Super-FRS CSC</a:t>
            </a:r>
            <a:endParaRPr lang="en-GB" altLang="de-DE" smtClean="0"/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6484938" y="6448425"/>
            <a:ext cx="26955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/>
              <a:t>T. Dickel et al., NIMB 376 (2015) 216</a:t>
            </a:r>
            <a:endParaRPr lang="de-DE" altLang="de-DE" sz="1200"/>
          </a:p>
        </p:txBody>
      </p:sp>
      <p:grpSp>
        <p:nvGrpSpPr>
          <p:cNvPr id="37892" name="Group 2"/>
          <p:cNvGrpSpPr>
            <a:grpSpLocks/>
          </p:cNvGrpSpPr>
          <p:nvPr/>
        </p:nvGrpSpPr>
        <p:grpSpPr bwMode="auto">
          <a:xfrm>
            <a:off x="611188" y="511175"/>
            <a:ext cx="7921625" cy="4862513"/>
            <a:chOff x="684213" y="908050"/>
            <a:chExt cx="7499350" cy="5184775"/>
          </a:xfrm>
        </p:grpSpPr>
        <p:grpSp>
          <p:nvGrpSpPr>
            <p:cNvPr id="37894" name="Group 206"/>
            <p:cNvGrpSpPr>
              <a:grpSpLocks/>
            </p:cNvGrpSpPr>
            <p:nvPr/>
          </p:nvGrpSpPr>
          <p:grpSpPr bwMode="auto">
            <a:xfrm>
              <a:off x="709613" y="933450"/>
              <a:ext cx="7453312" cy="5138738"/>
              <a:chOff x="628" y="543"/>
              <a:chExt cx="4695" cy="3237"/>
            </a:xfrm>
          </p:grpSpPr>
          <p:sp>
            <p:nvSpPr>
              <p:cNvPr id="38459" name="Freeform 6"/>
              <p:cNvSpPr>
                <a:spLocks noEditPoints="1"/>
              </p:cNvSpPr>
              <p:nvPr/>
            </p:nvSpPr>
            <p:spPr bwMode="auto">
              <a:xfrm>
                <a:off x="1068" y="935"/>
                <a:ext cx="4255" cy="2845"/>
              </a:xfrm>
              <a:custGeom>
                <a:avLst/>
                <a:gdLst>
                  <a:gd name="T0" fmla="*/ 4245 w 4255"/>
                  <a:gd name="T1" fmla="*/ 19 h 2845"/>
                  <a:gd name="T2" fmla="*/ 10 w 4255"/>
                  <a:gd name="T3" fmla="*/ 19 h 2845"/>
                  <a:gd name="T4" fmla="*/ 10 w 4255"/>
                  <a:gd name="T5" fmla="*/ 0 h 2845"/>
                  <a:gd name="T6" fmla="*/ 4245 w 4255"/>
                  <a:gd name="T7" fmla="*/ 0 h 2845"/>
                  <a:gd name="T8" fmla="*/ 4255 w 4255"/>
                  <a:gd name="T9" fmla="*/ 10 h 2845"/>
                  <a:gd name="T10" fmla="*/ 4245 w 4255"/>
                  <a:gd name="T11" fmla="*/ 19 h 2845"/>
                  <a:gd name="T12" fmla="*/ 4245 w 4255"/>
                  <a:gd name="T13" fmla="*/ 0 h 2845"/>
                  <a:gd name="T14" fmla="*/ 4255 w 4255"/>
                  <a:gd name="T15" fmla="*/ 0 h 2845"/>
                  <a:gd name="T16" fmla="*/ 4255 w 4255"/>
                  <a:gd name="T17" fmla="*/ 10 h 2845"/>
                  <a:gd name="T18" fmla="*/ 4245 w 4255"/>
                  <a:gd name="T19" fmla="*/ 0 h 2845"/>
                  <a:gd name="T20" fmla="*/ 4236 w 4255"/>
                  <a:gd name="T21" fmla="*/ 2835 h 2845"/>
                  <a:gd name="T22" fmla="*/ 4236 w 4255"/>
                  <a:gd name="T23" fmla="*/ 10 h 2845"/>
                  <a:gd name="T24" fmla="*/ 4255 w 4255"/>
                  <a:gd name="T25" fmla="*/ 10 h 2845"/>
                  <a:gd name="T26" fmla="*/ 4255 w 4255"/>
                  <a:gd name="T27" fmla="*/ 2835 h 2845"/>
                  <a:gd name="T28" fmla="*/ 4245 w 4255"/>
                  <a:gd name="T29" fmla="*/ 2845 h 2845"/>
                  <a:gd name="T30" fmla="*/ 4236 w 4255"/>
                  <a:gd name="T31" fmla="*/ 2835 h 2845"/>
                  <a:gd name="T32" fmla="*/ 4255 w 4255"/>
                  <a:gd name="T33" fmla="*/ 2835 h 2845"/>
                  <a:gd name="T34" fmla="*/ 4255 w 4255"/>
                  <a:gd name="T35" fmla="*/ 2845 h 2845"/>
                  <a:gd name="T36" fmla="*/ 4245 w 4255"/>
                  <a:gd name="T37" fmla="*/ 2845 h 2845"/>
                  <a:gd name="T38" fmla="*/ 4255 w 4255"/>
                  <a:gd name="T39" fmla="*/ 2835 h 2845"/>
                  <a:gd name="T40" fmla="*/ 10 w 4255"/>
                  <a:gd name="T41" fmla="*/ 2826 h 2845"/>
                  <a:gd name="T42" fmla="*/ 4245 w 4255"/>
                  <a:gd name="T43" fmla="*/ 2826 h 2845"/>
                  <a:gd name="T44" fmla="*/ 4245 w 4255"/>
                  <a:gd name="T45" fmla="*/ 2845 h 2845"/>
                  <a:gd name="T46" fmla="*/ 10 w 4255"/>
                  <a:gd name="T47" fmla="*/ 2845 h 2845"/>
                  <a:gd name="T48" fmla="*/ 0 w 4255"/>
                  <a:gd name="T49" fmla="*/ 2835 h 2845"/>
                  <a:gd name="T50" fmla="*/ 10 w 4255"/>
                  <a:gd name="T51" fmla="*/ 2826 h 2845"/>
                  <a:gd name="T52" fmla="*/ 10 w 4255"/>
                  <a:gd name="T53" fmla="*/ 2845 h 2845"/>
                  <a:gd name="T54" fmla="*/ 0 w 4255"/>
                  <a:gd name="T55" fmla="*/ 2845 h 2845"/>
                  <a:gd name="T56" fmla="*/ 0 w 4255"/>
                  <a:gd name="T57" fmla="*/ 2835 h 2845"/>
                  <a:gd name="T58" fmla="*/ 10 w 4255"/>
                  <a:gd name="T59" fmla="*/ 2845 h 2845"/>
                  <a:gd name="T60" fmla="*/ 20 w 4255"/>
                  <a:gd name="T61" fmla="*/ 10 h 2845"/>
                  <a:gd name="T62" fmla="*/ 20 w 4255"/>
                  <a:gd name="T63" fmla="*/ 2835 h 2845"/>
                  <a:gd name="T64" fmla="*/ 0 w 4255"/>
                  <a:gd name="T65" fmla="*/ 2835 h 2845"/>
                  <a:gd name="T66" fmla="*/ 0 w 4255"/>
                  <a:gd name="T67" fmla="*/ 10 h 2845"/>
                  <a:gd name="T68" fmla="*/ 10 w 4255"/>
                  <a:gd name="T69" fmla="*/ 0 h 2845"/>
                  <a:gd name="T70" fmla="*/ 20 w 4255"/>
                  <a:gd name="T71" fmla="*/ 10 h 2845"/>
                  <a:gd name="T72" fmla="*/ 0 w 4255"/>
                  <a:gd name="T73" fmla="*/ 10 h 2845"/>
                  <a:gd name="T74" fmla="*/ 0 w 4255"/>
                  <a:gd name="T75" fmla="*/ 0 h 2845"/>
                  <a:gd name="T76" fmla="*/ 10 w 4255"/>
                  <a:gd name="T77" fmla="*/ 0 h 2845"/>
                  <a:gd name="T78" fmla="*/ 0 w 4255"/>
                  <a:gd name="T79" fmla="*/ 10 h 284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55" h="2845">
                    <a:moveTo>
                      <a:pt x="4245" y="19"/>
                    </a:moveTo>
                    <a:lnTo>
                      <a:pt x="10" y="19"/>
                    </a:lnTo>
                    <a:lnTo>
                      <a:pt x="10" y="0"/>
                    </a:lnTo>
                    <a:lnTo>
                      <a:pt x="4245" y="0"/>
                    </a:lnTo>
                    <a:lnTo>
                      <a:pt x="4255" y="10"/>
                    </a:lnTo>
                    <a:lnTo>
                      <a:pt x="4245" y="19"/>
                    </a:lnTo>
                    <a:close/>
                    <a:moveTo>
                      <a:pt x="4245" y="0"/>
                    </a:moveTo>
                    <a:lnTo>
                      <a:pt x="4255" y="0"/>
                    </a:lnTo>
                    <a:lnTo>
                      <a:pt x="4255" y="10"/>
                    </a:lnTo>
                    <a:lnTo>
                      <a:pt x="4245" y="0"/>
                    </a:lnTo>
                    <a:close/>
                    <a:moveTo>
                      <a:pt x="4236" y="2835"/>
                    </a:moveTo>
                    <a:lnTo>
                      <a:pt x="4236" y="10"/>
                    </a:lnTo>
                    <a:lnTo>
                      <a:pt x="4255" y="10"/>
                    </a:lnTo>
                    <a:lnTo>
                      <a:pt x="4255" y="2835"/>
                    </a:lnTo>
                    <a:lnTo>
                      <a:pt x="4245" y="2845"/>
                    </a:lnTo>
                    <a:lnTo>
                      <a:pt x="4236" y="2835"/>
                    </a:lnTo>
                    <a:close/>
                    <a:moveTo>
                      <a:pt x="4255" y="2835"/>
                    </a:moveTo>
                    <a:lnTo>
                      <a:pt x="4255" y="2845"/>
                    </a:lnTo>
                    <a:lnTo>
                      <a:pt x="4245" y="2845"/>
                    </a:lnTo>
                    <a:lnTo>
                      <a:pt x="4255" y="2835"/>
                    </a:lnTo>
                    <a:close/>
                    <a:moveTo>
                      <a:pt x="10" y="2826"/>
                    </a:moveTo>
                    <a:lnTo>
                      <a:pt x="4245" y="2826"/>
                    </a:lnTo>
                    <a:lnTo>
                      <a:pt x="4245" y="2845"/>
                    </a:lnTo>
                    <a:lnTo>
                      <a:pt x="10" y="2845"/>
                    </a:lnTo>
                    <a:lnTo>
                      <a:pt x="0" y="2835"/>
                    </a:lnTo>
                    <a:lnTo>
                      <a:pt x="10" y="2826"/>
                    </a:lnTo>
                    <a:close/>
                    <a:moveTo>
                      <a:pt x="10" y="2845"/>
                    </a:moveTo>
                    <a:lnTo>
                      <a:pt x="0" y="2845"/>
                    </a:lnTo>
                    <a:lnTo>
                      <a:pt x="0" y="2835"/>
                    </a:lnTo>
                    <a:lnTo>
                      <a:pt x="10" y="2845"/>
                    </a:lnTo>
                    <a:close/>
                    <a:moveTo>
                      <a:pt x="20" y="10"/>
                    </a:moveTo>
                    <a:lnTo>
                      <a:pt x="20" y="2835"/>
                    </a:lnTo>
                    <a:lnTo>
                      <a:pt x="0" y="2835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20" y="10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460" name="Rectangle 7"/>
              <p:cNvSpPr>
                <a:spLocks noChangeArrowheads="1"/>
              </p:cNvSpPr>
              <p:nvPr/>
            </p:nvSpPr>
            <p:spPr bwMode="auto">
              <a:xfrm>
                <a:off x="628" y="1038"/>
                <a:ext cx="683" cy="153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61" name="Freeform 8"/>
              <p:cNvSpPr>
                <a:spLocks noEditPoints="1"/>
              </p:cNvSpPr>
              <p:nvPr/>
            </p:nvSpPr>
            <p:spPr bwMode="auto">
              <a:xfrm>
                <a:off x="2553" y="585"/>
                <a:ext cx="855" cy="369"/>
              </a:xfrm>
              <a:custGeom>
                <a:avLst/>
                <a:gdLst>
                  <a:gd name="T0" fmla="*/ 845 w 855"/>
                  <a:gd name="T1" fmla="*/ 369 h 369"/>
                  <a:gd name="T2" fmla="*/ 10 w 855"/>
                  <a:gd name="T3" fmla="*/ 369 h 369"/>
                  <a:gd name="T4" fmla="*/ 10 w 855"/>
                  <a:gd name="T5" fmla="*/ 350 h 369"/>
                  <a:gd name="T6" fmla="*/ 845 w 855"/>
                  <a:gd name="T7" fmla="*/ 350 h 369"/>
                  <a:gd name="T8" fmla="*/ 855 w 855"/>
                  <a:gd name="T9" fmla="*/ 360 h 369"/>
                  <a:gd name="T10" fmla="*/ 845 w 855"/>
                  <a:gd name="T11" fmla="*/ 369 h 369"/>
                  <a:gd name="T12" fmla="*/ 855 w 855"/>
                  <a:gd name="T13" fmla="*/ 360 h 369"/>
                  <a:gd name="T14" fmla="*/ 855 w 855"/>
                  <a:gd name="T15" fmla="*/ 369 h 369"/>
                  <a:gd name="T16" fmla="*/ 845 w 855"/>
                  <a:gd name="T17" fmla="*/ 369 h 369"/>
                  <a:gd name="T18" fmla="*/ 855 w 855"/>
                  <a:gd name="T19" fmla="*/ 360 h 369"/>
                  <a:gd name="T20" fmla="*/ 855 w 855"/>
                  <a:gd name="T21" fmla="*/ 10 h 369"/>
                  <a:gd name="T22" fmla="*/ 855 w 855"/>
                  <a:gd name="T23" fmla="*/ 360 h 369"/>
                  <a:gd name="T24" fmla="*/ 835 w 855"/>
                  <a:gd name="T25" fmla="*/ 360 h 369"/>
                  <a:gd name="T26" fmla="*/ 835 w 855"/>
                  <a:gd name="T27" fmla="*/ 10 h 369"/>
                  <a:gd name="T28" fmla="*/ 845 w 855"/>
                  <a:gd name="T29" fmla="*/ 0 h 369"/>
                  <a:gd name="T30" fmla="*/ 855 w 855"/>
                  <a:gd name="T31" fmla="*/ 10 h 369"/>
                  <a:gd name="T32" fmla="*/ 845 w 855"/>
                  <a:gd name="T33" fmla="*/ 0 h 369"/>
                  <a:gd name="T34" fmla="*/ 855 w 855"/>
                  <a:gd name="T35" fmla="*/ 0 h 369"/>
                  <a:gd name="T36" fmla="*/ 855 w 855"/>
                  <a:gd name="T37" fmla="*/ 10 h 369"/>
                  <a:gd name="T38" fmla="*/ 845 w 855"/>
                  <a:gd name="T39" fmla="*/ 0 h 369"/>
                  <a:gd name="T40" fmla="*/ 10 w 855"/>
                  <a:gd name="T41" fmla="*/ 0 h 369"/>
                  <a:gd name="T42" fmla="*/ 845 w 855"/>
                  <a:gd name="T43" fmla="*/ 0 h 369"/>
                  <a:gd name="T44" fmla="*/ 845 w 855"/>
                  <a:gd name="T45" fmla="*/ 20 h 369"/>
                  <a:gd name="T46" fmla="*/ 10 w 855"/>
                  <a:gd name="T47" fmla="*/ 20 h 369"/>
                  <a:gd name="T48" fmla="*/ 0 w 855"/>
                  <a:gd name="T49" fmla="*/ 10 h 369"/>
                  <a:gd name="T50" fmla="*/ 10 w 855"/>
                  <a:gd name="T51" fmla="*/ 0 h 369"/>
                  <a:gd name="T52" fmla="*/ 0 w 855"/>
                  <a:gd name="T53" fmla="*/ 10 h 369"/>
                  <a:gd name="T54" fmla="*/ 0 w 855"/>
                  <a:gd name="T55" fmla="*/ 0 h 369"/>
                  <a:gd name="T56" fmla="*/ 10 w 855"/>
                  <a:gd name="T57" fmla="*/ 0 h 369"/>
                  <a:gd name="T58" fmla="*/ 0 w 855"/>
                  <a:gd name="T59" fmla="*/ 10 h 369"/>
                  <a:gd name="T60" fmla="*/ 0 w 855"/>
                  <a:gd name="T61" fmla="*/ 360 h 369"/>
                  <a:gd name="T62" fmla="*/ 0 w 855"/>
                  <a:gd name="T63" fmla="*/ 10 h 369"/>
                  <a:gd name="T64" fmla="*/ 20 w 855"/>
                  <a:gd name="T65" fmla="*/ 10 h 369"/>
                  <a:gd name="T66" fmla="*/ 20 w 855"/>
                  <a:gd name="T67" fmla="*/ 360 h 369"/>
                  <a:gd name="T68" fmla="*/ 10 w 855"/>
                  <a:gd name="T69" fmla="*/ 369 h 369"/>
                  <a:gd name="T70" fmla="*/ 0 w 855"/>
                  <a:gd name="T71" fmla="*/ 360 h 369"/>
                  <a:gd name="T72" fmla="*/ 10 w 855"/>
                  <a:gd name="T73" fmla="*/ 369 h 369"/>
                  <a:gd name="T74" fmla="*/ 0 w 855"/>
                  <a:gd name="T75" fmla="*/ 369 h 369"/>
                  <a:gd name="T76" fmla="*/ 0 w 855"/>
                  <a:gd name="T77" fmla="*/ 360 h 369"/>
                  <a:gd name="T78" fmla="*/ 10 w 855"/>
                  <a:gd name="T79" fmla="*/ 369 h 36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55" h="369">
                    <a:moveTo>
                      <a:pt x="845" y="369"/>
                    </a:moveTo>
                    <a:lnTo>
                      <a:pt x="10" y="369"/>
                    </a:lnTo>
                    <a:lnTo>
                      <a:pt x="10" y="350"/>
                    </a:lnTo>
                    <a:lnTo>
                      <a:pt x="845" y="350"/>
                    </a:lnTo>
                    <a:lnTo>
                      <a:pt x="855" y="360"/>
                    </a:lnTo>
                    <a:lnTo>
                      <a:pt x="845" y="369"/>
                    </a:lnTo>
                    <a:close/>
                    <a:moveTo>
                      <a:pt x="855" y="360"/>
                    </a:moveTo>
                    <a:lnTo>
                      <a:pt x="855" y="369"/>
                    </a:lnTo>
                    <a:lnTo>
                      <a:pt x="845" y="369"/>
                    </a:lnTo>
                    <a:lnTo>
                      <a:pt x="855" y="360"/>
                    </a:lnTo>
                    <a:close/>
                    <a:moveTo>
                      <a:pt x="855" y="10"/>
                    </a:moveTo>
                    <a:lnTo>
                      <a:pt x="855" y="360"/>
                    </a:lnTo>
                    <a:lnTo>
                      <a:pt x="835" y="360"/>
                    </a:lnTo>
                    <a:lnTo>
                      <a:pt x="835" y="10"/>
                    </a:lnTo>
                    <a:lnTo>
                      <a:pt x="845" y="0"/>
                    </a:lnTo>
                    <a:lnTo>
                      <a:pt x="855" y="10"/>
                    </a:lnTo>
                    <a:close/>
                    <a:moveTo>
                      <a:pt x="845" y="0"/>
                    </a:moveTo>
                    <a:lnTo>
                      <a:pt x="855" y="0"/>
                    </a:lnTo>
                    <a:lnTo>
                      <a:pt x="855" y="10"/>
                    </a:lnTo>
                    <a:lnTo>
                      <a:pt x="845" y="0"/>
                    </a:lnTo>
                    <a:close/>
                    <a:moveTo>
                      <a:pt x="10" y="0"/>
                    </a:moveTo>
                    <a:lnTo>
                      <a:pt x="845" y="0"/>
                    </a:lnTo>
                    <a:lnTo>
                      <a:pt x="845" y="20"/>
                    </a:lnTo>
                    <a:lnTo>
                      <a:pt x="10" y="20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  <a:moveTo>
                      <a:pt x="0" y="360"/>
                    </a:moveTo>
                    <a:lnTo>
                      <a:pt x="0" y="10"/>
                    </a:lnTo>
                    <a:lnTo>
                      <a:pt x="20" y="10"/>
                    </a:lnTo>
                    <a:lnTo>
                      <a:pt x="20" y="360"/>
                    </a:lnTo>
                    <a:lnTo>
                      <a:pt x="10" y="369"/>
                    </a:lnTo>
                    <a:lnTo>
                      <a:pt x="0" y="360"/>
                    </a:lnTo>
                    <a:close/>
                    <a:moveTo>
                      <a:pt x="10" y="369"/>
                    </a:moveTo>
                    <a:lnTo>
                      <a:pt x="0" y="369"/>
                    </a:lnTo>
                    <a:lnTo>
                      <a:pt x="0" y="360"/>
                    </a:lnTo>
                    <a:lnTo>
                      <a:pt x="10" y="369"/>
                    </a:lnTo>
                    <a:close/>
                  </a:path>
                </a:pathLst>
              </a:cu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462" name="Rectangle 9"/>
              <p:cNvSpPr>
                <a:spLocks noChangeArrowheads="1"/>
              </p:cNvSpPr>
              <p:nvPr/>
            </p:nvSpPr>
            <p:spPr bwMode="auto">
              <a:xfrm>
                <a:off x="2566" y="543"/>
                <a:ext cx="825" cy="534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63" name="Rectangle 10"/>
              <p:cNvSpPr>
                <a:spLocks noChangeArrowheads="1"/>
              </p:cNvSpPr>
              <p:nvPr/>
            </p:nvSpPr>
            <p:spPr bwMode="auto">
              <a:xfrm>
                <a:off x="2948" y="1136"/>
                <a:ext cx="78" cy="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64" name="Rectangle 11"/>
              <p:cNvSpPr>
                <a:spLocks noChangeArrowheads="1"/>
              </p:cNvSpPr>
              <p:nvPr/>
            </p:nvSpPr>
            <p:spPr bwMode="auto">
              <a:xfrm>
                <a:off x="1780" y="1874"/>
                <a:ext cx="78" cy="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65" name="Rectangle 12"/>
              <p:cNvSpPr>
                <a:spLocks noChangeArrowheads="1"/>
              </p:cNvSpPr>
              <p:nvPr/>
            </p:nvSpPr>
            <p:spPr bwMode="auto">
              <a:xfrm>
                <a:off x="2553" y="1870"/>
                <a:ext cx="78" cy="2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66" name="Rectangle 13"/>
              <p:cNvSpPr>
                <a:spLocks noChangeArrowheads="1"/>
              </p:cNvSpPr>
              <p:nvPr/>
            </p:nvSpPr>
            <p:spPr bwMode="auto">
              <a:xfrm>
                <a:off x="3372" y="1861"/>
                <a:ext cx="78" cy="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67" name="Rectangle 14"/>
              <p:cNvSpPr>
                <a:spLocks noChangeArrowheads="1"/>
              </p:cNvSpPr>
              <p:nvPr/>
            </p:nvSpPr>
            <p:spPr bwMode="auto">
              <a:xfrm>
                <a:off x="4171" y="1861"/>
                <a:ext cx="78" cy="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68" name="Rectangle 15"/>
              <p:cNvSpPr>
                <a:spLocks noChangeArrowheads="1"/>
              </p:cNvSpPr>
              <p:nvPr/>
            </p:nvSpPr>
            <p:spPr bwMode="auto">
              <a:xfrm>
                <a:off x="2799" y="1741"/>
                <a:ext cx="36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Nozzle</a:t>
                </a:r>
                <a:endParaRPr lang="de-DE" altLang="de-DE"/>
              </a:p>
            </p:txBody>
          </p:sp>
          <p:sp>
            <p:nvSpPr>
              <p:cNvPr id="38469" name="Freeform 16"/>
              <p:cNvSpPr>
                <a:spLocks noEditPoints="1"/>
              </p:cNvSpPr>
              <p:nvPr/>
            </p:nvSpPr>
            <p:spPr bwMode="auto">
              <a:xfrm>
                <a:off x="4174" y="1686"/>
                <a:ext cx="72" cy="298"/>
              </a:xfrm>
              <a:custGeom>
                <a:avLst/>
                <a:gdLst>
                  <a:gd name="T0" fmla="*/ 26 w 72"/>
                  <a:gd name="T1" fmla="*/ 298 h 298"/>
                  <a:gd name="T2" fmla="*/ 26 w 72"/>
                  <a:gd name="T3" fmla="*/ 61 h 298"/>
                  <a:gd name="T4" fmla="*/ 49 w 72"/>
                  <a:gd name="T5" fmla="*/ 61 h 298"/>
                  <a:gd name="T6" fmla="*/ 49 w 72"/>
                  <a:gd name="T7" fmla="*/ 298 h 298"/>
                  <a:gd name="T8" fmla="*/ 26 w 72"/>
                  <a:gd name="T9" fmla="*/ 298 h 298"/>
                  <a:gd name="T10" fmla="*/ 0 w 72"/>
                  <a:gd name="T11" fmla="*/ 71 h 298"/>
                  <a:gd name="T12" fmla="*/ 36 w 72"/>
                  <a:gd name="T13" fmla="*/ 0 h 298"/>
                  <a:gd name="T14" fmla="*/ 72 w 72"/>
                  <a:gd name="T15" fmla="*/ 71 h 298"/>
                  <a:gd name="T16" fmla="*/ 0 w 72"/>
                  <a:gd name="T17" fmla="*/ 71 h 2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2" h="298">
                    <a:moveTo>
                      <a:pt x="26" y="298"/>
                    </a:moveTo>
                    <a:lnTo>
                      <a:pt x="26" y="61"/>
                    </a:lnTo>
                    <a:lnTo>
                      <a:pt x="49" y="61"/>
                    </a:lnTo>
                    <a:lnTo>
                      <a:pt x="49" y="298"/>
                    </a:lnTo>
                    <a:lnTo>
                      <a:pt x="26" y="298"/>
                    </a:lnTo>
                    <a:close/>
                    <a:moveTo>
                      <a:pt x="0" y="71"/>
                    </a:moveTo>
                    <a:lnTo>
                      <a:pt x="36" y="0"/>
                    </a:lnTo>
                    <a:lnTo>
                      <a:pt x="72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470" name="Rectangle 17"/>
              <p:cNvSpPr>
                <a:spLocks noChangeArrowheads="1"/>
              </p:cNvSpPr>
              <p:nvPr/>
            </p:nvSpPr>
            <p:spPr bwMode="auto">
              <a:xfrm>
                <a:off x="4200" y="1747"/>
                <a:ext cx="23" cy="237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71" name="Freeform 18"/>
              <p:cNvSpPr>
                <a:spLocks/>
              </p:cNvSpPr>
              <p:nvPr/>
            </p:nvSpPr>
            <p:spPr bwMode="auto">
              <a:xfrm>
                <a:off x="4174" y="1686"/>
                <a:ext cx="72" cy="71"/>
              </a:xfrm>
              <a:custGeom>
                <a:avLst/>
                <a:gdLst>
                  <a:gd name="T0" fmla="*/ 0 w 72"/>
                  <a:gd name="T1" fmla="*/ 71 h 71"/>
                  <a:gd name="T2" fmla="*/ 36 w 72"/>
                  <a:gd name="T3" fmla="*/ 0 h 71"/>
                  <a:gd name="T4" fmla="*/ 72 w 72"/>
                  <a:gd name="T5" fmla="*/ 71 h 71"/>
                  <a:gd name="T6" fmla="*/ 0 w 72"/>
                  <a:gd name="T7" fmla="*/ 7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2" h="71">
                    <a:moveTo>
                      <a:pt x="0" y="71"/>
                    </a:moveTo>
                    <a:lnTo>
                      <a:pt x="36" y="0"/>
                    </a:lnTo>
                    <a:lnTo>
                      <a:pt x="72" y="71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472" name="Line 19"/>
              <p:cNvSpPr>
                <a:spLocks noChangeShapeType="1"/>
              </p:cNvSpPr>
              <p:nvPr/>
            </p:nvSpPr>
            <p:spPr bwMode="auto">
              <a:xfrm flipH="1">
                <a:off x="3006" y="1090"/>
                <a:ext cx="149" cy="14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473" name="Rectangle 20"/>
              <p:cNvSpPr>
                <a:spLocks noChangeArrowheads="1"/>
              </p:cNvSpPr>
              <p:nvPr/>
            </p:nvSpPr>
            <p:spPr bwMode="auto">
              <a:xfrm>
                <a:off x="1311" y="1912"/>
                <a:ext cx="3727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74" name="Rectangle 21"/>
              <p:cNvSpPr>
                <a:spLocks noChangeArrowheads="1"/>
              </p:cNvSpPr>
              <p:nvPr/>
            </p:nvSpPr>
            <p:spPr bwMode="auto">
              <a:xfrm>
                <a:off x="1298" y="1197"/>
                <a:ext cx="3740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75" name="Freeform 22"/>
              <p:cNvSpPr>
                <a:spLocks noEditPoints="1"/>
              </p:cNvSpPr>
              <p:nvPr/>
            </p:nvSpPr>
            <p:spPr bwMode="auto">
              <a:xfrm>
                <a:off x="1298" y="1967"/>
                <a:ext cx="3307" cy="17"/>
              </a:xfrm>
              <a:custGeom>
                <a:avLst/>
                <a:gdLst>
                  <a:gd name="T0" fmla="*/ 32 w 3307"/>
                  <a:gd name="T1" fmla="*/ 17 h 17"/>
                  <a:gd name="T2" fmla="*/ 113 w 3307"/>
                  <a:gd name="T3" fmla="*/ 17 h 17"/>
                  <a:gd name="T4" fmla="*/ 178 w 3307"/>
                  <a:gd name="T5" fmla="*/ 0 h 17"/>
                  <a:gd name="T6" fmla="*/ 226 w 3307"/>
                  <a:gd name="T7" fmla="*/ 0 h 17"/>
                  <a:gd name="T8" fmla="*/ 259 w 3307"/>
                  <a:gd name="T9" fmla="*/ 0 h 17"/>
                  <a:gd name="T10" fmla="*/ 324 w 3307"/>
                  <a:gd name="T11" fmla="*/ 17 h 17"/>
                  <a:gd name="T12" fmla="*/ 404 w 3307"/>
                  <a:gd name="T13" fmla="*/ 17 h 17"/>
                  <a:gd name="T14" fmla="*/ 469 w 3307"/>
                  <a:gd name="T15" fmla="*/ 0 h 17"/>
                  <a:gd name="T16" fmla="*/ 518 w 3307"/>
                  <a:gd name="T17" fmla="*/ 0 h 17"/>
                  <a:gd name="T18" fmla="*/ 550 w 3307"/>
                  <a:gd name="T19" fmla="*/ 0 h 17"/>
                  <a:gd name="T20" fmla="*/ 615 w 3307"/>
                  <a:gd name="T21" fmla="*/ 17 h 17"/>
                  <a:gd name="T22" fmla="*/ 696 w 3307"/>
                  <a:gd name="T23" fmla="*/ 17 h 17"/>
                  <a:gd name="T24" fmla="*/ 760 w 3307"/>
                  <a:gd name="T25" fmla="*/ 0 h 17"/>
                  <a:gd name="T26" fmla="*/ 809 w 3307"/>
                  <a:gd name="T27" fmla="*/ 0 h 17"/>
                  <a:gd name="T28" fmla="*/ 841 w 3307"/>
                  <a:gd name="T29" fmla="*/ 0 h 17"/>
                  <a:gd name="T30" fmla="*/ 906 w 3307"/>
                  <a:gd name="T31" fmla="*/ 17 h 17"/>
                  <a:gd name="T32" fmla="*/ 984 w 3307"/>
                  <a:gd name="T33" fmla="*/ 17 h 17"/>
                  <a:gd name="T34" fmla="*/ 1048 w 3307"/>
                  <a:gd name="T35" fmla="*/ 0 h 17"/>
                  <a:gd name="T36" fmla="*/ 1097 w 3307"/>
                  <a:gd name="T37" fmla="*/ 0 h 17"/>
                  <a:gd name="T38" fmla="*/ 1129 w 3307"/>
                  <a:gd name="T39" fmla="*/ 0 h 17"/>
                  <a:gd name="T40" fmla="*/ 1194 w 3307"/>
                  <a:gd name="T41" fmla="*/ 17 h 17"/>
                  <a:gd name="T42" fmla="*/ 1275 w 3307"/>
                  <a:gd name="T43" fmla="*/ 17 h 17"/>
                  <a:gd name="T44" fmla="*/ 1339 w 3307"/>
                  <a:gd name="T45" fmla="*/ 0 h 17"/>
                  <a:gd name="T46" fmla="*/ 1388 w 3307"/>
                  <a:gd name="T47" fmla="*/ 0 h 17"/>
                  <a:gd name="T48" fmla="*/ 1420 w 3307"/>
                  <a:gd name="T49" fmla="*/ 0 h 17"/>
                  <a:gd name="T50" fmla="*/ 1485 w 3307"/>
                  <a:gd name="T51" fmla="*/ 17 h 17"/>
                  <a:gd name="T52" fmla="*/ 1566 w 3307"/>
                  <a:gd name="T53" fmla="*/ 17 h 17"/>
                  <a:gd name="T54" fmla="*/ 1631 w 3307"/>
                  <a:gd name="T55" fmla="*/ 0 h 17"/>
                  <a:gd name="T56" fmla="*/ 1679 w 3307"/>
                  <a:gd name="T57" fmla="*/ 0 h 17"/>
                  <a:gd name="T58" fmla="*/ 1712 w 3307"/>
                  <a:gd name="T59" fmla="*/ 0 h 17"/>
                  <a:gd name="T60" fmla="*/ 1776 w 3307"/>
                  <a:gd name="T61" fmla="*/ 17 h 17"/>
                  <a:gd name="T62" fmla="*/ 1857 w 3307"/>
                  <a:gd name="T63" fmla="*/ 17 h 17"/>
                  <a:gd name="T64" fmla="*/ 1922 w 3307"/>
                  <a:gd name="T65" fmla="*/ 0 h 17"/>
                  <a:gd name="T66" fmla="*/ 1967 w 3307"/>
                  <a:gd name="T67" fmla="*/ 0 h 17"/>
                  <a:gd name="T68" fmla="*/ 2000 w 3307"/>
                  <a:gd name="T69" fmla="*/ 0 h 17"/>
                  <a:gd name="T70" fmla="*/ 2064 w 3307"/>
                  <a:gd name="T71" fmla="*/ 17 h 17"/>
                  <a:gd name="T72" fmla="*/ 2145 w 3307"/>
                  <a:gd name="T73" fmla="*/ 17 h 17"/>
                  <a:gd name="T74" fmla="*/ 2210 w 3307"/>
                  <a:gd name="T75" fmla="*/ 0 h 17"/>
                  <a:gd name="T76" fmla="*/ 2258 w 3307"/>
                  <a:gd name="T77" fmla="*/ 0 h 17"/>
                  <a:gd name="T78" fmla="*/ 2291 w 3307"/>
                  <a:gd name="T79" fmla="*/ 0 h 17"/>
                  <a:gd name="T80" fmla="*/ 2355 w 3307"/>
                  <a:gd name="T81" fmla="*/ 17 h 17"/>
                  <a:gd name="T82" fmla="*/ 2436 w 3307"/>
                  <a:gd name="T83" fmla="*/ 17 h 17"/>
                  <a:gd name="T84" fmla="*/ 2501 w 3307"/>
                  <a:gd name="T85" fmla="*/ 0 h 17"/>
                  <a:gd name="T86" fmla="*/ 2550 w 3307"/>
                  <a:gd name="T87" fmla="*/ 0 h 17"/>
                  <a:gd name="T88" fmla="*/ 2582 w 3307"/>
                  <a:gd name="T89" fmla="*/ 0 h 17"/>
                  <a:gd name="T90" fmla="*/ 2647 w 3307"/>
                  <a:gd name="T91" fmla="*/ 17 h 17"/>
                  <a:gd name="T92" fmla="*/ 2728 w 3307"/>
                  <a:gd name="T93" fmla="*/ 17 h 17"/>
                  <a:gd name="T94" fmla="*/ 2792 w 3307"/>
                  <a:gd name="T95" fmla="*/ 0 h 17"/>
                  <a:gd name="T96" fmla="*/ 2841 w 3307"/>
                  <a:gd name="T97" fmla="*/ 0 h 17"/>
                  <a:gd name="T98" fmla="*/ 2873 w 3307"/>
                  <a:gd name="T99" fmla="*/ 0 h 17"/>
                  <a:gd name="T100" fmla="*/ 2935 w 3307"/>
                  <a:gd name="T101" fmla="*/ 17 h 17"/>
                  <a:gd name="T102" fmla="*/ 3016 w 3307"/>
                  <a:gd name="T103" fmla="*/ 17 h 17"/>
                  <a:gd name="T104" fmla="*/ 3080 w 3307"/>
                  <a:gd name="T105" fmla="*/ 0 h 17"/>
                  <a:gd name="T106" fmla="*/ 3129 w 3307"/>
                  <a:gd name="T107" fmla="*/ 0 h 17"/>
                  <a:gd name="T108" fmla="*/ 3161 w 3307"/>
                  <a:gd name="T109" fmla="*/ 0 h 17"/>
                  <a:gd name="T110" fmla="*/ 3226 w 3307"/>
                  <a:gd name="T111" fmla="*/ 17 h 17"/>
                  <a:gd name="T112" fmla="*/ 3307 w 3307"/>
                  <a:gd name="T113" fmla="*/ 17 h 1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307" h="17">
                    <a:moveTo>
                      <a:pt x="0" y="0"/>
                    </a:move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  <a:moveTo>
                      <a:pt x="32" y="0"/>
                    </a:moveTo>
                    <a:lnTo>
                      <a:pt x="48" y="0"/>
                    </a:lnTo>
                    <a:lnTo>
                      <a:pt x="48" y="17"/>
                    </a:lnTo>
                    <a:lnTo>
                      <a:pt x="32" y="17"/>
                    </a:lnTo>
                    <a:lnTo>
                      <a:pt x="32" y="0"/>
                    </a:lnTo>
                    <a:close/>
                    <a:moveTo>
                      <a:pt x="65" y="0"/>
                    </a:moveTo>
                    <a:lnTo>
                      <a:pt x="81" y="0"/>
                    </a:lnTo>
                    <a:lnTo>
                      <a:pt x="81" y="17"/>
                    </a:lnTo>
                    <a:lnTo>
                      <a:pt x="65" y="17"/>
                    </a:lnTo>
                    <a:lnTo>
                      <a:pt x="65" y="0"/>
                    </a:lnTo>
                    <a:close/>
                    <a:moveTo>
                      <a:pt x="97" y="0"/>
                    </a:moveTo>
                    <a:lnTo>
                      <a:pt x="113" y="0"/>
                    </a:lnTo>
                    <a:lnTo>
                      <a:pt x="113" y="17"/>
                    </a:lnTo>
                    <a:lnTo>
                      <a:pt x="97" y="17"/>
                    </a:lnTo>
                    <a:lnTo>
                      <a:pt x="97" y="0"/>
                    </a:lnTo>
                    <a:close/>
                    <a:moveTo>
                      <a:pt x="129" y="0"/>
                    </a:moveTo>
                    <a:lnTo>
                      <a:pt x="146" y="0"/>
                    </a:lnTo>
                    <a:lnTo>
                      <a:pt x="146" y="17"/>
                    </a:lnTo>
                    <a:lnTo>
                      <a:pt x="129" y="17"/>
                    </a:lnTo>
                    <a:lnTo>
                      <a:pt x="129" y="0"/>
                    </a:lnTo>
                    <a:close/>
                    <a:moveTo>
                      <a:pt x="162" y="0"/>
                    </a:moveTo>
                    <a:lnTo>
                      <a:pt x="178" y="0"/>
                    </a:lnTo>
                    <a:lnTo>
                      <a:pt x="178" y="17"/>
                    </a:lnTo>
                    <a:lnTo>
                      <a:pt x="162" y="17"/>
                    </a:lnTo>
                    <a:lnTo>
                      <a:pt x="162" y="0"/>
                    </a:lnTo>
                    <a:close/>
                    <a:moveTo>
                      <a:pt x="194" y="0"/>
                    </a:moveTo>
                    <a:lnTo>
                      <a:pt x="210" y="0"/>
                    </a:lnTo>
                    <a:lnTo>
                      <a:pt x="210" y="17"/>
                    </a:lnTo>
                    <a:lnTo>
                      <a:pt x="194" y="17"/>
                    </a:lnTo>
                    <a:lnTo>
                      <a:pt x="194" y="0"/>
                    </a:lnTo>
                    <a:close/>
                    <a:moveTo>
                      <a:pt x="226" y="0"/>
                    </a:moveTo>
                    <a:lnTo>
                      <a:pt x="243" y="0"/>
                    </a:lnTo>
                    <a:lnTo>
                      <a:pt x="243" y="17"/>
                    </a:lnTo>
                    <a:lnTo>
                      <a:pt x="226" y="17"/>
                    </a:lnTo>
                    <a:lnTo>
                      <a:pt x="226" y="0"/>
                    </a:lnTo>
                    <a:close/>
                    <a:moveTo>
                      <a:pt x="259" y="0"/>
                    </a:moveTo>
                    <a:lnTo>
                      <a:pt x="275" y="0"/>
                    </a:lnTo>
                    <a:lnTo>
                      <a:pt x="275" y="17"/>
                    </a:lnTo>
                    <a:lnTo>
                      <a:pt x="259" y="17"/>
                    </a:lnTo>
                    <a:lnTo>
                      <a:pt x="259" y="0"/>
                    </a:lnTo>
                    <a:close/>
                    <a:moveTo>
                      <a:pt x="291" y="0"/>
                    </a:moveTo>
                    <a:lnTo>
                      <a:pt x="307" y="0"/>
                    </a:lnTo>
                    <a:lnTo>
                      <a:pt x="307" y="17"/>
                    </a:lnTo>
                    <a:lnTo>
                      <a:pt x="291" y="17"/>
                    </a:lnTo>
                    <a:lnTo>
                      <a:pt x="291" y="0"/>
                    </a:lnTo>
                    <a:close/>
                    <a:moveTo>
                      <a:pt x="324" y="0"/>
                    </a:moveTo>
                    <a:lnTo>
                      <a:pt x="340" y="0"/>
                    </a:lnTo>
                    <a:lnTo>
                      <a:pt x="340" y="17"/>
                    </a:lnTo>
                    <a:lnTo>
                      <a:pt x="324" y="17"/>
                    </a:lnTo>
                    <a:lnTo>
                      <a:pt x="324" y="0"/>
                    </a:lnTo>
                    <a:close/>
                    <a:moveTo>
                      <a:pt x="356" y="0"/>
                    </a:moveTo>
                    <a:lnTo>
                      <a:pt x="372" y="0"/>
                    </a:lnTo>
                    <a:lnTo>
                      <a:pt x="372" y="17"/>
                    </a:lnTo>
                    <a:lnTo>
                      <a:pt x="356" y="17"/>
                    </a:lnTo>
                    <a:lnTo>
                      <a:pt x="356" y="0"/>
                    </a:lnTo>
                    <a:close/>
                    <a:moveTo>
                      <a:pt x="388" y="0"/>
                    </a:moveTo>
                    <a:lnTo>
                      <a:pt x="404" y="0"/>
                    </a:lnTo>
                    <a:lnTo>
                      <a:pt x="404" y="17"/>
                    </a:lnTo>
                    <a:lnTo>
                      <a:pt x="388" y="17"/>
                    </a:lnTo>
                    <a:lnTo>
                      <a:pt x="388" y="0"/>
                    </a:lnTo>
                    <a:close/>
                    <a:moveTo>
                      <a:pt x="421" y="0"/>
                    </a:moveTo>
                    <a:lnTo>
                      <a:pt x="437" y="0"/>
                    </a:lnTo>
                    <a:lnTo>
                      <a:pt x="437" y="17"/>
                    </a:lnTo>
                    <a:lnTo>
                      <a:pt x="421" y="17"/>
                    </a:lnTo>
                    <a:lnTo>
                      <a:pt x="421" y="0"/>
                    </a:lnTo>
                    <a:close/>
                    <a:moveTo>
                      <a:pt x="453" y="0"/>
                    </a:moveTo>
                    <a:lnTo>
                      <a:pt x="469" y="0"/>
                    </a:lnTo>
                    <a:lnTo>
                      <a:pt x="469" y="17"/>
                    </a:lnTo>
                    <a:lnTo>
                      <a:pt x="453" y="17"/>
                    </a:lnTo>
                    <a:lnTo>
                      <a:pt x="453" y="0"/>
                    </a:lnTo>
                    <a:close/>
                    <a:moveTo>
                      <a:pt x="485" y="0"/>
                    </a:moveTo>
                    <a:lnTo>
                      <a:pt x="501" y="0"/>
                    </a:lnTo>
                    <a:lnTo>
                      <a:pt x="501" y="17"/>
                    </a:lnTo>
                    <a:lnTo>
                      <a:pt x="485" y="17"/>
                    </a:lnTo>
                    <a:lnTo>
                      <a:pt x="485" y="0"/>
                    </a:lnTo>
                    <a:close/>
                    <a:moveTo>
                      <a:pt x="518" y="0"/>
                    </a:moveTo>
                    <a:lnTo>
                      <a:pt x="534" y="0"/>
                    </a:lnTo>
                    <a:lnTo>
                      <a:pt x="534" y="17"/>
                    </a:lnTo>
                    <a:lnTo>
                      <a:pt x="518" y="17"/>
                    </a:lnTo>
                    <a:lnTo>
                      <a:pt x="518" y="0"/>
                    </a:lnTo>
                    <a:close/>
                    <a:moveTo>
                      <a:pt x="550" y="0"/>
                    </a:moveTo>
                    <a:lnTo>
                      <a:pt x="566" y="0"/>
                    </a:lnTo>
                    <a:lnTo>
                      <a:pt x="566" y="17"/>
                    </a:lnTo>
                    <a:lnTo>
                      <a:pt x="550" y="17"/>
                    </a:lnTo>
                    <a:lnTo>
                      <a:pt x="550" y="0"/>
                    </a:lnTo>
                    <a:close/>
                    <a:moveTo>
                      <a:pt x="582" y="0"/>
                    </a:moveTo>
                    <a:lnTo>
                      <a:pt x="599" y="0"/>
                    </a:lnTo>
                    <a:lnTo>
                      <a:pt x="599" y="17"/>
                    </a:lnTo>
                    <a:lnTo>
                      <a:pt x="582" y="17"/>
                    </a:lnTo>
                    <a:lnTo>
                      <a:pt x="582" y="0"/>
                    </a:lnTo>
                    <a:close/>
                    <a:moveTo>
                      <a:pt x="615" y="0"/>
                    </a:moveTo>
                    <a:lnTo>
                      <a:pt x="631" y="0"/>
                    </a:lnTo>
                    <a:lnTo>
                      <a:pt x="631" y="17"/>
                    </a:lnTo>
                    <a:lnTo>
                      <a:pt x="615" y="17"/>
                    </a:lnTo>
                    <a:lnTo>
                      <a:pt x="615" y="0"/>
                    </a:lnTo>
                    <a:close/>
                    <a:moveTo>
                      <a:pt x="647" y="0"/>
                    </a:moveTo>
                    <a:lnTo>
                      <a:pt x="663" y="0"/>
                    </a:lnTo>
                    <a:lnTo>
                      <a:pt x="663" y="17"/>
                    </a:lnTo>
                    <a:lnTo>
                      <a:pt x="647" y="17"/>
                    </a:lnTo>
                    <a:lnTo>
                      <a:pt x="647" y="0"/>
                    </a:lnTo>
                    <a:close/>
                    <a:moveTo>
                      <a:pt x="679" y="0"/>
                    </a:moveTo>
                    <a:lnTo>
                      <a:pt x="696" y="0"/>
                    </a:lnTo>
                    <a:lnTo>
                      <a:pt x="696" y="17"/>
                    </a:lnTo>
                    <a:lnTo>
                      <a:pt x="679" y="17"/>
                    </a:lnTo>
                    <a:lnTo>
                      <a:pt x="679" y="0"/>
                    </a:lnTo>
                    <a:close/>
                    <a:moveTo>
                      <a:pt x="712" y="0"/>
                    </a:moveTo>
                    <a:lnTo>
                      <a:pt x="728" y="0"/>
                    </a:lnTo>
                    <a:lnTo>
                      <a:pt x="728" y="17"/>
                    </a:lnTo>
                    <a:lnTo>
                      <a:pt x="712" y="17"/>
                    </a:lnTo>
                    <a:lnTo>
                      <a:pt x="712" y="0"/>
                    </a:lnTo>
                    <a:close/>
                    <a:moveTo>
                      <a:pt x="744" y="0"/>
                    </a:moveTo>
                    <a:lnTo>
                      <a:pt x="760" y="0"/>
                    </a:lnTo>
                    <a:lnTo>
                      <a:pt x="760" y="17"/>
                    </a:lnTo>
                    <a:lnTo>
                      <a:pt x="744" y="17"/>
                    </a:lnTo>
                    <a:lnTo>
                      <a:pt x="744" y="0"/>
                    </a:lnTo>
                    <a:close/>
                    <a:moveTo>
                      <a:pt x="776" y="0"/>
                    </a:moveTo>
                    <a:lnTo>
                      <a:pt x="793" y="0"/>
                    </a:lnTo>
                    <a:lnTo>
                      <a:pt x="793" y="17"/>
                    </a:lnTo>
                    <a:lnTo>
                      <a:pt x="776" y="17"/>
                    </a:lnTo>
                    <a:lnTo>
                      <a:pt x="776" y="0"/>
                    </a:lnTo>
                    <a:close/>
                    <a:moveTo>
                      <a:pt x="809" y="0"/>
                    </a:moveTo>
                    <a:lnTo>
                      <a:pt x="825" y="0"/>
                    </a:lnTo>
                    <a:lnTo>
                      <a:pt x="825" y="17"/>
                    </a:lnTo>
                    <a:lnTo>
                      <a:pt x="809" y="17"/>
                    </a:lnTo>
                    <a:lnTo>
                      <a:pt x="809" y="0"/>
                    </a:lnTo>
                    <a:close/>
                    <a:moveTo>
                      <a:pt x="841" y="0"/>
                    </a:moveTo>
                    <a:lnTo>
                      <a:pt x="857" y="0"/>
                    </a:lnTo>
                    <a:lnTo>
                      <a:pt x="857" y="17"/>
                    </a:lnTo>
                    <a:lnTo>
                      <a:pt x="841" y="17"/>
                    </a:lnTo>
                    <a:lnTo>
                      <a:pt x="841" y="0"/>
                    </a:lnTo>
                    <a:close/>
                    <a:moveTo>
                      <a:pt x="874" y="0"/>
                    </a:moveTo>
                    <a:lnTo>
                      <a:pt x="890" y="0"/>
                    </a:lnTo>
                    <a:lnTo>
                      <a:pt x="890" y="17"/>
                    </a:lnTo>
                    <a:lnTo>
                      <a:pt x="874" y="17"/>
                    </a:lnTo>
                    <a:lnTo>
                      <a:pt x="874" y="0"/>
                    </a:lnTo>
                    <a:close/>
                    <a:moveTo>
                      <a:pt x="906" y="0"/>
                    </a:moveTo>
                    <a:lnTo>
                      <a:pt x="922" y="0"/>
                    </a:lnTo>
                    <a:lnTo>
                      <a:pt x="922" y="17"/>
                    </a:lnTo>
                    <a:lnTo>
                      <a:pt x="906" y="17"/>
                    </a:lnTo>
                    <a:lnTo>
                      <a:pt x="906" y="0"/>
                    </a:lnTo>
                    <a:close/>
                    <a:moveTo>
                      <a:pt x="938" y="0"/>
                    </a:moveTo>
                    <a:lnTo>
                      <a:pt x="954" y="0"/>
                    </a:lnTo>
                    <a:lnTo>
                      <a:pt x="954" y="17"/>
                    </a:lnTo>
                    <a:lnTo>
                      <a:pt x="938" y="17"/>
                    </a:lnTo>
                    <a:lnTo>
                      <a:pt x="938" y="0"/>
                    </a:lnTo>
                    <a:close/>
                    <a:moveTo>
                      <a:pt x="967" y="0"/>
                    </a:moveTo>
                    <a:lnTo>
                      <a:pt x="984" y="0"/>
                    </a:lnTo>
                    <a:lnTo>
                      <a:pt x="984" y="17"/>
                    </a:lnTo>
                    <a:lnTo>
                      <a:pt x="967" y="17"/>
                    </a:lnTo>
                    <a:lnTo>
                      <a:pt x="967" y="0"/>
                    </a:lnTo>
                    <a:close/>
                    <a:moveTo>
                      <a:pt x="1000" y="0"/>
                    </a:moveTo>
                    <a:lnTo>
                      <a:pt x="1016" y="0"/>
                    </a:lnTo>
                    <a:lnTo>
                      <a:pt x="1016" y="17"/>
                    </a:lnTo>
                    <a:lnTo>
                      <a:pt x="1000" y="17"/>
                    </a:lnTo>
                    <a:lnTo>
                      <a:pt x="1000" y="0"/>
                    </a:lnTo>
                    <a:close/>
                    <a:moveTo>
                      <a:pt x="1032" y="0"/>
                    </a:moveTo>
                    <a:lnTo>
                      <a:pt x="1048" y="0"/>
                    </a:lnTo>
                    <a:lnTo>
                      <a:pt x="1048" y="17"/>
                    </a:lnTo>
                    <a:lnTo>
                      <a:pt x="1032" y="17"/>
                    </a:lnTo>
                    <a:lnTo>
                      <a:pt x="1032" y="0"/>
                    </a:lnTo>
                    <a:close/>
                    <a:moveTo>
                      <a:pt x="1064" y="0"/>
                    </a:moveTo>
                    <a:lnTo>
                      <a:pt x="1081" y="0"/>
                    </a:lnTo>
                    <a:lnTo>
                      <a:pt x="1081" y="17"/>
                    </a:lnTo>
                    <a:lnTo>
                      <a:pt x="1064" y="17"/>
                    </a:lnTo>
                    <a:lnTo>
                      <a:pt x="1064" y="0"/>
                    </a:lnTo>
                    <a:close/>
                    <a:moveTo>
                      <a:pt x="1097" y="0"/>
                    </a:moveTo>
                    <a:lnTo>
                      <a:pt x="1113" y="0"/>
                    </a:lnTo>
                    <a:lnTo>
                      <a:pt x="1113" y="17"/>
                    </a:lnTo>
                    <a:lnTo>
                      <a:pt x="1097" y="17"/>
                    </a:lnTo>
                    <a:lnTo>
                      <a:pt x="1097" y="0"/>
                    </a:lnTo>
                    <a:close/>
                    <a:moveTo>
                      <a:pt x="1129" y="0"/>
                    </a:moveTo>
                    <a:lnTo>
                      <a:pt x="1145" y="0"/>
                    </a:lnTo>
                    <a:lnTo>
                      <a:pt x="1145" y="17"/>
                    </a:lnTo>
                    <a:lnTo>
                      <a:pt x="1129" y="17"/>
                    </a:lnTo>
                    <a:lnTo>
                      <a:pt x="1129" y="0"/>
                    </a:lnTo>
                    <a:close/>
                    <a:moveTo>
                      <a:pt x="1162" y="0"/>
                    </a:moveTo>
                    <a:lnTo>
                      <a:pt x="1178" y="0"/>
                    </a:lnTo>
                    <a:lnTo>
                      <a:pt x="1178" y="17"/>
                    </a:lnTo>
                    <a:lnTo>
                      <a:pt x="1162" y="17"/>
                    </a:lnTo>
                    <a:lnTo>
                      <a:pt x="1162" y="0"/>
                    </a:lnTo>
                    <a:close/>
                    <a:moveTo>
                      <a:pt x="1194" y="0"/>
                    </a:moveTo>
                    <a:lnTo>
                      <a:pt x="1210" y="0"/>
                    </a:lnTo>
                    <a:lnTo>
                      <a:pt x="1210" y="17"/>
                    </a:lnTo>
                    <a:lnTo>
                      <a:pt x="1194" y="17"/>
                    </a:lnTo>
                    <a:lnTo>
                      <a:pt x="1194" y="0"/>
                    </a:lnTo>
                    <a:close/>
                    <a:moveTo>
                      <a:pt x="1226" y="0"/>
                    </a:moveTo>
                    <a:lnTo>
                      <a:pt x="1242" y="0"/>
                    </a:lnTo>
                    <a:lnTo>
                      <a:pt x="1242" y="17"/>
                    </a:lnTo>
                    <a:lnTo>
                      <a:pt x="1226" y="17"/>
                    </a:lnTo>
                    <a:lnTo>
                      <a:pt x="1226" y="0"/>
                    </a:lnTo>
                    <a:close/>
                    <a:moveTo>
                      <a:pt x="1259" y="0"/>
                    </a:moveTo>
                    <a:lnTo>
                      <a:pt x="1275" y="0"/>
                    </a:lnTo>
                    <a:lnTo>
                      <a:pt x="1275" y="17"/>
                    </a:lnTo>
                    <a:lnTo>
                      <a:pt x="1259" y="17"/>
                    </a:lnTo>
                    <a:lnTo>
                      <a:pt x="1259" y="0"/>
                    </a:lnTo>
                    <a:close/>
                    <a:moveTo>
                      <a:pt x="1291" y="0"/>
                    </a:moveTo>
                    <a:lnTo>
                      <a:pt x="1307" y="0"/>
                    </a:lnTo>
                    <a:lnTo>
                      <a:pt x="1307" y="17"/>
                    </a:lnTo>
                    <a:lnTo>
                      <a:pt x="1291" y="17"/>
                    </a:lnTo>
                    <a:lnTo>
                      <a:pt x="1291" y="0"/>
                    </a:lnTo>
                    <a:close/>
                    <a:moveTo>
                      <a:pt x="1323" y="0"/>
                    </a:moveTo>
                    <a:lnTo>
                      <a:pt x="1339" y="0"/>
                    </a:lnTo>
                    <a:lnTo>
                      <a:pt x="1339" y="17"/>
                    </a:lnTo>
                    <a:lnTo>
                      <a:pt x="1323" y="17"/>
                    </a:lnTo>
                    <a:lnTo>
                      <a:pt x="1323" y="0"/>
                    </a:lnTo>
                    <a:close/>
                    <a:moveTo>
                      <a:pt x="1356" y="0"/>
                    </a:moveTo>
                    <a:lnTo>
                      <a:pt x="1372" y="0"/>
                    </a:lnTo>
                    <a:lnTo>
                      <a:pt x="1372" y="17"/>
                    </a:lnTo>
                    <a:lnTo>
                      <a:pt x="1356" y="17"/>
                    </a:lnTo>
                    <a:lnTo>
                      <a:pt x="1356" y="0"/>
                    </a:lnTo>
                    <a:close/>
                    <a:moveTo>
                      <a:pt x="1388" y="0"/>
                    </a:moveTo>
                    <a:lnTo>
                      <a:pt x="1404" y="0"/>
                    </a:lnTo>
                    <a:lnTo>
                      <a:pt x="1404" y="17"/>
                    </a:lnTo>
                    <a:lnTo>
                      <a:pt x="1388" y="17"/>
                    </a:lnTo>
                    <a:lnTo>
                      <a:pt x="1388" y="0"/>
                    </a:lnTo>
                    <a:close/>
                    <a:moveTo>
                      <a:pt x="1420" y="0"/>
                    </a:moveTo>
                    <a:lnTo>
                      <a:pt x="1437" y="0"/>
                    </a:lnTo>
                    <a:lnTo>
                      <a:pt x="1437" y="17"/>
                    </a:lnTo>
                    <a:lnTo>
                      <a:pt x="1420" y="17"/>
                    </a:lnTo>
                    <a:lnTo>
                      <a:pt x="1420" y="0"/>
                    </a:lnTo>
                    <a:close/>
                    <a:moveTo>
                      <a:pt x="1453" y="0"/>
                    </a:moveTo>
                    <a:lnTo>
                      <a:pt x="1469" y="0"/>
                    </a:lnTo>
                    <a:lnTo>
                      <a:pt x="1469" y="17"/>
                    </a:lnTo>
                    <a:lnTo>
                      <a:pt x="1453" y="17"/>
                    </a:lnTo>
                    <a:lnTo>
                      <a:pt x="1453" y="0"/>
                    </a:lnTo>
                    <a:close/>
                    <a:moveTo>
                      <a:pt x="1485" y="0"/>
                    </a:moveTo>
                    <a:lnTo>
                      <a:pt x="1501" y="0"/>
                    </a:lnTo>
                    <a:lnTo>
                      <a:pt x="1501" y="17"/>
                    </a:lnTo>
                    <a:lnTo>
                      <a:pt x="1485" y="17"/>
                    </a:lnTo>
                    <a:lnTo>
                      <a:pt x="1485" y="0"/>
                    </a:lnTo>
                    <a:close/>
                    <a:moveTo>
                      <a:pt x="1517" y="0"/>
                    </a:moveTo>
                    <a:lnTo>
                      <a:pt x="1534" y="0"/>
                    </a:lnTo>
                    <a:lnTo>
                      <a:pt x="1534" y="17"/>
                    </a:lnTo>
                    <a:lnTo>
                      <a:pt x="1517" y="17"/>
                    </a:lnTo>
                    <a:lnTo>
                      <a:pt x="1517" y="0"/>
                    </a:lnTo>
                    <a:close/>
                    <a:moveTo>
                      <a:pt x="1550" y="0"/>
                    </a:moveTo>
                    <a:lnTo>
                      <a:pt x="1566" y="0"/>
                    </a:lnTo>
                    <a:lnTo>
                      <a:pt x="1566" y="17"/>
                    </a:lnTo>
                    <a:lnTo>
                      <a:pt x="1550" y="17"/>
                    </a:lnTo>
                    <a:lnTo>
                      <a:pt x="1550" y="0"/>
                    </a:lnTo>
                    <a:close/>
                    <a:moveTo>
                      <a:pt x="1582" y="0"/>
                    </a:moveTo>
                    <a:lnTo>
                      <a:pt x="1598" y="0"/>
                    </a:lnTo>
                    <a:lnTo>
                      <a:pt x="1598" y="17"/>
                    </a:lnTo>
                    <a:lnTo>
                      <a:pt x="1582" y="17"/>
                    </a:lnTo>
                    <a:lnTo>
                      <a:pt x="1582" y="0"/>
                    </a:lnTo>
                    <a:close/>
                    <a:moveTo>
                      <a:pt x="1615" y="0"/>
                    </a:moveTo>
                    <a:lnTo>
                      <a:pt x="1631" y="0"/>
                    </a:lnTo>
                    <a:lnTo>
                      <a:pt x="1631" y="17"/>
                    </a:lnTo>
                    <a:lnTo>
                      <a:pt x="1615" y="17"/>
                    </a:lnTo>
                    <a:lnTo>
                      <a:pt x="1615" y="0"/>
                    </a:lnTo>
                    <a:close/>
                    <a:moveTo>
                      <a:pt x="1647" y="0"/>
                    </a:moveTo>
                    <a:lnTo>
                      <a:pt x="1663" y="0"/>
                    </a:lnTo>
                    <a:lnTo>
                      <a:pt x="1663" y="17"/>
                    </a:lnTo>
                    <a:lnTo>
                      <a:pt x="1647" y="17"/>
                    </a:lnTo>
                    <a:lnTo>
                      <a:pt x="1647" y="0"/>
                    </a:lnTo>
                    <a:close/>
                    <a:moveTo>
                      <a:pt x="1679" y="0"/>
                    </a:moveTo>
                    <a:lnTo>
                      <a:pt x="1695" y="0"/>
                    </a:lnTo>
                    <a:lnTo>
                      <a:pt x="1695" y="17"/>
                    </a:lnTo>
                    <a:lnTo>
                      <a:pt x="1679" y="17"/>
                    </a:lnTo>
                    <a:lnTo>
                      <a:pt x="1679" y="0"/>
                    </a:lnTo>
                    <a:close/>
                    <a:moveTo>
                      <a:pt x="1712" y="0"/>
                    </a:moveTo>
                    <a:lnTo>
                      <a:pt x="1728" y="0"/>
                    </a:lnTo>
                    <a:lnTo>
                      <a:pt x="1728" y="17"/>
                    </a:lnTo>
                    <a:lnTo>
                      <a:pt x="1712" y="17"/>
                    </a:lnTo>
                    <a:lnTo>
                      <a:pt x="1712" y="0"/>
                    </a:lnTo>
                    <a:close/>
                    <a:moveTo>
                      <a:pt x="1744" y="0"/>
                    </a:moveTo>
                    <a:lnTo>
                      <a:pt x="1760" y="0"/>
                    </a:lnTo>
                    <a:lnTo>
                      <a:pt x="1760" y="17"/>
                    </a:lnTo>
                    <a:lnTo>
                      <a:pt x="1744" y="17"/>
                    </a:lnTo>
                    <a:lnTo>
                      <a:pt x="1744" y="0"/>
                    </a:lnTo>
                    <a:close/>
                    <a:moveTo>
                      <a:pt x="1776" y="0"/>
                    </a:moveTo>
                    <a:lnTo>
                      <a:pt x="1792" y="0"/>
                    </a:lnTo>
                    <a:lnTo>
                      <a:pt x="1792" y="17"/>
                    </a:lnTo>
                    <a:lnTo>
                      <a:pt x="1776" y="17"/>
                    </a:lnTo>
                    <a:lnTo>
                      <a:pt x="1776" y="0"/>
                    </a:lnTo>
                    <a:close/>
                    <a:moveTo>
                      <a:pt x="1809" y="0"/>
                    </a:moveTo>
                    <a:lnTo>
                      <a:pt x="1825" y="0"/>
                    </a:lnTo>
                    <a:lnTo>
                      <a:pt x="1825" y="17"/>
                    </a:lnTo>
                    <a:lnTo>
                      <a:pt x="1809" y="17"/>
                    </a:lnTo>
                    <a:lnTo>
                      <a:pt x="1809" y="0"/>
                    </a:lnTo>
                    <a:close/>
                    <a:moveTo>
                      <a:pt x="1841" y="0"/>
                    </a:moveTo>
                    <a:lnTo>
                      <a:pt x="1857" y="0"/>
                    </a:lnTo>
                    <a:lnTo>
                      <a:pt x="1857" y="17"/>
                    </a:lnTo>
                    <a:lnTo>
                      <a:pt x="1841" y="17"/>
                    </a:lnTo>
                    <a:lnTo>
                      <a:pt x="1841" y="0"/>
                    </a:lnTo>
                    <a:close/>
                    <a:moveTo>
                      <a:pt x="1873" y="0"/>
                    </a:moveTo>
                    <a:lnTo>
                      <a:pt x="1890" y="0"/>
                    </a:lnTo>
                    <a:lnTo>
                      <a:pt x="1890" y="17"/>
                    </a:lnTo>
                    <a:lnTo>
                      <a:pt x="1873" y="17"/>
                    </a:lnTo>
                    <a:lnTo>
                      <a:pt x="1873" y="0"/>
                    </a:lnTo>
                    <a:close/>
                    <a:moveTo>
                      <a:pt x="1906" y="0"/>
                    </a:moveTo>
                    <a:lnTo>
                      <a:pt x="1922" y="0"/>
                    </a:lnTo>
                    <a:lnTo>
                      <a:pt x="1922" y="17"/>
                    </a:lnTo>
                    <a:lnTo>
                      <a:pt x="1906" y="17"/>
                    </a:lnTo>
                    <a:lnTo>
                      <a:pt x="1906" y="0"/>
                    </a:lnTo>
                    <a:close/>
                    <a:moveTo>
                      <a:pt x="1938" y="0"/>
                    </a:moveTo>
                    <a:lnTo>
                      <a:pt x="1951" y="0"/>
                    </a:lnTo>
                    <a:lnTo>
                      <a:pt x="1951" y="17"/>
                    </a:lnTo>
                    <a:lnTo>
                      <a:pt x="1938" y="17"/>
                    </a:lnTo>
                    <a:lnTo>
                      <a:pt x="1938" y="0"/>
                    </a:lnTo>
                    <a:close/>
                    <a:moveTo>
                      <a:pt x="1967" y="0"/>
                    </a:moveTo>
                    <a:lnTo>
                      <a:pt x="1983" y="0"/>
                    </a:lnTo>
                    <a:lnTo>
                      <a:pt x="1983" y="17"/>
                    </a:lnTo>
                    <a:lnTo>
                      <a:pt x="1967" y="17"/>
                    </a:lnTo>
                    <a:lnTo>
                      <a:pt x="1967" y="0"/>
                    </a:lnTo>
                    <a:close/>
                    <a:moveTo>
                      <a:pt x="2000" y="0"/>
                    </a:moveTo>
                    <a:lnTo>
                      <a:pt x="2016" y="0"/>
                    </a:lnTo>
                    <a:lnTo>
                      <a:pt x="2016" y="17"/>
                    </a:lnTo>
                    <a:lnTo>
                      <a:pt x="2000" y="17"/>
                    </a:lnTo>
                    <a:lnTo>
                      <a:pt x="2000" y="0"/>
                    </a:lnTo>
                    <a:close/>
                    <a:moveTo>
                      <a:pt x="2032" y="0"/>
                    </a:moveTo>
                    <a:lnTo>
                      <a:pt x="2048" y="0"/>
                    </a:lnTo>
                    <a:lnTo>
                      <a:pt x="2048" y="17"/>
                    </a:lnTo>
                    <a:lnTo>
                      <a:pt x="2032" y="17"/>
                    </a:lnTo>
                    <a:lnTo>
                      <a:pt x="2032" y="0"/>
                    </a:lnTo>
                    <a:close/>
                    <a:moveTo>
                      <a:pt x="2064" y="0"/>
                    </a:moveTo>
                    <a:lnTo>
                      <a:pt x="2080" y="0"/>
                    </a:lnTo>
                    <a:lnTo>
                      <a:pt x="2080" y="17"/>
                    </a:lnTo>
                    <a:lnTo>
                      <a:pt x="2064" y="17"/>
                    </a:lnTo>
                    <a:lnTo>
                      <a:pt x="2064" y="0"/>
                    </a:lnTo>
                    <a:close/>
                    <a:moveTo>
                      <a:pt x="2097" y="0"/>
                    </a:moveTo>
                    <a:lnTo>
                      <a:pt x="2113" y="0"/>
                    </a:lnTo>
                    <a:lnTo>
                      <a:pt x="2113" y="17"/>
                    </a:lnTo>
                    <a:lnTo>
                      <a:pt x="2097" y="17"/>
                    </a:lnTo>
                    <a:lnTo>
                      <a:pt x="2097" y="0"/>
                    </a:lnTo>
                    <a:close/>
                    <a:moveTo>
                      <a:pt x="2129" y="0"/>
                    </a:moveTo>
                    <a:lnTo>
                      <a:pt x="2145" y="0"/>
                    </a:lnTo>
                    <a:lnTo>
                      <a:pt x="2145" y="17"/>
                    </a:lnTo>
                    <a:lnTo>
                      <a:pt x="2129" y="17"/>
                    </a:lnTo>
                    <a:lnTo>
                      <a:pt x="2129" y="0"/>
                    </a:lnTo>
                    <a:close/>
                    <a:moveTo>
                      <a:pt x="2161" y="0"/>
                    </a:moveTo>
                    <a:lnTo>
                      <a:pt x="2178" y="0"/>
                    </a:lnTo>
                    <a:lnTo>
                      <a:pt x="2178" y="17"/>
                    </a:lnTo>
                    <a:lnTo>
                      <a:pt x="2161" y="17"/>
                    </a:lnTo>
                    <a:lnTo>
                      <a:pt x="2161" y="0"/>
                    </a:lnTo>
                    <a:close/>
                    <a:moveTo>
                      <a:pt x="2194" y="0"/>
                    </a:moveTo>
                    <a:lnTo>
                      <a:pt x="2210" y="0"/>
                    </a:lnTo>
                    <a:lnTo>
                      <a:pt x="2210" y="17"/>
                    </a:lnTo>
                    <a:lnTo>
                      <a:pt x="2194" y="17"/>
                    </a:lnTo>
                    <a:lnTo>
                      <a:pt x="2194" y="0"/>
                    </a:lnTo>
                    <a:close/>
                    <a:moveTo>
                      <a:pt x="2226" y="0"/>
                    </a:moveTo>
                    <a:lnTo>
                      <a:pt x="2242" y="0"/>
                    </a:lnTo>
                    <a:lnTo>
                      <a:pt x="2242" y="17"/>
                    </a:lnTo>
                    <a:lnTo>
                      <a:pt x="2226" y="17"/>
                    </a:lnTo>
                    <a:lnTo>
                      <a:pt x="2226" y="0"/>
                    </a:lnTo>
                    <a:close/>
                    <a:moveTo>
                      <a:pt x="2258" y="0"/>
                    </a:moveTo>
                    <a:lnTo>
                      <a:pt x="2275" y="0"/>
                    </a:lnTo>
                    <a:lnTo>
                      <a:pt x="2275" y="17"/>
                    </a:lnTo>
                    <a:lnTo>
                      <a:pt x="2258" y="17"/>
                    </a:lnTo>
                    <a:lnTo>
                      <a:pt x="2258" y="0"/>
                    </a:lnTo>
                    <a:close/>
                    <a:moveTo>
                      <a:pt x="2291" y="0"/>
                    </a:moveTo>
                    <a:lnTo>
                      <a:pt x="2307" y="0"/>
                    </a:lnTo>
                    <a:lnTo>
                      <a:pt x="2307" y="17"/>
                    </a:lnTo>
                    <a:lnTo>
                      <a:pt x="2291" y="17"/>
                    </a:lnTo>
                    <a:lnTo>
                      <a:pt x="2291" y="0"/>
                    </a:lnTo>
                    <a:close/>
                    <a:moveTo>
                      <a:pt x="2323" y="0"/>
                    </a:moveTo>
                    <a:lnTo>
                      <a:pt x="2339" y="0"/>
                    </a:lnTo>
                    <a:lnTo>
                      <a:pt x="2339" y="17"/>
                    </a:lnTo>
                    <a:lnTo>
                      <a:pt x="2323" y="17"/>
                    </a:lnTo>
                    <a:lnTo>
                      <a:pt x="2323" y="0"/>
                    </a:lnTo>
                    <a:close/>
                    <a:moveTo>
                      <a:pt x="2355" y="0"/>
                    </a:moveTo>
                    <a:lnTo>
                      <a:pt x="2372" y="0"/>
                    </a:lnTo>
                    <a:lnTo>
                      <a:pt x="2372" y="17"/>
                    </a:lnTo>
                    <a:lnTo>
                      <a:pt x="2355" y="17"/>
                    </a:lnTo>
                    <a:lnTo>
                      <a:pt x="2355" y="0"/>
                    </a:lnTo>
                    <a:close/>
                    <a:moveTo>
                      <a:pt x="2388" y="0"/>
                    </a:moveTo>
                    <a:lnTo>
                      <a:pt x="2404" y="0"/>
                    </a:lnTo>
                    <a:lnTo>
                      <a:pt x="2404" y="17"/>
                    </a:lnTo>
                    <a:lnTo>
                      <a:pt x="2388" y="17"/>
                    </a:lnTo>
                    <a:lnTo>
                      <a:pt x="2388" y="0"/>
                    </a:lnTo>
                    <a:close/>
                    <a:moveTo>
                      <a:pt x="2420" y="0"/>
                    </a:moveTo>
                    <a:lnTo>
                      <a:pt x="2436" y="0"/>
                    </a:lnTo>
                    <a:lnTo>
                      <a:pt x="2436" y="17"/>
                    </a:lnTo>
                    <a:lnTo>
                      <a:pt x="2420" y="17"/>
                    </a:lnTo>
                    <a:lnTo>
                      <a:pt x="2420" y="0"/>
                    </a:lnTo>
                    <a:close/>
                    <a:moveTo>
                      <a:pt x="2453" y="0"/>
                    </a:moveTo>
                    <a:lnTo>
                      <a:pt x="2469" y="0"/>
                    </a:lnTo>
                    <a:lnTo>
                      <a:pt x="2469" y="17"/>
                    </a:lnTo>
                    <a:lnTo>
                      <a:pt x="2453" y="17"/>
                    </a:lnTo>
                    <a:lnTo>
                      <a:pt x="2453" y="0"/>
                    </a:lnTo>
                    <a:close/>
                    <a:moveTo>
                      <a:pt x="2485" y="0"/>
                    </a:moveTo>
                    <a:lnTo>
                      <a:pt x="2501" y="0"/>
                    </a:lnTo>
                    <a:lnTo>
                      <a:pt x="2501" y="17"/>
                    </a:lnTo>
                    <a:lnTo>
                      <a:pt x="2485" y="17"/>
                    </a:lnTo>
                    <a:lnTo>
                      <a:pt x="2485" y="0"/>
                    </a:lnTo>
                    <a:close/>
                    <a:moveTo>
                      <a:pt x="2517" y="0"/>
                    </a:moveTo>
                    <a:lnTo>
                      <a:pt x="2533" y="0"/>
                    </a:lnTo>
                    <a:lnTo>
                      <a:pt x="2533" y="17"/>
                    </a:lnTo>
                    <a:lnTo>
                      <a:pt x="2517" y="17"/>
                    </a:lnTo>
                    <a:lnTo>
                      <a:pt x="2517" y="0"/>
                    </a:lnTo>
                    <a:close/>
                    <a:moveTo>
                      <a:pt x="2550" y="0"/>
                    </a:moveTo>
                    <a:lnTo>
                      <a:pt x="2566" y="0"/>
                    </a:lnTo>
                    <a:lnTo>
                      <a:pt x="2566" y="17"/>
                    </a:lnTo>
                    <a:lnTo>
                      <a:pt x="2550" y="17"/>
                    </a:lnTo>
                    <a:lnTo>
                      <a:pt x="2550" y="0"/>
                    </a:lnTo>
                    <a:close/>
                    <a:moveTo>
                      <a:pt x="2582" y="0"/>
                    </a:moveTo>
                    <a:lnTo>
                      <a:pt x="2598" y="0"/>
                    </a:lnTo>
                    <a:lnTo>
                      <a:pt x="2598" y="17"/>
                    </a:lnTo>
                    <a:lnTo>
                      <a:pt x="2582" y="17"/>
                    </a:lnTo>
                    <a:lnTo>
                      <a:pt x="2582" y="0"/>
                    </a:lnTo>
                    <a:close/>
                    <a:moveTo>
                      <a:pt x="2614" y="0"/>
                    </a:moveTo>
                    <a:lnTo>
                      <a:pt x="2631" y="0"/>
                    </a:lnTo>
                    <a:lnTo>
                      <a:pt x="2631" y="17"/>
                    </a:lnTo>
                    <a:lnTo>
                      <a:pt x="2614" y="17"/>
                    </a:lnTo>
                    <a:lnTo>
                      <a:pt x="2614" y="0"/>
                    </a:lnTo>
                    <a:close/>
                    <a:moveTo>
                      <a:pt x="2647" y="0"/>
                    </a:moveTo>
                    <a:lnTo>
                      <a:pt x="2663" y="0"/>
                    </a:lnTo>
                    <a:lnTo>
                      <a:pt x="2663" y="17"/>
                    </a:lnTo>
                    <a:lnTo>
                      <a:pt x="2647" y="17"/>
                    </a:lnTo>
                    <a:lnTo>
                      <a:pt x="2647" y="0"/>
                    </a:lnTo>
                    <a:close/>
                    <a:moveTo>
                      <a:pt x="2679" y="0"/>
                    </a:moveTo>
                    <a:lnTo>
                      <a:pt x="2695" y="0"/>
                    </a:lnTo>
                    <a:lnTo>
                      <a:pt x="2695" y="17"/>
                    </a:lnTo>
                    <a:lnTo>
                      <a:pt x="2679" y="17"/>
                    </a:lnTo>
                    <a:lnTo>
                      <a:pt x="2679" y="0"/>
                    </a:lnTo>
                    <a:close/>
                    <a:moveTo>
                      <a:pt x="2711" y="0"/>
                    </a:moveTo>
                    <a:lnTo>
                      <a:pt x="2728" y="0"/>
                    </a:lnTo>
                    <a:lnTo>
                      <a:pt x="2728" y="17"/>
                    </a:lnTo>
                    <a:lnTo>
                      <a:pt x="2711" y="17"/>
                    </a:lnTo>
                    <a:lnTo>
                      <a:pt x="2711" y="0"/>
                    </a:lnTo>
                    <a:close/>
                    <a:moveTo>
                      <a:pt x="2744" y="0"/>
                    </a:moveTo>
                    <a:lnTo>
                      <a:pt x="2760" y="0"/>
                    </a:lnTo>
                    <a:lnTo>
                      <a:pt x="2760" y="17"/>
                    </a:lnTo>
                    <a:lnTo>
                      <a:pt x="2744" y="17"/>
                    </a:lnTo>
                    <a:lnTo>
                      <a:pt x="2744" y="0"/>
                    </a:lnTo>
                    <a:close/>
                    <a:moveTo>
                      <a:pt x="2776" y="0"/>
                    </a:moveTo>
                    <a:lnTo>
                      <a:pt x="2792" y="0"/>
                    </a:lnTo>
                    <a:lnTo>
                      <a:pt x="2792" y="17"/>
                    </a:lnTo>
                    <a:lnTo>
                      <a:pt x="2776" y="17"/>
                    </a:lnTo>
                    <a:lnTo>
                      <a:pt x="2776" y="0"/>
                    </a:lnTo>
                    <a:close/>
                    <a:moveTo>
                      <a:pt x="2808" y="0"/>
                    </a:moveTo>
                    <a:lnTo>
                      <a:pt x="2825" y="0"/>
                    </a:lnTo>
                    <a:lnTo>
                      <a:pt x="2825" y="17"/>
                    </a:lnTo>
                    <a:lnTo>
                      <a:pt x="2808" y="17"/>
                    </a:lnTo>
                    <a:lnTo>
                      <a:pt x="2808" y="0"/>
                    </a:lnTo>
                    <a:close/>
                    <a:moveTo>
                      <a:pt x="2841" y="0"/>
                    </a:moveTo>
                    <a:lnTo>
                      <a:pt x="2857" y="0"/>
                    </a:lnTo>
                    <a:lnTo>
                      <a:pt x="2857" y="17"/>
                    </a:lnTo>
                    <a:lnTo>
                      <a:pt x="2841" y="17"/>
                    </a:lnTo>
                    <a:lnTo>
                      <a:pt x="2841" y="0"/>
                    </a:lnTo>
                    <a:close/>
                    <a:moveTo>
                      <a:pt x="2873" y="0"/>
                    </a:moveTo>
                    <a:lnTo>
                      <a:pt x="2889" y="0"/>
                    </a:lnTo>
                    <a:lnTo>
                      <a:pt x="2889" y="17"/>
                    </a:lnTo>
                    <a:lnTo>
                      <a:pt x="2873" y="17"/>
                    </a:lnTo>
                    <a:lnTo>
                      <a:pt x="2873" y="0"/>
                    </a:lnTo>
                    <a:close/>
                    <a:moveTo>
                      <a:pt x="2906" y="0"/>
                    </a:moveTo>
                    <a:lnTo>
                      <a:pt x="2922" y="0"/>
                    </a:lnTo>
                    <a:lnTo>
                      <a:pt x="2922" y="17"/>
                    </a:lnTo>
                    <a:lnTo>
                      <a:pt x="2906" y="17"/>
                    </a:lnTo>
                    <a:lnTo>
                      <a:pt x="2906" y="0"/>
                    </a:lnTo>
                    <a:close/>
                    <a:moveTo>
                      <a:pt x="2935" y="0"/>
                    </a:moveTo>
                    <a:lnTo>
                      <a:pt x="2951" y="0"/>
                    </a:lnTo>
                    <a:lnTo>
                      <a:pt x="2951" y="17"/>
                    </a:lnTo>
                    <a:lnTo>
                      <a:pt x="2935" y="17"/>
                    </a:lnTo>
                    <a:lnTo>
                      <a:pt x="2935" y="0"/>
                    </a:lnTo>
                    <a:close/>
                    <a:moveTo>
                      <a:pt x="2967" y="0"/>
                    </a:moveTo>
                    <a:lnTo>
                      <a:pt x="2983" y="0"/>
                    </a:lnTo>
                    <a:lnTo>
                      <a:pt x="2983" y="17"/>
                    </a:lnTo>
                    <a:lnTo>
                      <a:pt x="2967" y="17"/>
                    </a:lnTo>
                    <a:lnTo>
                      <a:pt x="2967" y="0"/>
                    </a:lnTo>
                    <a:close/>
                    <a:moveTo>
                      <a:pt x="2999" y="0"/>
                    </a:moveTo>
                    <a:lnTo>
                      <a:pt x="3016" y="0"/>
                    </a:lnTo>
                    <a:lnTo>
                      <a:pt x="3016" y="17"/>
                    </a:lnTo>
                    <a:lnTo>
                      <a:pt x="2999" y="17"/>
                    </a:lnTo>
                    <a:lnTo>
                      <a:pt x="2999" y="0"/>
                    </a:lnTo>
                    <a:close/>
                    <a:moveTo>
                      <a:pt x="3032" y="0"/>
                    </a:moveTo>
                    <a:lnTo>
                      <a:pt x="3048" y="0"/>
                    </a:lnTo>
                    <a:lnTo>
                      <a:pt x="3048" y="17"/>
                    </a:lnTo>
                    <a:lnTo>
                      <a:pt x="3032" y="17"/>
                    </a:lnTo>
                    <a:lnTo>
                      <a:pt x="3032" y="0"/>
                    </a:lnTo>
                    <a:close/>
                    <a:moveTo>
                      <a:pt x="3064" y="0"/>
                    </a:moveTo>
                    <a:lnTo>
                      <a:pt x="3080" y="0"/>
                    </a:lnTo>
                    <a:lnTo>
                      <a:pt x="3080" y="17"/>
                    </a:lnTo>
                    <a:lnTo>
                      <a:pt x="3064" y="17"/>
                    </a:lnTo>
                    <a:lnTo>
                      <a:pt x="3064" y="0"/>
                    </a:lnTo>
                    <a:close/>
                    <a:moveTo>
                      <a:pt x="3096" y="0"/>
                    </a:moveTo>
                    <a:lnTo>
                      <a:pt x="3113" y="0"/>
                    </a:lnTo>
                    <a:lnTo>
                      <a:pt x="3113" y="17"/>
                    </a:lnTo>
                    <a:lnTo>
                      <a:pt x="3096" y="17"/>
                    </a:lnTo>
                    <a:lnTo>
                      <a:pt x="3096" y="0"/>
                    </a:lnTo>
                    <a:close/>
                    <a:moveTo>
                      <a:pt x="3129" y="0"/>
                    </a:moveTo>
                    <a:lnTo>
                      <a:pt x="3145" y="0"/>
                    </a:lnTo>
                    <a:lnTo>
                      <a:pt x="3145" y="17"/>
                    </a:lnTo>
                    <a:lnTo>
                      <a:pt x="3129" y="17"/>
                    </a:lnTo>
                    <a:lnTo>
                      <a:pt x="3129" y="0"/>
                    </a:lnTo>
                    <a:close/>
                    <a:moveTo>
                      <a:pt x="3161" y="0"/>
                    </a:moveTo>
                    <a:lnTo>
                      <a:pt x="3177" y="0"/>
                    </a:lnTo>
                    <a:lnTo>
                      <a:pt x="3177" y="17"/>
                    </a:lnTo>
                    <a:lnTo>
                      <a:pt x="3161" y="17"/>
                    </a:lnTo>
                    <a:lnTo>
                      <a:pt x="3161" y="0"/>
                    </a:lnTo>
                    <a:close/>
                    <a:moveTo>
                      <a:pt x="3194" y="0"/>
                    </a:moveTo>
                    <a:lnTo>
                      <a:pt x="3210" y="0"/>
                    </a:lnTo>
                    <a:lnTo>
                      <a:pt x="3210" y="17"/>
                    </a:lnTo>
                    <a:lnTo>
                      <a:pt x="3194" y="17"/>
                    </a:lnTo>
                    <a:lnTo>
                      <a:pt x="3194" y="0"/>
                    </a:lnTo>
                    <a:close/>
                    <a:moveTo>
                      <a:pt x="3226" y="0"/>
                    </a:moveTo>
                    <a:lnTo>
                      <a:pt x="3242" y="0"/>
                    </a:lnTo>
                    <a:lnTo>
                      <a:pt x="3242" y="17"/>
                    </a:lnTo>
                    <a:lnTo>
                      <a:pt x="3226" y="17"/>
                    </a:lnTo>
                    <a:lnTo>
                      <a:pt x="3226" y="0"/>
                    </a:lnTo>
                    <a:close/>
                    <a:moveTo>
                      <a:pt x="3258" y="0"/>
                    </a:moveTo>
                    <a:lnTo>
                      <a:pt x="3274" y="0"/>
                    </a:lnTo>
                    <a:lnTo>
                      <a:pt x="3274" y="17"/>
                    </a:lnTo>
                    <a:lnTo>
                      <a:pt x="3258" y="17"/>
                    </a:lnTo>
                    <a:lnTo>
                      <a:pt x="3258" y="0"/>
                    </a:lnTo>
                    <a:close/>
                    <a:moveTo>
                      <a:pt x="3291" y="0"/>
                    </a:moveTo>
                    <a:lnTo>
                      <a:pt x="3307" y="0"/>
                    </a:lnTo>
                    <a:lnTo>
                      <a:pt x="3307" y="17"/>
                    </a:lnTo>
                    <a:lnTo>
                      <a:pt x="3291" y="17"/>
                    </a:lnTo>
                    <a:lnTo>
                      <a:pt x="3291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476" name="Rectangle 23"/>
              <p:cNvSpPr>
                <a:spLocks noChangeArrowheads="1"/>
              </p:cNvSpPr>
              <p:nvPr/>
            </p:nvSpPr>
            <p:spPr bwMode="auto">
              <a:xfrm>
                <a:off x="129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77" name="Rectangle 24"/>
              <p:cNvSpPr>
                <a:spLocks noChangeArrowheads="1"/>
              </p:cNvSpPr>
              <p:nvPr/>
            </p:nvSpPr>
            <p:spPr bwMode="auto">
              <a:xfrm>
                <a:off x="133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78" name="Rectangle 25"/>
              <p:cNvSpPr>
                <a:spLocks noChangeArrowheads="1"/>
              </p:cNvSpPr>
              <p:nvPr/>
            </p:nvSpPr>
            <p:spPr bwMode="auto">
              <a:xfrm>
                <a:off x="136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79" name="Rectangle 26"/>
              <p:cNvSpPr>
                <a:spLocks noChangeArrowheads="1"/>
              </p:cNvSpPr>
              <p:nvPr/>
            </p:nvSpPr>
            <p:spPr bwMode="auto">
              <a:xfrm>
                <a:off x="139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0" name="Rectangle 27"/>
              <p:cNvSpPr>
                <a:spLocks noChangeArrowheads="1"/>
              </p:cNvSpPr>
              <p:nvPr/>
            </p:nvSpPr>
            <p:spPr bwMode="auto">
              <a:xfrm>
                <a:off x="1427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1" name="Rectangle 28"/>
              <p:cNvSpPr>
                <a:spLocks noChangeArrowheads="1"/>
              </p:cNvSpPr>
              <p:nvPr/>
            </p:nvSpPr>
            <p:spPr bwMode="auto">
              <a:xfrm>
                <a:off x="146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2" name="Rectangle 29"/>
              <p:cNvSpPr>
                <a:spLocks noChangeArrowheads="1"/>
              </p:cNvSpPr>
              <p:nvPr/>
            </p:nvSpPr>
            <p:spPr bwMode="auto">
              <a:xfrm>
                <a:off x="149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3" name="Rectangle 30"/>
              <p:cNvSpPr>
                <a:spLocks noChangeArrowheads="1"/>
              </p:cNvSpPr>
              <p:nvPr/>
            </p:nvSpPr>
            <p:spPr bwMode="auto">
              <a:xfrm>
                <a:off x="1524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4" name="Rectangle 31"/>
              <p:cNvSpPr>
                <a:spLocks noChangeArrowheads="1"/>
              </p:cNvSpPr>
              <p:nvPr/>
            </p:nvSpPr>
            <p:spPr bwMode="auto">
              <a:xfrm>
                <a:off x="155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5" name="Rectangle 32"/>
              <p:cNvSpPr>
                <a:spLocks noChangeArrowheads="1"/>
              </p:cNvSpPr>
              <p:nvPr/>
            </p:nvSpPr>
            <p:spPr bwMode="auto">
              <a:xfrm>
                <a:off x="158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6" name="Rectangle 33"/>
              <p:cNvSpPr>
                <a:spLocks noChangeArrowheads="1"/>
              </p:cNvSpPr>
              <p:nvPr/>
            </p:nvSpPr>
            <p:spPr bwMode="auto">
              <a:xfrm>
                <a:off x="162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7" name="Rectangle 34"/>
              <p:cNvSpPr>
                <a:spLocks noChangeArrowheads="1"/>
              </p:cNvSpPr>
              <p:nvPr/>
            </p:nvSpPr>
            <p:spPr bwMode="auto">
              <a:xfrm>
                <a:off x="165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8" name="Rectangle 35"/>
              <p:cNvSpPr>
                <a:spLocks noChangeArrowheads="1"/>
              </p:cNvSpPr>
              <p:nvPr/>
            </p:nvSpPr>
            <p:spPr bwMode="auto">
              <a:xfrm>
                <a:off x="168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89" name="Rectangle 36"/>
              <p:cNvSpPr>
                <a:spLocks noChangeArrowheads="1"/>
              </p:cNvSpPr>
              <p:nvPr/>
            </p:nvSpPr>
            <p:spPr bwMode="auto">
              <a:xfrm>
                <a:off x="171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0" name="Rectangle 37"/>
              <p:cNvSpPr>
                <a:spLocks noChangeArrowheads="1"/>
              </p:cNvSpPr>
              <p:nvPr/>
            </p:nvSpPr>
            <p:spPr bwMode="auto">
              <a:xfrm>
                <a:off x="175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1" name="Rectangle 38"/>
              <p:cNvSpPr>
                <a:spLocks noChangeArrowheads="1"/>
              </p:cNvSpPr>
              <p:nvPr/>
            </p:nvSpPr>
            <p:spPr bwMode="auto">
              <a:xfrm>
                <a:off x="178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2" name="Rectangle 39"/>
              <p:cNvSpPr>
                <a:spLocks noChangeArrowheads="1"/>
              </p:cNvSpPr>
              <p:nvPr/>
            </p:nvSpPr>
            <p:spPr bwMode="auto">
              <a:xfrm>
                <a:off x="181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3" name="Rectangle 40"/>
              <p:cNvSpPr>
                <a:spLocks noChangeArrowheads="1"/>
              </p:cNvSpPr>
              <p:nvPr/>
            </p:nvSpPr>
            <p:spPr bwMode="auto">
              <a:xfrm>
                <a:off x="184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4" name="Rectangle 41"/>
              <p:cNvSpPr>
                <a:spLocks noChangeArrowheads="1"/>
              </p:cNvSpPr>
              <p:nvPr/>
            </p:nvSpPr>
            <p:spPr bwMode="auto">
              <a:xfrm>
                <a:off x="1880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5" name="Rectangle 42"/>
              <p:cNvSpPr>
                <a:spLocks noChangeArrowheads="1"/>
              </p:cNvSpPr>
              <p:nvPr/>
            </p:nvSpPr>
            <p:spPr bwMode="auto">
              <a:xfrm>
                <a:off x="191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6" name="Rectangle 43"/>
              <p:cNvSpPr>
                <a:spLocks noChangeArrowheads="1"/>
              </p:cNvSpPr>
              <p:nvPr/>
            </p:nvSpPr>
            <p:spPr bwMode="auto">
              <a:xfrm>
                <a:off x="194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7" name="Rectangle 44"/>
              <p:cNvSpPr>
                <a:spLocks noChangeArrowheads="1"/>
              </p:cNvSpPr>
              <p:nvPr/>
            </p:nvSpPr>
            <p:spPr bwMode="auto">
              <a:xfrm>
                <a:off x="1977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8" name="Rectangle 45"/>
              <p:cNvSpPr>
                <a:spLocks noChangeArrowheads="1"/>
              </p:cNvSpPr>
              <p:nvPr/>
            </p:nvSpPr>
            <p:spPr bwMode="auto">
              <a:xfrm>
                <a:off x="201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499" name="Rectangle 46"/>
              <p:cNvSpPr>
                <a:spLocks noChangeArrowheads="1"/>
              </p:cNvSpPr>
              <p:nvPr/>
            </p:nvSpPr>
            <p:spPr bwMode="auto">
              <a:xfrm>
                <a:off x="204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0" name="Rectangle 47"/>
              <p:cNvSpPr>
                <a:spLocks noChangeArrowheads="1"/>
              </p:cNvSpPr>
              <p:nvPr/>
            </p:nvSpPr>
            <p:spPr bwMode="auto">
              <a:xfrm>
                <a:off x="2074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1" name="Rectangle 48"/>
              <p:cNvSpPr>
                <a:spLocks noChangeArrowheads="1"/>
              </p:cNvSpPr>
              <p:nvPr/>
            </p:nvSpPr>
            <p:spPr bwMode="auto">
              <a:xfrm>
                <a:off x="210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2" name="Rectangle 49"/>
              <p:cNvSpPr>
                <a:spLocks noChangeArrowheads="1"/>
              </p:cNvSpPr>
              <p:nvPr/>
            </p:nvSpPr>
            <p:spPr bwMode="auto">
              <a:xfrm>
                <a:off x="213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3" name="Rectangle 50"/>
              <p:cNvSpPr>
                <a:spLocks noChangeArrowheads="1"/>
              </p:cNvSpPr>
              <p:nvPr/>
            </p:nvSpPr>
            <p:spPr bwMode="auto">
              <a:xfrm>
                <a:off x="217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4" name="Rectangle 51"/>
              <p:cNvSpPr>
                <a:spLocks noChangeArrowheads="1"/>
              </p:cNvSpPr>
              <p:nvPr/>
            </p:nvSpPr>
            <p:spPr bwMode="auto">
              <a:xfrm>
                <a:off x="220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5" name="Rectangle 52"/>
              <p:cNvSpPr>
                <a:spLocks noChangeArrowheads="1"/>
              </p:cNvSpPr>
              <p:nvPr/>
            </p:nvSpPr>
            <p:spPr bwMode="auto">
              <a:xfrm>
                <a:off x="223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6" name="Rectangle 53"/>
              <p:cNvSpPr>
                <a:spLocks noChangeArrowheads="1"/>
              </p:cNvSpPr>
              <p:nvPr/>
            </p:nvSpPr>
            <p:spPr bwMode="auto">
              <a:xfrm>
                <a:off x="2265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7" name="Rectangle 54"/>
              <p:cNvSpPr>
                <a:spLocks noChangeArrowheads="1"/>
              </p:cNvSpPr>
              <p:nvPr/>
            </p:nvSpPr>
            <p:spPr bwMode="auto">
              <a:xfrm>
                <a:off x="229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8" name="Rectangle 55"/>
              <p:cNvSpPr>
                <a:spLocks noChangeArrowheads="1"/>
              </p:cNvSpPr>
              <p:nvPr/>
            </p:nvSpPr>
            <p:spPr bwMode="auto">
              <a:xfrm>
                <a:off x="233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09" name="Rectangle 56"/>
              <p:cNvSpPr>
                <a:spLocks noChangeArrowheads="1"/>
              </p:cNvSpPr>
              <p:nvPr/>
            </p:nvSpPr>
            <p:spPr bwMode="auto">
              <a:xfrm>
                <a:off x="2362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0" name="Rectangle 57"/>
              <p:cNvSpPr>
                <a:spLocks noChangeArrowheads="1"/>
              </p:cNvSpPr>
              <p:nvPr/>
            </p:nvSpPr>
            <p:spPr bwMode="auto">
              <a:xfrm>
                <a:off x="239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1" name="Rectangle 58"/>
              <p:cNvSpPr>
                <a:spLocks noChangeArrowheads="1"/>
              </p:cNvSpPr>
              <p:nvPr/>
            </p:nvSpPr>
            <p:spPr bwMode="auto">
              <a:xfrm>
                <a:off x="242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2" name="Rectangle 59"/>
              <p:cNvSpPr>
                <a:spLocks noChangeArrowheads="1"/>
              </p:cNvSpPr>
              <p:nvPr/>
            </p:nvSpPr>
            <p:spPr bwMode="auto">
              <a:xfrm>
                <a:off x="246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3" name="Rectangle 60"/>
              <p:cNvSpPr>
                <a:spLocks noChangeArrowheads="1"/>
              </p:cNvSpPr>
              <p:nvPr/>
            </p:nvSpPr>
            <p:spPr bwMode="auto">
              <a:xfrm>
                <a:off x="249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4" name="Rectangle 61"/>
              <p:cNvSpPr>
                <a:spLocks noChangeArrowheads="1"/>
              </p:cNvSpPr>
              <p:nvPr/>
            </p:nvSpPr>
            <p:spPr bwMode="auto">
              <a:xfrm>
                <a:off x="252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5" name="Rectangle 62"/>
              <p:cNvSpPr>
                <a:spLocks noChangeArrowheads="1"/>
              </p:cNvSpPr>
              <p:nvPr/>
            </p:nvSpPr>
            <p:spPr bwMode="auto">
              <a:xfrm>
                <a:off x="255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6" name="Rectangle 63"/>
              <p:cNvSpPr>
                <a:spLocks noChangeArrowheads="1"/>
              </p:cNvSpPr>
              <p:nvPr/>
            </p:nvSpPr>
            <p:spPr bwMode="auto">
              <a:xfrm>
                <a:off x="258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7" name="Rectangle 64"/>
              <p:cNvSpPr>
                <a:spLocks noChangeArrowheads="1"/>
              </p:cNvSpPr>
              <p:nvPr/>
            </p:nvSpPr>
            <p:spPr bwMode="auto">
              <a:xfrm>
                <a:off x="262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8" name="Rectangle 65"/>
              <p:cNvSpPr>
                <a:spLocks noChangeArrowheads="1"/>
              </p:cNvSpPr>
              <p:nvPr/>
            </p:nvSpPr>
            <p:spPr bwMode="auto">
              <a:xfrm>
                <a:off x="265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19" name="Rectangle 66"/>
              <p:cNvSpPr>
                <a:spLocks noChangeArrowheads="1"/>
              </p:cNvSpPr>
              <p:nvPr/>
            </p:nvSpPr>
            <p:spPr bwMode="auto">
              <a:xfrm>
                <a:off x="268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0" name="Rectangle 67"/>
              <p:cNvSpPr>
                <a:spLocks noChangeArrowheads="1"/>
              </p:cNvSpPr>
              <p:nvPr/>
            </p:nvSpPr>
            <p:spPr bwMode="auto">
              <a:xfrm>
                <a:off x="2718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1" name="Rectangle 68"/>
              <p:cNvSpPr>
                <a:spLocks noChangeArrowheads="1"/>
              </p:cNvSpPr>
              <p:nvPr/>
            </p:nvSpPr>
            <p:spPr bwMode="auto">
              <a:xfrm>
                <a:off x="275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2" name="Rectangle 69"/>
              <p:cNvSpPr>
                <a:spLocks noChangeArrowheads="1"/>
              </p:cNvSpPr>
              <p:nvPr/>
            </p:nvSpPr>
            <p:spPr bwMode="auto">
              <a:xfrm>
                <a:off x="278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3" name="Rectangle 70"/>
              <p:cNvSpPr>
                <a:spLocks noChangeArrowheads="1"/>
              </p:cNvSpPr>
              <p:nvPr/>
            </p:nvSpPr>
            <p:spPr bwMode="auto">
              <a:xfrm>
                <a:off x="2815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4" name="Rectangle 71"/>
              <p:cNvSpPr>
                <a:spLocks noChangeArrowheads="1"/>
              </p:cNvSpPr>
              <p:nvPr/>
            </p:nvSpPr>
            <p:spPr bwMode="auto">
              <a:xfrm>
                <a:off x="284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5" name="Rectangle 72"/>
              <p:cNvSpPr>
                <a:spLocks noChangeArrowheads="1"/>
              </p:cNvSpPr>
              <p:nvPr/>
            </p:nvSpPr>
            <p:spPr bwMode="auto">
              <a:xfrm>
                <a:off x="288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6" name="Rectangle 73"/>
              <p:cNvSpPr>
                <a:spLocks noChangeArrowheads="1"/>
              </p:cNvSpPr>
              <p:nvPr/>
            </p:nvSpPr>
            <p:spPr bwMode="auto">
              <a:xfrm>
                <a:off x="291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7" name="Rectangle 74"/>
              <p:cNvSpPr>
                <a:spLocks noChangeArrowheads="1"/>
              </p:cNvSpPr>
              <p:nvPr/>
            </p:nvSpPr>
            <p:spPr bwMode="auto">
              <a:xfrm>
                <a:off x="294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8" name="Rectangle 75"/>
              <p:cNvSpPr>
                <a:spLocks noChangeArrowheads="1"/>
              </p:cNvSpPr>
              <p:nvPr/>
            </p:nvSpPr>
            <p:spPr bwMode="auto">
              <a:xfrm>
                <a:off x="297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29" name="Rectangle 76"/>
              <p:cNvSpPr>
                <a:spLocks noChangeArrowheads="1"/>
              </p:cNvSpPr>
              <p:nvPr/>
            </p:nvSpPr>
            <p:spPr bwMode="auto">
              <a:xfrm>
                <a:off x="301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0" name="Rectangle 77"/>
              <p:cNvSpPr>
                <a:spLocks noChangeArrowheads="1"/>
              </p:cNvSpPr>
              <p:nvPr/>
            </p:nvSpPr>
            <p:spPr bwMode="auto">
              <a:xfrm>
                <a:off x="304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1" name="Rectangle 78"/>
              <p:cNvSpPr>
                <a:spLocks noChangeArrowheads="1"/>
              </p:cNvSpPr>
              <p:nvPr/>
            </p:nvSpPr>
            <p:spPr bwMode="auto">
              <a:xfrm>
                <a:off x="307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2" name="Rectangle 79"/>
              <p:cNvSpPr>
                <a:spLocks noChangeArrowheads="1"/>
              </p:cNvSpPr>
              <p:nvPr/>
            </p:nvSpPr>
            <p:spPr bwMode="auto">
              <a:xfrm>
                <a:off x="310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3" name="Rectangle 80"/>
              <p:cNvSpPr>
                <a:spLocks noChangeArrowheads="1"/>
              </p:cNvSpPr>
              <p:nvPr/>
            </p:nvSpPr>
            <p:spPr bwMode="auto">
              <a:xfrm>
                <a:off x="313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4" name="Rectangle 81"/>
              <p:cNvSpPr>
                <a:spLocks noChangeArrowheads="1"/>
              </p:cNvSpPr>
              <p:nvPr/>
            </p:nvSpPr>
            <p:spPr bwMode="auto">
              <a:xfrm>
                <a:off x="3171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5" name="Rectangle 82"/>
              <p:cNvSpPr>
                <a:spLocks noChangeArrowheads="1"/>
              </p:cNvSpPr>
              <p:nvPr/>
            </p:nvSpPr>
            <p:spPr bwMode="auto">
              <a:xfrm>
                <a:off x="320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6" name="Rectangle 83"/>
              <p:cNvSpPr>
                <a:spLocks noChangeArrowheads="1"/>
              </p:cNvSpPr>
              <p:nvPr/>
            </p:nvSpPr>
            <p:spPr bwMode="auto">
              <a:xfrm>
                <a:off x="3236" y="1967"/>
                <a:ext cx="13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7" name="Rectangle 84"/>
              <p:cNvSpPr>
                <a:spLocks noChangeArrowheads="1"/>
              </p:cNvSpPr>
              <p:nvPr/>
            </p:nvSpPr>
            <p:spPr bwMode="auto">
              <a:xfrm>
                <a:off x="326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8" name="Rectangle 85"/>
              <p:cNvSpPr>
                <a:spLocks noChangeArrowheads="1"/>
              </p:cNvSpPr>
              <p:nvPr/>
            </p:nvSpPr>
            <p:spPr bwMode="auto">
              <a:xfrm>
                <a:off x="329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39" name="Rectangle 86"/>
              <p:cNvSpPr>
                <a:spLocks noChangeArrowheads="1"/>
              </p:cNvSpPr>
              <p:nvPr/>
            </p:nvSpPr>
            <p:spPr bwMode="auto">
              <a:xfrm>
                <a:off x="333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0" name="Rectangle 87"/>
              <p:cNvSpPr>
                <a:spLocks noChangeArrowheads="1"/>
              </p:cNvSpPr>
              <p:nvPr/>
            </p:nvSpPr>
            <p:spPr bwMode="auto">
              <a:xfrm>
                <a:off x="336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1" name="Rectangle 88"/>
              <p:cNvSpPr>
                <a:spLocks noChangeArrowheads="1"/>
              </p:cNvSpPr>
              <p:nvPr/>
            </p:nvSpPr>
            <p:spPr bwMode="auto">
              <a:xfrm>
                <a:off x="339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2" name="Rectangle 89"/>
              <p:cNvSpPr>
                <a:spLocks noChangeArrowheads="1"/>
              </p:cNvSpPr>
              <p:nvPr/>
            </p:nvSpPr>
            <p:spPr bwMode="auto">
              <a:xfrm>
                <a:off x="342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3" name="Rectangle 90"/>
              <p:cNvSpPr>
                <a:spLocks noChangeArrowheads="1"/>
              </p:cNvSpPr>
              <p:nvPr/>
            </p:nvSpPr>
            <p:spPr bwMode="auto">
              <a:xfrm>
                <a:off x="3459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4" name="Rectangle 91"/>
              <p:cNvSpPr>
                <a:spLocks noChangeArrowheads="1"/>
              </p:cNvSpPr>
              <p:nvPr/>
            </p:nvSpPr>
            <p:spPr bwMode="auto">
              <a:xfrm>
                <a:off x="349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5" name="Rectangle 92"/>
              <p:cNvSpPr>
                <a:spLocks noChangeArrowheads="1"/>
              </p:cNvSpPr>
              <p:nvPr/>
            </p:nvSpPr>
            <p:spPr bwMode="auto">
              <a:xfrm>
                <a:off x="352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6" name="Rectangle 93"/>
              <p:cNvSpPr>
                <a:spLocks noChangeArrowheads="1"/>
              </p:cNvSpPr>
              <p:nvPr/>
            </p:nvSpPr>
            <p:spPr bwMode="auto">
              <a:xfrm>
                <a:off x="3556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7" name="Rectangle 94"/>
              <p:cNvSpPr>
                <a:spLocks noChangeArrowheads="1"/>
              </p:cNvSpPr>
              <p:nvPr/>
            </p:nvSpPr>
            <p:spPr bwMode="auto">
              <a:xfrm>
                <a:off x="358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8" name="Rectangle 95"/>
              <p:cNvSpPr>
                <a:spLocks noChangeArrowheads="1"/>
              </p:cNvSpPr>
              <p:nvPr/>
            </p:nvSpPr>
            <p:spPr bwMode="auto">
              <a:xfrm>
                <a:off x="362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49" name="Rectangle 96"/>
              <p:cNvSpPr>
                <a:spLocks noChangeArrowheads="1"/>
              </p:cNvSpPr>
              <p:nvPr/>
            </p:nvSpPr>
            <p:spPr bwMode="auto">
              <a:xfrm>
                <a:off x="3653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0" name="Rectangle 97"/>
              <p:cNvSpPr>
                <a:spLocks noChangeArrowheads="1"/>
              </p:cNvSpPr>
              <p:nvPr/>
            </p:nvSpPr>
            <p:spPr bwMode="auto">
              <a:xfrm>
                <a:off x="368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1" name="Rectangle 98"/>
              <p:cNvSpPr>
                <a:spLocks noChangeArrowheads="1"/>
              </p:cNvSpPr>
              <p:nvPr/>
            </p:nvSpPr>
            <p:spPr bwMode="auto">
              <a:xfrm>
                <a:off x="371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2" name="Rectangle 99"/>
              <p:cNvSpPr>
                <a:spLocks noChangeArrowheads="1"/>
              </p:cNvSpPr>
              <p:nvPr/>
            </p:nvSpPr>
            <p:spPr bwMode="auto">
              <a:xfrm>
                <a:off x="375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3" name="Rectangle 100"/>
              <p:cNvSpPr>
                <a:spLocks noChangeArrowheads="1"/>
              </p:cNvSpPr>
              <p:nvPr/>
            </p:nvSpPr>
            <p:spPr bwMode="auto">
              <a:xfrm>
                <a:off x="378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4" name="Rectangle 101"/>
              <p:cNvSpPr>
                <a:spLocks noChangeArrowheads="1"/>
              </p:cNvSpPr>
              <p:nvPr/>
            </p:nvSpPr>
            <p:spPr bwMode="auto">
              <a:xfrm>
                <a:off x="381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5" name="Rectangle 102"/>
              <p:cNvSpPr>
                <a:spLocks noChangeArrowheads="1"/>
              </p:cNvSpPr>
              <p:nvPr/>
            </p:nvSpPr>
            <p:spPr bwMode="auto">
              <a:xfrm>
                <a:off x="384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6" name="Rectangle 103"/>
              <p:cNvSpPr>
                <a:spLocks noChangeArrowheads="1"/>
              </p:cNvSpPr>
              <p:nvPr/>
            </p:nvSpPr>
            <p:spPr bwMode="auto">
              <a:xfrm>
                <a:off x="388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7" name="Rectangle 104"/>
              <p:cNvSpPr>
                <a:spLocks noChangeArrowheads="1"/>
              </p:cNvSpPr>
              <p:nvPr/>
            </p:nvSpPr>
            <p:spPr bwMode="auto">
              <a:xfrm>
                <a:off x="3912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8" name="Rectangle 105"/>
              <p:cNvSpPr>
                <a:spLocks noChangeArrowheads="1"/>
              </p:cNvSpPr>
              <p:nvPr/>
            </p:nvSpPr>
            <p:spPr bwMode="auto">
              <a:xfrm>
                <a:off x="394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59" name="Rectangle 106"/>
              <p:cNvSpPr>
                <a:spLocks noChangeArrowheads="1"/>
              </p:cNvSpPr>
              <p:nvPr/>
            </p:nvSpPr>
            <p:spPr bwMode="auto">
              <a:xfrm>
                <a:off x="397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0" name="Rectangle 107"/>
              <p:cNvSpPr>
                <a:spLocks noChangeArrowheads="1"/>
              </p:cNvSpPr>
              <p:nvPr/>
            </p:nvSpPr>
            <p:spPr bwMode="auto">
              <a:xfrm>
                <a:off x="4009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1" name="Rectangle 108"/>
              <p:cNvSpPr>
                <a:spLocks noChangeArrowheads="1"/>
              </p:cNvSpPr>
              <p:nvPr/>
            </p:nvSpPr>
            <p:spPr bwMode="auto">
              <a:xfrm>
                <a:off x="404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2" name="Rectangle 109"/>
              <p:cNvSpPr>
                <a:spLocks noChangeArrowheads="1"/>
              </p:cNvSpPr>
              <p:nvPr/>
            </p:nvSpPr>
            <p:spPr bwMode="auto">
              <a:xfrm>
                <a:off x="407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3" name="Rectangle 110"/>
              <p:cNvSpPr>
                <a:spLocks noChangeArrowheads="1"/>
              </p:cNvSpPr>
              <p:nvPr/>
            </p:nvSpPr>
            <p:spPr bwMode="auto">
              <a:xfrm>
                <a:off x="4106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4" name="Rectangle 111"/>
              <p:cNvSpPr>
                <a:spLocks noChangeArrowheads="1"/>
              </p:cNvSpPr>
              <p:nvPr/>
            </p:nvSpPr>
            <p:spPr bwMode="auto">
              <a:xfrm>
                <a:off x="413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5" name="Rectangle 112"/>
              <p:cNvSpPr>
                <a:spLocks noChangeArrowheads="1"/>
              </p:cNvSpPr>
              <p:nvPr/>
            </p:nvSpPr>
            <p:spPr bwMode="auto">
              <a:xfrm>
                <a:off x="417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6" name="Rectangle 113"/>
              <p:cNvSpPr>
                <a:spLocks noChangeArrowheads="1"/>
              </p:cNvSpPr>
              <p:nvPr/>
            </p:nvSpPr>
            <p:spPr bwMode="auto">
              <a:xfrm>
                <a:off x="420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7" name="Rectangle 114"/>
              <p:cNvSpPr>
                <a:spLocks noChangeArrowheads="1"/>
              </p:cNvSpPr>
              <p:nvPr/>
            </p:nvSpPr>
            <p:spPr bwMode="auto">
              <a:xfrm>
                <a:off x="423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8" name="Rectangle 115"/>
              <p:cNvSpPr>
                <a:spLocks noChangeArrowheads="1"/>
              </p:cNvSpPr>
              <p:nvPr/>
            </p:nvSpPr>
            <p:spPr bwMode="auto">
              <a:xfrm>
                <a:off x="426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69" name="Rectangle 116"/>
              <p:cNvSpPr>
                <a:spLocks noChangeArrowheads="1"/>
              </p:cNvSpPr>
              <p:nvPr/>
            </p:nvSpPr>
            <p:spPr bwMode="auto">
              <a:xfrm>
                <a:off x="4297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0" name="Rectangle 117"/>
              <p:cNvSpPr>
                <a:spLocks noChangeArrowheads="1"/>
              </p:cNvSpPr>
              <p:nvPr/>
            </p:nvSpPr>
            <p:spPr bwMode="auto">
              <a:xfrm>
                <a:off x="433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1" name="Rectangle 118"/>
              <p:cNvSpPr>
                <a:spLocks noChangeArrowheads="1"/>
              </p:cNvSpPr>
              <p:nvPr/>
            </p:nvSpPr>
            <p:spPr bwMode="auto">
              <a:xfrm>
                <a:off x="436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2" name="Rectangle 119"/>
              <p:cNvSpPr>
                <a:spLocks noChangeArrowheads="1"/>
              </p:cNvSpPr>
              <p:nvPr/>
            </p:nvSpPr>
            <p:spPr bwMode="auto">
              <a:xfrm>
                <a:off x="4394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3" name="Rectangle 120"/>
              <p:cNvSpPr>
                <a:spLocks noChangeArrowheads="1"/>
              </p:cNvSpPr>
              <p:nvPr/>
            </p:nvSpPr>
            <p:spPr bwMode="auto">
              <a:xfrm>
                <a:off x="442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4" name="Rectangle 121"/>
              <p:cNvSpPr>
                <a:spLocks noChangeArrowheads="1"/>
              </p:cNvSpPr>
              <p:nvPr/>
            </p:nvSpPr>
            <p:spPr bwMode="auto">
              <a:xfrm>
                <a:off x="445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5" name="Rectangle 122"/>
              <p:cNvSpPr>
                <a:spLocks noChangeArrowheads="1"/>
              </p:cNvSpPr>
              <p:nvPr/>
            </p:nvSpPr>
            <p:spPr bwMode="auto">
              <a:xfrm>
                <a:off x="449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6" name="Rectangle 123"/>
              <p:cNvSpPr>
                <a:spLocks noChangeArrowheads="1"/>
              </p:cNvSpPr>
              <p:nvPr/>
            </p:nvSpPr>
            <p:spPr bwMode="auto">
              <a:xfrm>
                <a:off x="452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7" name="Rectangle 124"/>
              <p:cNvSpPr>
                <a:spLocks noChangeArrowheads="1"/>
              </p:cNvSpPr>
              <p:nvPr/>
            </p:nvSpPr>
            <p:spPr bwMode="auto">
              <a:xfrm>
                <a:off x="455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8" name="Rectangle 125"/>
              <p:cNvSpPr>
                <a:spLocks noChangeArrowheads="1"/>
              </p:cNvSpPr>
              <p:nvPr/>
            </p:nvSpPr>
            <p:spPr bwMode="auto">
              <a:xfrm>
                <a:off x="458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79" name="Freeform 126"/>
              <p:cNvSpPr>
                <a:spLocks noEditPoints="1"/>
              </p:cNvSpPr>
              <p:nvPr/>
            </p:nvSpPr>
            <p:spPr bwMode="auto">
              <a:xfrm>
                <a:off x="1311" y="1249"/>
                <a:ext cx="3307" cy="16"/>
              </a:xfrm>
              <a:custGeom>
                <a:avLst/>
                <a:gdLst>
                  <a:gd name="T0" fmla="*/ 32 w 3307"/>
                  <a:gd name="T1" fmla="*/ 16 h 16"/>
                  <a:gd name="T2" fmla="*/ 113 w 3307"/>
                  <a:gd name="T3" fmla="*/ 16 h 16"/>
                  <a:gd name="T4" fmla="*/ 178 w 3307"/>
                  <a:gd name="T5" fmla="*/ 0 h 16"/>
                  <a:gd name="T6" fmla="*/ 226 w 3307"/>
                  <a:gd name="T7" fmla="*/ 0 h 16"/>
                  <a:gd name="T8" fmla="*/ 259 w 3307"/>
                  <a:gd name="T9" fmla="*/ 0 h 16"/>
                  <a:gd name="T10" fmla="*/ 323 w 3307"/>
                  <a:gd name="T11" fmla="*/ 16 h 16"/>
                  <a:gd name="T12" fmla="*/ 404 w 3307"/>
                  <a:gd name="T13" fmla="*/ 16 h 16"/>
                  <a:gd name="T14" fmla="*/ 469 w 3307"/>
                  <a:gd name="T15" fmla="*/ 0 h 16"/>
                  <a:gd name="T16" fmla="*/ 514 w 3307"/>
                  <a:gd name="T17" fmla="*/ 0 h 16"/>
                  <a:gd name="T18" fmla="*/ 547 w 3307"/>
                  <a:gd name="T19" fmla="*/ 0 h 16"/>
                  <a:gd name="T20" fmla="*/ 611 w 3307"/>
                  <a:gd name="T21" fmla="*/ 16 h 16"/>
                  <a:gd name="T22" fmla="*/ 692 w 3307"/>
                  <a:gd name="T23" fmla="*/ 16 h 16"/>
                  <a:gd name="T24" fmla="*/ 757 w 3307"/>
                  <a:gd name="T25" fmla="*/ 0 h 16"/>
                  <a:gd name="T26" fmla="*/ 806 w 3307"/>
                  <a:gd name="T27" fmla="*/ 0 h 16"/>
                  <a:gd name="T28" fmla="*/ 838 w 3307"/>
                  <a:gd name="T29" fmla="*/ 0 h 16"/>
                  <a:gd name="T30" fmla="*/ 903 w 3307"/>
                  <a:gd name="T31" fmla="*/ 16 h 16"/>
                  <a:gd name="T32" fmla="*/ 984 w 3307"/>
                  <a:gd name="T33" fmla="*/ 16 h 16"/>
                  <a:gd name="T34" fmla="*/ 1048 w 3307"/>
                  <a:gd name="T35" fmla="*/ 0 h 16"/>
                  <a:gd name="T36" fmla="*/ 1097 w 3307"/>
                  <a:gd name="T37" fmla="*/ 0 h 16"/>
                  <a:gd name="T38" fmla="*/ 1129 w 3307"/>
                  <a:gd name="T39" fmla="*/ 0 h 16"/>
                  <a:gd name="T40" fmla="*/ 1194 w 3307"/>
                  <a:gd name="T41" fmla="*/ 16 h 16"/>
                  <a:gd name="T42" fmla="*/ 1275 w 3307"/>
                  <a:gd name="T43" fmla="*/ 16 h 16"/>
                  <a:gd name="T44" fmla="*/ 1339 w 3307"/>
                  <a:gd name="T45" fmla="*/ 0 h 16"/>
                  <a:gd name="T46" fmla="*/ 1388 w 3307"/>
                  <a:gd name="T47" fmla="*/ 0 h 16"/>
                  <a:gd name="T48" fmla="*/ 1420 w 3307"/>
                  <a:gd name="T49" fmla="*/ 0 h 16"/>
                  <a:gd name="T50" fmla="*/ 1482 w 3307"/>
                  <a:gd name="T51" fmla="*/ 16 h 16"/>
                  <a:gd name="T52" fmla="*/ 1563 w 3307"/>
                  <a:gd name="T53" fmla="*/ 16 h 16"/>
                  <a:gd name="T54" fmla="*/ 1627 w 3307"/>
                  <a:gd name="T55" fmla="*/ 0 h 16"/>
                  <a:gd name="T56" fmla="*/ 1676 w 3307"/>
                  <a:gd name="T57" fmla="*/ 0 h 16"/>
                  <a:gd name="T58" fmla="*/ 1708 w 3307"/>
                  <a:gd name="T59" fmla="*/ 0 h 16"/>
                  <a:gd name="T60" fmla="*/ 1773 w 3307"/>
                  <a:gd name="T61" fmla="*/ 16 h 16"/>
                  <a:gd name="T62" fmla="*/ 1854 w 3307"/>
                  <a:gd name="T63" fmla="*/ 16 h 16"/>
                  <a:gd name="T64" fmla="*/ 1919 w 3307"/>
                  <a:gd name="T65" fmla="*/ 0 h 16"/>
                  <a:gd name="T66" fmla="*/ 1967 w 3307"/>
                  <a:gd name="T67" fmla="*/ 0 h 16"/>
                  <a:gd name="T68" fmla="*/ 2000 w 3307"/>
                  <a:gd name="T69" fmla="*/ 0 h 16"/>
                  <a:gd name="T70" fmla="*/ 2064 w 3307"/>
                  <a:gd name="T71" fmla="*/ 16 h 16"/>
                  <a:gd name="T72" fmla="*/ 2145 w 3307"/>
                  <a:gd name="T73" fmla="*/ 16 h 16"/>
                  <a:gd name="T74" fmla="*/ 2210 w 3307"/>
                  <a:gd name="T75" fmla="*/ 0 h 16"/>
                  <a:gd name="T76" fmla="*/ 2258 w 3307"/>
                  <a:gd name="T77" fmla="*/ 0 h 16"/>
                  <a:gd name="T78" fmla="*/ 2291 w 3307"/>
                  <a:gd name="T79" fmla="*/ 0 h 16"/>
                  <a:gd name="T80" fmla="*/ 2355 w 3307"/>
                  <a:gd name="T81" fmla="*/ 16 h 16"/>
                  <a:gd name="T82" fmla="*/ 2436 w 3307"/>
                  <a:gd name="T83" fmla="*/ 16 h 16"/>
                  <a:gd name="T84" fmla="*/ 2498 w 3307"/>
                  <a:gd name="T85" fmla="*/ 0 h 16"/>
                  <a:gd name="T86" fmla="*/ 2546 w 3307"/>
                  <a:gd name="T87" fmla="*/ 0 h 16"/>
                  <a:gd name="T88" fmla="*/ 2579 w 3307"/>
                  <a:gd name="T89" fmla="*/ 0 h 16"/>
                  <a:gd name="T90" fmla="*/ 2643 w 3307"/>
                  <a:gd name="T91" fmla="*/ 16 h 16"/>
                  <a:gd name="T92" fmla="*/ 2724 w 3307"/>
                  <a:gd name="T93" fmla="*/ 16 h 16"/>
                  <a:gd name="T94" fmla="*/ 2789 w 3307"/>
                  <a:gd name="T95" fmla="*/ 0 h 16"/>
                  <a:gd name="T96" fmla="*/ 2838 w 3307"/>
                  <a:gd name="T97" fmla="*/ 0 h 16"/>
                  <a:gd name="T98" fmla="*/ 2870 w 3307"/>
                  <a:gd name="T99" fmla="*/ 0 h 16"/>
                  <a:gd name="T100" fmla="*/ 2935 w 3307"/>
                  <a:gd name="T101" fmla="*/ 16 h 16"/>
                  <a:gd name="T102" fmla="*/ 3015 w 3307"/>
                  <a:gd name="T103" fmla="*/ 16 h 16"/>
                  <a:gd name="T104" fmla="*/ 3080 w 3307"/>
                  <a:gd name="T105" fmla="*/ 0 h 16"/>
                  <a:gd name="T106" fmla="*/ 3129 w 3307"/>
                  <a:gd name="T107" fmla="*/ 0 h 16"/>
                  <a:gd name="T108" fmla="*/ 3161 w 3307"/>
                  <a:gd name="T109" fmla="*/ 0 h 16"/>
                  <a:gd name="T110" fmla="*/ 3226 w 3307"/>
                  <a:gd name="T111" fmla="*/ 16 h 16"/>
                  <a:gd name="T112" fmla="*/ 3307 w 3307"/>
                  <a:gd name="T113" fmla="*/ 16 h 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307" h="16">
                    <a:moveTo>
                      <a:pt x="0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  <a:moveTo>
                      <a:pt x="32" y="0"/>
                    </a:moveTo>
                    <a:lnTo>
                      <a:pt x="48" y="0"/>
                    </a:lnTo>
                    <a:lnTo>
                      <a:pt x="48" y="16"/>
                    </a:lnTo>
                    <a:lnTo>
                      <a:pt x="32" y="16"/>
                    </a:lnTo>
                    <a:lnTo>
                      <a:pt x="32" y="0"/>
                    </a:lnTo>
                    <a:close/>
                    <a:moveTo>
                      <a:pt x="65" y="0"/>
                    </a:moveTo>
                    <a:lnTo>
                      <a:pt x="81" y="0"/>
                    </a:lnTo>
                    <a:lnTo>
                      <a:pt x="81" y="16"/>
                    </a:lnTo>
                    <a:lnTo>
                      <a:pt x="65" y="16"/>
                    </a:lnTo>
                    <a:lnTo>
                      <a:pt x="65" y="0"/>
                    </a:lnTo>
                    <a:close/>
                    <a:moveTo>
                      <a:pt x="97" y="0"/>
                    </a:moveTo>
                    <a:lnTo>
                      <a:pt x="113" y="0"/>
                    </a:lnTo>
                    <a:lnTo>
                      <a:pt x="113" y="16"/>
                    </a:lnTo>
                    <a:lnTo>
                      <a:pt x="97" y="16"/>
                    </a:lnTo>
                    <a:lnTo>
                      <a:pt x="97" y="0"/>
                    </a:lnTo>
                    <a:close/>
                    <a:moveTo>
                      <a:pt x="129" y="0"/>
                    </a:moveTo>
                    <a:lnTo>
                      <a:pt x="145" y="0"/>
                    </a:lnTo>
                    <a:lnTo>
                      <a:pt x="145" y="16"/>
                    </a:lnTo>
                    <a:lnTo>
                      <a:pt x="129" y="16"/>
                    </a:lnTo>
                    <a:lnTo>
                      <a:pt x="129" y="0"/>
                    </a:lnTo>
                    <a:close/>
                    <a:moveTo>
                      <a:pt x="162" y="0"/>
                    </a:moveTo>
                    <a:lnTo>
                      <a:pt x="178" y="0"/>
                    </a:lnTo>
                    <a:lnTo>
                      <a:pt x="178" y="16"/>
                    </a:lnTo>
                    <a:lnTo>
                      <a:pt x="162" y="16"/>
                    </a:lnTo>
                    <a:lnTo>
                      <a:pt x="162" y="0"/>
                    </a:lnTo>
                    <a:close/>
                    <a:moveTo>
                      <a:pt x="194" y="0"/>
                    </a:moveTo>
                    <a:lnTo>
                      <a:pt x="210" y="0"/>
                    </a:lnTo>
                    <a:lnTo>
                      <a:pt x="210" y="16"/>
                    </a:lnTo>
                    <a:lnTo>
                      <a:pt x="194" y="16"/>
                    </a:lnTo>
                    <a:lnTo>
                      <a:pt x="194" y="0"/>
                    </a:lnTo>
                    <a:close/>
                    <a:moveTo>
                      <a:pt x="226" y="0"/>
                    </a:moveTo>
                    <a:lnTo>
                      <a:pt x="243" y="0"/>
                    </a:lnTo>
                    <a:lnTo>
                      <a:pt x="243" y="16"/>
                    </a:lnTo>
                    <a:lnTo>
                      <a:pt x="226" y="16"/>
                    </a:lnTo>
                    <a:lnTo>
                      <a:pt x="226" y="0"/>
                    </a:lnTo>
                    <a:close/>
                    <a:moveTo>
                      <a:pt x="259" y="0"/>
                    </a:moveTo>
                    <a:lnTo>
                      <a:pt x="275" y="0"/>
                    </a:lnTo>
                    <a:lnTo>
                      <a:pt x="275" y="16"/>
                    </a:lnTo>
                    <a:lnTo>
                      <a:pt x="259" y="16"/>
                    </a:lnTo>
                    <a:lnTo>
                      <a:pt x="259" y="0"/>
                    </a:lnTo>
                    <a:close/>
                    <a:moveTo>
                      <a:pt x="291" y="0"/>
                    </a:moveTo>
                    <a:lnTo>
                      <a:pt x="307" y="0"/>
                    </a:lnTo>
                    <a:lnTo>
                      <a:pt x="307" y="16"/>
                    </a:lnTo>
                    <a:lnTo>
                      <a:pt x="291" y="16"/>
                    </a:lnTo>
                    <a:lnTo>
                      <a:pt x="291" y="0"/>
                    </a:lnTo>
                    <a:close/>
                    <a:moveTo>
                      <a:pt x="323" y="0"/>
                    </a:moveTo>
                    <a:lnTo>
                      <a:pt x="340" y="0"/>
                    </a:lnTo>
                    <a:lnTo>
                      <a:pt x="340" y="16"/>
                    </a:lnTo>
                    <a:lnTo>
                      <a:pt x="323" y="16"/>
                    </a:lnTo>
                    <a:lnTo>
                      <a:pt x="323" y="0"/>
                    </a:lnTo>
                    <a:close/>
                    <a:moveTo>
                      <a:pt x="356" y="0"/>
                    </a:moveTo>
                    <a:lnTo>
                      <a:pt x="372" y="0"/>
                    </a:lnTo>
                    <a:lnTo>
                      <a:pt x="372" y="16"/>
                    </a:lnTo>
                    <a:lnTo>
                      <a:pt x="356" y="16"/>
                    </a:lnTo>
                    <a:lnTo>
                      <a:pt x="356" y="0"/>
                    </a:lnTo>
                    <a:close/>
                    <a:moveTo>
                      <a:pt x="388" y="0"/>
                    </a:moveTo>
                    <a:lnTo>
                      <a:pt x="404" y="0"/>
                    </a:lnTo>
                    <a:lnTo>
                      <a:pt x="404" y="16"/>
                    </a:lnTo>
                    <a:lnTo>
                      <a:pt x="388" y="16"/>
                    </a:lnTo>
                    <a:lnTo>
                      <a:pt x="388" y="0"/>
                    </a:lnTo>
                    <a:close/>
                    <a:moveTo>
                      <a:pt x="421" y="0"/>
                    </a:moveTo>
                    <a:lnTo>
                      <a:pt x="437" y="0"/>
                    </a:lnTo>
                    <a:lnTo>
                      <a:pt x="437" y="16"/>
                    </a:lnTo>
                    <a:lnTo>
                      <a:pt x="421" y="16"/>
                    </a:lnTo>
                    <a:lnTo>
                      <a:pt x="421" y="0"/>
                    </a:lnTo>
                    <a:close/>
                    <a:moveTo>
                      <a:pt x="453" y="0"/>
                    </a:moveTo>
                    <a:lnTo>
                      <a:pt x="469" y="0"/>
                    </a:lnTo>
                    <a:lnTo>
                      <a:pt x="469" y="16"/>
                    </a:lnTo>
                    <a:lnTo>
                      <a:pt x="453" y="16"/>
                    </a:lnTo>
                    <a:lnTo>
                      <a:pt x="453" y="0"/>
                    </a:lnTo>
                    <a:close/>
                    <a:moveTo>
                      <a:pt x="485" y="0"/>
                    </a:moveTo>
                    <a:lnTo>
                      <a:pt x="498" y="0"/>
                    </a:lnTo>
                    <a:lnTo>
                      <a:pt x="498" y="16"/>
                    </a:lnTo>
                    <a:lnTo>
                      <a:pt x="485" y="16"/>
                    </a:lnTo>
                    <a:lnTo>
                      <a:pt x="485" y="0"/>
                    </a:lnTo>
                    <a:close/>
                    <a:moveTo>
                      <a:pt x="514" y="0"/>
                    </a:moveTo>
                    <a:lnTo>
                      <a:pt x="531" y="0"/>
                    </a:lnTo>
                    <a:lnTo>
                      <a:pt x="531" y="16"/>
                    </a:lnTo>
                    <a:lnTo>
                      <a:pt x="514" y="16"/>
                    </a:lnTo>
                    <a:lnTo>
                      <a:pt x="514" y="0"/>
                    </a:lnTo>
                    <a:close/>
                    <a:moveTo>
                      <a:pt x="547" y="0"/>
                    </a:moveTo>
                    <a:lnTo>
                      <a:pt x="563" y="0"/>
                    </a:lnTo>
                    <a:lnTo>
                      <a:pt x="563" y="16"/>
                    </a:lnTo>
                    <a:lnTo>
                      <a:pt x="547" y="16"/>
                    </a:lnTo>
                    <a:lnTo>
                      <a:pt x="547" y="0"/>
                    </a:lnTo>
                    <a:close/>
                    <a:moveTo>
                      <a:pt x="579" y="0"/>
                    </a:moveTo>
                    <a:lnTo>
                      <a:pt x="595" y="0"/>
                    </a:lnTo>
                    <a:lnTo>
                      <a:pt x="595" y="16"/>
                    </a:lnTo>
                    <a:lnTo>
                      <a:pt x="579" y="16"/>
                    </a:lnTo>
                    <a:lnTo>
                      <a:pt x="579" y="0"/>
                    </a:lnTo>
                    <a:close/>
                    <a:moveTo>
                      <a:pt x="611" y="0"/>
                    </a:moveTo>
                    <a:lnTo>
                      <a:pt x="628" y="0"/>
                    </a:lnTo>
                    <a:lnTo>
                      <a:pt x="628" y="16"/>
                    </a:lnTo>
                    <a:lnTo>
                      <a:pt x="611" y="16"/>
                    </a:lnTo>
                    <a:lnTo>
                      <a:pt x="611" y="0"/>
                    </a:lnTo>
                    <a:close/>
                    <a:moveTo>
                      <a:pt x="644" y="0"/>
                    </a:moveTo>
                    <a:lnTo>
                      <a:pt x="660" y="0"/>
                    </a:lnTo>
                    <a:lnTo>
                      <a:pt x="660" y="16"/>
                    </a:lnTo>
                    <a:lnTo>
                      <a:pt x="644" y="16"/>
                    </a:lnTo>
                    <a:lnTo>
                      <a:pt x="644" y="0"/>
                    </a:lnTo>
                    <a:close/>
                    <a:moveTo>
                      <a:pt x="676" y="0"/>
                    </a:moveTo>
                    <a:lnTo>
                      <a:pt x="692" y="0"/>
                    </a:lnTo>
                    <a:lnTo>
                      <a:pt x="692" y="16"/>
                    </a:lnTo>
                    <a:lnTo>
                      <a:pt x="676" y="16"/>
                    </a:lnTo>
                    <a:lnTo>
                      <a:pt x="676" y="0"/>
                    </a:lnTo>
                    <a:close/>
                    <a:moveTo>
                      <a:pt x="708" y="0"/>
                    </a:moveTo>
                    <a:lnTo>
                      <a:pt x="725" y="0"/>
                    </a:lnTo>
                    <a:lnTo>
                      <a:pt x="725" y="16"/>
                    </a:lnTo>
                    <a:lnTo>
                      <a:pt x="708" y="16"/>
                    </a:lnTo>
                    <a:lnTo>
                      <a:pt x="708" y="0"/>
                    </a:lnTo>
                    <a:close/>
                    <a:moveTo>
                      <a:pt x="741" y="0"/>
                    </a:moveTo>
                    <a:lnTo>
                      <a:pt x="757" y="0"/>
                    </a:lnTo>
                    <a:lnTo>
                      <a:pt x="757" y="16"/>
                    </a:lnTo>
                    <a:lnTo>
                      <a:pt x="741" y="16"/>
                    </a:lnTo>
                    <a:lnTo>
                      <a:pt x="741" y="0"/>
                    </a:lnTo>
                    <a:close/>
                    <a:moveTo>
                      <a:pt x="773" y="0"/>
                    </a:moveTo>
                    <a:lnTo>
                      <a:pt x="789" y="0"/>
                    </a:lnTo>
                    <a:lnTo>
                      <a:pt x="789" y="16"/>
                    </a:lnTo>
                    <a:lnTo>
                      <a:pt x="773" y="16"/>
                    </a:lnTo>
                    <a:lnTo>
                      <a:pt x="773" y="0"/>
                    </a:lnTo>
                    <a:close/>
                    <a:moveTo>
                      <a:pt x="806" y="0"/>
                    </a:moveTo>
                    <a:lnTo>
                      <a:pt x="822" y="0"/>
                    </a:lnTo>
                    <a:lnTo>
                      <a:pt x="822" y="16"/>
                    </a:lnTo>
                    <a:lnTo>
                      <a:pt x="806" y="16"/>
                    </a:lnTo>
                    <a:lnTo>
                      <a:pt x="806" y="0"/>
                    </a:lnTo>
                    <a:close/>
                    <a:moveTo>
                      <a:pt x="838" y="0"/>
                    </a:moveTo>
                    <a:lnTo>
                      <a:pt x="854" y="0"/>
                    </a:lnTo>
                    <a:lnTo>
                      <a:pt x="854" y="16"/>
                    </a:lnTo>
                    <a:lnTo>
                      <a:pt x="838" y="16"/>
                    </a:lnTo>
                    <a:lnTo>
                      <a:pt x="838" y="0"/>
                    </a:lnTo>
                    <a:close/>
                    <a:moveTo>
                      <a:pt x="870" y="0"/>
                    </a:moveTo>
                    <a:lnTo>
                      <a:pt x="886" y="0"/>
                    </a:lnTo>
                    <a:lnTo>
                      <a:pt x="886" y="16"/>
                    </a:lnTo>
                    <a:lnTo>
                      <a:pt x="870" y="16"/>
                    </a:lnTo>
                    <a:lnTo>
                      <a:pt x="870" y="0"/>
                    </a:lnTo>
                    <a:close/>
                    <a:moveTo>
                      <a:pt x="903" y="0"/>
                    </a:moveTo>
                    <a:lnTo>
                      <a:pt x="919" y="0"/>
                    </a:lnTo>
                    <a:lnTo>
                      <a:pt x="919" y="16"/>
                    </a:lnTo>
                    <a:lnTo>
                      <a:pt x="903" y="16"/>
                    </a:lnTo>
                    <a:lnTo>
                      <a:pt x="903" y="0"/>
                    </a:lnTo>
                    <a:close/>
                    <a:moveTo>
                      <a:pt x="935" y="0"/>
                    </a:moveTo>
                    <a:lnTo>
                      <a:pt x="951" y="0"/>
                    </a:lnTo>
                    <a:lnTo>
                      <a:pt x="951" y="16"/>
                    </a:lnTo>
                    <a:lnTo>
                      <a:pt x="935" y="16"/>
                    </a:lnTo>
                    <a:lnTo>
                      <a:pt x="935" y="0"/>
                    </a:lnTo>
                    <a:close/>
                    <a:moveTo>
                      <a:pt x="967" y="0"/>
                    </a:moveTo>
                    <a:lnTo>
                      <a:pt x="984" y="0"/>
                    </a:lnTo>
                    <a:lnTo>
                      <a:pt x="984" y="16"/>
                    </a:lnTo>
                    <a:lnTo>
                      <a:pt x="967" y="16"/>
                    </a:lnTo>
                    <a:lnTo>
                      <a:pt x="967" y="0"/>
                    </a:lnTo>
                    <a:close/>
                    <a:moveTo>
                      <a:pt x="1000" y="0"/>
                    </a:moveTo>
                    <a:lnTo>
                      <a:pt x="1016" y="0"/>
                    </a:lnTo>
                    <a:lnTo>
                      <a:pt x="1016" y="16"/>
                    </a:lnTo>
                    <a:lnTo>
                      <a:pt x="1000" y="16"/>
                    </a:lnTo>
                    <a:lnTo>
                      <a:pt x="1000" y="0"/>
                    </a:lnTo>
                    <a:close/>
                    <a:moveTo>
                      <a:pt x="1032" y="0"/>
                    </a:moveTo>
                    <a:lnTo>
                      <a:pt x="1048" y="0"/>
                    </a:lnTo>
                    <a:lnTo>
                      <a:pt x="1048" y="16"/>
                    </a:lnTo>
                    <a:lnTo>
                      <a:pt x="1032" y="16"/>
                    </a:lnTo>
                    <a:lnTo>
                      <a:pt x="1032" y="0"/>
                    </a:lnTo>
                    <a:close/>
                    <a:moveTo>
                      <a:pt x="1064" y="0"/>
                    </a:moveTo>
                    <a:lnTo>
                      <a:pt x="1081" y="0"/>
                    </a:lnTo>
                    <a:lnTo>
                      <a:pt x="1081" y="16"/>
                    </a:lnTo>
                    <a:lnTo>
                      <a:pt x="1064" y="16"/>
                    </a:lnTo>
                    <a:lnTo>
                      <a:pt x="1064" y="0"/>
                    </a:lnTo>
                    <a:close/>
                    <a:moveTo>
                      <a:pt x="1097" y="0"/>
                    </a:moveTo>
                    <a:lnTo>
                      <a:pt x="1113" y="0"/>
                    </a:lnTo>
                    <a:lnTo>
                      <a:pt x="1113" y="16"/>
                    </a:lnTo>
                    <a:lnTo>
                      <a:pt x="1097" y="16"/>
                    </a:lnTo>
                    <a:lnTo>
                      <a:pt x="1097" y="0"/>
                    </a:lnTo>
                    <a:close/>
                    <a:moveTo>
                      <a:pt x="1129" y="0"/>
                    </a:moveTo>
                    <a:lnTo>
                      <a:pt x="1145" y="0"/>
                    </a:lnTo>
                    <a:lnTo>
                      <a:pt x="1145" y="16"/>
                    </a:lnTo>
                    <a:lnTo>
                      <a:pt x="1129" y="16"/>
                    </a:lnTo>
                    <a:lnTo>
                      <a:pt x="1129" y="0"/>
                    </a:lnTo>
                    <a:close/>
                    <a:moveTo>
                      <a:pt x="1161" y="0"/>
                    </a:moveTo>
                    <a:lnTo>
                      <a:pt x="1178" y="0"/>
                    </a:lnTo>
                    <a:lnTo>
                      <a:pt x="1178" y="16"/>
                    </a:lnTo>
                    <a:lnTo>
                      <a:pt x="1161" y="16"/>
                    </a:lnTo>
                    <a:lnTo>
                      <a:pt x="1161" y="0"/>
                    </a:lnTo>
                    <a:close/>
                    <a:moveTo>
                      <a:pt x="1194" y="0"/>
                    </a:moveTo>
                    <a:lnTo>
                      <a:pt x="1210" y="0"/>
                    </a:lnTo>
                    <a:lnTo>
                      <a:pt x="1210" y="16"/>
                    </a:lnTo>
                    <a:lnTo>
                      <a:pt x="1194" y="16"/>
                    </a:lnTo>
                    <a:lnTo>
                      <a:pt x="1194" y="0"/>
                    </a:lnTo>
                    <a:close/>
                    <a:moveTo>
                      <a:pt x="1226" y="0"/>
                    </a:moveTo>
                    <a:lnTo>
                      <a:pt x="1242" y="0"/>
                    </a:lnTo>
                    <a:lnTo>
                      <a:pt x="1242" y="16"/>
                    </a:lnTo>
                    <a:lnTo>
                      <a:pt x="1226" y="16"/>
                    </a:lnTo>
                    <a:lnTo>
                      <a:pt x="1226" y="0"/>
                    </a:lnTo>
                    <a:close/>
                    <a:moveTo>
                      <a:pt x="1259" y="0"/>
                    </a:moveTo>
                    <a:lnTo>
                      <a:pt x="1275" y="0"/>
                    </a:lnTo>
                    <a:lnTo>
                      <a:pt x="1275" y="16"/>
                    </a:lnTo>
                    <a:lnTo>
                      <a:pt x="1259" y="16"/>
                    </a:lnTo>
                    <a:lnTo>
                      <a:pt x="1259" y="0"/>
                    </a:lnTo>
                    <a:close/>
                    <a:moveTo>
                      <a:pt x="1291" y="0"/>
                    </a:moveTo>
                    <a:lnTo>
                      <a:pt x="1307" y="0"/>
                    </a:lnTo>
                    <a:lnTo>
                      <a:pt x="1307" y="16"/>
                    </a:lnTo>
                    <a:lnTo>
                      <a:pt x="1291" y="16"/>
                    </a:lnTo>
                    <a:lnTo>
                      <a:pt x="1291" y="0"/>
                    </a:lnTo>
                    <a:close/>
                    <a:moveTo>
                      <a:pt x="1323" y="0"/>
                    </a:moveTo>
                    <a:lnTo>
                      <a:pt x="1339" y="0"/>
                    </a:lnTo>
                    <a:lnTo>
                      <a:pt x="1339" y="16"/>
                    </a:lnTo>
                    <a:lnTo>
                      <a:pt x="1323" y="16"/>
                    </a:lnTo>
                    <a:lnTo>
                      <a:pt x="1323" y="0"/>
                    </a:lnTo>
                    <a:close/>
                    <a:moveTo>
                      <a:pt x="1356" y="0"/>
                    </a:moveTo>
                    <a:lnTo>
                      <a:pt x="1372" y="0"/>
                    </a:lnTo>
                    <a:lnTo>
                      <a:pt x="1372" y="16"/>
                    </a:lnTo>
                    <a:lnTo>
                      <a:pt x="1356" y="16"/>
                    </a:lnTo>
                    <a:lnTo>
                      <a:pt x="1356" y="0"/>
                    </a:lnTo>
                    <a:close/>
                    <a:moveTo>
                      <a:pt x="1388" y="0"/>
                    </a:moveTo>
                    <a:lnTo>
                      <a:pt x="1404" y="0"/>
                    </a:lnTo>
                    <a:lnTo>
                      <a:pt x="1404" y="16"/>
                    </a:lnTo>
                    <a:lnTo>
                      <a:pt x="1388" y="16"/>
                    </a:lnTo>
                    <a:lnTo>
                      <a:pt x="1388" y="0"/>
                    </a:lnTo>
                    <a:close/>
                    <a:moveTo>
                      <a:pt x="1420" y="0"/>
                    </a:moveTo>
                    <a:lnTo>
                      <a:pt x="1437" y="0"/>
                    </a:lnTo>
                    <a:lnTo>
                      <a:pt x="1437" y="16"/>
                    </a:lnTo>
                    <a:lnTo>
                      <a:pt x="1420" y="16"/>
                    </a:lnTo>
                    <a:lnTo>
                      <a:pt x="1420" y="0"/>
                    </a:lnTo>
                    <a:close/>
                    <a:moveTo>
                      <a:pt x="1453" y="0"/>
                    </a:moveTo>
                    <a:lnTo>
                      <a:pt x="1469" y="0"/>
                    </a:lnTo>
                    <a:lnTo>
                      <a:pt x="1469" y="16"/>
                    </a:lnTo>
                    <a:lnTo>
                      <a:pt x="1453" y="16"/>
                    </a:lnTo>
                    <a:lnTo>
                      <a:pt x="1453" y="0"/>
                    </a:lnTo>
                    <a:close/>
                    <a:moveTo>
                      <a:pt x="1482" y="0"/>
                    </a:moveTo>
                    <a:lnTo>
                      <a:pt x="1498" y="0"/>
                    </a:lnTo>
                    <a:lnTo>
                      <a:pt x="1498" y="16"/>
                    </a:lnTo>
                    <a:lnTo>
                      <a:pt x="1482" y="16"/>
                    </a:lnTo>
                    <a:lnTo>
                      <a:pt x="1482" y="0"/>
                    </a:lnTo>
                    <a:close/>
                    <a:moveTo>
                      <a:pt x="1514" y="0"/>
                    </a:moveTo>
                    <a:lnTo>
                      <a:pt x="1530" y="0"/>
                    </a:lnTo>
                    <a:lnTo>
                      <a:pt x="1530" y="16"/>
                    </a:lnTo>
                    <a:lnTo>
                      <a:pt x="1514" y="16"/>
                    </a:lnTo>
                    <a:lnTo>
                      <a:pt x="1514" y="0"/>
                    </a:lnTo>
                    <a:close/>
                    <a:moveTo>
                      <a:pt x="1547" y="0"/>
                    </a:moveTo>
                    <a:lnTo>
                      <a:pt x="1563" y="0"/>
                    </a:lnTo>
                    <a:lnTo>
                      <a:pt x="1563" y="16"/>
                    </a:lnTo>
                    <a:lnTo>
                      <a:pt x="1547" y="16"/>
                    </a:lnTo>
                    <a:lnTo>
                      <a:pt x="1547" y="0"/>
                    </a:lnTo>
                    <a:close/>
                    <a:moveTo>
                      <a:pt x="1579" y="0"/>
                    </a:moveTo>
                    <a:lnTo>
                      <a:pt x="1595" y="0"/>
                    </a:lnTo>
                    <a:lnTo>
                      <a:pt x="1595" y="16"/>
                    </a:lnTo>
                    <a:lnTo>
                      <a:pt x="1579" y="16"/>
                    </a:lnTo>
                    <a:lnTo>
                      <a:pt x="1579" y="0"/>
                    </a:lnTo>
                    <a:close/>
                    <a:moveTo>
                      <a:pt x="1611" y="0"/>
                    </a:moveTo>
                    <a:lnTo>
                      <a:pt x="1627" y="0"/>
                    </a:lnTo>
                    <a:lnTo>
                      <a:pt x="1627" y="16"/>
                    </a:lnTo>
                    <a:lnTo>
                      <a:pt x="1611" y="16"/>
                    </a:lnTo>
                    <a:lnTo>
                      <a:pt x="1611" y="0"/>
                    </a:lnTo>
                    <a:close/>
                    <a:moveTo>
                      <a:pt x="1644" y="0"/>
                    </a:moveTo>
                    <a:lnTo>
                      <a:pt x="1660" y="0"/>
                    </a:lnTo>
                    <a:lnTo>
                      <a:pt x="1660" y="16"/>
                    </a:lnTo>
                    <a:lnTo>
                      <a:pt x="1644" y="16"/>
                    </a:lnTo>
                    <a:lnTo>
                      <a:pt x="1644" y="0"/>
                    </a:lnTo>
                    <a:close/>
                    <a:moveTo>
                      <a:pt x="1676" y="0"/>
                    </a:moveTo>
                    <a:lnTo>
                      <a:pt x="1692" y="0"/>
                    </a:lnTo>
                    <a:lnTo>
                      <a:pt x="1692" y="16"/>
                    </a:lnTo>
                    <a:lnTo>
                      <a:pt x="1676" y="16"/>
                    </a:lnTo>
                    <a:lnTo>
                      <a:pt x="1676" y="0"/>
                    </a:lnTo>
                    <a:close/>
                    <a:moveTo>
                      <a:pt x="1708" y="0"/>
                    </a:moveTo>
                    <a:lnTo>
                      <a:pt x="1724" y="0"/>
                    </a:lnTo>
                    <a:lnTo>
                      <a:pt x="1724" y="16"/>
                    </a:lnTo>
                    <a:lnTo>
                      <a:pt x="1708" y="16"/>
                    </a:lnTo>
                    <a:lnTo>
                      <a:pt x="1708" y="0"/>
                    </a:lnTo>
                    <a:close/>
                    <a:moveTo>
                      <a:pt x="1741" y="0"/>
                    </a:moveTo>
                    <a:lnTo>
                      <a:pt x="1757" y="0"/>
                    </a:lnTo>
                    <a:lnTo>
                      <a:pt x="1757" y="16"/>
                    </a:lnTo>
                    <a:lnTo>
                      <a:pt x="1741" y="16"/>
                    </a:lnTo>
                    <a:lnTo>
                      <a:pt x="1741" y="0"/>
                    </a:lnTo>
                    <a:close/>
                    <a:moveTo>
                      <a:pt x="1773" y="0"/>
                    </a:moveTo>
                    <a:lnTo>
                      <a:pt x="1789" y="0"/>
                    </a:lnTo>
                    <a:lnTo>
                      <a:pt x="1789" y="16"/>
                    </a:lnTo>
                    <a:lnTo>
                      <a:pt x="1773" y="16"/>
                    </a:lnTo>
                    <a:lnTo>
                      <a:pt x="1773" y="0"/>
                    </a:lnTo>
                    <a:close/>
                    <a:moveTo>
                      <a:pt x="1805" y="0"/>
                    </a:moveTo>
                    <a:lnTo>
                      <a:pt x="1822" y="0"/>
                    </a:lnTo>
                    <a:lnTo>
                      <a:pt x="1822" y="16"/>
                    </a:lnTo>
                    <a:lnTo>
                      <a:pt x="1805" y="16"/>
                    </a:lnTo>
                    <a:lnTo>
                      <a:pt x="1805" y="0"/>
                    </a:lnTo>
                    <a:close/>
                    <a:moveTo>
                      <a:pt x="1838" y="0"/>
                    </a:moveTo>
                    <a:lnTo>
                      <a:pt x="1854" y="0"/>
                    </a:lnTo>
                    <a:lnTo>
                      <a:pt x="1854" y="16"/>
                    </a:lnTo>
                    <a:lnTo>
                      <a:pt x="1838" y="16"/>
                    </a:lnTo>
                    <a:lnTo>
                      <a:pt x="1838" y="0"/>
                    </a:lnTo>
                    <a:close/>
                    <a:moveTo>
                      <a:pt x="1870" y="0"/>
                    </a:moveTo>
                    <a:lnTo>
                      <a:pt x="1886" y="0"/>
                    </a:lnTo>
                    <a:lnTo>
                      <a:pt x="1886" y="16"/>
                    </a:lnTo>
                    <a:lnTo>
                      <a:pt x="1870" y="16"/>
                    </a:lnTo>
                    <a:lnTo>
                      <a:pt x="1870" y="0"/>
                    </a:lnTo>
                    <a:close/>
                    <a:moveTo>
                      <a:pt x="1902" y="0"/>
                    </a:moveTo>
                    <a:lnTo>
                      <a:pt x="1919" y="0"/>
                    </a:lnTo>
                    <a:lnTo>
                      <a:pt x="1919" y="16"/>
                    </a:lnTo>
                    <a:lnTo>
                      <a:pt x="1902" y="16"/>
                    </a:lnTo>
                    <a:lnTo>
                      <a:pt x="1902" y="0"/>
                    </a:lnTo>
                    <a:close/>
                    <a:moveTo>
                      <a:pt x="1935" y="0"/>
                    </a:moveTo>
                    <a:lnTo>
                      <a:pt x="1951" y="0"/>
                    </a:lnTo>
                    <a:lnTo>
                      <a:pt x="1951" y="16"/>
                    </a:lnTo>
                    <a:lnTo>
                      <a:pt x="1935" y="16"/>
                    </a:lnTo>
                    <a:lnTo>
                      <a:pt x="1935" y="0"/>
                    </a:lnTo>
                    <a:close/>
                    <a:moveTo>
                      <a:pt x="1967" y="0"/>
                    </a:moveTo>
                    <a:lnTo>
                      <a:pt x="1983" y="0"/>
                    </a:lnTo>
                    <a:lnTo>
                      <a:pt x="1983" y="16"/>
                    </a:lnTo>
                    <a:lnTo>
                      <a:pt x="1967" y="16"/>
                    </a:lnTo>
                    <a:lnTo>
                      <a:pt x="1967" y="0"/>
                    </a:lnTo>
                    <a:close/>
                    <a:moveTo>
                      <a:pt x="2000" y="0"/>
                    </a:moveTo>
                    <a:lnTo>
                      <a:pt x="2016" y="0"/>
                    </a:lnTo>
                    <a:lnTo>
                      <a:pt x="2016" y="16"/>
                    </a:lnTo>
                    <a:lnTo>
                      <a:pt x="2000" y="16"/>
                    </a:lnTo>
                    <a:lnTo>
                      <a:pt x="2000" y="0"/>
                    </a:lnTo>
                    <a:close/>
                    <a:moveTo>
                      <a:pt x="2032" y="0"/>
                    </a:moveTo>
                    <a:lnTo>
                      <a:pt x="2048" y="0"/>
                    </a:lnTo>
                    <a:lnTo>
                      <a:pt x="2048" y="16"/>
                    </a:lnTo>
                    <a:lnTo>
                      <a:pt x="2032" y="16"/>
                    </a:lnTo>
                    <a:lnTo>
                      <a:pt x="2032" y="0"/>
                    </a:lnTo>
                    <a:close/>
                    <a:moveTo>
                      <a:pt x="2064" y="0"/>
                    </a:moveTo>
                    <a:lnTo>
                      <a:pt x="2080" y="0"/>
                    </a:lnTo>
                    <a:lnTo>
                      <a:pt x="2080" y="16"/>
                    </a:lnTo>
                    <a:lnTo>
                      <a:pt x="2064" y="16"/>
                    </a:lnTo>
                    <a:lnTo>
                      <a:pt x="2064" y="0"/>
                    </a:lnTo>
                    <a:close/>
                    <a:moveTo>
                      <a:pt x="2097" y="0"/>
                    </a:moveTo>
                    <a:lnTo>
                      <a:pt x="2113" y="0"/>
                    </a:lnTo>
                    <a:lnTo>
                      <a:pt x="2113" y="16"/>
                    </a:lnTo>
                    <a:lnTo>
                      <a:pt x="2097" y="16"/>
                    </a:lnTo>
                    <a:lnTo>
                      <a:pt x="2097" y="0"/>
                    </a:lnTo>
                    <a:close/>
                    <a:moveTo>
                      <a:pt x="2129" y="0"/>
                    </a:moveTo>
                    <a:lnTo>
                      <a:pt x="2145" y="0"/>
                    </a:lnTo>
                    <a:lnTo>
                      <a:pt x="2145" y="16"/>
                    </a:lnTo>
                    <a:lnTo>
                      <a:pt x="2129" y="16"/>
                    </a:lnTo>
                    <a:lnTo>
                      <a:pt x="2129" y="0"/>
                    </a:lnTo>
                    <a:close/>
                    <a:moveTo>
                      <a:pt x="2161" y="0"/>
                    </a:moveTo>
                    <a:lnTo>
                      <a:pt x="2177" y="0"/>
                    </a:lnTo>
                    <a:lnTo>
                      <a:pt x="2177" y="16"/>
                    </a:lnTo>
                    <a:lnTo>
                      <a:pt x="2161" y="16"/>
                    </a:lnTo>
                    <a:lnTo>
                      <a:pt x="2161" y="0"/>
                    </a:lnTo>
                    <a:close/>
                    <a:moveTo>
                      <a:pt x="2194" y="0"/>
                    </a:moveTo>
                    <a:lnTo>
                      <a:pt x="2210" y="0"/>
                    </a:lnTo>
                    <a:lnTo>
                      <a:pt x="2210" y="16"/>
                    </a:lnTo>
                    <a:lnTo>
                      <a:pt x="2194" y="16"/>
                    </a:lnTo>
                    <a:lnTo>
                      <a:pt x="2194" y="0"/>
                    </a:lnTo>
                    <a:close/>
                    <a:moveTo>
                      <a:pt x="2226" y="0"/>
                    </a:moveTo>
                    <a:lnTo>
                      <a:pt x="2242" y="0"/>
                    </a:lnTo>
                    <a:lnTo>
                      <a:pt x="2242" y="16"/>
                    </a:lnTo>
                    <a:lnTo>
                      <a:pt x="2226" y="16"/>
                    </a:lnTo>
                    <a:lnTo>
                      <a:pt x="2226" y="0"/>
                    </a:lnTo>
                    <a:close/>
                    <a:moveTo>
                      <a:pt x="2258" y="0"/>
                    </a:moveTo>
                    <a:lnTo>
                      <a:pt x="2275" y="0"/>
                    </a:lnTo>
                    <a:lnTo>
                      <a:pt x="2275" y="16"/>
                    </a:lnTo>
                    <a:lnTo>
                      <a:pt x="2258" y="16"/>
                    </a:lnTo>
                    <a:lnTo>
                      <a:pt x="2258" y="0"/>
                    </a:lnTo>
                    <a:close/>
                    <a:moveTo>
                      <a:pt x="2291" y="0"/>
                    </a:moveTo>
                    <a:lnTo>
                      <a:pt x="2307" y="0"/>
                    </a:lnTo>
                    <a:lnTo>
                      <a:pt x="2307" y="16"/>
                    </a:lnTo>
                    <a:lnTo>
                      <a:pt x="2291" y="16"/>
                    </a:lnTo>
                    <a:lnTo>
                      <a:pt x="2291" y="0"/>
                    </a:lnTo>
                    <a:close/>
                    <a:moveTo>
                      <a:pt x="2323" y="0"/>
                    </a:moveTo>
                    <a:lnTo>
                      <a:pt x="2339" y="0"/>
                    </a:lnTo>
                    <a:lnTo>
                      <a:pt x="2339" y="16"/>
                    </a:lnTo>
                    <a:lnTo>
                      <a:pt x="2323" y="16"/>
                    </a:lnTo>
                    <a:lnTo>
                      <a:pt x="2323" y="0"/>
                    </a:lnTo>
                    <a:close/>
                    <a:moveTo>
                      <a:pt x="2355" y="0"/>
                    </a:moveTo>
                    <a:lnTo>
                      <a:pt x="2372" y="0"/>
                    </a:lnTo>
                    <a:lnTo>
                      <a:pt x="2372" y="16"/>
                    </a:lnTo>
                    <a:lnTo>
                      <a:pt x="2355" y="16"/>
                    </a:lnTo>
                    <a:lnTo>
                      <a:pt x="2355" y="0"/>
                    </a:lnTo>
                    <a:close/>
                    <a:moveTo>
                      <a:pt x="2388" y="0"/>
                    </a:moveTo>
                    <a:lnTo>
                      <a:pt x="2404" y="0"/>
                    </a:lnTo>
                    <a:lnTo>
                      <a:pt x="2404" y="16"/>
                    </a:lnTo>
                    <a:lnTo>
                      <a:pt x="2388" y="16"/>
                    </a:lnTo>
                    <a:lnTo>
                      <a:pt x="2388" y="0"/>
                    </a:lnTo>
                    <a:close/>
                    <a:moveTo>
                      <a:pt x="2420" y="0"/>
                    </a:moveTo>
                    <a:lnTo>
                      <a:pt x="2436" y="0"/>
                    </a:lnTo>
                    <a:lnTo>
                      <a:pt x="2436" y="16"/>
                    </a:lnTo>
                    <a:lnTo>
                      <a:pt x="2420" y="16"/>
                    </a:lnTo>
                    <a:lnTo>
                      <a:pt x="2420" y="0"/>
                    </a:lnTo>
                    <a:close/>
                    <a:moveTo>
                      <a:pt x="2452" y="0"/>
                    </a:moveTo>
                    <a:lnTo>
                      <a:pt x="2465" y="0"/>
                    </a:lnTo>
                    <a:lnTo>
                      <a:pt x="2465" y="16"/>
                    </a:lnTo>
                    <a:lnTo>
                      <a:pt x="2452" y="16"/>
                    </a:lnTo>
                    <a:lnTo>
                      <a:pt x="2452" y="0"/>
                    </a:lnTo>
                    <a:close/>
                    <a:moveTo>
                      <a:pt x="2482" y="0"/>
                    </a:moveTo>
                    <a:lnTo>
                      <a:pt x="2498" y="0"/>
                    </a:lnTo>
                    <a:lnTo>
                      <a:pt x="2498" y="16"/>
                    </a:lnTo>
                    <a:lnTo>
                      <a:pt x="2482" y="16"/>
                    </a:lnTo>
                    <a:lnTo>
                      <a:pt x="2482" y="0"/>
                    </a:lnTo>
                    <a:close/>
                    <a:moveTo>
                      <a:pt x="2514" y="0"/>
                    </a:moveTo>
                    <a:lnTo>
                      <a:pt x="2530" y="0"/>
                    </a:lnTo>
                    <a:lnTo>
                      <a:pt x="2530" y="16"/>
                    </a:lnTo>
                    <a:lnTo>
                      <a:pt x="2514" y="16"/>
                    </a:lnTo>
                    <a:lnTo>
                      <a:pt x="2514" y="0"/>
                    </a:lnTo>
                    <a:close/>
                    <a:moveTo>
                      <a:pt x="2546" y="0"/>
                    </a:moveTo>
                    <a:lnTo>
                      <a:pt x="2563" y="0"/>
                    </a:lnTo>
                    <a:lnTo>
                      <a:pt x="2563" y="16"/>
                    </a:lnTo>
                    <a:lnTo>
                      <a:pt x="2546" y="16"/>
                    </a:lnTo>
                    <a:lnTo>
                      <a:pt x="2546" y="0"/>
                    </a:lnTo>
                    <a:close/>
                    <a:moveTo>
                      <a:pt x="2579" y="0"/>
                    </a:moveTo>
                    <a:lnTo>
                      <a:pt x="2595" y="0"/>
                    </a:lnTo>
                    <a:lnTo>
                      <a:pt x="2595" y="16"/>
                    </a:lnTo>
                    <a:lnTo>
                      <a:pt x="2579" y="16"/>
                    </a:lnTo>
                    <a:lnTo>
                      <a:pt x="2579" y="0"/>
                    </a:lnTo>
                    <a:close/>
                    <a:moveTo>
                      <a:pt x="2611" y="0"/>
                    </a:moveTo>
                    <a:lnTo>
                      <a:pt x="2627" y="0"/>
                    </a:lnTo>
                    <a:lnTo>
                      <a:pt x="2627" y="16"/>
                    </a:lnTo>
                    <a:lnTo>
                      <a:pt x="2611" y="16"/>
                    </a:lnTo>
                    <a:lnTo>
                      <a:pt x="2611" y="0"/>
                    </a:lnTo>
                    <a:close/>
                    <a:moveTo>
                      <a:pt x="2643" y="0"/>
                    </a:moveTo>
                    <a:lnTo>
                      <a:pt x="2660" y="0"/>
                    </a:lnTo>
                    <a:lnTo>
                      <a:pt x="2660" y="16"/>
                    </a:lnTo>
                    <a:lnTo>
                      <a:pt x="2643" y="16"/>
                    </a:lnTo>
                    <a:lnTo>
                      <a:pt x="2643" y="0"/>
                    </a:lnTo>
                    <a:close/>
                    <a:moveTo>
                      <a:pt x="2676" y="0"/>
                    </a:moveTo>
                    <a:lnTo>
                      <a:pt x="2692" y="0"/>
                    </a:lnTo>
                    <a:lnTo>
                      <a:pt x="2692" y="16"/>
                    </a:lnTo>
                    <a:lnTo>
                      <a:pt x="2676" y="16"/>
                    </a:lnTo>
                    <a:lnTo>
                      <a:pt x="2676" y="0"/>
                    </a:lnTo>
                    <a:close/>
                    <a:moveTo>
                      <a:pt x="2708" y="0"/>
                    </a:moveTo>
                    <a:lnTo>
                      <a:pt x="2724" y="0"/>
                    </a:lnTo>
                    <a:lnTo>
                      <a:pt x="2724" y="16"/>
                    </a:lnTo>
                    <a:lnTo>
                      <a:pt x="2708" y="16"/>
                    </a:lnTo>
                    <a:lnTo>
                      <a:pt x="2708" y="0"/>
                    </a:lnTo>
                    <a:close/>
                    <a:moveTo>
                      <a:pt x="2740" y="0"/>
                    </a:moveTo>
                    <a:lnTo>
                      <a:pt x="2757" y="0"/>
                    </a:lnTo>
                    <a:lnTo>
                      <a:pt x="2757" y="16"/>
                    </a:lnTo>
                    <a:lnTo>
                      <a:pt x="2740" y="16"/>
                    </a:lnTo>
                    <a:lnTo>
                      <a:pt x="2740" y="0"/>
                    </a:lnTo>
                    <a:close/>
                    <a:moveTo>
                      <a:pt x="2773" y="0"/>
                    </a:moveTo>
                    <a:lnTo>
                      <a:pt x="2789" y="0"/>
                    </a:lnTo>
                    <a:lnTo>
                      <a:pt x="2789" y="16"/>
                    </a:lnTo>
                    <a:lnTo>
                      <a:pt x="2773" y="16"/>
                    </a:lnTo>
                    <a:lnTo>
                      <a:pt x="2773" y="0"/>
                    </a:lnTo>
                    <a:close/>
                    <a:moveTo>
                      <a:pt x="2805" y="0"/>
                    </a:moveTo>
                    <a:lnTo>
                      <a:pt x="2821" y="0"/>
                    </a:lnTo>
                    <a:lnTo>
                      <a:pt x="2821" y="16"/>
                    </a:lnTo>
                    <a:lnTo>
                      <a:pt x="2805" y="16"/>
                    </a:lnTo>
                    <a:lnTo>
                      <a:pt x="2805" y="0"/>
                    </a:lnTo>
                    <a:close/>
                    <a:moveTo>
                      <a:pt x="2838" y="0"/>
                    </a:moveTo>
                    <a:lnTo>
                      <a:pt x="2854" y="0"/>
                    </a:lnTo>
                    <a:lnTo>
                      <a:pt x="2854" y="16"/>
                    </a:lnTo>
                    <a:lnTo>
                      <a:pt x="2838" y="16"/>
                    </a:lnTo>
                    <a:lnTo>
                      <a:pt x="2838" y="0"/>
                    </a:lnTo>
                    <a:close/>
                    <a:moveTo>
                      <a:pt x="2870" y="0"/>
                    </a:moveTo>
                    <a:lnTo>
                      <a:pt x="2886" y="0"/>
                    </a:lnTo>
                    <a:lnTo>
                      <a:pt x="2886" y="16"/>
                    </a:lnTo>
                    <a:lnTo>
                      <a:pt x="2870" y="16"/>
                    </a:lnTo>
                    <a:lnTo>
                      <a:pt x="2870" y="0"/>
                    </a:lnTo>
                    <a:close/>
                    <a:moveTo>
                      <a:pt x="2902" y="0"/>
                    </a:moveTo>
                    <a:lnTo>
                      <a:pt x="2918" y="0"/>
                    </a:lnTo>
                    <a:lnTo>
                      <a:pt x="2918" y="16"/>
                    </a:lnTo>
                    <a:lnTo>
                      <a:pt x="2902" y="16"/>
                    </a:lnTo>
                    <a:lnTo>
                      <a:pt x="2902" y="0"/>
                    </a:lnTo>
                    <a:close/>
                    <a:moveTo>
                      <a:pt x="2935" y="0"/>
                    </a:moveTo>
                    <a:lnTo>
                      <a:pt x="2951" y="0"/>
                    </a:lnTo>
                    <a:lnTo>
                      <a:pt x="2951" y="16"/>
                    </a:lnTo>
                    <a:lnTo>
                      <a:pt x="2935" y="16"/>
                    </a:lnTo>
                    <a:lnTo>
                      <a:pt x="2935" y="0"/>
                    </a:lnTo>
                    <a:close/>
                    <a:moveTo>
                      <a:pt x="2967" y="0"/>
                    </a:moveTo>
                    <a:lnTo>
                      <a:pt x="2983" y="0"/>
                    </a:lnTo>
                    <a:lnTo>
                      <a:pt x="2983" y="16"/>
                    </a:lnTo>
                    <a:lnTo>
                      <a:pt x="2967" y="16"/>
                    </a:lnTo>
                    <a:lnTo>
                      <a:pt x="2967" y="0"/>
                    </a:lnTo>
                    <a:close/>
                    <a:moveTo>
                      <a:pt x="2999" y="0"/>
                    </a:moveTo>
                    <a:lnTo>
                      <a:pt x="3015" y="0"/>
                    </a:lnTo>
                    <a:lnTo>
                      <a:pt x="3015" y="16"/>
                    </a:lnTo>
                    <a:lnTo>
                      <a:pt x="2999" y="16"/>
                    </a:lnTo>
                    <a:lnTo>
                      <a:pt x="2999" y="0"/>
                    </a:lnTo>
                    <a:close/>
                    <a:moveTo>
                      <a:pt x="3032" y="0"/>
                    </a:moveTo>
                    <a:lnTo>
                      <a:pt x="3048" y="0"/>
                    </a:lnTo>
                    <a:lnTo>
                      <a:pt x="3048" y="16"/>
                    </a:lnTo>
                    <a:lnTo>
                      <a:pt x="3032" y="16"/>
                    </a:lnTo>
                    <a:lnTo>
                      <a:pt x="3032" y="0"/>
                    </a:lnTo>
                    <a:close/>
                    <a:moveTo>
                      <a:pt x="3064" y="0"/>
                    </a:moveTo>
                    <a:lnTo>
                      <a:pt x="3080" y="0"/>
                    </a:lnTo>
                    <a:lnTo>
                      <a:pt x="3080" y="16"/>
                    </a:lnTo>
                    <a:lnTo>
                      <a:pt x="3064" y="16"/>
                    </a:lnTo>
                    <a:lnTo>
                      <a:pt x="3064" y="0"/>
                    </a:lnTo>
                    <a:close/>
                    <a:moveTo>
                      <a:pt x="3096" y="0"/>
                    </a:moveTo>
                    <a:lnTo>
                      <a:pt x="3113" y="0"/>
                    </a:lnTo>
                    <a:lnTo>
                      <a:pt x="3113" y="16"/>
                    </a:lnTo>
                    <a:lnTo>
                      <a:pt x="3096" y="16"/>
                    </a:lnTo>
                    <a:lnTo>
                      <a:pt x="3096" y="0"/>
                    </a:lnTo>
                    <a:close/>
                    <a:moveTo>
                      <a:pt x="3129" y="0"/>
                    </a:moveTo>
                    <a:lnTo>
                      <a:pt x="3145" y="0"/>
                    </a:lnTo>
                    <a:lnTo>
                      <a:pt x="3145" y="16"/>
                    </a:lnTo>
                    <a:lnTo>
                      <a:pt x="3129" y="16"/>
                    </a:lnTo>
                    <a:lnTo>
                      <a:pt x="3129" y="0"/>
                    </a:lnTo>
                    <a:close/>
                    <a:moveTo>
                      <a:pt x="3161" y="0"/>
                    </a:moveTo>
                    <a:lnTo>
                      <a:pt x="3177" y="0"/>
                    </a:lnTo>
                    <a:lnTo>
                      <a:pt x="3177" y="16"/>
                    </a:lnTo>
                    <a:lnTo>
                      <a:pt x="3161" y="16"/>
                    </a:lnTo>
                    <a:lnTo>
                      <a:pt x="3161" y="0"/>
                    </a:lnTo>
                    <a:close/>
                    <a:moveTo>
                      <a:pt x="3193" y="0"/>
                    </a:moveTo>
                    <a:lnTo>
                      <a:pt x="3210" y="0"/>
                    </a:lnTo>
                    <a:lnTo>
                      <a:pt x="3210" y="16"/>
                    </a:lnTo>
                    <a:lnTo>
                      <a:pt x="3193" y="16"/>
                    </a:lnTo>
                    <a:lnTo>
                      <a:pt x="3193" y="0"/>
                    </a:lnTo>
                    <a:close/>
                    <a:moveTo>
                      <a:pt x="3226" y="0"/>
                    </a:moveTo>
                    <a:lnTo>
                      <a:pt x="3242" y="0"/>
                    </a:lnTo>
                    <a:lnTo>
                      <a:pt x="3242" y="16"/>
                    </a:lnTo>
                    <a:lnTo>
                      <a:pt x="3226" y="16"/>
                    </a:lnTo>
                    <a:lnTo>
                      <a:pt x="3226" y="0"/>
                    </a:lnTo>
                    <a:close/>
                    <a:moveTo>
                      <a:pt x="3258" y="0"/>
                    </a:moveTo>
                    <a:lnTo>
                      <a:pt x="3274" y="0"/>
                    </a:lnTo>
                    <a:lnTo>
                      <a:pt x="3274" y="16"/>
                    </a:lnTo>
                    <a:lnTo>
                      <a:pt x="3258" y="16"/>
                    </a:lnTo>
                    <a:lnTo>
                      <a:pt x="3258" y="0"/>
                    </a:lnTo>
                    <a:close/>
                    <a:moveTo>
                      <a:pt x="3291" y="0"/>
                    </a:moveTo>
                    <a:lnTo>
                      <a:pt x="3307" y="0"/>
                    </a:lnTo>
                    <a:lnTo>
                      <a:pt x="3307" y="16"/>
                    </a:lnTo>
                    <a:lnTo>
                      <a:pt x="3291" y="16"/>
                    </a:lnTo>
                    <a:lnTo>
                      <a:pt x="329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580" name="Rectangle 127"/>
              <p:cNvSpPr>
                <a:spLocks noChangeArrowheads="1"/>
              </p:cNvSpPr>
              <p:nvPr/>
            </p:nvSpPr>
            <p:spPr bwMode="auto">
              <a:xfrm>
                <a:off x="131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1" name="Rectangle 128"/>
              <p:cNvSpPr>
                <a:spLocks noChangeArrowheads="1"/>
              </p:cNvSpPr>
              <p:nvPr/>
            </p:nvSpPr>
            <p:spPr bwMode="auto">
              <a:xfrm>
                <a:off x="134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2" name="Rectangle 129"/>
              <p:cNvSpPr>
                <a:spLocks noChangeArrowheads="1"/>
              </p:cNvSpPr>
              <p:nvPr/>
            </p:nvSpPr>
            <p:spPr bwMode="auto">
              <a:xfrm>
                <a:off x="1376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3" name="Rectangle 130"/>
              <p:cNvSpPr>
                <a:spLocks noChangeArrowheads="1"/>
              </p:cNvSpPr>
              <p:nvPr/>
            </p:nvSpPr>
            <p:spPr bwMode="auto">
              <a:xfrm>
                <a:off x="140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4" name="Rectangle 131"/>
              <p:cNvSpPr>
                <a:spLocks noChangeArrowheads="1"/>
              </p:cNvSpPr>
              <p:nvPr/>
            </p:nvSpPr>
            <p:spPr bwMode="auto">
              <a:xfrm>
                <a:off x="144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5" name="Rectangle 132"/>
              <p:cNvSpPr>
                <a:spLocks noChangeArrowheads="1"/>
              </p:cNvSpPr>
              <p:nvPr/>
            </p:nvSpPr>
            <p:spPr bwMode="auto">
              <a:xfrm>
                <a:off x="147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6" name="Rectangle 133"/>
              <p:cNvSpPr>
                <a:spLocks noChangeArrowheads="1"/>
              </p:cNvSpPr>
              <p:nvPr/>
            </p:nvSpPr>
            <p:spPr bwMode="auto">
              <a:xfrm>
                <a:off x="150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7" name="Rectangle 134"/>
              <p:cNvSpPr>
                <a:spLocks noChangeArrowheads="1"/>
              </p:cNvSpPr>
              <p:nvPr/>
            </p:nvSpPr>
            <p:spPr bwMode="auto">
              <a:xfrm>
                <a:off x="1537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8" name="Rectangle 135"/>
              <p:cNvSpPr>
                <a:spLocks noChangeArrowheads="1"/>
              </p:cNvSpPr>
              <p:nvPr/>
            </p:nvSpPr>
            <p:spPr bwMode="auto">
              <a:xfrm>
                <a:off x="157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89" name="Rectangle 136"/>
              <p:cNvSpPr>
                <a:spLocks noChangeArrowheads="1"/>
              </p:cNvSpPr>
              <p:nvPr/>
            </p:nvSpPr>
            <p:spPr bwMode="auto">
              <a:xfrm>
                <a:off x="160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0" name="Rectangle 137"/>
              <p:cNvSpPr>
                <a:spLocks noChangeArrowheads="1"/>
              </p:cNvSpPr>
              <p:nvPr/>
            </p:nvSpPr>
            <p:spPr bwMode="auto">
              <a:xfrm>
                <a:off x="1634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1" name="Rectangle 138"/>
              <p:cNvSpPr>
                <a:spLocks noChangeArrowheads="1"/>
              </p:cNvSpPr>
              <p:nvPr/>
            </p:nvSpPr>
            <p:spPr bwMode="auto">
              <a:xfrm>
                <a:off x="166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2" name="Rectangle 139"/>
              <p:cNvSpPr>
                <a:spLocks noChangeArrowheads="1"/>
              </p:cNvSpPr>
              <p:nvPr/>
            </p:nvSpPr>
            <p:spPr bwMode="auto">
              <a:xfrm>
                <a:off x="169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3" name="Rectangle 140"/>
              <p:cNvSpPr>
                <a:spLocks noChangeArrowheads="1"/>
              </p:cNvSpPr>
              <p:nvPr/>
            </p:nvSpPr>
            <p:spPr bwMode="auto">
              <a:xfrm>
                <a:off x="173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4" name="Rectangle 141"/>
              <p:cNvSpPr>
                <a:spLocks noChangeArrowheads="1"/>
              </p:cNvSpPr>
              <p:nvPr/>
            </p:nvSpPr>
            <p:spPr bwMode="auto">
              <a:xfrm>
                <a:off x="176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5" name="Rectangle 142"/>
              <p:cNvSpPr>
                <a:spLocks noChangeArrowheads="1"/>
              </p:cNvSpPr>
              <p:nvPr/>
            </p:nvSpPr>
            <p:spPr bwMode="auto">
              <a:xfrm>
                <a:off x="1796" y="1249"/>
                <a:ext cx="13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6" name="Rectangle 143"/>
              <p:cNvSpPr>
                <a:spLocks noChangeArrowheads="1"/>
              </p:cNvSpPr>
              <p:nvPr/>
            </p:nvSpPr>
            <p:spPr bwMode="auto">
              <a:xfrm>
                <a:off x="1825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7" name="Rectangle 144"/>
              <p:cNvSpPr>
                <a:spLocks noChangeArrowheads="1"/>
              </p:cNvSpPr>
              <p:nvPr/>
            </p:nvSpPr>
            <p:spPr bwMode="auto">
              <a:xfrm>
                <a:off x="185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8" name="Rectangle 145"/>
              <p:cNvSpPr>
                <a:spLocks noChangeArrowheads="1"/>
              </p:cNvSpPr>
              <p:nvPr/>
            </p:nvSpPr>
            <p:spPr bwMode="auto">
              <a:xfrm>
                <a:off x="189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599" name="Rectangle 146"/>
              <p:cNvSpPr>
                <a:spLocks noChangeArrowheads="1"/>
              </p:cNvSpPr>
              <p:nvPr/>
            </p:nvSpPr>
            <p:spPr bwMode="auto">
              <a:xfrm>
                <a:off x="1922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0" name="Rectangle 147"/>
              <p:cNvSpPr>
                <a:spLocks noChangeArrowheads="1"/>
              </p:cNvSpPr>
              <p:nvPr/>
            </p:nvSpPr>
            <p:spPr bwMode="auto">
              <a:xfrm>
                <a:off x="195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1" name="Rectangle 148"/>
              <p:cNvSpPr>
                <a:spLocks noChangeArrowheads="1"/>
              </p:cNvSpPr>
              <p:nvPr/>
            </p:nvSpPr>
            <p:spPr bwMode="auto">
              <a:xfrm>
                <a:off x="198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2" name="Rectangle 149"/>
              <p:cNvSpPr>
                <a:spLocks noChangeArrowheads="1"/>
              </p:cNvSpPr>
              <p:nvPr/>
            </p:nvSpPr>
            <p:spPr bwMode="auto">
              <a:xfrm>
                <a:off x="2019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3" name="Rectangle 150"/>
              <p:cNvSpPr>
                <a:spLocks noChangeArrowheads="1"/>
              </p:cNvSpPr>
              <p:nvPr/>
            </p:nvSpPr>
            <p:spPr bwMode="auto">
              <a:xfrm>
                <a:off x="205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4" name="Rectangle 151"/>
              <p:cNvSpPr>
                <a:spLocks noChangeArrowheads="1"/>
              </p:cNvSpPr>
              <p:nvPr/>
            </p:nvSpPr>
            <p:spPr bwMode="auto">
              <a:xfrm>
                <a:off x="208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5" name="Rectangle 152"/>
              <p:cNvSpPr>
                <a:spLocks noChangeArrowheads="1"/>
              </p:cNvSpPr>
              <p:nvPr/>
            </p:nvSpPr>
            <p:spPr bwMode="auto">
              <a:xfrm>
                <a:off x="211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6" name="Rectangle 153"/>
              <p:cNvSpPr>
                <a:spLocks noChangeArrowheads="1"/>
              </p:cNvSpPr>
              <p:nvPr/>
            </p:nvSpPr>
            <p:spPr bwMode="auto">
              <a:xfrm>
                <a:off x="214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7" name="Rectangle 154"/>
              <p:cNvSpPr>
                <a:spLocks noChangeArrowheads="1"/>
              </p:cNvSpPr>
              <p:nvPr/>
            </p:nvSpPr>
            <p:spPr bwMode="auto">
              <a:xfrm>
                <a:off x="218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8" name="Rectangle 155"/>
              <p:cNvSpPr>
                <a:spLocks noChangeArrowheads="1"/>
              </p:cNvSpPr>
              <p:nvPr/>
            </p:nvSpPr>
            <p:spPr bwMode="auto">
              <a:xfrm>
                <a:off x="221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09" name="Rectangle 156"/>
              <p:cNvSpPr>
                <a:spLocks noChangeArrowheads="1"/>
              </p:cNvSpPr>
              <p:nvPr/>
            </p:nvSpPr>
            <p:spPr bwMode="auto">
              <a:xfrm>
                <a:off x="2246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0" name="Rectangle 157"/>
              <p:cNvSpPr>
                <a:spLocks noChangeArrowheads="1"/>
              </p:cNvSpPr>
              <p:nvPr/>
            </p:nvSpPr>
            <p:spPr bwMode="auto">
              <a:xfrm>
                <a:off x="2278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1" name="Rectangle 158"/>
              <p:cNvSpPr>
                <a:spLocks noChangeArrowheads="1"/>
              </p:cNvSpPr>
              <p:nvPr/>
            </p:nvSpPr>
            <p:spPr bwMode="auto">
              <a:xfrm>
                <a:off x="231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2" name="Rectangle 159"/>
              <p:cNvSpPr>
                <a:spLocks noChangeArrowheads="1"/>
              </p:cNvSpPr>
              <p:nvPr/>
            </p:nvSpPr>
            <p:spPr bwMode="auto">
              <a:xfrm>
                <a:off x="234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3" name="Rectangle 160"/>
              <p:cNvSpPr>
                <a:spLocks noChangeArrowheads="1"/>
              </p:cNvSpPr>
              <p:nvPr/>
            </p:nvSpPr>
            <p:spPr bwMode="auto">
              <a:xfrm>
                <a:off x="2375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4" name="Rectangle 161"/>
              <p:cNvSpPr>
                <a:spLocks noChangeArrowheads="1"/>
              </p:cNvSpPr>
              <p:nvPr/>
            </p:nvSpPr>
            <p:spPr bwMode="auto">
              <a:xfrm>
                <a:off x="240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5" name="Rectangle 162"/>
              <p:cNvSpPr>
                <a:spLocks noChangeArrowheads="1"/>
              </p:cNvSpPr>
              <p:nvPr/>
            </p:nvSpPr>
            <p:spPr bwMode="auto">
              <a:xfrm>
                <a:off x="244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6" name="Rectangle 163"/>
              <p:cNvSpPr>
                <a:spLocks noChangeArrowheads="1"/>
              </p:cNvSpPr>
              <p:nvPr/>
            </p:nvSpPr>
            <p:spPr bwMode="auto">
              <a:xfrm>
                <a:off x="2472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7" name="Rectangle 164"/>
              <p:cNvSpPr>
                <a:spLocks noChangeArrowheads="1"/>
              </p:cNvSpPr>
              <p:nvPr/>
            </p:nvSpPr>
            <p:spPr bwMode="auto">
              <a:xfrm>
                <a:off x="250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8" name="Rectangle 165"/>
              <p:cNvSpPr>
                <a:spLocks noChangeArrowheads="1"/>
              </p:cNvSpPr>
              <p:nvPr/>
            </p:nvSpPr>
            <p:spPr bwMode="auto">
              <a:xfrm>
                <a:off x="253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19" name="Rectangle 166"/>
              <p:cNvSpPr>
                <a:spLocks noChangeArrowheads="1"/>
              </p:cNvSpPr>
              <p:nvPr/>
            </p:nvSpPr>
            <p:spPr bwMode="auto">
              <a:xfrm>
                <a:off x="257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0" name="Rectangle 167"/>
              <p:cNvSpPr>
                <a:spLocks noChangeArrowheads="1"/>
              </p:cNvSpPr>
              <p:nvPr/>
            </p:nvSpPr>
            <p:spPr bwMode="auto">
              <a:xfrm>
                <a:off x="260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1" name="Rectangle 168"/>
              <p:cNvSpPr>
                <a:spLocks noChangeArrowheads="1"/>
              </p:cNvSpPr>
              <p:nvPr/>
            </p:nvSpPr>
            <p:spPr bwMode="auto">
              <a:xfrm>
                <a:off x="263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2" name="Rectangle 169"/>
              <p:cNvSpPr>
                <a:spLocks noChangeArrowheads="1"/>
              </p:cNvSpPr>
              <p:nvPr/>
            </p:nvSpPr>
            <p:spPr bwMode="auto">
              <a:xfrm>
                <a:off x="266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3" name="Rectangle 170"/>
              <p:cNvSpPr>
                <a:spLocks noChangeArrowheads="1"/>
              </p:cNvSpPr>
              <p:nvPr/>
            </p:nvSpPr>
            <p:spPr bwMode="auto">
              <a:xfrm>
                <a:off x="269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4" name="Rectangle 171"/>
              <p:cNvSpPr>
                <a:spLocks noChangeArrowheads="1"/>
              </p:cNvSpPr>
              <p:nvPr/>
            </p:nvSpPr>
            <p:spPr bwMode="auto">
              <a:xfrm>
                <a:off x="2731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5" name="Rectangle 172"/>
              <p:cNvSpPr>
                <a:spLocks noChangeArrowheads="1"/>
              </p:cNvSpPr>
              <p:nvPr/>
            </p:nvSpPr>
            <p:spPr bwMode="auto">
              <a:xfrm>
                <a:off x="276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6" name="Rectangle 173"/>
              <p:cNvSpPr>
                <a:spLocks noChangeArrowheads="1"/>
              </p:cNvSpPr>
              <p:nvPr/>
            </p:nvSpPr>
            <p:spPr bwMode="auto">
              <a:xfrm>
                <a:off x="279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7" name="Rectangle 174"/>
              <p:cNvSpPr>
                <a:spLocks noChangeArrowheads="1"/>
              </p:cNvSpPr>
              <p:nvPr/>
            </p:nvSpPr>
            <p:spPr bwMode="auto">
              <a:xfrm>
                <a:off x="282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8" name="Rectangle 175"/>
              <p:cNvSpPr>
                <a:spLocks noChangeArrowheads="1"/>
              </p:cNvSpPr>
              <p:nvPr/>
            </p:nvSpPr>
            <p:spPr bwMode="auto">
              <a:xfrm>
                <a:off x="285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29" name="Rectangle 176"/>
              <p:cNvSpPr>
                <a:spLocks noChangeArrowheads="1"/>
              </p:cNvSpPr>
              <p:nvPr/>
            </p:nvSpPr>
            <p:spPr bwMode="auto">
              <a:xfrm>
                <a:off x="289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0" name="Rectangle 177"/>
              <p:cNvSpPr>
                <a:spLocks noChangeArrowheads="1"/>
              </p:cNvSpPr>
              <p:nvPr/>
            </p:nvSpPr>
            <p:spPr bwMode="auto">
              <a:xfrm>
                <a:off x="292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1" name="Rectangle 178"/>
              <p:cNvSpPr>
                <a:spLocks noChangeArrowheads="1"/>
              </p:cNvSpPr>
              <p:nvPr/>
            </p:nvSpPr>
            <p:spPr bwMode="auto">
              <a:xfrm>
                <a:off x="295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2" name="Rectangle 179"/>
              <p:cNvSpPr>
                <a:spLocks noChangeArrowheads="1"/>
              </p:cNvSpPr>
              <p:nvPr/>
            </p:nvSpPr>
            <p:spPr bwMode="auto">
              <a:xfrm>
                <a:off x="298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3" name="Rectangle 180"/>
              <p:cNvSpPr>
                <a:spLocks noChangeArrowheads="1"/>
              </p:cNvSpPr>
              <p:nvPr/>
            </p:nvSpPr>
            <p:spPr bwMode="auto">
              <a:xfrm>
                <a:off x="301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4" name="Rectangle 181"/>
              <p:cNvSpPr>
                <a:spLocks noChangeArrowheads="1"/>
              </p:cNvSpPr>
              <p:nvPr/>
            </p:nvSpPr>
            <p:spPr bwMode="auto">
              <a:xfrm>
                <a:off x="305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5" name="Rectangle 182"/>
              <p:cNvSpPr>
                <a:spLocks noChangeArrowheads="1"/>
              </p:cNvSpPr>
              <p:nvPr/>
            </p:nvSpPr>
            <p:spPr bwMode="auto">
              <a:xfrm>
                <a:off x="308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6" name="Rectangle 183"/>
              <p:cNvSpPr>
                <a:spLocks noChangeArrowheads="1"/>
              </p:cNvSpPr>
              <p:nvPr/>
            </p:nvSpPr>
            <p:spPr bwMode="auto">
              <a:xfrm>
                <a:off x="3116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7" name="Rectangle 184"/>
              <p:cNvSpPr>
                <a:spLocks noChangeArrowheads="1"/>
              </p:cNvSpPr>
              <p:nvPr/>
            </p:nvSpPr>
            <p:spPr bwMode="auto">
              <a:xfrm>
                <a:off x="314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8" name="Rectangle 185"/>
              <p:cNvSpPr>
                <a:spLocks noChangeArrowheads="1"/>
              </p:cNvSpPr>
              <p:nvPr/>
            </p:nvSpPr>
            <p:spPr bwMode="auto">
              <a:xfrm>
                <a:off x="318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39" name="Rectangle 186"/>
              <p:cNvSpPr>
                <a:spLocks noChangeArrowheads="1"/>
              </p:cNvSpPr>
              <p:nvPr/>
            </p:nvSpPr>
            <p:spPr bwMode="auto">
              <a:xfrm>
                <a:off x="3213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0" name="Rectangle 187"/>
              <p:cNvSpPr>
                <a:spLocks noChangeArrowheads="1"/>
              </p:cNvSpPr>
              <p:nvPr/>
            </p:nvSpPr>
            <p:spPr bwMode="auto">
              <a:xfrm>
                <a:off x="3246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1" name="Rectangle 188"/>
              <p:cNvSpPr>
                <a:spLocks noChangeArrowheads="1"/>
              </p:cNvSpPr>
              <p:nvPr/>
            </p:nvSpPr>
            <p:spPr bwMode="auto">
              <a:xfrm>
                <a:off x="327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2" name="Rectangle 189"/>
              <p:cNvSpPr>
                <a:spLocks noChangeArrowheads="1"/>
              </p:cNvSpPr>
              <p:nvPr/>
            </p:nvSpPr>
            <p:spPr bwMode="auto">
              <a:xfrm>
                <a:off x="331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3" name="Rectangle 190"/>
              <p:cNvSpPr>
                <a:spLocks noChangeArrowheads="1"/>
              </p:cNvSpPr>
              <p:nvPr/>
            </p:nvSpPr>
            <p:spPr bwMode="auto">
              <a:xfrm>
                <a:off x="334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4" name="Rectangle 191"/>
              <p:cNvSpPr>
                <a:spLocks noChangeArrowheads="1"/>
              </p:cNvSpPr>
              <p:nvPr/>
            </p:nvSpPr>
            <p:spPr bwMode="auto">
              <a:xfrm>
                <a:off x="337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5" name="Rectangle 192"/>
              <p:cNvSpPr>
                <a:spLocks noChangeArrowheads="1"/>
              </p:cNvSpPr>
              <p:nvPr/>
            </p:nvSpPr>
            <p:spPr bwMode="auto">
              <a:xfrm>
                <a:off x="340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6" name="Rectangle 193"/>
              <p:cNvSpPr>
                <a:spLocks noChangeArrowheads="1"/>
              </p:cNvSpPr>
              <p:nvPr/>
            </p:nvSpPr>
            <p:spPr bwMode="auto">
              <a:xfrm>
                <a:off x="344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7" name="Rectangle 194"/>
              <p:cNvSpPr>
                <a:spLocks noChangeArrowheads="1"/>
              </p:cNvSpPr>
              <p:nvPr/>
            </p:nvSpPr>
            <p:spPr bwMode="auto">
              <a:xfrm>
                <a:off x="347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8" name="Rectangle 195"/>
              <p:cNvSpPr>
                <a:spLocks noChangeArrowheads="1"/>
              </p:cNvSpPr>
              <p:nvPr/>
            </p:nvSpPr>
            <p:spPr bwMode="auto">
              <a:xfrm>
                <a:off x="350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49" name="Rectangle 196"/>
              <p:cNvSpPr>
                <a:spLocks noChangeArrowheads="1"/>
              </p:cNvSpPr>
              <p:nvPr/>
            </p:nvSpPr>
            <p:spPr bwMode="auto">
              <a:xfrm>
                <a:off x="353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0" name="Rectangle 197"/>
              <p:cNvSpPr>
                <a:spLocks noChangeArrowheads="1"/>
              </p:cNvSpPr>
              <p:nvPr/>
            </p:nvSpPr>
            <p:spPr bwMode="auto">
              <a:xfrm>
                <a:off x="3569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1" name="Rectangle 198"/>
              <p:cNvSpPr>
                <a:spLocks noChangeArrowheads="1"/>
              </p:cNvSpPr>
              <p:nvPr/>
            </p:nvSpPr>
            <p:spPr bwMode="auto">
              <a:xfrm>
                <a:off x="360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2" name="Rectangle 199"/>
              <p:cNvSpPr>
                <a:spLocks noChangeArrowheads="1"/>
              </p:cNvSpPr>
              <p:nvPr/>
            </p:nvSpPr>
            <p:spPr bwMode="auto">
              <a:xfrm>
                <a:off x="363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3" name="Rectangle 200"/>
              <p:cNvSpPr>
                <a:spLocks noChangeArrowheads="1"/>
              </p:cNvSpPr>
              <p:nvPr/>
            </p:nvSpPr>
            <p:spPr bwMode="auto">
              <a:xfrm>
                <a:off x="3666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4" name="Rectangle 201"/>
              <p:cNvSpPr>
                <a:spLocks noChangeArrowheads="1"/>
              </p:cNvSpPr>
              <p:nvPr/>
            </p:nvSpPr>
            <p:spPr bwMode="auto">
              <a:xfrm>
                <a:off x="369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5" name="Rectangle 202"/>
              <p:cNvSpPr>
                <a:spLocks noChangeArrowheads="1"/>
              </p:cNvSpPr>
              <p:nvPr/>
            </p:nvSpPr>
            <p:spPr bwMode="auto">
              <a:xfrm>
                <a:off x="373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6" name="Rectangle 203"/>
              <p:cNvSpPr>
                <a:spLocks noChangeArrowheads="1"/>
              </p:cNvSpPr>
              <p:nvPr/>
            </p:nvSpPr>
            <p:spPr bwMode="auto">
              <a:xfrm>
                <a:off x="3763" y="1249"/>
                <a:ext cx="13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7" name="Rectangle 204"/>
              <p:cNvSpPr>
                <a:spLocks noChangeArrowheads="1"/>
              </p:cNvSpPr>
              <p:nvPr/>
            </p:nvSpPr>
            <p:spPr bwMode="auto">
              <a:xfrm>
                <a:off x="379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658" name="Rectangle 205"/>
              <p:cNvSpPr>
                <a:spLocks noChangeArrowheads="1"/>
              </p:cNvSpPr>
              <p:nvPr/>
            </p:nvSpPr>
            <p:spPr bwMode="auto">
              <a:xfrm>
                <a:off x="382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</p:grpSp>
        <p:grpSp>
          <p:nvGrpSpPr>
            <p:cNvPr id="37895" name="Group 1"/>
            <p:cNvGrpSpPr>
              <a:grpSpLocks/>
            </p:cNvGrpSpPr>
            <p:nvPr/>
          </p:nvGrpSpPr>
          <p:grpSpPr bwMode="auto">
            <a:xfrm>
              <a:off x="684213" y="908050"/>
              <a:ext cx="7499350" cy="5184775"/>
              <a:chOff x="684213" y="908050"/>
              <a:chExt cx="7499350" cy="5184775"/>
            </a:xfrm>
          </p:grpSpPr>
          <p:sp>
            <p:nvSpPr>
              <p:cNvPr id="37896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684213" y="908050"/>
                <a:ext cx="7499350" cy="51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7897" name="Group 407"/>
              <p:cNvGrpSpPr>
                <a:grpSpLocks/>
              </p:cNvGrpSpPr>
              <p:nvPr/>
            </p:nvGrpSpPr>
            <p:grpSpPr bwMode="auto">
              <a:xfrm>
                <a:off x="1773238" y="2043113"/>
                <a:ext cx="5927725" cy="3629025"/>
                <a:chOff x="1298" y="1242"/>
                <a:chExt cx="3734" cy="2286"/>
              </a:xfrm>
            </p:grpSpPr>
            <p:sp>
              <p:nvSpPr>
                <p:cNvPr id="38259" name="Rectangle 207"/>
                <p:cNvSpPr>
                  <a:spLocks noChangeArrowheads="1"/>
                </p:cNvSpPr>
                <p:nvPr/>
              </p:nvSpPr>
              <p:spPr bwMode="auto">
                <a:xfrm>
                  <a:off x="3857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0" name="Rectangle 208"/>
                <p:cNvSpPr>
                  <a:spLocks noChangeArrowheads="1"/>
                </p:cNvSpPr>
                <p:nvPr/>
              </p:nvSpPr>
              <p:spPr bwMode="auto">
                <a:xfrm>
                  <a:off x="3890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1" name="Rectangle 209"/>
                <p:cNvSpPr>
                  <a:spLocks noChangeArrowheads="1"/>
                </p:cNvSpPr>
                <p:nvPr/>
              </p:nvSpPr>
              <p:spPr bwMode="auto">
                <a:xfrm>
                  <a:off x="3922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2" name="Rectangle 210"/>
                <p:cNvSpPr>
                  <a:spLocks noChangeArrowheads="1"/>
                </p:cNvSpPr>
                <p:nvPr/>
              </p:nvSpPr>
              <p:spPr bwMode="auto">
                <a:xfrm>
                  <a:off x="3954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3" name="Rectangle 211"/>
                <p:cNvSpPr>
                  <a:spLocks noChangeArrowheads="1"/>
                </p:cNvSpPr>
                <p:nvPr/>
              </p:nvSpPr>
              <p:spPr bwMode="auto">
                <a:xfrm>
                  <a:off x="3987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4" name="Rectangle 212"/>
                <p:cNvSpPr>
                  <a:spLocks noChangeArrowheads="1"/>
                </p:cNvSpPr>
                <p:nvPr/>
              </p:nvSpPr>
              <p:spPr bwMode="auto">
                <a:xfrm>
                  <a:off x="4019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5" name="Rectangle 213"/>
                <p:cNvSpPr>
                  <a:spLocks noChangeArrowheads="1"/>
                </p:cNvSpPr>
                <p:nvPr/>
              </p:nvSpPr>
              <p:spPr bwMode="auto">
                <a:xfrm>
                  <a:off x="4051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6" name="Rectangle 214"/>
                <p:cNvSpPr>
                  <a:spLocks noChangeArrowheads="1"/>
                </p:cNvSpPr>
                <p:nvPr/>
              </p:nvSpPr>
              <p:spPr bwMode="auto">
                <a:xfrm>
                  <a:off x="4084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7" name="Rectangle 215"/>
                <p:cNvSpPr>
                  <a:spLocks noChangeArrowheads="1"/>
                </p:cNvSpPr>
                <p:nvPr/>
              </p:nvSpPr>
              <p:spPr bwMode="auto">
                <a:xfrm>
                  <a:off x="4116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8" name="Rectangle 216"/>
                <p:cNvSpPr>
                  <a:spLocks noChangeArrowheads="1"/>
                </p:cNvSpPr>
                <p:nvPr/>
              </p:nvSpPr>
              <p:spPr bwMode="auto">
                <a:xfrm>
                  <a:off x="4149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69" name="Rectangle 217"/>
                <p:cNvSpPr>
                  <a:spLocks noChangeArrowheads="1"/>
                </p:cNvSpPr>
                <p:nvPr/>
              </p:nvSpPr>
              <p:spPr bwMode="auto">
                <a:xfrm>
                  <a:off x="4181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0" name="Rectangle 218"/>
                <p:cNvSpPr>
                  <a:spLocks noChangeArrowheads="1"/>
                </p:cNvSpPr>
                <p:nvPr/>
              </p:nvSpPr>
              <p:spPr bwMode="auto">
                <a:xfrm>
                  <a:off x="4213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1" name="Rectangle 219"/>
                <p:cNvSpPr>
                  <a:spLocks noChangeArrowheads="1"/>
                </p:cNvSpPr>
                <p:nvPr/>
              </p:nvSpPr>
              <p:spPr bwMode="auto">
                <a:xfrm>
                  <a:off x="4246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2" name="Rectangle 220"/>
                <p:cNvSpPr>
                  <a:spLocks noChangeArrowheads="1"/>
                </p:cNvSpPr>
                <p:nvPr/>
              </p:nvSpPr>
              <p:spPr bwMode="auto">
                <a:xfrm>
                  <a:off x="4278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3" name="Rectangle 221"/>
                <p:cNvSpPr>
                  <a:spLocks noChangeArrowheads="1"/>
                </p:cNvSpPr>
                <p:nvPr/>
              </p:nvSpPr>
              <p:spPr bwMode="auto">
                <a:xfrm>
                  <a:off x="4310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4" name="Rectangle 222"/>
                <p:cNvSpPr>
                  <a:spLocks noChangeArrowheads="1"/>
                </p:cNvSpPr>
                <p:nvPr/>
              </p:nvSpPr>
              <p:spPr bwMode="auto">
                <a:xfrm>
                  <a:off x="4343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5" name="Rectangle 223"/>
                <p:cNvSpPr>
                  <a:spLocks noChangeArrowheads="1"/>
                </p:cNvSpPr>
                <p:nvPr/>
              </p:nvSpPr>
              <p:spPr bwMode="auto">
                <a:xfrm>
                  <a:off x="4375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6" name="Rectangle 224"/>
                <p:cNvSpPr>
                  <a:spLocks noChangeArrowheads="1"/>
                </p:cNvSpPr>
                <p:nvPr/>
              </p:nvSpPr>
              <p:spPr bwMode="auto">
                <a:xfrm>
                  <a:off x="4407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7" name="Rectangle 225"/>
                <p:cNvSpPr>
                  <a:spLocks noChangeArrowheads="1"/>
                </p:cNvSpPr>
                <p:nvPr/>
              </p:nvSpPr>
              <p:spPr bwMode="auto">
                <a:xfrm>
                  <a:off x="4440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8" name="Rectangle 226"/>
                <p:cNvSpPr>
                  <a:spLocks noChangeArrowheads="1"/>
                </p:cNvSpPr>
                <p:nvPr/>
              </p:nvSpPr>
              <p:spPr bwMode="auto">
                <a:xfrm>
                  <a:off x="4472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79" name="Rectangle 227"/>
                <p:cNvSpPr>
                  <a:spLocks noChangeArrowheads="1"/>
                </p:cNvSpPr>
                <p:nvPr/>
              </p:nvSpPr>
              <p:spPr bwMode="auto">
                <a:xfrm>
                  <a:off x="4504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80" name="Rectangle 228"/>
                <p:cNvSpPr>
                  <a:spLocks noChangeArrowheads="1"/>
                </p:cNvSpPr>
                <p:nvPr/>
              </p:nvSpPr>
              <p:spPr bwMode="auto">
                <a:xfrm>
                  <a:off x="4537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81" name="Rectangle 229"/>
                <p:cNvSpPr>
                  <a:spLocks noChangeArrowheads="1"/>
                </p:cNvSpPr>
                <p:nvPr/>
              </p:nvSpPr>
              <p:spPr bwMode="auto">
                <a:xfrm>
                  <a:off x="4569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82" name="Rectangle 230"/>
                <p:cNvSpPr>
                  <a:spLocks noChangeArrowheads="1"/>
                </p:cNvSpPr>
                <p:nvPr/>
              </p:nvSpPr>
              <p:spPr bwMode="auto">
                <a:xfrm>
                  <a:off x="4602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83" name="Freeform 231"/>
                <p:cNvSpPr>
                  <a:spLocks/>
                </p:cNvSpPr>
                <p:nvPr/>
              </p:nvSpPr>
              <p:spPr bwMode="auto">
                <a:xfrm>
                  <a:off x="1298" y="3498"/>
                  <a:ext cx="3734" cy="30"/>
                </a:xfrm>
                <a:custGeom>
                  <a:avLst/>
                  <a:gdLst>
                    <a:gd name="T0" fmla="*/ 3734 w 3734"/>
                    <a:gd name="T1" fmla="*/ 30 h 30"/>
                    <a:gd name="T2" fmla="*/ 0 w 3734"/>
                    <a:gd name="T3" fmla="*/ 20 h 30"/>
                    <a:gd name="T4" fmla="*/ 0 w 3734"/>
                    <a:gd name="T5" fmla="*/ 0 h 30"/>
                    <a:gd name="T6" fmla="*/ 3734 w 3734"/>
                    <a:gd name="T7" fmla="*/ 10 h 30"/>
                    <a:gd name="T8" fmla="*/ 3734 w 3734"/>
                    <a:gd name="T9" fmla="*/ 3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34" h="30">
                      <a:moveTo>
                        <a:pt x="3734" y="30"/>
                      </a:moveTo>
                      <a:lnTo>
                        <a:pt x="0" y="20"/>
                      </a:lnTo>
                      <a:lnTo>
                        <a:pt x="0" y="0"/>
                      </a:lnTo>
                      <a:lnTo>
                        <a:pt x="3734" y="10"/>
                      </a:lnTo>
                      <a:lnTo>
                        <a:pt x="3734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84" name="Freeform 232"/>
                <p:cNvSpPr>
                  <a:spLocks noEditPoints="1"/>
                </p:cNvSpPr>
                <p:nvPr/>
              </p:nvSpPr>
              <p:spPr bwMode="auto">
                <a:xfrm>
                  <a:off x="1395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85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4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86" name="Freeform 234"/>
                <p:cNvSpPr>
                  <a:spLocks/>
                </p:cNvSpPr>
                <p:nvPr/>
              </p:nvSpPr>
              <p:spPr bwMode="auto">
                <a:xfrm>
                  <a:off x="1395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87" name="Freeform 235"/>
                <p:cNvSpPr>
                  <a:spLocks noEditPoints="1"/>
                </p:cNvSpPr>
                <p:nvPr/>
              </p:nvSpPr>
              <p:spPr bwMode="auto">
                <a:xfrm>
                  <a:off x="1547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88" name="Rectangle 236"/>
                <p:cNvSpPr>
                  <a:spLocks noChangeArrowheads="1"/>
                </p:cNvSpPr>
                <p:nvPr/>
              </p:nvSpPr>
              <p:spPr bwMode="auto">
                <a:xfrm>
                  <a:off x="1596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89" name="Freeform 237"/>
                <p:cNvSpPr>
                  <a:spLocks/>
                </p:cNvSpPr>
                <p:nvPr/>
              </p:nvSpPr>
              <p:spPr bwMode="auto">
                <a:xfrm>
                  <a:off x="1547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90" name="Freeform 238"/>
                <p:cNvSpPr>
                  <a:spLocks noEditPoints="1"/>
                </p:cNvSpPr>
                <p:nvPr/>
              </p:nvSpPr>
              <p:spPr bwMode="auto">
                <a:xfrm>
                  <a:off x="1683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91" name="Rectangle 239"/>
                <p:cNvSpPr>
                  <a:spLocks noChangeArrowheads="1"/>
                </p:cNvSpPr>
                <p:nvPr/>
              </p:nvSpPr>
              <p:spPr bwMode="auto">
                <a:xfrm>
                  <a:off x="1732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92" name="Freeform 240"/>
                <p:cNvSpPr>
                  <a:spLocks/>
                </p:cNvSpPr>
                <p:nvPr/>
              </p:nvSpPr>
              <p:spPr bwMode="auto">
                <a:xfrm>
                  <a:off x="1683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93" name="Freeform 241"/>
                <p:cNvSpPr>
                  <a:spLocks noEditPoints="1"/>
                </p:cNvSpPr>
                <p:nvPr/>
              </p:nvSpPr>
              <p:spPr bwMode="auto">
                <a:xfrm>
                  <a:off x="1829" y="1242"/>
                  <a:ext cx="93" cy="208"/>
                </a:xfrm>
                <a:custGeom>
                  <a:avLst/>
                  <a:gdLst>
                    <a:gd name="T0" fmla="*/ 45 w 93"/>
                    <a:gd name="T1" fmla="*/ 0 h 208"/>
                    <a:gd name="T2" fmla="*/ 45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5 w 93"/>
                    <a:gd name="T9" fmla="*/ 0 h 208"/>
                    <a:gd name="T10" fmla="*/ 0 w 93"/>
                    <a:gd name="T11" fmla="*/ 110 h 208"/>
                    <a:gd name="T12" fmla="*/ 45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8" y="165"/>
                      </a:lnTo>
                      <a:lnTo>
                        <a:pt x="48" y="0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94" name="Rectangle 242"/>
                <p:cNvSpPr>
                  <a:spLocks noChangeArrowheads="1"/>
                </p:cNvSpPr>
                <p:nvPr/>
              </p:nvSpPr>
              <p:spPr bwMode="auto">
                <a:xfrm>
                  <a:off x="1874" y="1242"/>
                  <a:ext cx="3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95" name="Freeform 243"/>
                <p:cNvSpPr>
                  <a:spLocks/>
                </p:cNvSpPr>
                <p:nvPr/>
              </p:nvSpPr>
              <p:spPr bwMode="auto">
                <a:xfrm>
                  <a:off x="1829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5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96" name="Freeform 244"/>
                <p:cNvSpPr>
                  <a:spLocks noEditPoints="1"/>
                </p:cNvSpPr>
                <p:nvPr/>
              </p:nvSpPr>
              <p:spPr bwMode="auto">
                <a:xfrm>
                  <a:off x="1971" y="1242"/>
                  <a:ext cx="94" cy="208"/>
                </a:xfrm>
                <a:custGeom>
                  <a:avLst/>
                  <a:gdLst>
                    <a:gd name="T0" fmla="*/ 48 w 94"/>
                    <a:gd name="T1" fmla="*/ 0 h 208"/>
                    <a:gd name="T2" fmla="*/ 48 w 94"/>
                    <a:gd name="T3" fmla="*/ 165 h 208"/>
                    <a:gd name="T4" fmla="*/ 48 w 94"/>
                    <a:gd name="T5" fmla="*/ 165 h 208"/>
                    <a:gd name="T6" fmla="*/ 48 w 94"/>
                    <a:gd name="T7" fmla="*/ 0 h 208"/>
                    <a:gd name="T8" fmla="*/ 48 w 94"/>
                    <a:gd name="T9" fmla="*/ 0 h 208"/>
                    <a:gd name="T10" fmla="*/ 0 w 94"/>
                    <a:gd name="T11" fmla="*/ 110 h 208"/>
                    <a:gd name="T12" fmla="*/ 48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97" name="Rectangle 245"/>
                <p:cNvSpPr>
                  <a:spLocks noChangeArrowheads="1"/>
                </p:cNvSpPr>
                <p:nvPr/>
              </p:nvSpPr>
              <p:spPr bwMode="auto">
                <a:xfrm>
                  <a:off x="2019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98" name="Freeform 246"/>
                <p:cNvSpPr>
                  <a:spLocks/>
                </p:cNvSpPr>
                <p:nvPr/>
              </p:nvSpPr>
              <p:spPr bwMode="auto">
                <a:xfrm>
                  <a:off x="1971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8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99" name="Freeform 247"/>
                <p:cNvSpPr>
                  <a:spLocks noEditPoints="1"/>
                </p:cNvSpPr>
                <p:nvPr/>
              </p:nvSpPr>
              <p:spPr bwMode="auto">
                <a:xfrm>
                  <a:off x="2117" y="1242"/>
                  <a:ext cx="93" cy="208"/>
                </a:xfrm>
                <a:custGeom>
                  <a:avLst/>
                  <a:gdLst>
                    <a:gd name="T0" fmla="*/ 45 w 93"/>
                    <a:gd name="T1" fmla="*/ 0 h 208"/>
                    <a:gd name="T2" fmla="*/ 45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5 w 93"/>
                    <a:gd name="T9" fmla="*/ 0 h 208"/>
                    <a:gd name="T10" fmla="*/ 0 w 93"/>
                    <a:gd name="T11" fmla="*/ 110 h 208"/>
                    <a:gd name="T12" fmla="*/ 45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8" y="165"/>
                      </a:lnTo>
                      <a:lnTo>
                        <a:pt x="48" y="0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00" name="Rectangle 248"/>
                <p:cNvSpPr>
                  <a:spLocks noChangeArrowheads="1"/>
                </p:cNvSpPr>
                <p:nvPr/>
              </p:nvSpPr>
              <p:spPr bwMode="auto">
                <a:xfrm>
                  <a:off x="2162" y="1242"/>
                  <a:ext cx="3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01" name="Freeform 249"/>
                <p:cNvSpPr>
                  <a:spLocks/>
                </p:cNvSpPr>
                <p:nvPr/>
              </p:nvSpPr>
              <p:spPr bwMode="auto">
                <a:xfrm>
                  <a:off x="2117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5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02" name="Freeform 250"/>
                <p:cNvSpPr>
                  <a:spLocks noEditPoints="1"/>
                </p:cNvSpPr>
                <p:nvPr/>
              </p:nvSpPr>
              <p:spPr bwMode="auto">
                <a:xfrm>
                  <a:off x="2259" y="1242"/>
                  <a:ext cx="94" cy="208"/>
                </a:xfrm>
                <a:custGeom>
                  <a:avLst/>
                  <a:gdLst>
                    <a:gd name="T0" fmla="*/ 48 w 94"/>
                    <a:gd name="T1" fmla="*/ 0 h 208"/>
                    <a:gd name="T2" fmla="*/ 48 w 94"/>
                    <a:gd name="T3" fmla="*/ 165 h 208"/>
                    <a:gd name="T4" fmla="*/ 48 w 94"/>
                    <a:gd name="T5" fmla="*/ 165 h 208"/>
                    <a:gd name="T6" fmla="*/ 48 w 94"/>
                    <a:gd name="T7" fmla="*/ 0 h 208"/>
                    <a:gd name="T8" fmla="*/ 48 w 94"/>
                    <a:gd name="T9" fmla="*/ 0 h 208"/>
                    <a:gd name="T10" fmla="*/ 0 w 94"/>
                    <a:gd name="T11" fmla="*/ 110 h 208"/>
                    <a:gd name="T12" fmla="*/ 48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03" name="Rectangle 251"/>
                <p:cNvSpPr>
                  <a:spLocks noChangeArrowheads="1"/>
                </p:cNvSpPr>
                <p:nvPr/>
              </p:nvSpPr>
              <p:spPr bwMode="auto">
                <a:xfrm>
                  <a:off x="2307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04" name="Freeform 252"/>
                <p:cNvSpPr>
                  <a:spLocks/>
                </p:cNvSpPr>
                <p:nvPr/>
              </p:nvSpPr>
              <p:spPr bwMode="auto">
                <a:xfrm>
                  <a:off x="2259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8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05" name="Freeform 253"/>
                <p:cNvSpPr>
                  <a:spLocks noEditPoints="1"/>
                </p:cNvSpPr>
                <p:nvPr/>
              </p:nvSpPr>
              <p:spPr bwMode="auto">
                <a:xfrm>
                  <a:off x="2401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06" name="Rectangle 254"/>
                <p:cNvSpPr>
                  <a:spLocks noChangeArrowheads="1"/>
                </p:cNvSpPr>
                <p:nvPr/>
              </p:nvSpPr>
              <p:spPr bwMode="auto">
                <a:xfrm>
                  <a:off x="2450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07" name="Freeform 255"/>
                <p:cNvSpPr>
                  <a:spLocks/>
                </p:cNvSpPr>
                <p:nvPr/>
              </p:nvSpPr>
              <p:spPr bwMode="auto">
                <a:xfrm>
                  <a:off x="2401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08" name="Freeform 256"/>
                <p:cNvSpPr>
                  <a:spLocks noEditPoints="1"/>
                </p:cNvSpPr>
                <p:nvPr/>
              </p:nvSpPr>
              <p:spPr bwMode="auto">
                <a:xfrm>
                  <a:off x="2547" y="1242"/>
                  <a:ext cx="94" cy="208"/>
                </a:xfrm>
                <a:custGeom>
                  <a:avLst/>
                  <a:gdLst>
                    <a:gd name="T0" fmla="*/ 45 w 94"/>
                    <a:gd name="T1" fmla="*/ 0 h 208"/>
                    <a:gd name="T2" fmla="*/ 45 w 94"/>
                    <a:gd name="T3" fmla="*/ 165 h 208"/>
                    <a:gd name="T4" fmla="*/ 48 w 94"/>
                    <a:gd name="T5" fmla="*/ 165 h 208"/>
                    <a:gd name="T6" fmla="*/ 48 w 94"/>
                    <a:gd name="T7" fmla="*/ 0 h 208"/>
                    <a:gd name="T8" fmla="*/ 45 w 94"/>
                    <a:gd name="T9" fmla="*/ 0 h 208"/>
                    <a:gd name="T10" fmla="*/ 0 w 94"/>
                    <a:gd name="T11" fmla="*/ 110 h 208"/>
                    <a:gd name="T12" fmla="*/ 45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8" y="165"/>
                      </a:lnTo>
                      <a:lnTo>
                        <a:pt x="48" y="0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09" name="Rectangle 257"/>
                <p:cNvSpPr>
                  <a:spLocks noChangeArrowheads="1"/>
                </p:cNvSpPr>
                <p:nvPr/>
              </p:nvSpPr>
              <p:spPr bwMode="auto">
                <a:xfrm>
                  <a:off x="2592" y="1242"/>
                  <a:ext cx="3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10" name="Freeform 258"/>
                <p:cNvSpPr>
                  <a:spLocks/>
                </p:cNvSpPr>
                <p:nvPr/>
              </p:nvSpPr>
              <p:spPr bwMode="auto">
                <a:xfrm>
                  <a:off x="2547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5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11" name="Freeform 259"/>
                <p:cNvSpPr>
                  <a:spLocks noEditPoints="1"/>
                </p:cNvSpPr>
                <p:nvPr/>
              </p:nvSpPr>
              <p:spPr bwMode="auto">
                <a:xfrm>
                  <a:off x="2689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12" name="Rectangle 260"/>
                <p:cNvSpPr>
                  <a:spLocks noChangeArrowheads="1"/>
                </p:cNvSpPr>
                <p:nvPr/>
              </p:nvSpPr>
              <p:spPr bwMode="auto">
                <a:xfrm>
                  <a:off x="2738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13" name="Freeform 261"/>
                <p:cNvSpPr>
                  <a:spLocks/>
                </p:cNvSpPr>
                <p:nvPr/>
              </p:nvSpPr>
              <p:spPr bwMode="auto">
                <a:xfrm>
                  <a:off x="2689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14" name="Freeform 262"/>
                <p:cNvSpPr>
                  <a:spLocks noEditPoints="1"/>
                </p:cNvSpPr>
                <p:nvPr/>
              </p:nvSpPr>
              <p:spPr bwMode="auto">
                <a:xfrm>
                  <a:off x="2835" y="1242"/>
                  <a:ext cx="94" cy="208"/>
                </a:xfrm>
                <a:custGeom>
                  <a:avLst/>
                  <a:gdLst>
                    <a:gd name="T0" fmla="*/ 45 w 94"/>
                    <a:gd name="T1" fmla="*/ 0 h 208"/>
                    <a:gd name="T2" fmla="*/ 45 w 94"/>
                    <a:gd name="T3" fmla="*/ 165 h 208"/>
                    <a:gd name="T4" fmla="*/ 45 w 94"/>
                    <a:gd name="T5" fmla="*/ 165 h 208"/>
                    <a:gd name="T6" fmla="*/ 45 w 94"/>
                    <a:gd name="T7" fmla="*/ 0 h 208"/>
                    <a:gd name="T8" fmla="*/ 45 w 94"/>
                    <a:gd name="T9" fmla="*/ 0 h 208"/>
                    <a:gd name="T10" fmla="*/ 0 w 94"/>
                    <a:gd name="T11" fmla="*/ 110 h 208"/>
                    <a:gd name="T12" fmla="*/ 45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15" name="Rectangle 263"/>
                <p:cNvSpPr>
                  <a:spLocks noChangeArrowheads="1"/>
                </p:cNvSpPr>
                <p:nvPr/>
              </p:nvSpPr>
              <p:spPr bwMode="auto">
                <a:xfrm>
                  <a:off x="2880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16" name="Freeform 264"/>
                <p:cNvSpPr>
                  <a:spLocks/>
                </p:cNvSpPr>
                <p:nvPr/>
              </p:nvSpPr>
              <p:spPr bwMode="auto">
                <a:xfrm>
                  <a:off x="2835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5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17" name="Freeform 265"/>
                <p:cNvSpPr>
                  <a:spLocks noEditPoints="1"/>
                </p:cNvSpPr>
                <p:nvPr/>
              </p:nvSpPr>
              <p:spPr bwMode="auto">
                <a:xfrm>
                  <a:off x="2977" y="1242"/>
                  <a:ext cx="94" cy="208"/>
                </a:xfrm>
                <a:custGeom>
                  <a:avLst/>
                  <a:gdLst>
                    <a:gd name="T0" fmla="*/ 49 w 94"/>
                    <a:gd name="T1" fmla="*/ 0 h 208"/>
                    <a:gd name="T2" fmla="*/ 49 w 94"/>
                    <a:gd name="T3" fmla="*/ 165 h 208"/>
                    <a:gd name="T4" fmla="*/ 49 w 94"/>
                    <a:gd name="T5" fmla="*/ 165 h 208"/>
                    <a:gd name="T6" fmla="*/ 49 w 94"/>
                    <a:gd name="T7" fmla="*/ 0 h 208"/>
                    <a:gd name="T8" fmla="*/ 49 w 94"/>
                    <a:gd name="T9" fmla="*/ 0 h 208"/>
                    <a:gd name="T10" fmla="*/ 0 w 94"/>
                    <a:gd name="T11" fmla="*/ 110 h 208"/>
                    <a:gd name="T12" fmla="*/ 49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18" name="Rectangle 266"/>
                <p:cNvSpPr>
                  <a:spLocks noChangeArrowheads="1"/>
                </p:cNvSpPr>
                <p:nvPr/>
              </p:nvSpPr>
              <p:spPr bwMode="auto">
                <a:xfrm>
                  <a:off x="3026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19" name="Freeform 267"/>
                <p:cNvSpPr>
                  <a:spLocks/>
                </p:cNvSpPr>
                <p:nvPr/>
              </p:nvSpPr>
              <p:spPr bwMode="auto">
                <a:xfrm>
                  <a:off x="2977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9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20" name="Freeform 268"/>
                <p:cNvSpPr>
                  <a:spLocks noEditPoints="1"/>
                </p:cNvSpPr>
                <p:nvPr/>
              </p:nvSpPr>
              <p:spPr bwMode="auto">
                <a:xfrm>
                  <a:off x="3120" y="1242"/>
                  <a:ext cx="97" cy="208"/>
                </a:xfrm>
                <a:custGeom>
                  <a:avLst/>
                  <a:gdLst>
                    <a:gd name="T0" fmla="*/ 48 w 97"/>
                    <a:gd name="T1" fmla="*/ 0 h 208"/>
                    <a:gd name="T2" fmla="*/ 48 w 97"/>
                    <a:gd name="T3" fmla="*/ 165 h 208"/>
                    <a:gd name="T4" fmla="*/ 48 w 97"/>
                    <a:gd name="T5" fmla="*/ 165 h 208"/>
                    <a:gd name="T6" fmla="*/ 48 w 97"/>
                    <a:gd name="T7" fmla="*/ 0 h 208"/>
                    <a:gd name="T8" fmla="*/ 48 w 97"/>
                    <a:gd name="T9" fmla="*/ 0 h 208"/>
                    <a:gd name="T10" fmla="*/ 0 w 97"/>
                    <a:gd name="T11" fmla="*/ 110 h 208"/>
                    <a:gd name="T12" fmla="*/ 48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21" name="Rectangle 269"/>
                <p:cNvSpPr>
                  <a:spLocks noChangeArrowheads="1"/>
                </p:cNvSpPr>
                <p:nvPr/>
              </p:nvSpPr>
              <p:spPr bwMode="auto">
                <a:xfrm>
                  <a:off x="3168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22" name="Freeform 270"/>
                <p:cNvSpPr>
                  <a:spLocks/>
                </p:cNvSpPr>
                <p:nvPr/>
              </p:nvSpPr>
              <p:spPr bwMode="auto">
                <a:xfrm>
                  <a:off x="3120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8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23" name="Freeform 271"/>
                <p:cNvSpPr>
                  <a:spLocks noEditPoints="1"/>
                </p:cNvSpPr>
                <p:nvPr/>
              </p:nvSpPr>
              <p:spPr bwMode="auto">
                <a:xfrm>
                  <a:off x="3265" y="1242"/>
                  <a:ext cx="94" cy="208"/>
                </a:xfrm>
                <a:custGeom>
                  <a:avLst/>
                  <a:gdLst>
                    <a:gd name="T0" fmla="*/ 49 w 94"/>
                    <a:gd name="T1" fmla="*/ 0 h 208"/>
                    <a:gd name="T2" fmla="*/ 49 w 94"/>
                    <a:gd name="T3" fmla="*/ 165 h 208"/>
                    <a:gd name="T4" fmla="*/ 49 w 94"/>
                    <a:gd name="T5" fmla="*/ 165 h 208"/>
                    <a:gd name="T6" fmla="*/ 49 w 94"/>
                    <a:gd name="T7" fmla="*/ 0 h 208"/>
                    <a:gd name="T8" fmla="*/ 49 w 94"/>
                    <a:gd name="T9" fmla="*/ 0 h 208"/>
                    <a:gd name="T10" fmla="*/ 0 w 94"/>
                    <a:gd name="T11" fmla="*/ 110 h 208"/>
                    <a:gd name="T12" fmla="*/ 49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24" name="Rectangle 272"/>
                <p:cNvSpPr>
                  <a:spLocks noChangeArrowheads="1"/>
                </p:cNvSpPr>
                <p:nvPr/>
              </p:nvSpPr>
              <p:spPr bwMode="auto">
                <a:xfrm>
                  <a:off x="3314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25" name="Freeform 273"/>
                <p:cNvSpPr>
                  <a:spLocks/>
                </p:cNvSpPr>
                <p:nvPr/>
              </p:nvSpPr>
              <p:spPr bwMode="auto">
                <a:xfrm>
                  <a:off x="3265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9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26" name="Freeform 274"/>
                <p:cNvSpPr>
                  <a:spLocks noEditPoints="1"/>
                </p:cNvSpPr>
                <p:nvPr/>
              </p:nvSpPr>
              <p:spPr bwMode="auto">
                <a:xfrm>
                  <a:off x="3408" y="1242"/>
                  <a:ext cx="93" cy="208"/>
                </a:xfrm>
                <a:custGeom>
                  <a:avLst/>
                  <a:gdLst>
                    <a:gd name="T0" fmla="*/ 48 w 93"/>
                    <a:gd name="T1" fmla="*/ 0 h 208"/>
                    <a:gd name="T2" fmla="*/ 48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8 w 93"/>
                    <a:gd name="T9" fmla="*/ 0 h 208"/>
                    <a:gd name="T10" fmla="*/ 0 w 93"/>
                    <a:gd name="T11" fmla="*/ 110 h 208"/>
                    <a:gd name="T12" fmla="*/ 48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27" name="Rectangle 275"/>
                <p:cNvSpPr>
                  <a:spLocks noChangeArrowheads="1"/>
                </p:cNvSpPr>
                <p:nvPr/>
              </p:nvSpPr>
              <p:spPr bwMode="auto">
                <a:xfrm>
                  <a:off x="3456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28" name="Freeform 276"/>
                <p:cNvSpPr>
                  <a:spLocks/>
                </p:cNvSpPr>
                <p:nvPr/>
              </p:nvSpPr>
              <p:spPr bwMode="auto">
                <a:xfrm>
                  <a:off x="3408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8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29" name="Freeform 277"/>
                <p:cNvSpPr>
                  <a:spLocks noEditPoints="1"/>
                </p:cNvSpPr>
                <p:nvPr/>
              </p:nvSpPr>
              <p:spPr bwMode="auto">
                <a:xfrm>
                  <a:off x="3553" y="1242"/>
                  <a:ext cx="94" cy="208"/>
                </a:xfrm>
                <a:custGeom>
                  <a:avLst/>
                  <a:gdLst>
                    <a:gd name="T0" fmla="*/ 45 w 94"/>
                    <a:gd name="T1" fmla="*/ 0 h 208"/>
                    <a:gd name="T2" fmla="*/ 45 w 94"/>
                    <a:gd name="T3" fmla="*/ 165 h 208"/>
                    <a:gd name="T4" fmla="*/ 49 w 94"/>
                    <a:gd name="T5" fmla="*/ 165 h 208"/>
                    <a:gd name="T6" fmla="*/ 49 w 94"/>
                    <a:gd name="T7" fmla="*/ 0 h 208"/>
                    <a:gd name="T8" fmla="*/ 45 w 94"/>
                    <a:gd name="T9" fmla="*/ 0 h 208"/>
                    <a:gd name="T10" fmla="*/ 0 w 94"/>
                    <a:gd name="T11" fmla="*/ 110 h 208"/>
                    <a:gd name="T12" fmla="*/ 45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9" y="165"/>
                      </a:lnTo>
                      <a:lnTo>
                        <a:pt x="49" y="0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30" name="Rectangle 278"/>
                <p:cNvSpPr>
                  <a:spLocks noChangeArrowheads="1"/>
                </p:cNvSpPr>
                <p:nvPr/>
              </p:nvSpPr>
              <p:spPr bwMode="auto">
                <a:xfrm>
                  <a:off x="3598" y="1242"/>
                  <a:ext cx="4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31" name="Freeform 279"/>
                <p:cNvSpPr>
                  <a:spLocks/>
                </p:cNvSpPr>
                <p:nvPr/>
              </p:nvSpPr>
              <p:spPr bwMode="auto">
                <a:xfrm>
                  <a:off x="3553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5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32" name="Freeform 280"/>
                <p:cNvSpPr>
                  <a:spLocks noEditPoints="1"/>
                </p:cNvSpPr>
                <p:nvPr/>
              </p:nvSpPr>
              <p:spPr bwMode="auto">
                <a:xfrm>
                  <a:off x="3696" y="1242"/>
                  <a:ext cx="93" cy="208"/>
                </a:xfrm>
                <a:custGeom>
                  <a:avLst/>
                  <a:gdLst>
                    <a:gd name="T0" fmla="*/ 48 w 93"/>
                    <a:gd name="T1" fmla="*/ 0 h 208"/>
                    <a:gd name="T2" fmla="*/ 48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8 w 93"/>
                    <a:gd name="T9" fmla="*/ 0 h 208"/>
                    <a:gd name="T10" fmla="*/ 0 w 93"/>
                    <a:gd name="T11" fmla="*/ 110 h 208"/>
                    <a:gd name="T12" fmla="*/ 48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33" name="Rectangle 281"/>
                <p:cNvSpPr>
                  <a:spLocks noChangeArrowheads="1"/>
                </p:cNvSpPr>
                <p:nvPr/>
              </p:nvSpPr>
              <p:spPr bwMode="auto">
                <a:xfrm>
                  <a:off x="3744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34" name="Freeform 282"/>
                <p:cNvSpPr>
                  <a:spLocks/>
                </p:cNvSpPr>
                <p:nvPr/>
              </p:nvSpPr>
              <p:spPr bwMode="auto">
                <a:xfrm>
                  <a:off x="3696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8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35" name="Freeform 283"/>
                <p:cNvSpPr>
                  <a:spLocks noEditPoints="1"/>
                </p:cNvSpPr>
                <p:nvPr/>
              </p:nvSpPr>
              <p:spPr bwMode="auto">
                <a:xfrm>
                  <a:off x="3841" y="1242"/>
                  <a:ext cx="94" cy="208"/>
                </a:xfrm>
                <a:custGeom>
                  <a:avLst/>
                  <a:gdLst>
                    <a:gd name="T0" fmla="*/ 45 w 94"/>
                    <a:gd name="T1" fmla="*/ 0 h 208"/>
                    <a:gd name="T2" fmla="*/ 45 w 94"/>
                    <a:gd name="T3" fmla="*/ 165 h 208"/>
                    <a:gd name="T4" fmla="*/ 45 w 94"/>
                    <a:gd name="T5" fmla="*/ 165 h 208"/>
                    <a:gd name="T6" fmla="*/ 45 w 94"/>
                    <a:gd name="T7" fmla="*/ 0 h 208"/>
                    <a:gd name="T8" fmla="*/ 45 w 94"/>
                    <a:gd name="T9" fmla="*/ 0 h 208"/>
                    <a:gd name="T10" fmla="*/ 0 w 94"/>
                    <a:gd name="T11" fmla="*/ 110 h 208"/>
                    <a:gd name="T12" fmla="*/ 45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36" name="Rectangle 284"/>
                <p:cNvSpPr>
                  <a:spLocks noChangeArrowheads="1"/>
                </p:cNvSpPr>
                <p:nvPr/>
              </p:nvSpPr>
              <p:spPr bwMode="auto">
                <a:xfrm>
                  <a:off x="3886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37" name="Freeform 285"/>
                <p:cNvSpPr>
                  <a:spLocks/>
                </p:cNvSpPr>
                <p:nvPr/>
              </p:nvSpPr>
              <p:spPr bwMode="auto">
                <a:xfrm>
                  <a:off x="3841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5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38" name="Freeform 286"/>
                <p:cNvSpPr>
                  <a:spLocks noEditPoints="1"/>
                </p:cNvSpPr>
                <p:nvPr/>
              </p:nvSpPr>
              <p:spPr bwMode="auto">
                <a:xfrm>
                  <a:off x="3984" y="1242"/>
                  <a:ext cx="93" cy="208"/>
                </a:xfrm>
                <a:custGeom>
                  <a:avLst/>
                  <a:gdLst>
                    <a:gd name="T0" fmla="*/ 48 w 93"/>
                    <a:gd name="T1" fmla="*/ 0 h 208"/>
                    <a:gd name="T2" fmla="*/ 48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8 w 93"/>
                    <a:gd name="T9" fmla="*/ 0 h 208"/>
                    <a:gd name="T10" fmla="*/ 0 w 93"/>
                    <a:gd name="T11" fmla="*/ 110 h 208"/>
                    <a:gd name="T12" fmla="*/ 48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39" name="Rectangle 287"/>
                <p:cNvSpPr>
                  <a:spLocks noChangeArrowheads="1"/>
                </p:cNvSpPr>
                <p:nvPr/>
              </p:nvSpPr>
              <p:spPr bwMode="auto">
                <a:xfrm>
                  <a:off x="4032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40" name="Freeform 288"/>
                <p:cNvSpPr>
                  <a:spLocks/>
                </p:cNvSpPr>
                <p:nvPr/>
              </p:nvSpPr>
              <p:spPr bwMode="auto">
                <a:xfrm>
                  <a:off x="3984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8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41" name="Freeform 289"/>
                <p:cNvSpPr>
                  <a:spLocks noEditPoints="1"/>
                </p:cNvSpPr>
                <p:nvPr/>
              </p:nvSpPr>
              <p:spPr bwMode="auto">
                <a:xfrm>
                  <a:off x="4126" y="1242"/>
                  <a:ext cx="97" cy="208"/>
                </a:xfrm>
                <a:custGeom>
                  <a:avLst/>
                  <a:gdLst>
                    <a:gd name="T0" fmla="*/ 48 w 97"/>
                    <a:gd name="T1" fmla="*/ 0 h 208"/>
                    <a:gd name="T2" fmla="*/ 48 w 97"/>
                    <a:gd name="T3" fmla="*/ 165 h 208"/>
                    <a:gd name="T4" fmla="*/ 48 w 97"/>
                    <a:gd name="T5" fmla="*/ 165 h 208"/>
                    <a:gd name="T6" fmla="*/ 48 w 97"/>
                    <a:gd name="T7" fmla="*/ 0 h 208"/>
                    <a:gd name="T8" fmla="*/ 48 w 97"/>
                    <a:gd name="T9" fmla="*/ 0 h 208"/>
                    <a:gd name="T10" fmla="*/ 0 w 97"/>
                    <a:gd name="T11" fmla="*/ 110 h 208"/>
                    <a:gd name="T12" fmla="*/ 48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42" name="Rectangle 290"/>
                <p:cNvSpPr>
                  <a:spLocks noChangeArrowheads="1"/>
                </p:cNvSpPr>
                <p:nvPr/>
              </p:nvSpPr>
              <p:spPr bwMode="auto">
                <a:xfrm>
                  <a:off x="4174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343" name="Freeform 291"/>
                <p:cNvSpPr>
                  <a:spLocks/>
                </p:cNvSpPr>
                <p:nvPr/>
              </p:nvSpPr>
              <p:spPr bwMode="auto">
                <a:xfrm>
                  <a:off x="4126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8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44" name="Freeform 292"/>
                <p:cNvSpPr>
                  <a:spLocks noEditPoints="1"/>
                </p:cNvSpPr>
                <p:nvPr/>
              </p:nvSpPr>
              <p:spPr bwMode="auto">
                <a:xfrm>
                  <a:off x="1547" y="2738"/>
                  <a:ext cx="2957" cy="39"/>
                </a:xfrm>
                <a:custGeom>
                  <a:avLst/>
                  <a:gdLst>
                    <a:gd name="T0" fmla="*/ 2951 w 2957"/>
                    <a:gd name="T1" fmla="*/ 0 h 39"/>
                    <a:gd name="T2" fmla="*/ 2954 w 2957"/>
                    <a:gd name="T3" fmla="*/ 9 h 39"/>
                    <a:gd name="T4" fmla="*/ 2957 w 2957"/>
                    <a:gd name="T5" fmla="*/ 19 h 39"/>
                    <a:gd name="T6" fmla="*/ 2954 w 2957"/>
                    <a:gd name="T7" fmla="*/ 29 h 39"/>
                    <a:gd name="T8" fmla="*/ 2951 w 2957"/>
                    <a:gd name="T9" fmla="*/ 39 h 39"/>
                    <a:gd name="T10" fmla="*/ 2951 w 2957"/>
                    <a:gd name="T11" fmla="*/ 29 h 39"/>
                    <a:gd name="T12" fmla="*/ 2951 w 2957"/>
                    <a:gd name="T13" fmla="*/ 19 h 39"/>
                    <a:gd name="T14" fmla="*/ 2951 w 2957"/>
                    <a:gd name="T15" fmla="*/ 9 h 39"/>
                    <a:gd name="T16" fmla="*/ 2951 w 2957"/>
                    <a:gd name="T17" fmla="*/ 0 h 39"/>
                    <a:gd name="T18" fmla="*/ 7 w 2957"/>
                    <a:gd name="T19" fmla="*/ 39 h 39"/>
                    <a:gd name="T20" fmla="*/ 3 w 2957"/>
                    <a:gd name="T21" fmla="*/ 29 h 39"/>
                    <a:gd name="T22" fmla="*/ 0 w 2957"/>
                    <a:gd name="T23" fmla="*/ 19 h 39"/>
                    <a:gd name="T24" fmla="*/ 3 w 2957"/>
                    <a:gd name="T25" fmla="*/ 9 h 39"/>
                    <a:gd name="T26" fmla="*/ 7 w 2957"/>
                    <a:gd name="T27" fmla="*/ 0 h 39"/>
                    <a:gd name="T28" fmla="*/ 7 w 2957"/>
                    <a:gd name="T29" fmla="*/ 9 h 39"/>
                    <a:gd name="T30" fmla="*/ 7 w 2957"/>
                    <a:gd name="T31" fmla="*/ 19 h 39"/>
                    <a:gd name="T32" fmla="*/ 7 w 2957"/>
                    <a:gd name="T33" fmla="*/ 29 h 39"/>
                    <a:gd name="T34" fmla="*/ 7 w 2957"/>
                    <a:gd name="T35" fmla="*/ 39 h 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57" h="39">
                      <a:moveTo>
                        <a:pt x="2951" y="0"/>
                      </a:moveTo>
                      <a:lnTo>
                        <a:pt x="2954" y="9"/>
                      </a:lnTo>
                      <a:lnTo>
                        <a:pt x="2957" y="19"/>
                      </a:lnTo>
                      <a:lnTo>
                        <a:pt x="2954" y="29"/>
                      </a:lnTo>
                      <a:lnTo>
                        <a:pt x="2951" y="39"/>
                      </a:lnTo>
                      <a:lnTo>
                        <a:pt x="2951" y="29"/>
                      </a:lnTo>
                      <a:lnTo>
                        <a:pt x="2951" y="19"/>
                      </a:lnTo>
                      <a:lnTo>
                        <a:pt x="2951" y="9"/>
                      </a:lnTo>
                      <a:lnTo>
                        <a:pt x="2951" y="0"/>
                      </a:lnTo>
                      <a:close/>
                      <a:moveTo>
                        <a:pt x="7" y="39"/>
                      </a:moveTo>
                      <a:lnTo>
                        <a:pt x="3" y="29"/>
                      </a:lnTo>
                      <a:lnTo>
                        <a:pt x="0" y="19"/>
                      </a:lnTo>
                      <a:lnTo>
                        <a:pt x="3" y="9"/>
                      </a:lnTo>
                      <a:lnTo>
                        <a:pt x="7" y="0"/>
                      </a:lnTo>
                      <a:lnTo>
                        <a:pt x="7" y="9"/>
                      </a:lnTo>
                      <a:lnTo>
                        <a:pt x="7" y="19"/>
                      </a:lnTo>
                      <a:lnTo>
                        <a:pt x="7" y="29"/>
                      </a:lnTo>
                      <a:lnTo>
                        <a:pt x="7" y="39"/>
                      </a:lnTo>
                      <a:close/>
                    </a:path>
                  </a:pathLst>
                </a:custGeom>
                <a:solidFill>
                  <a:srgbClr val="FBD7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45" name="Freeform 293"/>
                <p:cNvSpPr>
                  <a:spLocks noEditPoints="1"/>
                </p:cNvSpPr>
                <p:nvPr/>
              </p:nvSpPr>
              <p:spPr bwMode="auto">
                <a:xfrm>
                  <a:off x="1547" y="2728"/>
                  <a:ext cx="2957" cy="58"/>
                </a:xfrm>
                <a:custGeom>
                  <a:avLst/>
                  <a:gdLst>
                    <a:gd name="T0" fmla="*/ 2945 w 2957"/>
                    <a:gd name="T1" fmla="*/ 0 h 58"/>
                    <a:gd name="T2" fmla="*/ 2954 w 2957"/>
                    <a:gd name="T3" fmla="*/ 16 h 58"/>
                    <a:gd name="T4" fmla="*/ 2957 w 2957"/>
                    <a:gd name="T5" fmla="*/ 29 h 58"/>
                    <a:gd name="T6" fmla="*/ 2954 w 2957"/>
                    <a:gd name="T7" fmla="*/ 45 h 58"/>
                    <a:gd name="T8" fmla="*/ 2945 w 2957"/>
                    <a:gd name="T9" fmla="*/ 58 h 58"/>
                    <a:gd name="T10" fmla="*/ 2945 w 2957"/>
                    <a:gd name="T11" fmla="*/ 45 h 58"/>
                    <a:gd name="T12" fmla="*/ 2945 w 2957"/>
                    <a:gd name="T13" fmla="*/ 29 h 58"/>
                    <a:gd name="T14" fmla="*/ 2945 w 2957"/>
                    <a:gd name="T15" fmla="*/ 16 h 58"/>
                    <a:gd name="T16" fmla="*/ 2945 w 2957"/>
                    <a:gd name="T17" fmla="*/ 0 h 58"/>
                    <a:gd name="T18" fmla="*/ 13 w 2957"/>
                    <a:gd name="T19" fmla="*/ 58 h 58"/>
                    <a:gd name="T20" fmla="*/ 3 w 2957"/>
                    <a:gd name="T21" fmla="*/ 45 h 58"/>
                    <a:gd name="T22" fmla="*/ 0 w 2957"/>
                    <a:gd name="T23" fmla="*/ 29 h 58"/>
                    <a:gd name="T24" fmla="*/ 3 w 2957"/>
                    <a:gd name="T25" fmla="*/ 16 h 58"/>
                    <a:gd name="T26" fmla="*/ 13 w 2957"/>
                    <a:gd name="T27" fmla="*/ 0 h 58"/>
                    <a:gd name="T28" fmla="*/ 13 w 2957"/>
                    <a:gd name="T29" fmla="*/ 16 h 58"/>
                    <a:gd name="T30" fmla="*/ 13 w 2957"/>
                    <a:gd name="T31" fmla="*/ 29 h 58"/>
                    <a:gd name="T32" fmla="*/ 13 w 2957"/>
                    <a:gd name="T33" fmla="*/ 45 h 58"/>
                    <a:gd name="T34" fmla="*/ 13 w 2957"/>
                    <a:gd name="T35" fmla="*/ 58 h 5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57" h="58">
                      <a:moveTo>
                        <a:pt x="2945" y="0"/>
                      </a:moveTo>
                      <a:lnTo>
                        <a:pt x="2954" y="16"/>
                      </a:lnTo>
                      <a:lnTo>
                        <a:pt x="2957" y="29"/>
                      </a:lnTo>
                      <a:lnTo>
                        <a:pt x="2954" y="45"/>
                      </a:lnTo>
                      <a:lnTo>
                        <a:pt x="2945" y="58"/>
                      </a:lnTo>
                      <a:lnTo>
                        <a:pt x="2945" y="45"/>
                      </a:lnTo>
                      <a:lnTo>
                        <a:pt x="2945" y="29"/>
                      </a:lnTo>
                      <a:lnTo>
                        <a:pt x="2945" y="16"/>
                      </a:lnTo>
                      <a:lnTo>
                        <a:pt x="2945" y="0"/>
                      </a:lnTo>
                      <a:close/>
                      <a:moveTo>
                        <a:pt x="13" y="58"/>
                      </a:moveTo>
                      <a:lnTo>
                        <a:pt x="3" y="45"/>
                      </a:lnTo>
                      <a:lnTo>
                        <a:pt x="0" y="29"/>
                      </a:lnTo>
                      <a:lnTo>
                        <a:pt x="3" y="16"/>
                      </a:lnTo>
                      <a:lnTo>
                        <a:pt x="13" y="0"/>
                      </a:lnTo>
                      <a:lnTo>
                        <a:pt x="13" y="16"/>
                      </a:lnTo>
                      <a:lnTo>
                        <a:pt x="13" y="29"/>
                      </a:lnTo>
                      <a:lnTo>
                        <a:pt x="13" y="45"/>
                      </a:lnTo>
                      <a:lnTo>
                        <a:pt x="13" y="58"/>
                      </a:lnTo>
                      <a:close/>
                    </a:path>
                  </a:pathLst>
                </a:custGeom>
                <a:solidFill>
                  <a:srgbClr val="FBD7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46" name="Freeform 294"/>
                <p:cNvSpPr>
                  <a:spLocks noEditPoints="1"/>
                </p:cNvSpPr>
                <p:nvPr/>
              </p:nvSpPr>
              <p:spPr bwMode="auto">
                <a:xfrm>
                  <a:off x="1554" y="2722"/>
                  <a:ext cx="2944" cy="71"/>
                </a:xfrm>
                <a:custGeom>
                  <a:avLst/>
                  <a:gdLst>
                    <a:gd name="T0" fmla="*/ 2944 w 2944"/>
                    <a:gd name="T1" fmla="*/ 35 h 71"/>
                    <a:gd name="T2" fmla="*/ 2944 w 2944"/>
                    <a:gd name="T3" fmla="*/ 25 h 71"/>
                    <a:gd name="T4" fmla="*/ 2944 w 2944"/>
                    <a:gd name="T5" fmla="*/ 16 h 71"/>
                    <a:gd name="T6" fmla="*/ 2941 w 2944"/>
                    <a:gd name="T7" fmla="*/ 6 h 71"/>
                    <a:gd name="T8" fmla="*/ 2931 w 2944"/>
                    <a:gd name="T9" fmla="*/ 0 h 71"/>
                    <a:gd name="T10" fmla="*/ 2934 w 2944"/>
                    <a:gd name="T11" fmla="*/ 19 h 71"/>
                    <a:gd name="T12" fmla="*/ 2934 w 2944"/>
                    <a:gd name="T13" fmla="*/ 35 h 71"/>
                    <a:gd name="T14" fmla="*/ 2934 w 2944"/>
                    <a:gd name="T15" fmla="*/ 55 h 71"/>
                    <a:gd name="T16" fmla="*/ 2931 w 2944"/>
                    <a:gd name="T17" fmla="*/ 71 h 71"/>
                    <a:gd name="T18" fmla="*/ 2941 w 2944"/>
                    <a:gd name="T19" fmla="*/ 64 h 71"/>
                    <a:gd name="T20" fmla="*/ 2944 w 2944"/>
                    <a:gd name="T21" fmla="*/ 55 h 71"/>
                    <a:gd name="T22" fmla="*/ 2944 w 2944"/>
                    <a:gd name="T23" fmla="*/ 45 h 71"/>
                    <a:gd name="T24" fmla="*/ 2944 w 2944"/>
                    <a:gd name="T25" fmla="*/ 35 h 71"/>
                    <a:gd name="T26" fmla="*/ 0 w 2944"/>
                    <a:gd name="T27" fmla="*/ 16 h 71"/>
                    <a:gd name="T28" fmla="*/ 0 w 2944"/>
                    <a:gd name="T29" fmla="*/ 25 h 71"/>
                    <a:gd name="T30" fmla="*/ 0 w 2944"/>
                    <a:gd name="T31" fmla="*/ 35 h 71"/>
                    <a:gd name="T32" fmla="*/ 0 w 2944"/>
                    <a:gd name="T33" fmla="*/ 45 h 71"/>
                    <a:gd name="T34" fmla="*/ 0 w 2944"/>
                    <a:gd name="T35" fmla="*/ 55 h 71"/>
                    <a:gd name="T36" fmla="*/ 3 w 2944"/>
                    <a:gd name="T37" fmla="*/ 64 h 71"/>
                    <a:gd name="T38" fmla="*/ 13 w 2944"/>
                    <a:gd name="T39" fmla="*/ 71 h 71"/>
                    <a:gd name="T40" fmla="*/ 9 w 2944"/>
                    <a:gd name="T41" fmla="*/ 55 h 71"/>
                    <a:gd name="T42" fmla="*/ 9 w 2944"/>
                    <a:gd name="T43" fmla="*/ 35 h 71"/>
                    <a:gd name="T44" fmla="*/ 9 w 2944"/>
                    <a:gd name="T45" fmla="*/ 19 h 71"/>
                    <a:gd name="T46" fmla="*/ 13 w 2944"/>
                    <a:gd name="T47" fmla="*/ 0 h 71"/>
                    <a:gd name="T48" fmla="*/ 3 w 2944"/>
                    <a:gd name="T49" fmla="*/ 6 h 71"/>
                    <a:gd name="T50" fmla="*/ 0 w 2944"/>
                    <a:gd name="T51" fmla="*/ 16 h 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944" h="71">
                      <a:moveTo>
                        <a:pt x="2944" y="35"/>
                      </a:moveTo>
                      <a:lnTo>
                        <a:pt x="2944" y="25"/>
                      </a:lnTo>
                      <a:lnTo>
                        <a:pt x="2944" y="16"/>
                      </a:lnTo>
                      <a:lnTo>
                        <a:pt x="2941" y="6"/>
                      </a:lnTo>
                      <a:lnTo>
                        <a:pt x="2931" y="0"/>
                      </a:lnTo>
                      <a:lnTo>
                        <a:pt x="2934" y="19"/>
                      </a:lnTo>
                      <a:lnTo>
                        <a:pt x="2934" y="35"/>
                      </a:lnTo>
                      <a:lnTo>
                        <a:pt x="2934" y="55"/>
                      </a:lnTo>
                      <a:lnTo>
                        <a:pt x="2931" y="71"/>
                      </a:lnTo>
                      <a:lnTo>
                        <a:pt x="2941" y="64"/>
                      </a:lnTo>
                      <a:lnTo>
                        <a:pt x="2944" y="55"/>
                      </a:lnTo>
                      <a:lnTo>
                        <a:pt x="2944" y="45"/>
                      </a:lnTo>
                      <a:lnTo>
                        <a:pt x="2944" y="35"/>
                      </a:lnTo>
                      <a:close/>
                      <a:moveTo>
                        <a:pt x="0" y="16"/>
                      </a:moveTo>
                      <a:lnTo>
                        <a:pt x="0" y="25"/>
                      </a:lnTo>
                      <a:lnTo>
                        <a:pt x="0" y="35"/>
                      </a:lnTo>
                      <a:lnTo>
                        <a:pt x="0" y="45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13" y="71"/>
                      </a:lnTo>
                      <a:lnTo>
                        <a:pt x="9" y="55"/>
                      </a:lnTo>
                      <a:lnTo>
                        <a:pt x="9" y="35"/>
                      </a:lnTo>
                      <a:lnTo>
                        <a:pt x="9" y="19"/>
                      </a:lnTo>
                      <a:lnTo>
                        <a:pt x="13" y="0"/>
                      </a:lnTo>
                      <a:lnTo>
                        <a:pt x="3" y="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BD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47" name="Freeform 295"/>
                <p:cNvSpPr>
                  <a:spLocks noEditPoints="1"/>
                </p:cNvSpPr>
                <p:nvPr/>
              </p:nvSpPr>
              <p:spPr bwMode="auto">
                <a:xfrm>
                  <a:off x="1560" y="2715"/>
                  <a:ext cx="2932" cy="84"/>
                </a:xfrm>
                <a:custGeom>
                  <a:avLst/>
                  <a:gdLst>
                    <a:gd name="T0" fmla="*/ 2932 w 2932"/>
                    <a:gd name="T1" fmla="*/ 42 h 84"/>
                    <a:gd name="T2" fmla="*/ 2932 w 2932"/>
                    <a:gd name="T3" fmla="*/ 29 h 84"/>
                    <a:gd name="T4" fmla="*/ 2932 w 2932"/>
                    <a:gd name="T5" fmla="*/ 13 h 84"/>
                    <a:gd name="T6" fmla="*/ 2928 w 2932"/>
                    <a:gd name="T7" fmla="*/ 7 h 84"/>
                    <a:gd name="T8" fmla="*/ 2922 w 2932"/>
                    <a:gd name="T9" fmla="*/ 0 h 84"/>
                    <a:gd name="T10" fmla="*/ 2922 w 2932"/>
                    <a:gd name="T11" fmla="*/ 23 h 84"/>
                    <a:gd name="T12" fmla="*/ 2922 w 2932"/>
                    <a:gd name="T13" fmla="*/ 42 h 84"/>
                    <a:gd name="T14" fmla="*/ 2922 w 2932"/>
                    <a:gd name="T15" fmla="*/ 65 h 84"/>
                    <a:gd name="T16" fmla="*/ 2922 w 2932"/>
                    <a:gd name="T17" fmla="*/ 84 h 84"/>
                    <a:gd name="T18" fmla="*/ 2928 w 2932"/>
                    <a:gd name="T19" fmla="*/ 78 h 84"/>
                    <a:gd name="T20" fmla="*/ 2932 w 2932"/>
                    <a:gd name="T21" fmla="*/ 71 h 84"/>
                    <a:gd name="T22" fmla="*/ 2932 w 2932"/>
                    <a:gd name="T23" fmla="*/ 58 h 84"/>
                    <a:gd name="T24" fmla="*/ 2932 w 2932"/>
                    <a:gd name="T25" fmla="*/ 42 h 84"/>
                    <a:gd name="T26" fmla="*/ 0 w 2932"/>
                    <a:gd name="T27" fmla="*/ 13 h 84"/>
                    <a:gd name="T28" fmla="*/ 0 w 2932"/>
                    <a:gd name="T29" fmla="*/ 29 h 84"/>
                    <a:gd name="T30" fmla="*/ 0 w 2932"/>
                    <a:gd name="T31" fmla="*/ 42 h 84"/>
                    <a:gd name="T32" fmla="*/ 0 w 2932"/>
                    <a:gd name="T33" fmla="*/ 58 h 84"/>
                    <a:gd name="T34" fmla="*/ 0 w 2932"/>
                    <a:gd name="T35" fmla="*/ 71 h 84"/>
                    <a:gd name="T36" fmla="*/ 3 w 2932"/>
                    <a:gd name="T37" fmla="*/ 78 h 84"/>
                    <a:gd name="T38" fmla="*/ 10 w 2932"/>
                    <a:gd name="T39" fmla="*/ 84 h 84"/>
                    <a:gd name="T40" fmla="*/ 10 w 2932"/>
                    <a:gd name="T41" fmla="*/ 65 h 84"/>
                    <a:gd name="T42" fmla="*/ 10 w 2932"/>
                    <a:gd name="T43" fmla="*/ 42 h 84"/>
                    <a:gd name="T44" fmla="*/ 10 w 2932"/>
                    <a:gd name="T45" fmla="*/ 23 h 84"/>
                    <a:gd name="T46" fmla="*/ 10 w 2932"/>
                    <a:gd name="T47" fmla="*/ 0 h 84"/>
                    <a:gd name="T48" fmla="*/ 3 w 2932"/>
                    <a:gd name="T49" fmla="*/ 7 h 84"/>
                    <a:gd name="T50" fmla="*/ 0 w 2932"/>
                    <a:gd name="T51" fmla="*/ 13 h 8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932" h="84">
                      <a:moveTo>
                        <a:pt x="2932" y="42"/>
                      </a:moveTo>
                      <a:lnTo>
                        <a:pt x="2932" y="29"/>
                      </a:lnTo>
                      <a:lnTo>
                        <a:pt x="2932" y="13"/>
                      </a:lnTo>
                      <a:lnTo>
                        <a:pt x="2928" y="7"/>
                      </a:lnTo>
                      <a:lnTo>
                        <a:pt x="2922" y="0"/>
                      </a:lnTo>
                      <a:lnTo>
                        <a:pt x="2922" y="23"/>
                      </a:lnTo>
                      <a:lnTo>
                        <a:pt x="2922" y="42"/>
                      </a:lnTo>
                      <a:lnTo>
                        <a:pt x="2922" y="65"/>
                      </a:lnTo>
                      <a:lnTo>
                        <a:pt x="2922" y="84"/>
                      </a:lnTo>
                      <a:lnTo>
                        <a:pt x="2928" y="78"/>
                      </a:lnTo>
                      <a:lnTo>
                        <a:pt x="2932" y="71"/>
                      </a:lnTo>
                      <a:lnTo>
                        <a:pt x="2932" y="58"/>
                      </a:lnTo>
                      <a:lnTo>
                        <a:pt x="2932" y="42"/>
                      </a:lnTo>
                      <a:close/>
                      <a:moveTo>
                        <a:pt x="0" y="13"/>
                      </a:moveTo>
                      <a:lnTo>
                        <a:pt x="0" y="29"/>
                      </a:lnTo>
                      <a:lnTo>
                        <a:pt x="0" y="42"/>
                      </a:lnTo>
                      <a:lnTo>
                        <a:pt x="0" y="58"/>
                      </a:lnTo>
                      <a:lnTo>
                        <a:pt x="0" y="71"/>
                      </a:lnTo>
                      <a:lnTo>
                        <a:pt x="3" y="78"/>
                      </a:lnTo>
                      <a:lnTo>
                        <a:pt x="10" y="84"/>
                      </a:lnTo>
                      <a:lnTo>
                        <a:pt x="10" y="65"/>
                      </a:lnTo>
                      <a:lnTo>
                        <a:pt x="10" y="42"/>
                      </a:lnTo>
                      <a:lnTo>
                        <a:pt x="10" y="23"/>
                      </a:lnTo>
                      <a:lnTo>
                        <a:pt x="10" y="0"/>
                      </a:lnTo>
                      <a:lnTo>
                        <a:pt x="3" y="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AD5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48" name="Freeform 296"/>
                <p:cNvSpPr>
                  <a:spLocks noEditPoints="1"/>
                </p:cNvSpPr>
                <p:nvPr/>
              </p:nvSpPr>
              <p:spPr bwMode="auto">
                <a:xfrm>
                  <a:off x="1563" y="2712"/>
                  <a:ext cx="2925" cy="91"/>
                </a:xfrm>
                <a:custGeom>
                  <a:avLst/>
                  <a:gdLst>
                    <a:gd name="T0" fmla="*/ 2925 w 2925"/>
                    <a:gd name="T1" fmla="*/ 45 h 91"/>
                    <a:gd name="T2" fmla="*/ 2925 w 2925"/>
                    <a:gd name="T3" fmla="*/ 29 h 91"/>
                    <a:gd name="T4" fmla="*/ 2922 w 2925"/>
                    <a:gd name="T5" fmla="*/ 10 h 91"/>
                    <a:gd name="T6" fmla="*/ 2919 w 2925"/>
                    <a:gd name="T7" fmla="*/ 3 h 91"/>
                    <a:gd name="T8" fmla="*/ 2912 w 2925"/>
                    <a:gd name="T9" fmla="*/ 0 h 91"/>
                    <a:gd name="T10" fmla="*/ 2912 w 2925"/>
                    <a:gd name="T11" fmla="*/ 23 h 91"/>
                    <a:gd name="T12" fmla="*/ 2912 w 2925"/>
                    <a:gd name="T13" fmla="*/ 45 h 91"/>
                    <a:gd name="T14" fmla="*/ 2912 w 2925"/>
                    <a:gd name="T15" fmla="*/ 68 h 91"/>
                    <a:gd name="T16" fmla="*/ 2912 w 2925"/>
                    <a:gd name="T17" fmla="*/ 91 h 91"/>
                    <a:gd name="T18" fmla="*/ 2919 w 2925"/>
                    <a:gd name="T19" fmla="*/ 87 h 91"/>
                    <a:gd name="T20" fmla="*/ 2922 w 2925"/>
                    <a:gd name="T21" fmla="*/ 81 h 91"/>
                    <a:gd name="T22" fmla="*/ 2925 w 2925"/>
                    <a:gd name="T23" fmla="*/ 65 h 91"/>
                    <a:gd name="T24" fmla="*/ 2925 w 2925"/>
                    <a:gd name="T25" fmla="*/ 45 h 91"/>
                    <a:gd name="T26" fmla="*/ 4 w 2925"/>
                    <a:gd name="T27" fmla="*/ 10 h 91"/>
                    <a:gd name="T28" fmla="*/ 0 w 2925"/>
                    <a:gd name="T29" fmla="*/ 29 h 91"/>
                    <a:gd name="T30" fmla="*/ 0 w 2925"/>
                    <a:gd name="T31" fmla="*/ 45 h 91"/>
                    <a:gd name="T32" fmla="*/ 0 w 2925"/>
                    <a:gd name="T33" fmla="*/ 65 h 91"/>
                    <a:gd name="T34" fmla="*/ 4 w 2925"/>
                    <a:gd name="T35" fmla="*/ 81 h 91"/>
                    <a:gd name="T36" fmla="*/ 7 w 2925"/>
                    <a:gd name="T37" fmla="*/ 87 h 91"/>
                    <a:gd name="T38" fmla="*/ 13 w 2925"/>
                    <a:gd name="T39" fmla="*/ 91 h 91"/>
                    <a:gd name="T40" fmla="*/ 13 w 2925"/>
                    <a:gd name="T41" fmla="*/ 68 h 91"/>
                    <a:gd name="T42" fmla="*/ 13 w 2925"/>
                    <a:gd name="T43" fmla="*/ 45 h 91"/>
                    <a:gd name="T44" fmla="*/ 13 w 2925"/>
                    <a:gd name="T45" fmla="*/ 23 h 91"/>
                    <a:gd name="T46" fmla="*/ 13 w 2925"/>
                    <a:gd name="T47" fmla="*/ 0 h 91"/>
                    <a:gd name="T48" fmla="*/ 7 w 2925"/>
                    <a:gd name="T49" fmla="*/ 3 h 91"/>
                    <a:gd name="T50" fmla="*/ 4 w 2925"/>
                    <a:gd name="T51" fmla="*/ 10 h 9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925" h="91">
                      <a:moveTo>
                        <a:pt x="2925" y="45"/>
                      </a:moveTo>
                      <a:lnTo>
                        <a:pt x="2925" y="29"/>
                      </a:lnTo>
                      <a:lnTo>
                        <a:pt x="2922" y="10"/>
                      </a:lnTo>
                      <a:lnTo>
                        <a:pt x="2919" y="3"/>
                      </a:lnTo>
                      <a:lnTo>
                        <a:pt x="2912" y="0"/>
                      </a:lnTo>
                      <a:lnTo>
                        <a:pt x="2912" y="23"/>
                      </a:lnTo>
                      <a:lnTo>
                        <a:pt x="2912" y="45"/>
                      </a:lnTo>
                      <a:lnTo>
                        <a:pt x="2912" y="68"/>
                      </a:lnTo>
                      <a:lnTo>
                        <a:pt x="2912" y="91"/>
                      </a:lnTo>
                      <a:lnTo>
                        <a:pt x="2919" y="87"/>
                      </a:lnTo>
                      <a:lnTo>
                        <a:pt x="2922" y="81"/>
                      </a:lnTo>
                      <a:lnTo>
                        <a:pt x="2925" y="65"/>
                      </a:lnTo>
                      <a:lnTo>
                        <a:pt x="2925" y="45"/>
                      </a:lnTo>
                      <a:close/>
                      <a:moveTo>
                        <a:pt x="4" y="10"/>
                      </a:moveTo>
                      <a:lnTo>
                        <a:pt x="0" y="29"/>
                      </a:lnTo>
                      <a:lnTo>
                        <a:pt x="0" y="45"/>
                      </a:lnTo>
                      <a:lnTo>
                        <a:pt x="0" y="65"/>
                      </a:lnTo>
                      <a:lnTo>
                        <a:pt x="4" y="81"/>
                      </a:lnTo>
                      <a:lnTo>
                        <a:pt x="7" y="87"/>
                      </a:lnTo>
                      <a:lnTo>
                        <a:pt x="13" y="91"/>
                      </a:lnTo>
                      <a:lnTo>
                        <a:pt x="13" y="68"/>
                      </a:lnTo>
                      <a:lnTo>
                        <a:pt x="13" y="45"/>
                      </a:lnTo>
                      <a:lnTo>
                        <a:pt x="13" y="23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4" y="10"/>
                      </a:lnTo>
                      <a:close/>
                    </a:path>
                  </a:pathLst>
                </a:custGeom>
                <a:solidFill>
                  <a:srgbClr val="FAD4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49" name="Freeform 297"/>
                <p:cNvSpPr>
                  <a:spLocks noEditPoints="1"/>
                </p:cNvSpPr>
                <p:nvPr/>
              </p:nvSpPr>
              <p:spPr bwMode="auto">
                <a:xfrm>
                  <a:off x="1570" y="2705"/>
                  <a:ext cx="2912" cy="104"/>
                </a:xfrm>
                <a:custGeom>
                  <a:avLst/>
                  <a:gdLst>
                    <a:gd name="T0" fmla="*/ 2912 w 2912"/>
                    <a:gd name="T1" fmla="*/ 52 h 104"/>
                    <a:gd name="T2" fmla="*/ 2912 w 2912"/>
                    <a:gd name="T3" fmla="*/ 33 h 104"/>
                    <a:gd name="T4" fmla="*/ 2912 w 2912"/>
                    <a:gd name="T5" fmla="*/ 10 h 104"/>
                    <a:gd name="T6" fmla="*/ 2905 w 2912"/>
                    <a:gd name="T7" fmla="*/ 7 h 104"/>
                    <a:gd name="T8" fmla="*/ 2899 w 2912"/>
                    <a:gd name="T9" fmla="*/ 0 h 104"/>
                    <a:gd name="T10" fmla="*/ 2899 w 2912"/>
                    <a:gd name="T11" fmla="*/ 26 h 104"/>
                    <a:gd name="T12" fmla="*/ 2899 w 2912"/>
                    <a:gd name="T13" fmla="*/ 52 h 104"/>
                    <a:gd name="T14" fmla="*/ 2899 w 2912"/>
                    <a:gd name="T15" fmla="*/ 78 h 104"/>
                    <a:gd name="T16" fmla="*/ 2899 w 2912"/>
                    <a:gd name="T17" fmla="*/ 104 h 104"/>
                    <a:gd name="T18" fmla="*/ 2905 w 2912"/>
                    <a:gd name="T19" fmla="*/ 98 h 104"/>
                    <a:gd name="T20" fmla="*/ 2912 w 2912"/>
                    <a:gd name="T21" fmla="*/ 94 h 104"/>
                    <a:gd name="T22" fmla="*/ 2912 w 2912"/>
                    <a:gd name="T23" fmla="*/ 75 h 104"/>
                    <a:gd name="T24" fmla="*/ 2912 w 2912"/>
                    <a:gd name="T25" fmla="*/ 52 h 104"/>
                    <a:gd name="T26" fmla="*/ 0 w 2912"/>
                    <a:gd name="T27" fmla="*/ 10 h 104"/>
                    <a:gd name="T28" fmla="*/ 0 w 2912"/>
                    <a:gd name="T29" fmla="*/ 33 h 104"/>
                    <a:gd name="T30" fmla="*/ 0 w 2912"/>
                    <a:gd name="T31" fmla="*/ 52 h 104"/>
                    <a:gd name="T32" fmla="*/ 0 w 2912"/>
                    <a:gd name="T33" fmla="*/ 75 h 104"/>
                    <a:gd name="T34" fmla="*/ 0 w 2912"/>
                    <a:gd name="T35" fmla="*/ 94 h 104"/>
                    <a:gd name="T36" fmla="*/ 6 w 2912"/>
                    <a:gd name="T37" fmla="*/ 98 h 104"/>
                    <a:gd name="T38" fmla="*/ 13 w 2912"/>
                    <a:gd name="T39" fmla="*/ 104 h 104"/>
                    <a:gd name="T40" fmla="*/ 13 w 2912"/>
                    <a:gd name="T41" fmla="*/ 78 h 104"/>
                    <a:gd name="T42" fmla="*/ 13 w 2912"/>
                    <a:gd name="T43" fmla="*/ 52 h 104"/>
                    <a:gd name="T44" fmla="*/ 13 w 2912"/>
                    <a:gd name="T45" fmla="*/ 26 h 104"/>
                    <a:gd name="T46" fmla="*/ 13 w 2912"/>
                    <a:gd name="T47" fmla="*/ 0 h 104"/>
                    <a:gd name="T48" fmla="*/ 6 w 2912"/>
                    <a:gd name="T49" fmla="*/ 7 h 104"/>
                    <a:gd name="T50" fmla="*/ 0 w 2912"/>
                    <a:gd name="T51" fmla="*/ 10 h 10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912" h="104">
                      <a:moveTo>
                        <a:pt x="2912" y="52"/>
                      </a:moveTo>
                      <a:lnTo>
                        <a:pt x="2912" y="33"/>
                      </a:lnTo>
                      <a:lnTo>
                        <a:pt x="2912" y="10"/>
                      </a:lnTo>
                      <a:lnTo>
                        <a:pt x="2905" y="7"/>
                      </a:lnTo>
                      <a:lnTo>
                        <a:pt x="2899" y="0"/>
                      </a:lnTo>
                      <a:lnTo>
                        <a:pt x="2899" y="26"/>
                      </a:lnTo>
                      <a:lnTo>
                        <a:pt x="2899" y="52"/>
                      </a:lnTo>
                      <a:lnTo>
                        <a:pt x="2899" y="78"/>
                      </a:lnTo>
                      <a:lnTo>
                        <a:pt x="2899" y="104"/>
                      </a:lnTo>
                      <a:lnTo>
                        <a:pt x="2905" y="98"/>
                      </a:lnTo>
                      <a:lnTo>
                        <a:pt x="2912" y="94"/>
                      </a:lnTo>
                      <a:lnTo>
                        <a:pt x="2912" y="75"/>
                      </a:lnTo>
                      <a:lnTo>
                        <a:pt x="2912" y="52"/>
                      </a:lnTo>
                      <a:close/>
                      <a:moveTo>
                        <a:pt x="0" y="10"/>
                      </a:moveTo>
                      <a:lnTo>
                        <a:pt x="0" y="33"/>
                      </a:lnTo>
                      <a:lnTo>
                        <a:pt x="0" y="52"/>
                      </a:lnTo>
                      <a:lnTo>
                        <a:pt x="0" y="75"/>
                      </a:lnTo>
                      <a:lnTo>
                        <a:pt x="0" y="94"/>
                      </a:lnTo>
                      <a:lnTo>
                        <a:pt x="6" y="98"/>
                      </a:lnTo>
                      <a:lnTo>
                        <a:pt x="13" y="104"/>
                      </a:lnTo>
                      <a:lnTo>
                        <a:pt x="13" y="78"/>
                      </a:lnTo>
                      <a:lnTo>
                        <a:pt x="13" y="52"/>
                      </a:lnTo>
                      <a:lnTo>
                        <a:pt x="13" y="26"/>
                      </a:lnTo>
                      <a:lnTo>
                        <a:pt x="13" y="0"/>
                      </a:lnTo>
                      <a:lnTo>
                        <a:pt x="6" y="7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AD3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0" name="Freeform 298"/>
                <p:cNvSpPr>
                  <a:spLocks noEditPoints="1"/>
                </p:cNvSpPr>
                <p:nvPr/>
              </p:nvSpPr>
              <p:spPr bwMode="auto">
                <a:xfrm>
                  <a:off x="1576" y="2702"/>
                  <a:ext cx="2899" cy="110"/>
                </a:xfrm>
                <a:custGeom>
                  <a:avLst/>
                  <a:gdLst>
                    <a:gd name="T0" fmla="*/ 2899 w 2899"/>
                    <a:gd name="T1" fmla="*/ 55 h 110"/>
                    <a:gd name="T2" fmla="*/ 2899 w 2899"/>
                    <a:gd name="T3" fmla="*/ 33 h 110"/>
                    <a:gd name="T4" fmla="*/ 2899 w 2899"/>
                    <a:gd name="T5" fmla="*/ 10 h 110"/>
                    <a:gd name="T6" fmla="*/ 2893 w 2899"/>
                    <a:gd name="T7" fmla="*/ 3 h 110"/>
                    <a:gd name="T8" fmla="*/ 2886 w 2899"/>
                    <a:gd name="T9" fmla="*/ 0 h 110"/>
                    <a:gd name="T10" fmla="*/ 2886 w 2899"/>
                    <a:gd name="T11" fmla="*/ 29 h 110"/>
                    <a:gd name="T12" fmla="*/ 2886 w 2899"/>
                    <a:gd name="T13" fmla="*/ 55 h 110"/>
                    <a:gd name="T14" fmla="*/ 2886 w 2899"/>
                    <a:gd name="T15" fmla="*/ 84 h 110"/>
                    <a:gd name="T16" fmla="*/ 2886 w 2899"/>
                    <a:gd name="T17" fmla="*/ 110 h 110"/>
                    <a:gd name="T18" fmla="*/ 2893 w 2899"/>
                    <a:gd name="T19" fmla="*/ 107 h 110"/>
                    <a:gd name="T20" fmla="*/ 2899 w 2899"/>
                    <a:gd name="T21" fmla="*/ 101 h 110"/>
                    <a:gd name="T22" fmla="*/ 2899 w 2899"/>
                    <a:gd name="T23" fmla="*/ 78 h 110"/>
                    <a:gd name="T24" fmla="*/ 2899 w 2899"/>
                    <a:gd name="T25" fmla="*/ 55 h 110"/>
                    <a:gd name="T26" fmla="*/ 0 w 2899"/>
                    <a:gd name="T27" fmla="*/ 10 h 110"/>
                    <a:gd name="T28" fmla="*/ 0 w 2899"/>
                    <a:gd name="T29" fmla="*/ 33 h 110"/>
                    <a:gd name="T30" fmla="*/ 0 w 2899"/>
                    <a:gd name="T31" fmla="*/ 55 h 110"/>
                    <a:gd name="T32" fmla="*/ 0 w 2899"/>
                    <a:gd name="T33" fmla="*/ 78 h 110"/>
                    <a:gd name="T34" fmla="*/ 0 w 2899"/>
                    <a:gd name="T35" fmla="*/ 101 h 110"/>
                    <a:gd name="T36" fmla="*/ 7 w 2899"/>
                    <a:gd name="T37" fmla="*/ 107 h 110"/>
                    <a:gd name="T38" fmla="*/ 13 w 2899"/>
                    <a:gd name="T39" fmla="*/ 110 h 110"/>
                    <a:gd name="T40" fmla="*/ 13 w 2899"/>
                    <a:gd name="T41" fmla="*/ 84 h 110"/>
                    <a:gd name="T42" fmla="*/ 13 w 2899"/>
                    <a:gd name="T43" fmla="*/ 55 h 110"/>
                    <a:gd name="T44" fmla="*/ 13 w 2899"/>
                    <a:gd name="T45" fmla="*/ 29 h 110"/>
                    <a:gd name="T46" fmla="*/ 13 w 2899"/>
                    <a:gd name="T47" fmla="*/ 0 h 110"/>
                    <a:gd name="T48" fmla="*/ 7 w 2899"/>
                    <a:gd name="T49" fmla="*/ 3 h 110"/>
                    <a:gd name="T50" fmla="*/ 0 w 2899"/>
                    <a:gd name="T51" fmla="*/ 10 h 11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99" h="110">
                      <a:moveTo>
                        <a:pt x="2899" y="55"/>
                      </a:moveTo>
                      <a:lnTo>
                        <a:pt x="2899" y="33"/>
                      </a:lnTo>
                      <a:lnTo>
                        <a:pt x="2899" y="10"/>
                      </a:lnTo>
                      <a:lnTo>
                        <a:pt x="2893" y="3"/>
                      </a:lnTo>
                      <a:lnTo>
                        <a:pt x="2886" y="0"/>
                      </a:lnTo>
                      <a:lnTo>
                        <a:pt x="2886" y="29"/>
                      </a:lnTo>
                      <a:lnTo>
                        <a:pt x="2886" y="55"/>
                      </a:lnTo>
                      <a:lnTo>
                        <a:pt x="2886" y="84"/>
                      </a:lnTo>
                      <a:lnTo>
                        <a:pt x="2886" y="110"/>
                      </a:lnTo>
                      <a:lnTo>
                        <a:pt x="2893" y="107"/>
                      </a:lnTo>
                      <a:lnTo>
                        <a:pt x="2899" y="101"/>
                      </a:lnTo>
                      <a:lnTo>
                        <a:pt x="2899" y="78"/>
                      </a:lnTo>
                      <a:lnTo>
                        <a:pt x="2899" y="55"/>
                      </a:lnTo>
                      <a:close/>
                      <a:moveTo>
                        <a:pt x="0" y="10"/>
                      </a:moveTo>
                      <a:lnTo>
                        <a:pt x="0" y="33"/>
                      </a:lnTo>
                      <a:lnTo>
                        <a:pt x="0" y="55"/>
                      </a:lnTo>
                      <a:lnTo>
                        <a:pt x="0" y="78"/>
                      </a:lnTo>
                      <a:lnTo>
                        <a:pt x="0" y="101"/>
                      </a:lnTo>
                      <a:lnTo>
                        <a:pt x="7" y="107"/>
                      </a:lnTo>
                      <a:lnTo>
                        <a:pt x="13" y="110"/>
                      </a:lnTo>
                      <a:lnTo>
                        <a:pt x="13" y="84"/>
                      </a:lnTo>
                      <a:lnTo>
                        <a:pt x="13" y="55"/>
                      </a:lnTo>
                      <a:lnTo>
                        <a:pt x="13" y="29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AD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1" name="Freeform 299"/>
                <p:cNvSpPr>
                  <a:spLocks noEditPoints="1"/>
                </p:cNvSpPr>
                <p:nvPr/>
              </p:nvSpPr>
              <p:spPr bwMode="auto">
                <a:xfrm>
                  <a:off x="1583" y="2699"/>
                  <a:ext cx="2886" cy="116"/>
                </a:xfrm>
                <a:custGeom>
                  <a:avLst/>
                  <a:gdLst>
                    <a:gd name="T0" fmla="*/ 2886 w 2886"/>
                    <a:gd name="T1" fmla="*/ 58 h 116"/>
                    <a:gd name="T2" fmla="*/ 2886 w 2886"/>
                    <a:gd name="T3" fmla="*/ 32 h 116"/>
                    <a:gd name="T4" fmla="*/ 2886 w 2886"/>
                    <a:gd name="T5" fmla="*/ 6 h 116"/>
                    <a:gd name="T6" fmla="*/ 2879 w 2886"/>
                    <a:gd name="T7" fmla="*/ 3 h 116"/>
                    <a:gd name="T8" fmla="*/ 2873 w 2886"/>
                    <a:gd name="T9" fmla="*/ 0 h 116"/>
                    <a:gd name="T10" fmla="*/ 2873 w 2886"/>
                    <a:gd name="T11" fmla="*/ 29 h 116"/>
                    <a:gd name="T12" fmla="*/ 2876 w 2886"/>
                    <a:gd name="T13" fmla="*/ 58 h 116"/>
                    <a:gd name="T14" fmla="*/ 2873 w 2886"/>
                    <a:gd name="T15" fmla="*/ 87 h 116"/>
                    <a:gd name="T16" fmla="*/ 2873 w 2886"/>
                    <a:gd name="T17" fmla="*/ 116 h 116"/>
                    <a:gd name="T18" fmla="*/ 2879 w 2886"/>
                    <a:gd name="T19" fmla="*/ 113 h 116"/>
                    <a:gd name="T20" fmla="*/ 2886 w 2886"/>
                    <a:gd name="T21" fmla="*/ 110 h 116"/>
                    <a:gd name="T22" fmla="*/ 2886 w 2886"/>
                    <a:gd name="T23" fmla="*/ 84 h 116"/>
                    <a:gd name="T24" fmla="*/ 2886 w 2886"/>
                    <a:gd name="T25" fmla="*/ 58 h 116"/>
                    <a:gd name="T26" fmla="*/ 0 w 2886"/>
                    <a:gd name="T27" fmla="*/ 6 h 116"/>
                    <a:gd name="T28" fmla="*/ 0 w 2886"/>
                    <a:gd name="T29" fmla="*/ 32 h 116"/>
                    <a:gd name="T30" fmla="*/ 0 w 2886"/>
                    <a:gd name="T31" fmla="*/ 58 h 116"/>
                    <a:gd name="T32" fmla="*/ 0 w 2886"/>
                    <a:gd name="T33" fmla="*/ 84 h 116"/>
                    <a:gd name="T34" fmla="*/ 0 w 2886"/>
                    <a:gd name="T35" fmla="*/ 110 h 116"/>
                    <a:gd name="T36" fmla="*/ 6 w 2886"/>
                    <a:gd name="T37" fmla="*/ 113 h 116"/>
                    <a:gd name="T38" fmla="*/ 13 w 2886"/>
                    <a:gd name="T39" fmla="*/ 116 h 116"/>
                    <a:gd name="T40" fmla="*/ 13 w 2886"/>
                    <a:gd name="T41" fmla="*/ 87 h 116"/>
                    <a:gd name="T42" fmla="*/ 9 w 2886"/>
                    <a:gd name="T43" fmla="*/ 58 h 116"/>
                    <a:gd name="T44" fmla="*/ 13 w 2886"/>
                    <a:gd name="T45" fmla="*/ 29 h 116"/>
                    <a:gd name="T46" fmla="*/ 13 w 2886"/>
                    <a:gd name="T47" fmla="*/ 0 h 116"/>
                    <a:gd name="T48" fmla="*/ 6 w 2886"/>
                    <a:gd name="T49" fmla="*/ 3 h 116"/>
                    <a:gd name="T50" fmla="*/ 0 w 2886"/>
                    <a:gd name="T51" fmla="*/ 6 h 11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86" h="116">
                      <a:moveTo>
                        <a:pt x="2886" y="58"/>
                      </a:moveTo>
                      <a:lnTo>
                        <a:pt x="2886" y="32"/>
                      </a:lnTo>
                      <a:lnTo>
                        <a:pt x="2886" y="6"/>
                      </a:lnTo>
                      <a:lnTo>
                        <a:pt x="2879" y="3"/>
                      </a:lnTo>
                      <a:lnTo>
                        <a:pt x="2873" y="0"/>
                      </a:lnTo>
                      <a:lnTo>
                        <a:pt x="2873" y="29"/>
                      </a:lnTo>
                      <a:lnTo>
                        <a:pt x="2876" y="58"/>
                      </a:lnTo>
                      <a:lnTo>
                        <a:pt x="2873" y="87"/>
                      </a:lnTo>
                      <a:lnTo>
                        <a:pt x="2873" y="116"/>
                      </a:lnTo>
                      <a:lnTo>
                        <a:pt x="2879" y="113"/>
                      </a:lnTo>
                      <a:lnTo>
                        <a:pt x="2886" y="110"/>
                      </a:lnTo>
                      <a:lnTo>
                        <a:pt x="2886" y="84"/>
                      </a:lnTo>
                      <a:lnTo>
                        <a:pt x="2886" y="58"/>
                      </a:lnTo>
                      <a:close/>
                      <a:moveTo>
                        <a:pt x="0" y="6"/>
                      </a:moveTo>
                      <a:lnTo>
                        <a:pt x="0" y="32"/>
                      </a:lnTo>
                      <a:lnTo>
                        <a:pt x="0" y="58"/>
                      </a:lnTo>
                      <a:lnTo>
                        <a:pt x="0" y="84"/>
                      </a:lnTo>
                      <a:lnTo>
                        <a:pt x="0" y="110"/>
                      </a:lnTo>
                      <a:lnTo>
                        <a:pt x="6" y="113"/>
                      </a:lnTo>
                      <a:lnTo>
                        <a:pt x="13" y="116"/>
                      </a:lnTo>
                      <a:lnTo>
                        <a:pt x="13" y="87"/>
                      </a:lnTo>
                      <a:lnTo>
                        <a:pt x="9" y="58"/>
                      </a:lnTo>
                      <a:lnTo>
                        <a:pt x="13" y="29"/>
                      </a:lnTo>
                      <a:lnTo>
                        <a:pt x="13" y="0"/>
                      </a:lnTo>
                      <a:lnTo>
                        <a:pt x="6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AD2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2" name="Freeform 300"/>
                <p:cNvSpPr>
                  <a:spLocks noEditPoints="1"/>
                </p:cNvSpPr>
                <p:nvPr/>
              </p:nvSpPr>
              <p:spPr bwMode="auto">
                <a:xfrm>
                  <a:off x="1589" y="2696"/>
                  <a:ext cx="2873" cy="123"/>
                </a:xfrm>
                <a:custGeom>
                  <a:avLst/>
                  <a:gdLst>
                    <a:gd name="T0" fmla="*/ 2873 w 2873"/>
                    <a:gd name="T1" fmla="*/ 61 h 123"/>
                    <a:gd name="T2" fmla="*/ 2873 w 2873"/>
                    <a:gd name="T3" fmla="*/ 35 h 123"/>
                    <a:gd name="T4" fmla="*/ 2873 w 2873"/>
                    <a:gd name="T5" fmla="*/ 6 h 123"/>
                    <a:gd name="T6" fmla="*/ 2867 w 2873"/>
                    <a:gd name="T7" fmla="*/ 3 h 123"/>
                    <a:gd name="T8" fmla="*/ 2860 w 2873"/>
                    <a:gd name="T9" fmla="*/ 0 h 123"/>
                    <a:gd name="T10" fmla="*/ 2864 w 2873"/>
                    <a:gd name="T11" fmla="*/ 29 h 123"/>
                    <a:gd name="T12" fmla="*/ 2864 w 2873"/>
                    <a:gd name="T13" fmla="*/ 61 h 123"/>
                    <a:gd name="T14" fmla="*/ 2864 w 2873"/>
                    <a:gd name="T15" fmla="*/ 94 h 123"/>
                    <a:gd name="T16" fmla="*/ 2860 w 2873"/>
                    <a:gd name="T17" fmla="*/ 123 h 123"/>
                    <a:gd name="T18" fmla="*/ 2867 w 2873"/>
                    <a:gd name="T19" fmla="*/ 119 h 123"/>
                    <a:gd name="T20" fmla="*/ 2873 w 2873"/>
                    <a:gd name="T21" fmla="*/ 116 h 123"/>
                    <a:gd name="T22" fmla="*/ 2873 w 2873"/>
                    <a:gd name="T23" fmla="*/ 90 h 123"/>
                    <a:gd name="T24" fmla="*/ 2873 w 2873"/>
                    <a:gd name="T25" fmla="*/ 61 h 123"/>
                    <a:gd name="T26" fmla="*/ 0 w 2873"/>
                    <a:gd name="T27" fmla="*/ 6 h 123"/>
                    <a:gd name="T28" fmla="*/ 0 w 2873"/>
                    <a:gd name="T29" fmla="*/ 35 h 123"/>
                    <a:gd name="T30" fmla="*/ 0 w 2873"/>
                    <a:gd name="T31" fmla="*/ 61 h 123"/>
                    <a:gd name="T32" fmla="*/ 0 w 2873"/>
                    <a:gd name="T33" fmla="*/ 90 h 123"/>
                    <a:gd name="T34" fmla="*/ 0 w 2873"/>
                    <a:gd name="T35" fmla="*/ 116 h 123"/>
                    <a:gd name="T36" fmla="*/ 7 w 2873"/>
                    <a:gd name="T37" fmla="*/ 119 h 123"/>
                    <a:gd name="T38" fmla="*/ 13 w 2873"/>
                    <a:gd name="T39" fmla="*/ 123 h 123"/>
                    <a:gd name="T40" fmla="*/ 10 w 2873"/>
                    <a:gd name="T41" fmla="*/ 94 h 123"/>
                    <a:gd name="T42" fmla="*/ 10 w 2873"/>
                    <a:gd name="T43" fmla="*/ 61 h 123"/>
                    <a:gd name="T44" fmla="*/ 10 w 2873"/>
                    <a:gd name="T45" fmla="*/ 29 h 123"/>
                    <a:gd name="T46" fmla="*/ 13 w 2873"/>
                    <a:gd name="T47" fmla="*/ 0 h 123"/>
                    <a:gd name="T48" fmla="*/ 7 w 2873"/>
                    <a:gd name="T49" fmla="*/ 3 h 123"/>
                    <a:gd name="T50" fmla="*/ 0 w 2873"/>
                    <a:gd name="T51" fmla="*/ 6 h 12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73" h="123">
                      <a:moveTo>
                        <a:pt x="2873" y="61"/>
                      </a:moveTo>
                      <a:lnTo>
                        <a:pt x="2873" y="35"/>
                      </a:lnTo>
                      <a:lnTo>
                        <a:pt x="2873" y="6"/>
                      </a:lnTo>
                      <a:lnTo>
                        <a:pt x="2867" y="3"/>
                      </a:lnTo>
                      <a:lnTo>
                        <a:pt x="2860" y="0"/>
                      </a:lnTo>
                      <a:lnTo>
                        <a:pt x="2864" y="29"/>
                      </a:lnTo>
                      <a:lnTo>
                        <a:pt x="2864" y="61"/>
                      </a:lnTo>
                      <a:lnTo>
                        <a:pt x="2864" y="94"/>
                      </a:lnTo>
                      <a:lnTo>
                        <a:pt x="2860" y="123"/>
                      </a:lnTo>
                      <a:lnTo>
                        <a:pt x="2867" y="119"/>
                      </a:lnTo>
                      <a:lnTo>
                        <a:pt x="2873" y="116"/>
                      </a:lnTo>
                      <a:lnTo>
                        <a:pt x="2873" y="90"/>
                      </a:lnTo>
                      <a:lnTo>
                        <a:pt x="2873" y="61"/>
                      </a:lnTo>
                      <a:close/>
                      <a:moveTo>
                        <a:pt x="0" y="6"/>
                      </a:moveTo>
                      <a:lnTo>
                        <a:pt x="0" y="35"/>
                      </a:lnTo>
                      <a:lnTo>
                        <a:pt x="0" y="61"/>
                      </a:lnTo>
                      <a:lnTo>
                        <a:pt x="0" y="90"/>
                      </a:lnTo>
                      <a:lnTo>
                        <a:pt x="0" y="116"/>
                      </a:lnTo>
                      <a:lnTo>
                        <a:pt x="7" y="119"/>
                      </a:lnTo>
                      <a:lnTo>
                        <a:pt x="13" y="123"/>
                      </a:lnTo>
                      <a:lnTo>
                        <a:pt x="10" y="94"/>
                      </a:lnTo>
                      <a:lnTo>
                        <a:pt x="10" y="61"/>
                      </a:lnTo>
                      <a:lnTo>
                        <a:pt x="10" y="29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AD0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3" name="Freeform 301"/>
                <p:cNvSpPr>
                  <a:spLocks noEditPoints="1"/>
                </p:cNvSpPr>
                <p:nvPr/>
              </p:nvSpPr>
              <p:spPr bwMode="auto">
                <a:xfrm>
                  <a:off x="1592" y="2692"/>
                  <a:ext cx="2867" cy="130"/>
                </a:xfrm>
                <a:custGeom>
                  <a:avLst/>
                  <a:gdLst>
                    <a:gd name="T0" fmla="*/ 2867 w 2867"/>
                    <a:gd name="T1" fmla="*/ 65 h 130"/>
                    <a:gd name="T2" fmla="*/ 2864 w 2867"/>
                    <a:gd name="T3" fmla="*/ 36 h 130"/>
                    <a:gd name="T4" fmla="*/ 2864 w 2867"/>
                    <a:gd name="T5" fmla="*/ 7 h 130"/>
                    <a:gd name="T6" fmla="*/ 2857 w 2867"/>
                    <a:gd name="T7" fmla="*/ 4 h 130"/>
                    <a:gd name="T8" fmla="*/ 2851 w 2867"/>
                    <a:gd name="T9" fmla="*/ 0 h 130"/>
                    <a:gd name="T10" fmla="*/ 2854 w 2867"/>
                    <a:gd name="T11" fmla="*/ 33 h 130"/>
                    <a:gd name="T12" fmla="*/ 2854 w 2867"/>
                    <a:gd name="T13" fmla="*/ 65 h 130"/>
                    <a:gd name="T14" fmla="*/ 2854 w 2867"/>
                    <a:gd name="T15" fmla="*/ 98 h 130"/>
                    <a:gd name="T16" fmla="*/ 2851 w 2867"/>
                    <a:gd name="T17" fmla="*/ 130 h 130"/>
                    <a:gd name="T18" fmla="*/ 2857 w 2867"/>
                    <a:gd name="T19" fmla="*/ 127 h 130"/>
                    <a:gd name="T20" fmla="*/ 2864 w 2867"/>
                    <a:gd name="T21" fmla="*/ 123 h 130"/>
                    <a:gd name="T22" fmla="*/ 2864 w 2867"/>
                    <a:gd name="T23" fmla="*/ 94 h 130"/>
                    <a:gd name="T24" fmla="*/ 2867 w 2867"/>
                    <a:gd name="T25" fmla="*/ 65 h 130"/>
                    <a:gd name="T26" fmla="*/ 4 w 2867"/>
                    <a:gd name="T27" fmla="*/ 7 h 130"/>
                    <a:gd name="T28" fmla="*/ 4 w 2867"/>
                    <a:gd name="T29" fmla="*/ 36 h 130"/>
                    <a:gd name="T30" fmla="*/ 0 w 2867"/>
                    <a:gd name="T31" fmla="*/ 65 h 130"/>
                    <a:gd name="T32" fmla="*/ 4 w 2867"/>
                    <a:gd name="T33" fmla="*/ 94 h 130"/>
                    <a:gd name="T34" fmla="*/ 4 w 2867"/>
                    <a:gd name="T35" fmla="*/ 123 h 130"/>
                    <a:gd name="T36" fmla="*/ 10 w 2867"/>
                    <a:gd name="T37" fmla="*/ 127 h 130"/>
                    <a:gd name="T38" fmla="*/ 17 w 2867"/>
                    <a:gd name="T39" fmla="*/ 130 h 130"/>
                    <a:gd name="T40" fmla="*/ 13 w 2867"/>
                    <a:gd name="T41" fmla="*/ 98 h 130"/>
                    <a:gd name="T42" fmla="*/ 13 w 2867"/>
                    <a:gd name="T43" fmla="*/ 65 h 130"/>
                    <a:gd name="T44" fmla="*/ 13 w 2867"/>
                    <a:gd name="T45" fmla="*/ 33 h 130"/>
                    <a:gd name="T46" fmla="*/ 17 w 2867"/>
                    <a:gd name="T47" fmla="*/ 0 h 130"/>
                    <a:gd name="T48" fmla="*/ 10 w 2867"/>
                    <a:gd name="T49" fmla="*/ 4 h 130"/>
                    <a:gd name="T50" fmla="*/ 4 w 2867"/>
                    <a:gd name="T51" fmla="*/ 7 h 13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67" h="130">
                      <a:moveTo>
                        <a:pt x="2867" y="65"/>
                      </a:moveTo>
                      <a:lnTo>
                        <a:pt x="2864" y="36"/>
                      </a:lnTo>
                      <a:lnTo>
                        <a:pt x="2864" y="7"/>
                      </a:lnTo>
                      <a:lnTo>
                        <a:pt x="2857" y="4"/>
                      </a:lnTo>
                      <a:lnTo>
                        <a:pt x="2851" y="0"/>
                      </a:lnTo>
                      <a:lnTo>
                        <a:pt x="2854" y="33"/>
                      </a:lnTo>
                      <a:lnTo>
                        <a:pt x="2854" y="65"/>
                      </a:lnTo>
                      <a:lnTo>
                        <a:pt x="2854" y="98"/>
                      </a:lnTo>
                      <a:lnTo>
                        <a:pt x="2851" y="130"/>
                      </a:lnTo>
                      <a:lnTo>
                        <a:pt x="2857" y="127"/>
                      </a:lnTo>
                      <a:lnTo>
                        <a:pt x="2864" y="123"/>
                      </a:lnTo>
                      <a:lnTo>
                        <a:pt x="2864" y="94"/>
                      </a:lnTo>
                      <a:lnTo>
                        <a:pt x="2867" y="65"/>
                      </a:lnTo>
                      <a:close/>
                      <a:moveTo>
                        <a:pt x="4" y="7"/>
                      </a:moveTo>
                      <a:lnTo>
                        <a:pt x="4" y="36"/>
                      </a:lnTo>
                      <a:lnTo>
                        <a:pt x="0" y="65"/>
                      </a:lnTo>
                      <a:lnTo>
                        <a:pt x="4" y="94"/>
                      </a:lnTo>
                      <a:lnTo>
                        <a:pt x="4" y="123"/>
                      </a:lnTo>
                      <a:lnTo>
                        <a:pt x="10" y="127"/>
                      </a:lnTo>
                      <a:lnTo>
                        <a:pt x="17" y="130"/>
                      </a:lnTo>
                      <a:lnTo>
                        <a:pt x="13" y="98"/>
                      </a:lnTo>
                      <a:lnTo>
                        <a:pt x="13" y="65"/>
                      </a:lnTo>
                      <a:lnTo>
                        <a:pt x="13" y="33"/>
                      </a:lnTo>
                      <a:lnTo>
                        <a:pt x="17" y="0"/>
                      </a:lnTo>
                      <a:lnTo>
                        <a:pt x="10" y="4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FAD0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4" name="Freeform 302"/>
                <p:cNvSpPr>
                  <a:spLocks noEditPoints="1"/>
                </p:cNvSpPr>
                <p:nvPr/>
              </p:nvSpPr>
              <p:spPr bwMode="auto">
                <a:xfrm>
                  <a:off x="1599" y="2689"/>
                  <a:ext cx="2854" cy="136"/>
                </a:xfrm>
                <a:custGeom>
                  <a:avLst/>
                  <a:gdLst>
                    <a:gd name="T0" fmla="*/ 2854 w 2854"/>
                    <a:gd name="T1" fmla="*/ 68 h 136"/>
                    <a:gd name="T2" fmla="*/ 2854 w 2854"/>
                    <a:gd name="T3" fmla="*/ 36 h 136"/>
                    <a:gd name="T4" fmla="*/ 2850 w 2854"/>
                    <a:gd name="T5" fmla="*/ 7 h 136"/>
                    <a:gd name="T6" fmla="*/ 2847 w 2854"/>
                    <a:gd name="T7" fmla="*/ 3 h 136"/>
                    <a:gd name="T8" fmla="*/ 2841 w 2854"/>
                    <a:gd name="T9" fmla="*/ 0 h 136"/>
                    <a:gd name="T10" fmla="*/ 2841 w 2854"/>
                    <a:gd name="T11" fmla="*/ 33 h 136"/>
                    <a:gd name="T12" fmla="*/ 2841 w 2854"/>
                    <a:gd name="T13" fmla="*/ 68 h 136"/>
                    <a:gd name="T14" fmla="*/ 2841 w 2854"/>
                    <a:gd name="T15" fmla="*/ 104 h 136"/>
                    <a:gd name="T16" fmla="*/ 2841 w 2854"/>
                    <a:gd name="T17" fmla="*/ 136 h 136"/>
                    <a:gd name="T18" fmla="*/ 2847 w 2854"/>
                    <a:gd name="T19" fmla="*/ 133 h 136"/>
                    <a:gd name="T20" fmla="*/ 2850 w 2854"/>
                    <a:gd name="T21" fmla="*/ 130 h 136"/>
                    <a:gd name="T22" fmla="*/ 2854 w 2854"/>
                    <a:gd name="T23" fmla="*/ 101 h 136"/>
                    <a:gd name="T24" fmla="*/ 2854 w 2854"/>
                    <a:gd name="T25" fmla="*/ 68 h 136"/>
                    <a:gd name="T26" fmla="*/ 3 w 2854"/>
                    <a:gd name="T27" fmla="*/ 7 h 136"/>
                    <a:gd name="T28" fmla="*/ 0 w 2854"/>
                    <a:gd name="T29" fmla="*/ 36 h 136"/>
                    <a:gd name="T30" fmla="*/ 0 w 2854"/>
                    <a:gd name="T31" fmla="*/ 68 h 136"/>
                    <a:gd name="T32" fmla="*/ 0 w 2854"/>
                    <a:gd name="T33" fmla="*/ 101 h 136"/>
                    <a:gd name="T34" fmla="*/ 3 w 2854"/>
                    <a:gd name="T35" fmla="*/ 130 h 136"/>
                    <a:gd name="T36" fmla="*/ 10 w 2854"/>
                    <a:gd name="T37" fmla="*/ 133 h 136"/>
                    <a:gd name="T38" fmla="*/ 13 w 2854"/>
                    <a:gd name="T39" fmla="*/ 136 h 136"/>
                    <a:gd name="T40" fmla="*/ 13 w 2854"/>
                    <a:gd name="T41" fmla="*/ 104 h 136"/>
                    <a:gd name="T42" fmla="*/ 13 w 2854"/>
                    <a:gd name="T43" fmla="*/ 68 h 136"/>
                    <a:gd name="T44" fmla="*/ 13 w 2854"/>
                    <a:gd name="T45" fmla="*/ 33 h 136"/>
                    <a:gd name="T46" fmla="*/ 13 w 2854"/>
                    <a:gd name="T47" fmla="*/ 0 h 136"/>
                    <a:gd name="T48" fmla="*/ 10 w 2854"/>
                    <a:gd name="T49" fmla="*/ 3 h 136"/>
                    <a:gd name="T50" fmla="*/ 3 w 2854"/>
                    <a:gd name="T51" fmla="*/ 7 h 1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54" h="136">
                      <a:moveTo>
                        <a:pt x="2854" y="68"/>
                      </a:moveTo>
                      <a:lnTo>
                        <a:pt x="2854" y="36"/>
                      </a:lnTo>
                      <a:lnTo>
                        <a:pt x="2850" y="7"/>
                      </a:lnTo>
                      <a:lnTo>
                        <a:pt x="2847" y="3"/>
                      </a:lnTo>
                      <a:lnTo>
                        <a:pt x="2841" y="0"/>
                      </a:lnTo>
                      <a:lnTo>
                        <a:pt x="2841" y="33"/>
                      </a:lnTo>
                      <a:lnTo>
                        <a:pt x="2841" y="68"/>
                      </a:lnTo>
                      <a:lnTo>
                        <a:pt x="2841" y="104"/>
                      </a:lnTo>
                      <a:lnTo>
                        <a:pt x="2841" y="136"/>
                      </a:lnTo>
                      <a:lnTo>
                        <a:pt x="2847" y="133"/>
                      </a:lnTo>
                      <a:lnTo>
                        <a:pt x="2850" y="130"/>
                      </a:lnTo>
                      <a:lnTo>
                        <a:pt x="2854" y="101"/>
                      </a:lnTo>
                      <a:lnTo>
                        <a:pt x="2854" y="68"/>
                      </a:lnTo>
                      <a:close/>
                      <a:moveTo>
                        <a:pt x="3" y="7"/>
                      </a:moveTo>
                      <a:lnTo>
                        <a:pt x="0" y="36"/>
                      </a:lnTo>
                      <a:lnTo>
                        <a:pt x="0" y="68"/>
                      </a:lnTo>
                      <a:lnTo>
                        <a:pt x="0" y="101"/>
                      </a:lnTo>
                      <a:lnTo>
                        <a:pt x="3" y="130"/>
                      </a:lnTo>
                      <a:lnTo>
                        <a:pt x="10" y="133"/>
                      </a:lnTo>
                      <a:lnTo>
                        <a:pt x="13" y="136"/>
                      </a:lnTo>
                      <a:lnTo>
                        <a:pt x="13" y="104"/>
                      </a:lnTo>
                      <a:lnTo>
                        <a:pt x="13" y="68"/>
                      </a:lnTo>
                      <a:lnTo>
                        <a:pt x="13" y="33"/>
                      </a:lnTo>
                      <a:lnTo>
                        <a:pt x="13" y="0"/>
                      </a:lnTo>
                      <a:lnTo>
                        <a:pt x="10" y="3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ACF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5" name="Freeform 303"/>
                <p:cNvSpPr>
                  <a:spLocks noEditPoints="1"/>
                </p:cNvSpPr>
                <p:nvPr/>
              </p:nvSpPr>
              <p:spPr bwMode="auto">
                <a:xfrm>
                  <a:off x="1605" y="2686"/>
                  <a:ext cx="2841" cy="142"/>
                </a:xfrm>
                <a:custGeom>
                  <a:avLst/>
                  <a:gdLst>
                    <a:gd name="T0" fmla="*/ 2841 w 2841"/>
                    <a:gd name="T1" fmla="*/ 71 h 142"/>
                    <a:gd name="T2" fmla="*/ 2841 w 2841"/>
                    <a:gd name="T3" fmla="*/ 39 h 142"/>
                    <a:gd name="T4" fmla="*/ 2838 w 2841"/>
                    <a:gd name="T5" fmla="*/ 6 h 142"/>
                    <a:gd name="T6" fmla="*/ 2835 w 2841"/>
                    <a:gd name="T7" fmla="*/ 3 h 142"/>
                    <a:gd name="T8" fmla="*/ 2828 w 2841"/>
                    <a:gd name="T9" fmla="*/ 0 h 142"/>
                    <a:gd name="T10" fmla="*/ 2828 w 2841"/>
                    <a:gd name="T11" fmla="*/ 36 h 142"/>
                    <a:gd name="T12" fmla="*/ 2828 w 2841"/>
                    <a:gd name="T13" fmla="*/ 71 h 142"/>
                    <a:gd name="T14" fmla="*/ 2828 w 2841"/>
                    <a:gd name="T15" fmla="*/ 107 h 142"/>
                    <a:gd name="T16" fmla="*/ 2828 w 2841"/>
                    <a:gd name="T17" fmla="*/ 142 h 142"/>
                    <a:gd name="T18" fmla="*/ 2835 w 2841"/>
                    <a:gd name="T19" fmla="*/ 139 h 142"/>
                    <a:gd name="T20" fmla="*/ 2838 w 2841"/>
                    <a:gd name="T21" fmla="*/ 136 h 142"/>
                    <a:gd name="T22" fmla="*/ 2841 w 2841"/>
                    <a:gd name="T23" fmla="*/ 104 h 142"/>
                    <a:gd name="T24" fmla="*/ 2841 w 2841"/>
                    <a:gd name="T25" fmla="*/ 71 h 142"/>
                    <a:gd name="T26" fmla="*/ 4 w 2841"/>
                    <a:gd name="T27" fmla="*/ 6 h 142"/>
                    <a:gd name="T28" fmla="*/ 0 w 2841"/>
                    <a:gd name="T29" fmla="*/ 39 h 142"/>
                    <a:gd name="T30" fmla="*/ 0 w 2841"/>
                    <a:gd name="T31" fmla="*/ 71 h 142"/>
                    <a:gd name="T32" fmla="*/ 0 w 2841"/>
                    <a:gd name="T33" fmla="*/ 104 h 142"/>
                    <a:gd name="T34" fmla="*/ 4 w 2841"/>
                    <a:gd name="T35" fmla="*/ 136 h 142"/>
                    <a:gd name="T36" fmla="*/ 7 w 2841"/>
                    <a:gd name="T37" fmla="*/ 139 h 142"/>
                    <a:gd name="T38" fmla="*/ 13 w 2841"/>
                    <a:gd name="T39" fmla="*/ 142 h 142"/>
                    <a:gd name="T40" fmla="*/ 13 w 2841"/>
                    <a:gd name="T41" fmla="*/ 107 h 142"/>
                    <a:gd name="T42" fmla="*/ 13 w 2841"/>
                    <a:gd name="T43" fmla="*/ 71 h 142"/>
                    <a:gd name="T44" fmla="*/ 13 w 2841"/>
                    <a:gd name="T45" fmla="*/ 36 h 142"/>
                    <a:gd name="T46" fmla="*/ 13 w 2841"/>
                    <a:gd name="T47" fmla="*/ 0 h 142"/>
                    <a:gd name="T48" fmla="*/ 7 w 2841"/>
                    <a:gd name="T49" fmla="*/ 3 h 142"/>
                    <a:gd name="T50" fmla="*/ 4 w 2841"/>
                    <a:gd name="T51" fmla="*/ 6 h 14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41" h="142">
                      <a:moveTo>
                        <a:pt x="2841" y="71"/>
                      </a:moveTo>
                      <a:lnTo>
                        <a:pt x="2841" y="39"/>
                      </a:lnTo>
                      <a:lnTo>
                        <a:pt x="2838" y="6"/>
                      </a:lnTo>
                      <a:lnTo>
                        <a:pt x="2835" y="3"/>
                      </a:lnTo>
                      <a:lnTo>
                        <a:pt x="2828" y="0"/>
                      </a:lnTo>
                      <a:lnTo>
                        <a:pt x="2828" y="36"/>
                      </a:lnTo>
                      <a:lnTo>
                        <a:pt x="2828" y="71"/>
                      </a:lnTo>
                      <a:lnTo>
                        <a:pt x="2828" y="107"/>
                      </a:lnTo>
                      <a:lnTo>
                        <a:pt x="2828" y="142"/>
                      </a:lnTo>
                      <a:lnTo>
                        <a:pt x="2835" y="139"/>
                      </a:lnTo>
                      <a:lnTo>
                        <a:pt x="2838" y="136"/>
                      </a:lnTo>
                      <a:lnTo>
                        <a:pt x="2841" y="104"/>
                      </a:lnTo>
                      <a:lnTo>
                        <a:pt x="2841" y="71"/>
                      </a:lnTo>
                      <a:close/>
                      <a:moveTo>
                        <a:pt x="4" y="6"/>
                      </a:moveTo>
                      <a:lnTo>
                        <a:pt x="0" y="39"/>
                      </a:lnTo>
                      <a:lnTo>
                        <a:pt x="0" y="71"/>
                      </a:lnTo>
                      <a:lnTo>
                        <a:pt x="0" y="104"/>
                      </a:lnTo>
                      <a:lnTo>
                        <a:pt x="4" y="136"/>
                      </a:lnTo>
                      <a:lnTo>
                        <a:pt x="7" y="139"/>
                      </a:lnTo>
                      <a:lnTo>
                        <a:pt x="13" y="142"/>
                      </a:lnTo>
                      <a:lnTo>
                        <a:pt x="13" y="107"/>
                      </a:lnTo>
                      <a:lnTo>
                        <a:pt x="13" y="71"/>
                      </a:lnTo>
                      <a:lnTo>
                        <a:pt x="13" y="36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FACE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6" name="Freeform 304"/>
                <p:cNvSpPr>
                  <a:spLocks noEditPoints="1"/>
                </p:cNvSpPr>
                <p:nvPr/>
              </p:nvSpPr>
              <p:spPr bwMode="auto">
                <a:xfrm>
                  <a:off x="1612" y="2683"/>
                  <a:ext cx="2828" cy="149"/>
                </a:xfrm>
                <a:custGeom>
                  <a:avLst/>
                  <a:gdLst>
                    <a:gd name="T0" fmla="*/ 2828 w 2828"/>
                    <a:gd name="T1" fmla="*/ 74 h 149"/>
                    <a:gd name="T2" fmla="*/ 2828 w 2828"/>
                    <a:gd name="T3" fmla="*/ 39 h 149"/>
                    <a:gd name="T4" fmla="*/ 2828 w 2828"/>
                    <a:gd name="T5" fmla="*/ 6 h 149"/>
                    <a:gd name="T6" fmla="*/ 2821 w 2828"/>
                    <a:gd name="T7" fmla="*/ 3 h 149"/>
                    <a:gd name="T8" fmla="*/ 2815 w 2828"/>
                    <a:gd name="T9" fmla="*/ 0 h 149"/>
                    <a:gd name="T10" fmla="*/ 2815 w 2828"/>
                    <a:gd name="T11" fmla="*/ 39 h 149"/>
                    <a:gd name="T12" fmla="*/ 2818 w 2828"/>
                    <a:gd name="T13" fmla="*/ 74 h 149"/>
                    <a:gd name="T14" fmla="*/ 2815 w 2828"/>
                    <a:gd name="T15" fmla="*/ 113 h 149"/>
                    <a:gd name="T16" fmla="*/ 2815 w 2828"/>
                    <a:gd name="T17" fmla="*/ 149 h 149"/>
                    <a:gd name="T18" fmla="*/ 2821 w 2828"/>
                    <a:gd name="T19" fmla="*/ 145 h 149"/>
                    <a:gd name="T20" fmla="*/ 2828 w 2828"/>
                    <a:gd name="T21" fmla="*/ 142 h 149"/>
                    <a:gd name="T22" fmla="*/ 2828 w 2828"/>
                    <a:gd name="T23" fmla="*/ 110 h 149"/>
                    <a:gd name="T24" fmla="*/ 2828 w 2828"/>
                    <a:gd name="T25" fmla="*/ 74 h 149"/>
                    <a:gd name="T26" fmla="*/ 0 w 2828"/>
                    <a:gd name="T27" fmla="*/ 6 h 149"/>
                    <a:gd name="T28" fmla="*/ 0 w 2828"/>
                    <a:gd name="T29" fmla="*/ 39 h 149"/>
                    <a:gd name="T30" fmla="*/ 0 w 2828"/>
                    <a:gd name="T31" fmla="*/ 74 h 149"/>
                    <a:gd name="T32" fmla="*/ 0 w 2828"/>
                    <a:gd name="T33" fmla="*/ 110 h 149"/>
                    <a:gd name="T34" fmla="*/ 0 w 2828"/>
                    <a:gd name="T35" fmla="*/ 142 h 149"/>
                    <a:gd name="T36" fmla="*/ 6 w 2828"/>
                    <a:gd name="T37" fmla="*/ 145 h 149"/>
                    <a:gd name="T38" fmla="*/ 13 w 2828"/>
                    <a:gd name="T39" fmla="*/ 149 h 149"/>
                    <a:gd name="T40" fmla="*/ 13 w 2828"/>
                    <a:gd name="T41" fmla="*/ 113 h 149"/>
                    <a:gd name="T42" fmla="*/ 13 w 2828"/>
                    <a:gd name="T43" fmla="*/ 74 h 149"/>
                    <a:gd name="T44" fmla="*/ 13 w 2828"/>
                    <a:gd name="T45" fmla="*/ 39 h 149"/>
                    <a:gd name="T46" fmla="*/ 13 w 2828"/>
                    <a:gd name="T47" fmla="*/ 0 h 149"/>
                    <a:gd name="T48" fmla="*/ 6 w 2828"/>
                    <a:gd name="T49" fmla="*/ 3 h 149"/>
                    <a:gd name="T50" fmla="*/ 0 w 2828"/>
                    <a:gd name="T51" fmla="*/ 6 h 14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28" h="149">
                      <a:moveTo>
                        <a:pt x="2828" y="74"/>
                      </a:moveTo>
                      <a:lnTo>
                        <a:pt x="2828" y="39"/>
                      </a:lnTo>
                      <a:lnTo>
                        <a:pt x="2828" y="6"/>
                      </a:lnTo>
                      <a:lnTo>
                        <a:pt x="2821" y="3"/>
                      </a:lnTo>
                      <a:lnTo>
                        <a:pt x="2815" y="0"/>
                      </a:lnTo>
                      <a:lnTo>
                        <a:pt x="2815" y="39"/>
                      </a:lnTo>
                      <a:lnTo>
                        <a:pt x="2818" y="74"/>
                      </a:lnTo>
                      <a:lnTo>
                        <a:pt x="2815" y="113"/>
                      </a:lnTo>
                      <a:lnTo>
                        <a:pt x="2815" y="149"/>
                      </a:lnTo>
                      <a:lnTo>
                        <a:pt x="2821" y="145"/>
                      </a:lnTo>
                      <a:lnTo>
                        <a:pt x="2828" y="142"/>
                      </a:lnTo>
                      <a:lnTo>
                        <a:pt x="2828" y="110"/>
                      </a:lnTo>
                      <a:lnTo>
                        <a:pt x="2828" y="74"/>
                      </a:lnTo>
                      <a:close/>
                      <a:moveTo>
                        <a:pt x="0" y="6"/>
                      </a:moveTo>
                      <a:lnTo>
                        <a:pt x="0" y="39"/>
                      </a:lnTo>
                      <a:lnTo>
                        <a:pt x="0" y="74"/>
                      </a:lnTo>
                      <a:lnTo>
                        <a:pt x="0" y="110"/>
                      </a:lnTo>
                      <a:lnTo>
                        <a:pt x="0" y="142"/>
                      </a:lnTo>
                      <a:lnTo>
                        <a:pt x="6" y="145"/>
                      </a:lnTo>
                      <a:lnTo>
                        <a:pt x="13" y="149"/>
                      </a:lnTo>
                      <a:lnTo>
                        <a:pt x="13" y="113"/>
                      </a:lnTo>
                      <a:lnTo>
                        <a:pt x="13" y="74"/>
                      </a:lnTo>
                      <a:lnTo>
                        <a:pt x="13" y="39"/>
                      </a:lnTo>
                      <a:lnTo>
                        <a:pt x="13" y="0"/>
                      </a:lnTo>
                      <a:lnTo>
                        <a:pt x="6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9CD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7" name="Freeform 305"/>
                <p:cNvSpPr>
                  <a:spLocks noEditPoints="1"/>
                </p:cNvSpPr>
                <p:nvPr/>
              </p:nvSpPr>
              <p:spPr bwMode="auto">
                <a:xfrm>
                  <a:off x="1618" y="2680"/>
                  <a:ext cx="2815" cy="155"/>
                </a:xfrm>
                <a:custGeom>
                  <a:avLst/>
                  <a:gdLst>
                    <a:gd name="T0" fmla="*/ 2815 w 2815"/>
                    <a:gd name="T1" fmla="*/ 77 h 155"/>
                    <a:gd name="T2" fmla="*/ 2815 w 2815"/>
                    <a:gd name="T3" fmla="*/ 42 h 155"/>
                    <a:gd name="T4" fmla="*/ 2815 w 2815"/>
                    <a:gd name="T5" fmla="*/ 6 h 155"/>
                    <a:gd name="T6" fmla="*/ 2809 w 2815"/>
                    <a:gd name="T7" fmla="*/ 3 h 155"/>
                    <a:gd name="T8" fmla="*/ 2802 w 2815"/>
                    <a:gd name="T9" fmla="*/ 0 h 155"/>
                    <a:gd name="T10" fmla="*/ 2806 w 2815"/>
                    <a:gd name="T11" fmla="*/ 38 h 155"/>
                    <a:gd name="T12" fmla="*/ 2806 w 2815"/>
                    <a:gd name="T13" fmla="*/ 77 h 155"/>
                    <a:gd name="T14" fmla="*/ 2806 w 2815"/>
                    <a:gd name="T15" fmla="*/ 116 h 155"/>
                    <a:gd name="T16" fmla="*/ 2802 w 2815"/>
                    <a:gd name="T17" fmla="*/ 155 h 155"/>
                    <a:gd name="T18" fmla="*/ 2809 w 2815"/>
                    <a:gd name="T19" fmla="*/ 152 h 155"/>
                    <a:gd name="T20" fmla="*/ 2815 w 2815"/>
                    <a:gd name="T21" fmla="*/ 148 h 155"/>
                    <a:gd name="T22" fmla="*/ 2815 w 2815"/>
                    <a:gd name="T23" fmla="*/ 113 h 155"/>
                    <a:gd name="T24" fmla="*/ 2815 w 2815"/>
                    <a:gd name="T25" fmla="*/ 77 h 155"/>
                    <a:gd name="T26" fmla="*/ 0 w 2815"/>
                    <a:gd name="T27" fmla="*/ 6 h 155"/>
                    <a:gd name="T28" fmla="*/ 0 w 2815"/>
                    <a:gd name="T29" fmla="*/ 42 h 155"/>
                    <a:gd name="T30" fmla="*/ 0 w 2815"/>
                    <a:gd name="T31" fmla="*/ 77 h 155"/>
                    <a:gd name="T32" fmla="*/ 0 w 2815"/>
                    <a:gd name="T33" fmla="*/ 113 h 155"/>
                    <a:gd name="T34" fmla="*/ 0 w 2815"/>
                    <a:gd name="T35" fmla="*/ 148 h 155"/>
                    <a:gd name="T36" fmla="*/ 7 w 2815"/>
                    <a:gd name="T37" fmla="*/ 152 h 155"/>
                    <a:gd name="T38" fmla="*/ 13 w 2815"/>
                    <a:gd name="T39" fmla="*/ 155 h 155"/>
                    <a:gd name="T40" fmla="*/ 10 w 2815"/>
                    <a:gd name="T41" fmla="*/ 116 h 155"/>
                    <a:gd name="T42" fmla="*/ 10 w 2815"/>
                    <a:gd name="T43" fmla="*/ 77 h 155"/>
                    <a:gd name="T44" fmla="*/ 10 w 2815"/>
                    <a:gd name="T45" fmla="*/ 38 h 155"/>
                    <a:gd name="T46" fmla="*/ 13 w 2815"/>
                    <a:gd name="T47" fmla="*/ 0 h 155"/>
                    <a:gd name="T48" fmla="*/ 7 w 2815"/>
                    <a:gd name="T49" fmla="*/ 3 h 155"/>
                    <a:gd name="T50" fmla="*/ 0 w 2815"/>
                    <a:gd name="T51" fmla="*/ 6 h 15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15" h="155">
                      <a:moveTo>
                        <a:pt x="2815" y="77"/>
                      </a:moveTo>
                      <a:lnTo>
                        <a:pt x="2815" y="42"/>
                      </a:lnTo>
                      <a:lnTo>
                        <a:pt x="2815" y="6"/>
                      </a:lnTo>
                      <a:lnTo>
                        <a:pt x="2809" y="3"/>
                      </a:lnTo>
                      <a:lnTo>
                        <a:pt x="2802" y="0"/>
                      </a:lnTo>
                      <a:lnTo>
                        <a:pt x="2806" y="38"/>
                      </a:lnTo>
                      <a:lnTo>
                        <a:pt x="2806" y="77"/>
                      </a:lnTo>
                      <a:lnTo>
                        <a:pt x="2806" y="116"/>
                      </a:lnTo>
                      <a:lnTo>
                        <a:pt x="2802" y="155"/>
                      </a:lnTo>
                      <a:lnTo>
                        <a:pt x="2809" y="152"/>
                      </a:lnTo>
                      <a:lnTo>
                        <a:pt x="2815" y="148"/>
                      </a:lnTo>
                      <a:lnTo>
                        <a:pt x="2815" y="113"/>
                      </a:lnTo>
                      <a:lnTo>
                        <a:pt x="2815" y="77"/>
                      </a:lnTo>
                      <a:close/>
                      <a:moveTo>
                        <a:pt x="0" y="6"/>
                      </a:moveTo>
                      <a:lnTo>
                        <a:pt x="0" y="42"/>
                      </a:lnTo>
                      <a:lnTo>
                        <a:pt x="0" y="77"/>
                      </a:lnTo>
                      <a:lnTo>
                        <a:pt x="0" y="113"/>
                      </a:lnTo>
                      <a:lnTo>
                        <a:pt x="0" y="148"/>
                      </a:lnTo>
                      <a:lnTo>
                        <a:pt x="7" y="152"/>
                      </a:lnTo>
                      <a:lnTo>
                        <a:pt x="13" y="155"/>
                      </a:lnTo>
                      <a:lnTo>
                        <a:pt x="10" y="116"/>
                      </a:lnTo>
                      <a:lnTo>
                        <a:pt x="10" y="77"/>
                      </a:lnTo>
                      <a:lnTo>
                        <a:pt x="10" y="38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9CC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8" name="Freeform 306"/>
                <p:cNvSpPr>
                  <a:spLocks noEditPoints="1"/>
                </p:cNvSpPr>
                <p:nvPr/>
              </p:nvSpPr>
              <p:spPr bwMode="auto">
                <a:xfrm>
                  <a:off x="1625" y="2676"/>
                  <a:ext cx="2805" cy="162"/>
                </a:xfrm>
                <a:custGeom>
                  <a:avLst/>
                  <a:gdLst>
                    <a:gd name="T0" fmla="*/ 2805 w 2805"/>
                    <a:gd name="T1" fmla="*/ 81 h 162"/>
                    <a:gd name="T2" fmla="*/ 2802 w 2805"/>
                    <a:gd name="T3" fmla="*/ 46 h 162"/>
                    <a:gd name="T4" fmla="*/ 2802 w 2805"/>
                    <a:gd name="T5" fmla="*/ 7 h 162"/>
                    <a:gd name="T6" fmla="*/ 2795 w 2805"/>
                    <a:gd name="T7" fmla="*/ 4 h 162"/>
                    <a:gd name="T8" fmla="*/ 2789 w 2805"/>
                    <a:gd name="T9" fmla="*/ 0 h 162"/>
                    <a:gd name="T10" fmla="*/ 2792 w 2805"/>
                    <a:gd name="T11" fmla="*/ 42 h 162"/>
                    <a:gd name="T12" fmla="*/ 2792 w 2805"/>
                    <a:gd name="T13" fmla="*/ 81 h 162"/>
                    <a:gd name="T14" fmla="*/ 2792 w 2805"/>
                    <a:gd name="T15" fmla="*/ 120 h 162"/>
                    <a:gd name="T16" fmla="*/ 2789 w 2805"/>
                    <a:gd name="T17" fmla="*/ 162 h 162"/>
                    <a:gd name="T18" fmla="*/ 2795 w 2805"/>
                    <a:gd name="T19" fmla="*/ 159 h 162"/>
                    <a:gd name="T20" fmla="*/ 2802 w 2805"/>
                    <a:gd name="T21" fmla="*/ 156 h 162"/>
                    <a:gd name="T22" fmla="*/ 2802 w 2805"/>
                    <a:gd name="T23" fmla="*/ 120 h 162"/>
                    <a:gd name="T24" fmla="*/ 2805 w 2805"/>
                    <a:gd name="T25" fmla="*/ 81 h 162"/>
                    <a:gd name="T26" fmla="*/ 0 w 2805"/>
                    <a:gd name="T27" fmla="*/ 7 h 162"/>
                    <a:gd name="T28" fmla="*/ 0 w 2805"/>
                    <a:gd name="T29" fmla="*/ 46 h 162"/>
                    <a:gd name="T30" fmla="*/ 0 w 2805"/>
                    <a:gd name="T31" fmla="*/ 81 h 162"/>
                    <a:gd name="T32" fmla="*/ 0 w 2805"/>
                    <a:gd name="T33" fmla="*/ 120 h 162"/>
                    <a:gd name="T34" fmla="*/ 0 w 2805"/>
                    <a:gd name="T35" fmla="*/ 156 h 162"/>
                    <a:gd name="T36" fmla="*/ 6 w 2805"/>
                    <a:gd name="T37" fmla="*/ 159 h 162"/>
                    <a:gd name="T38" fmla="*/ 13 w 2805"/>
                    <a:gd name="T39" fmla="*/ 162 h 162"/>
                    <a:gd name="T40" fmla="*/ 9 w 2805"/>
                    <a:gd name="T41" fmla="*/ 120 h 162"/>
                    <a:gd name="T42" fmla="*/ 9 w 2805"/>
                    <a:gd name="T43" fmla="*/ 81 h 162"/>
                    <a:gd name="T44" fmla="*/ 9 w 2805"/>
                    <a:gd name="T45" fmla="*/ 42 h 162"/>
                    <a:gd name="T46" fmla="*/ 13 w 2805"/>
                    <a:gd name="T47" fmla="*/ 0 h 162"/>
                    <a:gd name="T48" fmla="*/ 6 w 2805"/>
                    <a:gd name="T49" fmla="*/ 4 h 162"/>
                    <a:gd name="T50" fmla="*/ 0 w 2805"/>
                    <a:gd name="T51" fmla="*/ 7 h 16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05" h="162">
                      <a:moveTo>
                        <a:pt x="2805" y="81"/>
                      </a:moveTo>
                      <a:lnTo>
                        <a:pt x="2802" y="46"/>
                      </a:lnTo>
                      <a:lnTo>
                        <a:pt x="2802" y="7"/>
                      </a:lnTo>
                      <a:lnTo>
                        <a:pt x="2795" y="4"/>
                      </a:lnTo>
                      <a:lnTo>
                        <a:pt x="2789" y="0"/>
                      </a:lnTo>
                      <a:lnTo>
                        <a:pt x="2792" y="42"/>
                      </a:lnTo>
                      <a:lnTo>
                        <a:pt x="2792" y="81"/>
                      </a:lnTo>
                      <a:lnTo>
                        <a:pt x="2792" y="120"/>
                      </a:lnTo>
                      <a:lnTo>
                        <a:pt x="2789" y="162"/>
                      </a:lnTo>
                      <a:lnTo>
                        <a:pt x="2795" y="159"/>
                      </a:lnTo>
                      <a:lnTo>
                        <a:pt x="2802" y="156"/>
                      </a:lnTo>
                      <a:lnTo>
                        <a:pt x="2802" y="120"/>
                      </a:lnTo>
                      <a:lnTo>
                        <a:pt x="2805" y="81"/>
                      </a:lnTo>
                      <a:close/>
                      <a:moveTo>
                        <a:pt x="0" y="7"/>
                      </a:moveTo>
                      <a:lnTo>
                        <a:pt x="0" y="46"/>
                      </a:lnTo>
                      <a:lnTo>
                        <a:pt x="0" y="81"/>
                      </a:lnTo>
                      <a:lnTo>
                        <a:pt x="0" y="120"/>
                      </a:lnTo>
                      <a:lnTo>
                        <a:pt x="0" y="156"/>
                      </a:lnTo>
                      <a:lnTo>
                        <a:pt x="6" y="159"/>
                      </a:lnTo>
                      <a:lnTo>
                        <a:pt x="13" y="162"/>
                      </a:lnTo>
                      <a:lnTo>
                        <a:pt x="9" y="120"/>
                      </a:lnTo>
                      <a:lnTo>
                        <a:pt x="9" y="81"/>
                      </a:lnTo>
                      <a:lnTo>
                        <a:pt x="9" y="42"/>
                      </a:lnTo>
                      <a:lnTo>
                        <a:pt x="13" y="0"/>
                      </a:lnTo>
                      <a:lnTo>
                        <a:pt x="6" y="4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9CC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59" name="Freeform 307"/>
                <p:cNvSpPr>
                  <a:spLocks noEditPoints="1"/>
                </p:cNvSpPr>
                <p:nvPr/>
              </p:nvSpPr>
              <p:spPr bwMode="auto">
                <a:xfrm>
                  <a:off x="1628" y="2676"/>
                  <a:ext cx="2796" cy="165"/>
                </a:xfrm>
                <a:custGeom>
                  <a:avLst/>
                  <a:gdLst>
                    <a:gd name="T0" fmla="*/ 2796 w 2796"/>
                    <a:gd name="T1" fmla="*/ 81 h 165"/>
                    <a:gd name="T2" fmla="*/ 2796 w 2796"/>
                    <a:gd name="T3" fmla="*/ 42 h 165"/>
                    <a:gd name="T4" fmla="*/ 2792 w 2796"/>
                    <a:gd name="T5" fmla="*/ 4 h 165"/>
                    <a:gd name="T6" fmla="*/ 2786 w 2796"/>
                    <a:gd name="T7" fmla="*/ 0 h 165"/>
                    <a:gd name="T8" fmla="*/ 2779 w 2796"/>
                    <a:gd name="T9" fmla="*/ 0 h 165"/>
                    <a:gd name="T10" fmla="*/ 2783 w 2796"/>
                    <a:gd name="T11" fmla="*/ 39 h 165"/>
                    <a:gd name="T12" fmla="*/ 2783 w 2796"/>
                    <a:gd name="T13" fmla="*/ 81 h 165"/>
                    <a:gd name="T14" fmla="*/ 2783 w 2796"/>
                    <a:gd name="T15" fmla="*/ 123 h 165"/>
                    <a:gd name="T16" fmla="*/ 2779 w 2796"/>
                    <a:gd name="T17" fmla="*/ 165 h 165"/>
                    <a:gd name="T18" fmla="*/ 2786 w 2796"/>
                    <a:gd name="T19" fmla="*/ 162 h 165"/>
                    <a:gd name="T20" fmla="*/ 2792 w 2796"/>
                    <a:gd name="T21" fmla="*/ 159 h 165"/>
                    <a:gd name="T22" fmla="*/ 2796 w 2796"/>
                    <a:gd name="T23" fmla="*/ 120 h 165"/>
                    <a:gd name="T24" fmla="*/ 2796 w 2796"/>
                    <a:gd name="T25" fmla="*/ 81 h 165"/>
                    <a:gd name="T26" fmla="*/ 3 w 2796"/>
                    <a:gd name="T27" fmla="*/ 4 h 165"/>
                    <a:gd name="T28" fmla="*/ 0 w 2796"/>
                    <a:gd name="T29" fmla="*/ 42 h 165"/>
                    <a:gd name="T30" fmla="*/ 0 w 2796"/>
                    <a:gd name="T31" fmla="*/ 81 h 165"/>
                    <a:gd name="T32" fmla="*/ 0 w 2796"/>
                    <a:gd name="T33" fmla="*/ 120 h 165"/>
                    <a:gd name="T34" fmla="*/ 3 w 2796"/>
                    <a:gd name="T35" fmla="*/ 159 h 165"/>
                    <a:gd name="T36" fmla="*/ 10 w 2796"/>
                    <a:gd name="T37" fmla="*/ 162 h 165"/>
                    <a:gd name="T38" fmla="*/ 16 w 2796"/>
                    <a:gd name="T39" fmla="*/ 165 h 165"/>
                    <a:gd name="T40" fmla="*/ 13 w 2796"/>
                    <a:gd name="T41" fmla="*/ 123 h 165"/>
                    <a:gd name="T42" fmla="*/ 13 w 2796"/>
                    <a:gd name="T43" fmla="*/ 81 h 165"/>
                    <a:gd name="T44" fmla="*/ 13 w 2796"/>
                    <a:gd name="T45" fmla="*/ 39 h 165"/>
                    <a:gd name="T46" fmla="*/ 16 w 2796"/>
                    <a:gd name="T47" fmla="*/ 0 h 165"/>
                    <a:gd name="T48" fmla="*/ 10 w 2796"/>
                    <a:gd name="T49" fmla="*/ 0 h 165"/>
                    <a:gd name="T50" fmla="*/ 3 w 2796"/>
                    <a:gd name="T51" fmla="*/ 4 h 16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96" h="165">
                      <a:moveTo>
                        <a:pt x="2796" y="81"/>
                      </a:moveTo>
                      <a:lnTo>
                        <a:pt x="2796" y="42"/>
                      </a:lnTo>
                      <a:lnTo>
                        <a:pt x="2792" y="4"/>
                      </a:lnTo>
                      <a:lnTo>
                        <a:pt x="2786" y="0"/>
                      </a:lnTo>
                      <a:lnTo>
                        <a:pt x="2779" y="0"/>
                      </a:lnTo>
                      <a:lnTo>
                        <a:pt x="2783" y="39"/>
                      </a:lnTo>
                      <a:lnTo>
                        <a:pt x="2783" y="81"/>
                      </a:lnTo>
                      <a:lnTo>
                        <a:pt x="2783" y="123"/>
                      </a:lnTo>
                      <a:lnTo>
                        <a:pt x="2779" y="165"/>
                      </a:lnTo>
                      <a:lnTo>
                        <a:pt x="2786" y="162"/>
                      </a:lnTo>
                      <a:lnTo>
                        <a:pt x="2792" y="159"/>
                      </a:lnTo>
                      <a:lnTo>
                        <a:pt x="2796" y="120"/>
                      </a:lnTo>
                      <a:lnTo>
                        <a:pt x="2796" y="81"/>
                      </a:lnTo>
                      <a:close/>
                      <a:moveTo>
                        <a:pt x="3" y="4"/>
                      </a:moveTo>
                      <a:lnTo>
                        <a:pt x="0" y="42"/>
                      </a:lnTo>
                      <a:lnTo>
                        <a:pt x="0" y="81"/>
                      </a:lnTo>
                      <a:lnTo>
                        <a:pt x="0" y="120"/>
                      </a:lnTo>
                      <a:lnTo>
                        <a:pt x="3" y="159"/>
                      </a:lnTo>
                      <a:lnTo>
                        <a:pt x="10" y="162"/>
                      </a:lnTo>
                      <a:lnTo>
                        <a:pt x="16" y="165"/>
                      </a:lnTo>
                      <a:lnTo>
                        <a:pt x="13" y="123"/>
                      </a:lnTo>
                      <a:lnTo>
                        <a:pt x="13" y="81"/>
                      </a:lnTo>
                      <a:lnTo>
                        <a:pt x="13" y="39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9CB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0" name="Freeform 308"/>
                <p:cNvSpPr>
                  <a:spLocks noEditPoints="1"/>
                </p:cNvSpPr>
                <p:nvPr/>
              </p:nvSpPr>
              <p:spPr bwMode="auto">
                <a:xfrm>
                  <a:off x="1634" y="2673"/>
                  <a:ext cx="2783" cy="168"/>
                </a:xfrm>
                <a:custGeom>
                  <a:avLst/>
                  <a:gdLst>
                    <a:gd name="T0" fmla="*/ 2783 w 2783"/>
                    <a:gd name="T1" fmla="*/ 84 h 168"/>
                    <a:gd name="T2" fmla="*/ 2783 w 2783"/>
                    <a:gd name="T3" fmla="*/ 45 h 168"/>
                    <a:gd name="T4" fmla="*/ 2780 w 2783"/>
                    <a:gd name="T5" fmla="*/ 3 h 168"/>
                    <a:gd name="T6" fmla="*/ 2773 w 2783"/>
                    <a:gd name="T7" fmla="*/ 3 h 168"/>
                    <a:gd name="T8" fmla="*/ 2767 w 2783"/>
                    <a:gd name="T9" fmla="*/ 0 h 168"/>
                    <a:gd name="T10" fmla="*/ 2770 w 2783"/>
                    <a:gd name="T11" fmla="*/ 42 h 168"/>
                    <a:gd name="T12" fmla="*/ 2770 w 2783"/>
                    <a:gd name="T13" fmla="*/ 84 h 168"/>
                    <a:gd name="T14" fmla="*/ 2770 w 2783"/>
                    <a:gd name="T15" fmla="*/ 126 h 168"/>
                    <a:gd name="T16" fmla="*/ 2767 w 2783"/>
                    <a:gd name="T17" fmla="*/ 168 h 168"/>
                    <a:gd name="T18" fmla="*/ 2773 w 2783"/>
                    <a:gd name="T19" fmla="*/ 168 h 168"/>
                    <a:gd name="T20" fmla="*/ 2780 w 2783"/>
                    <a:gd name="T21" fmla="*/ 165 h 168"/>
                    <a:gd name="T22" fmla="*/ 2783 w 2783"/>
                    <a:gd name="T23" fmla="*/ 123 h 168"/>
                    <a:gd name="T24" fmla="*/ 2783 w 2783"/>
                    <a:gd name="T25" fmla="*/ 84 h 168"/>
                    <a:gd name="T26" fmla="*/ 4 w 2783"/>
                    <a:gd name="T27" fmla="*/ 3 h 168"/>
                    <a:gd name="T28" fmla="*/ 0 w 2783"/>
                    <a:gd name="T29" fmla="*/ 45 h 168"/>
                    <a:gd name="T30" fmla="*/ 0 w 2783"/>
                    <a:gd name="T31" fmla="*/ 84 h 168"/>
                    <a:gd name="T32" fmla="*/ 0 w 2783"/>
                    <a:gd name="T33" fmla="*/ 123 h 168"/>
                    <a:gd name="T34" fmla="*/ 4 w 2783"/>
                    <a:gd name="T35" fmla="*/ 165 h 168"/>
                    <a:gd name="T36" fmla="*/ 10 w 2783"/>
                    <a:gd name="T37" fmla="*/ 168 h 168"/>
                    <a:gd name="T38" fmla="*/ 17 w 2783"/>
                    <a:gd name="T39" fmla="*/ 168 h 168"/>
                    <a:gd name="T40" fmla="*/ 13 w 2783"/>
                    <a:gd name="T41" fmla="*/ 126 h 168"/>
                    <a:gd name="T42" fmla="*/ 13 w 2783"/>
                    <a:gd name="T43" fmla="*/ 84 h 168"/>
                    <a:gd name="T44" fmla="*/ 13 w 2783"/>
                    <a:gd name="T45" fmla="*/ 42 h 168"/>
                    <a:gd name="T46" fmla="*/ 17 w 2783"/>
                    <a:gd name="T47" fmla="*/ 0 h 168"/>
                    <a:gd name="T48" fmla="*/ 10 w 2783"/>
                    <a:gd name="T49" fmla="*/ 3 h 168"/>
                    <a:gd name="T50" fmla="*/ 4 w 2783"/>
                    <a:gd name="T51" fmla="*/ 3 h 16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83" h="168">
                      <a:moveTo>
                        <a:pt x="2783" y="84"/>
                      </a:moveTo>
                      <a:lnTo>
                        <a:pt x="2783" y="45"/>
                      </a:lnTo>
                      <a:lnTo>
                        <a:pt x="2780" y="3"/>
                      </a:lnTo>
                      <a:lnTo>
                        <a:pt x="2773" y="3"/>
                      </a:lnTo>
                      <a:lnTo>
                        <a:pt x="2767" y="0"/>
                      </a:lnTo>
                      <a:lnTo>
                        <a:pt x="2770" y="42"/>
                      </a:lnTo>
                      <a:lnTo>
                        <a:pt x="2770" y="84"/>
                      </a:lnTo>
                      <a:lnTo>
                        <a:pt x="2770" y="126"/>
                      </a:lnTo>
                      <a:lnTo>
                        <a:pt x="2767" y="168"/>
                      </a:lnTo>
                      <a:lnTo>
                        <a:pt x="2773" y="168"/>
                      </a:lnTo>
                      <a:lnTo>
                        <a:pt x="2780" y="165"/>
                      </a:lnTo>
                      <a:lnTo>
                        <a:pt x="2783" y="123"/>
                      </a:lnTo>
                      <a:lnTo>
                        <a:pt x="2783" y="84"/>
                      </a:lnTo>
                      <a:close/>
                      <a:moveTo>
                        <a:pt x="4" y="3"/>
                      </a:moveTo>
                      <a:lnTo>
                        <a:pt x="0" y="45"/>
                      </a:lnTo>
                      <a:lnTo>
                        <a:pt x="0" y="84"/>
                      </a:lnTo>
                      <a:lnTo>
                        <a:pt x="0" y="123"/>
                      </a:lnTo>
                      <a:lnTo>
                        <a:pt x="4" y="165"/>
                      </a:lnTo>
                      <a:lnTo>
                        <a:pt x="10" y="168"/>
                      </a:lnTo>
                      <a:lnTo>
                        <a:pt x="17" y="168"/>
                      </a:lnTo>
                      <a:lnTo>
                        <a:pt x="13" y="126"/>
                      </a:lnTo>
                      <a:lnTo>
                        <a:pt x="13" y="84"/>
                      </a:lnTo>
                      <a:lnTo>
                        <a:pt x="13" y="42"/>
                      </a:lnTo>
                      <a:lnTo>
                        <a:pt x="17" y="0"/>
                      </a:lnTo>
                      <a:lnTo>
                        <a:pt x="10" y="3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F9CA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1" name="Freeform 309"/>
                <p:cNvSpPr>
                  <a:spLocks noEditPoints="1"/>
                </p:cNvSpPr>
                <p:nvPr/>
              </p:nvSpPr>
              <p:spPr bwMode="auto">
                <a:xfrm>
                  <a:off x="1641" y="2670"/>
                  <a:ext cx="2770" cy="175"/>
                </a:xfrm>
                <a:custGeom>
                  <a:avLst/>
                  <a:gdLst>
                    <a:gd name="T0" fmla="*/ 2770 w 2770"/>
                    <a:gd name="T1" fmla="*/ 87 h 175"/>
                    <a:gd name="T2" fmla="*/ 2770 w 2770"/>
                    <a:gd name="T3" fmla="*/ 45 h 175"/>
                    <a:gd name="T4" fmla="*/ 2766 w 2770"/>
                    <a:gd name="T5" fmla="*/ 6 h 175"/>
                    <a:gd name="T6" fmla="*/ 2760 w 2770"/>
                    <a:gd name="T7" fmla="*/ 3 h 175"/>
                    <a:gd name="T8" fmla="*/ 2757 w 2770"/>
                    <a:gd name="T9" fmla="*/ 0 h 175"/>
                    <a:gd name="T10" fmla="*/ 2757 w 2770"/>
                    <a:gd name="T11" fmla="*/ 45 h 175"/>
                    <a:gd name="T12" fmla="*/ 2757 w 2770"/>
                    <a:gd name="T13" fmla="*/ 87 h 175"/>
                    <a:gd name="T14" fmla="*/ 2757 w 2770"/>
                    <a:gd name="T15" fmla="*/ 133 h 175"/>
                    <a:gd name="T16" fmla="*/ 2757 w 2770"/>
                    <a:gd name="T17" fmla="*/ 175 h 175"/>
                    <a:gd name="T18" fmla="*/ 2760 w 2770"/>
                    <a:gd name="T19" fmla="*/ 171 h 175"/>
                    <a:gd name="T20" fmla="*/ 2766 w 2770"/>
                    <a:gd name="T21" fmla="*/ 171 h 175"/>
                    <a:gd name="T22" fmla="*/ 2770 w 2770"/>
                    <a:gd name="T23" fmla="*/ 129 h 175"/>
                    <a:gd name="T24" fmla="*/ 2770 w 2770"/>
                    <a:gd name="T25" fmla="*/ 87 h 175"/>
                    <a:gd name="T26" fmla="*/ 3 w 2770"/>
                    <a:gd name="T27" fmla="*/ 6 h 175"/>
                    <a:gd name="T28" fmla="*/ 0 w 2770"/>
                    <a:gd name="T29" fmla="*/ 45 h 175"/>
                    <a:gd name="T30" fmla="*/ 0 w 2770"/>
                    <a:gd name="T31" fmla="*/ 87 h 175"/>
                    <a:gd name="T32" fmla="*/ 0 w 2770"/>
                    <a:gd name="T33" fmla="*/ 129 h 175"/>
                    <a:gd name="T34" fmla="*/ 3 w 2770"/>
                    <a:gd name="T35" fmla="*/ 171 h 175"/>
                    <a:gd name="T36" fmla="*/ 10 w 2770"/>
                    <a:gd name="T37" fmla="*/ 171 h 175"/>
                    <a:gd name="T38" fmla="*/ 13 w 2770"/>
                    <a:gd name="T39" fmla="*/ 175 h 175"/>
                    <a:gd name="T40" fmla="*/ 13 w 2770"/>
                    <a:gd name="T41" fmla="*/ 133 h 175"/>
                    <a:gd name="T42" fmla="*/ 13 w 2770"/>
                    <a:gd name="T43" fmla="*/ 87 h 175"/>
                    <a:gd name="T44" fmla="*/ 13 w 2770"/>
                    <a:gd name="T45" fmla="*/ 45 h 175"/>
                    <a:gd name="T46" fmla="*/ 13 w 2770"/>
                    <a:gd name="T47" fmla="*/ 0 h 175"/>
                    <a:gd name="T48" fmla="*/ 10 w 2770"/>
                    <a:gd name="T49" fmla="*/ 3 h 175"/>
                    <a:gd name="T50" fmla="*/ 3 w 2770"/>
                    <a:gd name="T51" fmla="*/ 6 h 17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70" h="175">
                      <a:moveTo>
                        <a:pt x="2770" y="87"/>
                      </a:moveTo>
                      <a:lnTo>
                        <a:pt x="2770" y="45"/>
                      </a:lnTo>
                      <a:lnTo>
                        <a:pt x="2766" y="6"/>
                      </a:lnTo>
                      <a:lnTo>
                        <a:pt x="2760" y="3"/>
                      </a:lnTo>
                      <a:lnTo>
                        <a:pt x="2757" y="0"/>
                      </a:lnTo>
                      <a:lnTo>
                        <a:pt x="2757" y="45"/>
                      </a:lnTo>
                      <a:lnTo>
                        <a:pt x="2757" y="87"/>
                      </a:lnTo>
                      <a:lnTo>
                        <a:pt x="2757" y="133"/>
                      </a:lnTo>
                      <a:lnTo>
                        <a:pt x="2757" y="175"/>
                      </a:lnTo>
                      <a:lnTo>
                        <a:pt x="2760" y="171"/>
                      </a:lnTo>
                      <a:lnTo>
                        <a:pt x="2766" y="171"/>
                      </a:lnTo>
                      <a:lnTo>
                        <a:pt x="2770" y="129"/>
                      </a:lnTo>
                      <a:lnTo>
                        <a:pt x="2770" y="87"/>
                      </a:lnTo>
                      <a:close/>
                      <a:moveTo>
                        <a:pt x="3" y="6"/>
                      </a:moveTo>
                      <a:lnTo>
                        <a:pt x="0" y="45"/>
                      </a:lnTo>
                      <a:lnTo>
                        <a:pt x="0" y="87"/>
                      </a:lnTo>
                      <a:lnTo>
                        <a:pt x="0" y="129"/>
                      </a:lnTo>
                      <a:lnTo>
                        <a:pt x="3" y="171"/>
                      </a:lnTo>
                      <a:lnTo>
                        <a:pt x="10" y="171"/>
                      </a:lnTo>
                      <a:lnTo>
                        <a:pt x="13" y="175"/>
                      </a:lnTo>
                      <a:lnTo>
                        <a:pt x="13" y="133"/>
                      </a:lnTo>
                      <a:lnTo>
                        <a:pt x="13" y="87"/>
                      </a:lnTo>
                      <a:lnTo>
                        <a:pt x="13" y="45"/>
                      </a:lnTo>
                      <a:lnTo>
                        <a:pt x="13" y="0"/>
                      </a:lnTo>
                      <a:lnTo>
                        <a:pt x="10" y="3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F9C8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2" name="Freeform 310"/>
                <p:cNvSpPr>
                  <a:spLocks noEditPoints="1"/>
                </p:cNvSpPr>
                <p:nvPr/>
              </p:nvSpPr>
              <p:spPr bwMode="auto">
                <a:xfrm>
                  <a:off x="1647" y="2667"/>
                  <a:ext cx="2757" cy="181"/>
                </a:xfrm>
                <a:custGeom>
                  <a:avLst/>
                  <a:gdLst>
                    <a:gd name="T0" fmla="*/ 2757 w 2757"/>
                    <a:gd name="T1" fmla="*/ 90 h 181"/>
                    <a:gd name="T2" fmla="*/ 2757 w 2757"/>
                    <a:gd name="T3" fmla="*/ 48 h 181"/>
                    <a:gd name="T4" fmla="*/ 2754 w 2757"/>
                    <a:gd name="T5" fmla="*/ 6 h 181"/>
                    <a:gd name="T6" fmla="*/ 2751 w 2757"/>
                    <a:gd name="T7" fmla="*/ 3 h 181"/>
                    <a:gd name="T8" fmla="*/ 2744 w 2757"/>
                    <a:gd name="T9" fmla="*/ 0 h 181"/>
                    <a:gd name="T10" fmla="*/ 2744 w 2757"/>
                    <a:gd name="T11" fmla="*/ 45 h 181"/>
                    <a:gd name="T12" fmla="*/ 2747 w 2757"/>
                    <a:gd name="T13" fmla="*/ 90 h 181"/>
                    <a:gd name="T14" fmla="*/ 2744 w 2757"/>
                    <a:gd name="T15" fmla="*/ 136 h 181"/>
                    <a:gd name="T16" fmla="*/ 2744 w 2757"/>
                    <a:gd name="T17" fmla="*/ 181 h 181"/>
                    <a:gd name="T18" fmla="*/ 2751 w 2757"/>
                    <a:gd name="T19" fmla="*/ 178 h 181"/>
                    <a:gd name="T20" fmla="*/ 2754 w 2757"/>
                    <a:gd name="T21" fmla="*/ 174 h 181"/>
                    <a:gd name="T22" fmla="*/ 2757 w 2757"/>
                    <a:gd name="T23" fmla="*/ 132 h 181"/>
                    <a:gd name="T24" fmla="*/ 2757 w 2757"/>
                    <a:gd name="T25" fmla="*/ 90 h 181"/>
                    <a:gd name="T26" fmla="*/ 4 w 2757"/>
                    <a:gd name="T27" fmla="*/ 6 h 181"/>
                    <a:gd name="T28" fmla="*/ 0 w 2757"/>
                    <a:gd name="T29" fmla="*/ 48 h 181"/>
                    <a:gd name="T30" fmla="*/ 0 w 2757"/>
                    <a:gd name="T31" fmla="*/ 90 h 181"/>
                    <a:gd name="T32" fmla="*/ 0 w 2757"/>
                    <a:gd name="T33" fmla="*/ 132 h 181"/>
                    <a:gd name="T34" fmla="*/ 4 w 2757"/>
                    <a:gd name="T35" fmla="*/ 174 h 181"/>
                    <a:gd name="T36" fmla="*/ 7 w 2757"/>
                    <a:gd name="T37" fmla="*/ 178 h 181"/>
                    <a:gd name="T38" fmla="*/ 13 w 2757"/>
                    <a:gd name="T39" fmla="*/ 181 h 181"/>
                    <a:gd name="T40" fmla="*/ 13 w 2757"/>
                    <a:gd name="T41" fmla="*/ 136 h 181"/>
                    <a:gd name="T42" fmla="*/ 10 w 2757"/>
                    <a:gd name="T43" fmla="*/ 90 h 181"/>
                    <a:gd name="T44" fmla="*/ 13 w 2757"/>
                    <a:gd name="T45" fmla="*/ 45 h 181"/>
                    <a:gd name="T46" fmla="*/ 13 w 2757"/>
                    <a:gd name="T47" fmla="*/ 0 h 181"/>
                    <a:gd name="T48" fmla="*/ 7 w 2757"/>
                    <a:gd name="T49" fmla="*/ 3 h 181"/>
                    <a:gd name="T50" fmla="*/ 4 w 2757"/>
                    <a:gd name="T51" fmla="*/ 6 h 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57" h="181">
                      <a:moveTo>
                        <a:pt x="2757" y="90"/>
                      </a:moveTo>
                      <a:lnTo>
                        <a:pt x="2757" y="48"/>
                      </a:lnTo>
                      <a:lnTo>
                        <a:pt x="2754" y="6"/>
                      </a:lnTo>
                      <a:lnTo>
                        <a:pt x="2751" y="3"/>
                      </a:lnTo>
                      <a:lnTo>
                        <a:pt x="2744" y="0"/>
                      </a:lnTo>
                      <a:lnTo>
                        <a:pt x="2744" y="45"/>
                      </a:lnTo>
                      <a:lnTo>
                        <a:pt x="2747" y="90"/>
                      </a:lnTo>
                      <a:lnTo>
                        <a:pt x="2744" y="136"/>
                      </a:lnTo>
                      <a:lnTo>
                        <a:pt x="2744" y="181"/>
                      </a:lnTo>
                      <a:lnTo>
                        <a:pt x="2751" y="178"/>
                      </a:lnTo>
                      <a:lnTo>
                        <a:pt x="2754" y="174"/>
                      </a:lnTo>
                      <a:lnTo>
                        <a:pt x="2757" y="132"/>
                      </a:lnTo>
                      <a:lnTo>
                        <a:pt x="2757" y="90"/>
                      </a:lnTo>
                      <a:close/>
                      <a:moveTo>
                        <a:pt x="4" y="6"/>
                      </a:moveTo>
                      <a:lnTo>
                        <a:pt x="0" y="48"/>
                      </a:lnTo>
                      <a:lnTo>
                        <a:pt x="0" y="90"/>
                      </a:lnTo>
                      <a:lnTo>
                        <a:pt x="0" y="132"/>
                      </a:lnTo>
                      <a:lnTo>
                        <a:pt x="4" y="174"/>
                      </a:lnTo>
                      <a:lnTo>
                        <a:pt x="7" y="178"/>
                      </a:lnTo>
                      <a:lnTo>
                        <a:pt x="13" y="181"/>
                      </a:lnTo>
                      <a:lnTo>
                        <a:pt x="13" y="136"/>
                      </a:lnTo>
                      <a:lnTo>
                        <a:pt x="10" y="90"/>
                      </a:lnTo>
                      <a:lnTo>
                        <a:pt x="13" y="45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F9C8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3" name="Freeform 311"/>
                <p:cNvSpPr>
                  <a:spLocks noEditPoints="1"/>
                </p:cNvSpPr>
                <p:nvPr/>
              </p:nvSpPr>
              <p:spPr bwMode="auto">
                <a:xfrm>
                  <a:off x="1654" y="2667"/>
                  <a:ext cx="2744" cy="181"/>
                </a:xfrm>
                <a:custGeom>
                  <a:avLst/>
                  <a:gdLst>
                    <a:gd name="T0" fmla="*/ 2744 w 2744"/>
                    <a:gd name="T1" fmla="*/ 90 h 181"/>
                    <a:gd name="T2" fmla="*/ 2744 w 2744"/>
                    <a:gd name="T3" fmla="*/ 48 h 181"/>
                    <a:gd name="T4" fmla="*/ 2744 w 2744"/>
                    <a:gd name="T5" fmla="*/ 3 h 181"/>
                    <a:gd name="T6" fmla="*/ 2737 w 2744"/>
                    <a:gd name="T7" fmla="*/ 0 h 181"/>
                    <a:gd name="T8" fmla="*/ 2731 w 2744"/>
                    <a:gd name="T9" fmla="*/ 0 h 181"/>
                    <a:gd name="T10" fmla="*/ 2734 w 2744"/>
                    <a:gd name="T11" fmla="*/ 45 h 181"/>
                    <a:gd name="T12" fmla="*/ 2734 w 2744"/>
                    <a:gd name="T13" fmla="*/ 90 h 181"/>
                    <a:gd name="T14" fmla="*/ 2734 w 2744"/>
                    <a:gd name="T15" fmla="*/ 136 h 181"/>
                    <a:gd name="T16" fmla="*/ 2731 w 2744"/>
                    <a:gd name="T17" fmla="*/ 181 h 181"/>
                    <a:gd name="T18" fmla="*/ 2737 w 2744"/>
                    <a:gd name="T19" fmla="*/ 181 h 181"/>
                    <a:gd name="T20" fmla="*/ 2744 w 2744"/>
                    <a:gd name="T21" fmla="*/ 178 h 181"/>
                    <a:gd name="T22" fmla="*/ 2744 w 2744"/>
                    <a:gd name="T23" fmla="*/ 136 h 181"/>
                    <a:gd name="T24" fmla="*/ 2744 w 2744"/>
                    <a:gd name="T25" fmla="*/ 90 h 181"/>
                    <a:gd name="T26" fmla="*/ 0 w 2744"/>
                    <a:gd name="T27" fmla="*/ 3 h 181"/>
                    <a:gd name="T28" fmla="*/ 0 w 2744"/>
                    <a:gd name="T29" fmla="*/ 48 h 181"/>
                    <a:gd name="T30" fmla="*/ 0 w 2744"/>
                    <a:gd name="T31" fmla="*/ 90 h 181"/>
                    <a:gd name="T32" fmla="*/ 0 w 2744"/>
                    <a:gd name="T33" fmla="*/ 136 h 181"/>
                    <a:gd name="T34" fmla="*/ 0 w 2744"/>
                    <a:gd name="T35" fmla="*/ 178 h 181"/>
                    <a:gd name="T36" fmla="*/ 6 w 2744"/>
                    <a:gd name="T37" fmla="*/ 181 h 181"/>
                    <a:gd name="T38" fmla="*/ 13 w 2744"/>
                    <a:gd name="T39" fmla="*/ 181 h 181"/>
                    <a:gd name="T40" fmla="*/ 10 w 2744"/>
                    <a:gd name="T41" fmla="*/ 136 h 181"/>
                    <a:gd name="T42" fmla="*/ 10 w 2744"/>
                    <a:gd name="T43" fmla="*/ 90 h 181"/>
                    <a:gd name="T44" fmla="*/ 10 w 2744"/>
                    <a:gd name="T45" fmla="*/ 45 h 181"/>
                    <a:gd name="T46" fmla="*/ 13 w 2744"/>
                    <a:gd name="T47" fmla="*/ 0 h 181"/>
                    <a:gd name="T48" fmla="*/ 6 w 2744"/>
                    <a:gd name="T49" fmla="*/ 0 h 181"/>
                    <a:gd name="T50" fmla="*/ 0 w 2744"/>
                    <a:gd name="T51" fmla="*/ 3 h 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44" h="181">
                      <a:moveTo>
                        <a:pt x="2744" y="90"/>
                      </a:moveTo>
                      <a:lnTo>
                        <a:pt x="2744" y="48"/>
                      </a:lnTo>
                      <a:lnTo>
                        <a:pt x="2744" y="3"/>
                      </a:lnTo>
                      <a:lnTo>
                        <a:pt x="2737" y="0"/>
                      </a:lnTo>
                      <a:lnTo>
                        <a:pt x="2731" y="0"/>
                      </a:lnTo>
                      <a:lnTo>
                        <a:pt x="2734" y="45"/>
                      </a:lnTo>
                      <a:lnTo>
                        <a:pt x="2734" y="90"/>
                      </a:lnTo>
                      <a:lnTo>
                        <a:pt x="2734" y="136"/>
                      </a:lnTo>
                      <a:lnTo>
                        <a:pt x="2731" y="181"/>
                      </a:lnTo>
                      <a:lnTo>
                        <a:pt x="2737" y="181"/>
                      </a:lnTo>
                      <a:lnTo>
                        <a:pt x="2744" y="178"/>
                      </a:lnTo>
                      <a:lnTo>
                        <a:pt x="2744" y="136"/>
                      </a:lnTo>
                      <a:lnTo>
                        <a:pt x="2744" y="90"/>
                      </a:lnTo>
                      <a:close/>
                      <a:moveTo>
                        <a:pt x="0" y="3"/>
                      </a:moveTo>
                      <a:lnTo>
                        <a:pt x="0" y="48"/>
                      </a:lnTo>
                      <a:lnTo>
                        <a:pt x="0" y="90"/>
                      </a:lnTo>
                      <a:lnTo>
                        <a:pt x="0" y="136"/>
                      </a:lnTo>
                      <a:lnTo>
                        <a:pt x="0" y="178"/>
                      </a:lnTo>
                      <a:lnTo>
                        <a:pt x="6" y="181"/>
                      </a:lnTo>
                      <a:lnTo>
                        <a:pt x="13" y="181"/>
                      </a:lnTo>
                      <a:lnTo>
                        <a:pt x="10" y="136"/>
                      </a:lnTo>
                      <a:lnTo>
                        <a:pt x="10" y="90"/>
                      </a:lnTo>
                      <a:lnTo>
                        <a:pt x="10" y="45"/>
                      </a:lnTo>
                      <a:lnTo>
                        <a:pt x="13" y="0"/>
                      </a:lnTo>
                      <a:lnTo>
                        <a:pt x="6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9C7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4" name="Freeform 312"/>
                <p:cNvSpPr>
                  <a:spLocks noEditPoints="1"/>
                </p:cNvSpPr>
                <p:nvPr/>
              </p:nvSpPr>
              <p:spPr bwMode="auto">
                <a:xfrm>
                  <a:off x="1657" y="2663"/>
                  <a:ext cx="2737" cy="188"/>
                </a:xfrm>
                <a:custGeom>
                  <a:avLst/>
                  <a:gdLst>
                    <a:gd name="T0" fmla="*/ 2737 w 2737"/>
                    <a:gd name="T1" fmla="*/ 94 h 188"/>
                    <a:gd name="T2" fmla="*/ 2734 w 2737"/>
                    <a:gd name="T3" fmla="*/ 49 h 188"/>
                    <a:gd name="T4" fmla="*/ 2734 w 2737"/>
                    <a:gd name="T5" fmla="*/ 4 h 188"/>
                    <a:gd name="T6" fmla="*/ 2728 w 2737"/>
                    <a:gd name="T7" fmla="*/ 4 h 188"/>
                    <a:gd name="T8" fmla="*/ 2721 w 2737"/>
                    <a:gd name="T9" fmla="*/ 0 h 188"/>
                    <a:gd name="T10" fmla="*/ 2724 w 2737"/>
                    <a:gd name="T11" fmla="*/ 49 h 188"/>
                    <a:gd name="T12" fmla="*/ 2724 w 2737"/>
                    <a:gd name="T13" fmla="*/ 94 h 188"/>
                    <a:gd name="T14" fmla="*/ 2724 w 2737"/>
                    <a:gd name="T15" fmla="*/ 143 h 188"/>
                    <a:gd name="T16" fmla="*/ 2721 w 2737"/>
                    <a:gd name="T17" fmla="*/ 188 h 188"/>
                    <a:gd name="T18" fmla="*/ 2728 w 2737"/>
                    <a:gd name="T19" fmla="*/ 185 h 188"/>
                    <a:gd name="T20" fmla="*/ 2734 w 2737"/>
                    <a:gd name="T21" fmla="*/ 185 h 188"/>
                    <a:gd name="T22" fmla="*/ 2734 w 2737"/>
                    <a:gd name="T23" fmla="*/ 140 h 188"/>
                    <a:gd name="T24" fmla="*/ 2737 w 2737"/>
                    <a:gd name="T25" fmla="*/ 94 h 188"/>
                    <a:gd name="T26" fmla="*/ 3 w 2737"/>
                    <a:gd name="T27" fmla="*/ 4 h 188"/>
                    <a:gd name="T28" fmla="*/ 3 w 2737"/>
                    <a:gd name="T29" fmla="*/ 49 h 188"/>
                    <a:gd name="T30" fmla="*/ 0 w 2737"/>
                    <a:gd name="T31" fmla="*/ 94 h 188"/>
                    <a:gd name="T32" fmla="*/ 3 w 2737"/>
                    <a:gd name="T33" fmla="*/ 140 h 188"/>
                    <a:gd name="T34" fmla="*/ 3 w 2737"/>
                    <a:gd name="T35" fmla="*/ 185 h 188"/>
                    <a:gd name="T36" fmla="*/ 10 w 2737"/>
                    <a:gd name="T37" fmla="*/ 185 h 188"/>
                    <a:gd name="T38" fmla="*/ 16 w 2737"/>
                    <a:gd name="T39" fmla="*/ 188 h 188"/>
                    <a:gd name="T40" fmla="*/ 13 w 2737"/>
                    <a:gd name="T41" fmla="*/ 143 h 188"/>
                    <a:gd name="T42" fmla="*/ 13 w 2737"/>
                    <a:gd name="T43" fmla="*/ 94 h 188"/>
                    <a:gd name="T44" fmla="*/ 13 w 2737"/>
                    <a:gd name="T45" fmla="*/ 49 h 188"/>
                    <a:gd name="T46" fmla="*/ 16 w 2737"/>
                    <a:gd name="T47" fmla="*/ 0 h 188"/>
                    <a:gd name="T48" fmla="*/ 10 w 2737"/>
                    <a:gd name="T49" fmla="*/ 4 h 188"/>
                    <a:gd name="T50" fmla="*/ 3 w 2737"/>
                    <a:gd name="T51" fmla="*/ 4 h 18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37" h="188">
                      <a:moveTo>
                        <a:pt x="2737" y="94"/>
                      </a:moveTo>
                      <a:lnTo>
                        <a:pt x="2734" y="49"/>
                      </a:lnTo>
                      <a:lnTo>
                        <a:pt x="2734" y="4"/>
                      </a:lnTo>
                      <a:lnTo>
                        <a:pt x="2728" y="4"/>
                      </a:lnTo>
                      <a:lnTo>
                        <a:pt x="2721" y="0"/>
                      </a:lnTo>
                      <a:lnTo>
                        <a:pt x="2724" y="49"/>
                      </a:lnTo>
                      <a:lnTo>
                        <a:pt x="2724" y="94"/>
                      </a:lnTo>
                      <a:lnTo>
                        <a:pt x="2724" y="143"/>
                      </a:lnTo>
                      <a:lnTo>
                        <a:pt x="2721" y="188"/>
                      </a:lnTo>
                      <a:lnTo>
                        <a:pt x="2728" y="185"/>
                      </a:lnTo>
                      <a:lnTo>
                        <a:pt x="2734" y="185"/>
                      </a:lnTo>
                      <a:lnTo>
                        <a:pt x="2734" y="140"/>
                      </a:lnTo>
                      <a:lnTo>
                        <a:pt x="2737" y="94"/>
                      </a:lnTo>
                      <a:close/>
                      <a:moveTo>
                        <a:pt x="3" y="4"/>
                      </a:moveTo>
                      <a:lnTo>
                        <a:pt x="3" y="49"/>
                      </a:lnTo>
                      <a:lnTo>
                        <a:pt x="0" y="94"/>
                      </a:lnTo>
                      <a:lnTo>
                        <a:pt x="3" y="140"/>
                      </a:lnTo>
                      <a:lnTo>
                        <a:pt x="3" y="185"/>
                      </a:lnTo>
                      <a:lnTo>
                        <a:pt x="10" y="185"/>
                      </a:lnTo>
                      <a:lnTo>
                        <a:pt x="16" y="188"/>
                      </a:lnTo>
                      <a:lnTo>
                        <a:pt x="13" y="143"/>
                      </a:lnTo>
                      <a:lnTo>
                        <a:pt x="13" y="94"/>
                      </a:lnTo>
                      <a:lnTo>
                        <a:pt x="13" y="49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9C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5" name="Freeform 313"/>
                <p:cNvSpPr>
                  <a:spLocks noEditPoints="1"/>
                </p:cNvSpPr>
                <p:nvPr/>
              </p:nvSpPr>
              <p:spPr bwMode="auto">
                <a:xfrm>
                  <a:off x="1664" y="2660"/>
                  <a:ext cx="2724" cy="194"/>
                </a:xfrm>
                <a:custGeom>
                  <a:avLst/>
                  <a:gdLst>
                    <a:gd name="T0" fmla="*/ 2724 w 2724"/>
                    <a:gd name="T1" fmla="*/ 97 h 194"/>
                    <a:gd name="T2" fmla="*/ 2724 w 2724"/>
                    <a:gd name="T3" fmla="*/ 52 h 194"/>
                    <a:gd name="T4" fmla="*/ 2721 w 2724"/>
                    <a:gd name="T5" fmla="*/ 7 h 194"/>
                    <a:gd name="T6" fmla="*/ 2714 w 2724"/>
                    <a:gd name="T7" fmla="*/ 3 h 194"/>
                    <a:gd name="T8" fmla="*/ 2708 w 2724"/>
                    <a:gd name="T9" fmla="*/ 0 h 194"/>
                    <a:gd name="T10" fmla="*/ 2711 w 2724"/>
                    <a:gd name="T11" fmla="*/ 49 h 194"/>
                    <a:gd name="T12" fmla="*/ 2711 w 2724"/>
                    <a:gd name="T13" fmla="*/ 97 h 194"/>
                    <a:gd name="T14" fmla="*/ 2711 w 2724"/>
                    <a:gd name="T15" fmla="*/ 146 h 194"/>
                    <a:gd name="T16" fmla="*/ 2708 w 2724"/>
                    <a:gd name="T17" fmla="*/ 194 h 194"/>
                    <a:gd name="T18" fmla="*/ 2714 w 2724"/>
                    <a:gd name="T19" fmla="*/ 191 h 194"/>
                    <a:gd name="T20" fmla="*/ 2721 w 2724"/>
                    <a:gd name="T21" fmla="*/ 188 h 194"/>
                    <a:gd name="T22" fmla="*/ 2724 w 2724"/>
                    <a:gd name="T23" fmla="*/ 143 h 194"/>
                    <a:gd name="T24" fmla="*/ 2724 w 2724"/>
                    <a:gd name="T25" fmla="*/ 97 h 194"/>
                    <a:gd name="T26" fmla="*/ 3 w 2724"/>
                    <a:gd name="T27" fmla="*/ 7 h 194"/>
                    <a:gd name="T28" fmla="*/ 0 w 2724"/>
                    <a:gd name="T29" fmla="*/ 52 h 194"/>
                    <a:gd name="T30" fmla="*/ 0 w 2724"/>
                    <a:gd name="T31" fmla="*/ 97 h 194"/>
                    <a:gd name="T32" fmla="*/ 0 w 2724"/>
                    <a:gd name="T33" fmla="*/ 143 h 194"/>
                    <a:gd name="T34" fmla="*/ 3 w 2724"/>
                    <a:gd name="T35" fmla="*/ 188 h 194"/>
                    <a:gd name="T36" fmla="*/ 9 w 2724"/>
                    <a:gd name="T37" fmla="*/ 191 h 194"/>
                    <a:gd name="T38" fmla="*/ 16 w 2724"/>
                    <a:gd name="T39" fmla="*/ 194 h 194"/>
                    <a:gd name="T40" fmla="*/ 13 w 2724"/>
                    <a:gd name="T41" fmla="*/ 146 h 194"/>
                    <a:gd name="T42" fmla="*/ 13 w 2724"/>
                    <a:gd name="T43" fmla="*/ 97 h 194"/>
                    <a:gd name="T44" fmla="*/ 13 w 2724"/>
                    <a:gd name="T45" fmla="*/ 49 h 194"/>
                    <a:gd name="T46" fmla="*/ 16 w 2724"/>
                    <a:gd name="T47" fmla="*/ 0 h 194"/>
                    <a:gd name="T48" fmla="*/ 9 w 2724"/>
                    <a:gd name="T49" fmla="*/ 3 h 194"/>
                    <a:gd name="T50" fmla="*/ 3 w 2724"/>
                    <a:gd name="T51" fmla="*/ 7 h 19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24" h="194">
                      <a:moveTo>
                        <a:pt x="2724" y="97"/>
                      </a:moveTo>
                      <a:lnTo>
                        <a:pt x="2724" y="52"/>
                      </a:lnTo>
                      <a:lnTo>
                        <a:pt x="2721" y="7"/>
                      </a:lnTo>
                      <a:lnTo>
                        <a:pt x="2714" y="3"/>
                      </a:lnTo>
                      <a:lnTo>
                        <a:pt x="2708" y="0"/>
                      </a:lnTo>
                      <a:lnTo>
                        <a:pt x="2711" y="49"/>
                      </a:lnTo>
                      <a:lnTo>
                        <a:pt x="2711" y="97"/>
                      </a:lnTo>
                      <a:lnTo>
                        <a:pt x="2711" y="146"/>
                      </a:lnTo>
                      <a:lnTo>
                        <a:pt x="2708" y="194"/>
                      </a:lnTo>
                      <a:lnTo>
                        <a:pt x="2714" y="191"/>
                      </a:lnTo>
                      <a:lnTo>
                        <a:pt x="2721" y="188"/>
                      </a:lnTo>
                      <a:lnTo>
                        <a:pt x="2724" y="143"/>
                      </a:lnTo>
                      <a:lnTo>
                        <a:pt x="2724" y="97"/>
                      </a:lnTo>
                      <a:close/>
                      <a:moveTo>
                        <a:pt x="3" y="7"/>
                      </a:moveTo>
                      <a:lnTo>
                        <a:pt x="0" y="52"/>
                      </a:lnTo>
                      <a:lnTo>
                        <a:pt x="0" y="97"/>
                      </a:lnTo>
                      <a:lnTo>
                        <a:pt x="0" y="143"/>
                      </a:lnTo>
                      <a:lnTo>
                        <a:pt x="3" y="188"/>
                      </a:lnTo>
                      <a:lnTo>
                        <a:pt x="9" y="191"/>
                      </a:lnTo>
                      <a:lnTo>
                        <a:pt x="16" y="194"/>
                      </a:lnTo>
                      <a:lnTo>
                        <a:pt x="13" y="146"/>
                      </a:lnTo>
                      <a:lnTo>
                        <a:pt x="13" y="97"/>
                      </a:lnTo>
                      <a:lnTo>
                        <a:pt x="13" y="49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8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6" name="Freeform 314"/>
                <p:cNvSpPr>
                  <a:spLocks noEditPoints="1"/>
                </p:cNvSpPr>
                <p:nvPr/>
              </p:nvSpPr>
              <p:spPr bwMode="auto">
                <a:xfrm>
                  <a:off x="1670" y="2660"/>
                  <a:ext cx="2711" cy="194"/>
                </a:xfrm>
                <a:custGeom>
                  <a:avLst/>
                  <a:gdLst>
                    <a:gd name="T0" fmla="*/ 2711 w 2711"/>
                    <a:gd name="T1" fmla="*/ 97 h 194"/>
                    <a:gd name="T2" fmla="*/ 2711 w 2711"/>
                    <a:gd name="T3" fmla="*/ 52 h 194"/>
                    <a:gd name="T4" fmla="*/ 2708 w 2711"/>
                    <a:gd name="T5" fmla="*/ 3 h 194"/>
                    <a:gd name="T6" fmla="*/ 2702 w 2711"/>
                    <a:gd name="T7" fmla="*/ 0 h 194"/>
                    <a:gd name="T8" fmla="*/ 2695 w 2711"/>
                    <a:gd name="T9" fmla="*/ 0 h 194"/>
                    <a:gd name="T10" fmla="*/ 2699 w 2711"/>
                    <a:gd name="T11" fmla="*/ 23 h 194"/>
                    <a:gd name="T12" fmla="*/ 2699 w 2711"/>
                    <a:gd name="T13" fmla="*/ 49 h 194"/>
                    <a:gd name="T14" fmla="*/ 2699 w 2711"/>
                    <a:gd name="T15" fmla="*/ 71 h 194"/>
                    <a:gd name="T16" fmla="*/ 2699 w 2711"/>
                    <a:gd name="T17" fmla="*/ 97 h 194"/>
                    <a:gd name="T18" fmla="*/ 2699 w 2711"/>
                    <a:gd name="T19" fmla="*/ 123 h 194"/>
                    <a:gd name="T20" fmla="*/ 2699 w 2711"/>
                    <a:gd name="T21" fmla="*/ 146 h 194"/>
                    <a:gd name="T22" fmla="*/ 2699 w 2711"/>
                    <a:gd name="T23" fmla="*/ 172 h 194"/>
                    <a:gd name="T24" fmla="*/ 2695 w 2711"/>
                    <a:gd name="T25" fmla="*/ 194 h 194"/>
                    <a:gd name="T26" fmla="*/ 2702 w 2711"/>
                    <a:gd name="T27" fmla="*/ 194 h 194"/>
                    <a:gd name="T28" fmla="*/ 2708 w 2711"/>
                    <a:gd name="T29" fmla="*/ 191 h 194"/>
                    <a:gd name="T30" fmla="*/ 2711 w 2711"/>
                    <a:gd name="T31" fmla="*/ 146 h 194"/>
                    <a:gd name="T32" fmla="*/ 2711 w 2711"/>
                    <a:gd name="T33" fmla="*/ 97 h 194"/>
                    <a:gd name="T34" fmla="*/ 3 w 2711"/>
                    <a:gd name="T35" fmla="*/ 3 h 194"/>
                    <a:gd name="T36" fmla="*/ 0 w 2711"/>
                    <a:gd name="T37" fmla="*/ 52 h 194"/>
                    <a:gd name="T38" fmla="*/ 0 w 2711"/>
                    <a:gd name="T39" fmla="*/ 97 h 194"/>
                    <a:gd name="T40" fmla="*/ 0 w 2711"/>
                    <a:gd name="T41" fmla="*/ 146 h 194"/>
                    <a:gd name="T42" fmla="*/ 3 w 2711"/>
                    <a:gd name="T43" fmla="*/ 191 h 194"/>
                    <a:gd name="T44" fmla="*/ 10 w 2711"/>
                    <a:gd name="T45" fmla="*/ 194 h 194"/>
                    <a:gd name="T46" fmla="*/ 16 w 2711"/>
                    <a:gd name="T47" fmla="*/ 194 h 194"/>
                    <a:gd name="T48" fmla="*/ 13 w 2711"/>
                    <a:gd name="T49" fmla="*/ 172 h 194"/>
                    <a:gd name="T50" fmla="*/ 13 w 2711"/>
                    <a:gd name="T51" fmla="*/ 146 h 194"/>
                    <a:gd name="T52" fmla="*/ 13 w 2711"/>
                    <a:gd name="T53" fmla="*/ 123 h 194"/>
                    <a:gd name="T54" fmla="*/ 13 w 2711"/>
                    <a:gd name="T55" fmla="*/ 97 h 194"/>
                    <a:gd name="T56" fmla="*/ 13 w 2711"/>
                    <a:gd name="T57" fmla="*/ 71 h 194"/>
                    <a:gd name="T58" fmla="*/ 13 w 2711"/>
                    <a:gd name="T59" fmla="*/ 49 h 194"/>
                    <a:gd name="T60" fmla="*/ 13 w 2711"/>
                    <a:gd name="T61" fmla="*/ 23 h 194"/>
                    <a:gd name="T62" fmla="*/ 16 w 2711"/>
                    <a:gd name="T63" fmla="*/ 0 h 194"/>
                    <a:gd name="T64" fmla="*/ 10 w 2711"/>
                    <a:gd name="T65" fmla="*/ 0 h 194"/>
                    <a:gd name="T66" fmla="*/ 3 w 2711"/>
                    <a:gd name="T67" fmla="*/ 3 h 19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711" h="194">
                      <a:moveTo>
                        <a:pt x="2711" y="97"/>
                      </a:moveTo>
                      <a:lnTo>
                        <a:pt x="2711" y="52"/>
                      </a:lnTo>
                      <a:lnTo>
                        <a:pt x="2708" y="3"/>
                      </a:lnTo>
                      <a:lnTo>
                        <a:pt x="2702" y="0"/>
                      </a:lnTo>
                      <a:lnTo>
                        <a:pt x="2695" y="0"/>
                      </a:lnTo>
                      <a:lnTo>
                        <a:pt x="2699" y="23"/>
                      </a:lnTo>
                      <a:lnTo>
                        <a:pt x="2699" y="49"/>
                      </a:lnTo>
                      <a:lnTo>
                        <a:pt x="2699" y="71"/>
                      </a:lnTo>
                      <a:lnTo>
                        <a:pt x="2699" y="97"/>
                      </a:lnTo>
                      <a:lnTo>
                        <a:pt x="2699" y="123"/>
                      </a:lnTo>
                      <a:lnTo>
                        <a:pt x="2699" y="146"/>
                      </a:lnTo>
                      <a:lnTo>
                        <a:pt x="2699" y="172"/>
                      </a:lnTo>
                      <a:lnTo>
                        <a:pt x="2695" y="194"/>
                      </a:lnTo>
                      <a:lnTo>
                        <a:pt x="2702" y="194"/>
                      </a:lnTo>
                      <a:lnTo>
                        <a:pt x="2708" y="191"/>
                      </a:lnTo>
                      <a:lnTo>
                        <a:pt x="2711" y="146"/>
                      </a:lnTo>
                      <a:lnTo>
                        <a:pt x="2711" y="97"/>
                      </a:lnTo>
                      <a:close/>
                      <a:moveTo>
                        <a:pt x="3" y="3"/>
                      </a:moveTo>
                      <a:lnTo>
                        <a:pt x="0" y="52"/>
                      </a:lnTo>
                      <a:lnTo>
                        <a:pt x="0" y="97"/>
                      </a:lnTo>
                      <a:lnTo>
                        <a:pt x="0" y="146"/>
                      </a:lnTo>
                      <a:lnTo>
                        <a:pt x="3" y="191"/>
                      </a:lnTo>
                      <a:lnTo>
                        <a:pt x="10" y="194"/>
                      </a:lnTo>
                      <a:lnTo>
                        <a:pt x="16" y="194"/>
                      </a:lnTo>
                      <a:lnTo>
                        <a:pt x="13" y="172"/>
                      </a:lnTo>
                      <a:lnTo>
                        <a:pt x="13" y="146"/>
                      </a:lnTo>
                      <a:lnTo>
                        <a:pt x="13" y="123"/>
                      </a:lnTo>
                      <a:lnTo>
                        <a:pt x="13" y="97"/>
                      </a:lnTo>
                      <a:lnTo>
                        <a:pt x="13" y="71"/>
                      </a:lnTo>
                      <a:lnTo>
                        <a:pt x="13" y="49"/>
                      </a:lnTo>
                      <a:lnTo>
                        <a:pt x="13" y="23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C4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7" name="Freeform 315"/>
                <p:cNvSpPr>
                  <a:spLocks noEditPoints="1"/>
                </p:cNvSpPr>
                <p:nvPr/>
              </p:nvSpPr>
              <p:spPr bwMode="auto">
                <a:xfrm>
                  <a:off x="1677" y="2657"/>
                  <a:ext cx="2698" cy="201"/>
                </a:xfrm>
                <a:custGeom>
                  <a:avLst/>
                  <a:gdLst>
                    <a:gd name="T0" fmla="*/ 2698 w 2698"/>
                    <a:gd name="T1" fmla="*/ 100 h 201"/>
                    <a:gd name="T2" fmla="*/ 2698 w 2698"/>
                    <a:gd name="T3" fmla="*/ 52 h 201"/>
                    <a:gd name="T4" fmla="*/ 2695 w 2698"/>
                    <a:gd name="T5" fmla="*/ 3 h 201"/>
                    <a:gd name="T6" fmla="*/ 2688 w 2698"/>
                    <a:gd name="T7" fmla="*/ 3 h 201"/>
                    <a:gd name="T8" fmla="*/ 2685 w 2698"/>
                    <a:gd name="T9" fmla="*/ 0 h 201"/>
                    <a:gd name="T10" fmla="*/ 2685 w 2698"/>
                    <a:gd name="T11" fmla="*/ 26 h 201"/>
                    <a:gd name="T12" fmla="*/ 2685 w 2698"/>
                    <a:gd name="T13" fmla="*/ 52 h 201"/>
                    <a:gd name="T14" fmla="*/ 2688 w 2698"/>
                    <a:gd name="T15" fmla="*/ 74 h 201"/>
                    <a:gd name="T16" fmla="*/ 2688 w 2698"/>
                    <a:gd name="T17" fmla="*/ 100 h 201"/>
                    <a:gd name="T18" fmla="*/ 2688 w 2698"/>
                    <a:gd name="T19" fmla="*/ 126 h 201"/>
                    <a:gd name="T20" fmla="*/ 2685 w 2698"/>
                    <a:gd name="T21" fmla="*/ 152 h 201"/>
                    <a:gd name="T22" fmla="*/ 2685 w 2698"/>
                    <a:gd name="T23" fmla="*/ 175 h 201"/>
                    <a:gd name="T24" fmla="*/ 2685 w 2698"/>
                    <a:gd name="T25" fmla="*/ 201 h 201"/>
                    <a:gd name="T26" fmla="*/ 2688 w 2698"/>
                    <a:gd name="T27" fmla="*/ 197 h 201"/>
                    <a:gd name="T28" fmla="*/ 2695 w 2698"/>
                    <a:gd name="T29" fmla="*/ 197 h 201"/>
                    <a:gd name="T30" fmla="*/ 2698 w 2698"/>
                    <a:gd name="T31" fmla="*/ 149 h 201"/>
                    <a:gd name="T32" fmla="*/ 2698 w 2698"/>
                    <a:gd name="T33" fmla="*/ 100 h 201"/>
                    <a:gd name="T34" fmla="*/ 3 w 2698"/>
                    <a:gd name="T35" fmla="*/ 3 h 201"/>
                    <a:gd name="T36" fmla="*/ 0 w 2698"/>
                    <a:gd name="T37" fmla="*/ 52 h 201"/>
                    <a:gd name="T38" fmla="*/ 0 w 2698"/>
                    <a:gd name="T39" fmla="*/ 100 h 201"/>
                    <a:gd name="T40" fmla="*/ 0 w 2698"/>
                    <a:gd name="T41" fmla="*/ 149 h 201"/>
                    <a:gd name="T42" fmla="*/ 3 w 2698"/>
                    <a:gd name="T43" fmla="*/ 197 h 201"/>
                    <a:gd name="T44" fmla="*/ 9 w 2698"/>
                    <a:gd name="T45" fmla="*/ 197 h 201"/>
                    <a:gd name="T46" fmla="*/ 16 w 2698"/>
                    <a:gd name="T47" fmla="*/ 201 h 201"/>
                    <a:gd name="T48" fmla="*/ 12 w 2698"/>
                    <a:gd name="T49" fmla="*/ 175 h 201"/>
                    <a:gd name="T50" fmla="*/ 12 w 2698"/>
                    <a:gd name="T51" fmla="*/ 152 h 201"/>
                    <a:gd name="T52" fmla="*/ 9 w 2698"/>
                    <a:gd name="T53" fmla="*/ 126 h 201"/>
                    <a:gd name="T54" fmla="*/ 9 w 2698"/>
                    <a:gd name="T55" fmla="*/ 100 h 201"/>
                    <a:gd name="T56" fmla="*/ 9 w 2698"/>
                    <a:gd name="T57" fmla="*/ 74 h 201"/>
                    <a:gd name="T58" fmla="*/ 12 w 2698"/>
                    <a:gd name="T59" fmla="*/ 52 h 201"/>
                    <a:gd name="T60" fmla="*/ 12 w 2698"/>
                    <a:gd name="T61" fmla="*/ 26 h 201"/>
                    <a:gd name="T62" fmla="*/ 16 w 2698"/>
                    <a:gd name="T63" fmla="*/ 0 h 201"/>
                    <a:gd name="T64" fmla="*/ 9 w 2698"/>
                    <a:gd name="T65" fmla="*/ 3 h 201"/>
                    <a:gd name="T66" fmla="*/ 3 w 2698"/>
                    <a:gd name="T67" fmla="*/ 3 h 20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698" h="201">
                      <a:moveTo>
                        <a:pt x="2698" y="100"/>
                      </a:moveTo>
                      <a:lnTo>
                        <a:pt x="2698" y="52"/>
                      </a:lnTo>
                      <a:lnTo>
                        <a:pt x="2695" y="3"/>
                      </a:lnTo>
                      <a:lnTo>
                        <a:pt x="2688" y="3"/>
                      </a:lnTo>
                      <a:lnTo>
                        <a:pt x="2685" y="0"/>
                      </a:lnTo>
                      <a:lnTo>
                        <a:pt x="2685" y="26"/>
                      </a:lnTo>
                      <a:lnTo>
                        <a:pt x="2685" y="52"/>
                      </a:lnTo>
                      <a:lnTo>
                        <a:pt x="2688" y="74"/>
                      </a:lnTo>
                      <a:lnTo>
                        <a:pt x="2688" y="100"/>
                      </a:lnTo>
                      <a:lnTo>
                        <a:pt x="2688" y="126"/>
                      </a:lnTo>
                      <a:lnTo>
                        <a:pt x="2685" y="152"/>
                      </a:lnTo>
                      <a:lnTo>
                        <a:pt x="2685" y="175"/>
                      </a:lnTo>
                      <a:lnTo>
                        <a:pt x="2685" y="201"/>
                      </a:lnTo>
                      <a:lnTo>
                        <a:pt x="2688" y="197"/>
                      </a:lnTo>
                      <a:lnTo>
                        <a:pt x="2695" y="197"/>
                      </a:lnTo>
                      <a:lnTo>
                        <a:pt x="2698" y="149"/>
                      </a:lnTo>
                      <a:lnTo>
                        <a:pt x="2698" y="100"/>
                      </a:lnTo>
                      <a:close/>
                      <a:moveTo>
                        <a:pt x="3" y="3"/>
                      </a:moveTo>
                      <a:lnTo>
                        <a:pt x="0" y="52"/>
                      </a:lnTo>
                      <a:lnTo>
                        <a:pt x="0" y="100"/>
                      </a:lnTo>
                      <a:lnTo>
                        <a:pt x="0" y="149"/>
                      </a:lnTo>
                      <a:lnTo>
                        <a:pt x="3" y="197"/>
                      </a:lnTo>
                      <a:lnTo>
                        <a:pt x="9" y="197"/>
                      </a:lnTo>
                      <a:lnTo>
                        <a:pt x="16" y="201"/>
                      </a:lnTo>
                      <a:lnTo>
                        <a:pt x="12" y="175"/>
                      </a:lnTo>
                      <a:lnTo>
                        <a:pt x="12" y="152"/>
                      </a:lnTo>
                      <a:lnTo>
                        <a:pt x="9" y="126"/>
                      </a:lnTo>
                      <a:lnTo>
                        <a:pt x="9" y="100"/>
                      </a:lnTo>
                      <a:lnTo>
                        <a:pt x="9" y="74"/>
                      </a:lnTo>
                      <a:lnTo>
                        <a:pt x="12" y="52"/>
                      </a:lnTo>
                      <a:lnTo>
                        <a:pt x="12" y="26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C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8" name="Freeform 316"/>
                <p:cNvSpPr>
                  <a:spLocks noEditPoints="1"/>
                </p:cNvSpPr>
                <p:nvPr/>
              </p:nvSpPr>
              <p:spPr bwMode="auto">
                <a:xfrm>
                  <a:off x="1683" y="2657"/>
                  <a:ext cx="2686" cy="204"/>
                </a:xfrm>
                <a:custGeom>
                  <a:avLst/>
                  <a:gdLst>
                    <a:gd name="T0" fmla="*/ 2686 w 2686"/>
                    <a:gd name="T1" fmla="*/ 100 h 204"/>
                    <a:gd name="T2" fmla="*/ 2686 w 2686"/>
                    <a:gd name="T3" fmla="*/ 74 h 204"/>
                    <a:gd name="T4" fmla="*/ 2686 w 2686"/>
                    <a:gd name="T5" fmla="*/ 52 h 204"/>
                    <a:gd name="T6" fmla="*/ 2686 w 2686"/>
                    <a:gd name="T7" fmla="*/ 26 h 204"/>
                    <a:gd name="T8" fmla="*/ 2682 w 2686"/>
                    <a:gd name="T9" fmla="*/ 3 h 204"/>
                    <a:gd name="T10" fmla="*/ 2679 w 2686"/>
                    <a:gd name="T11" fmla="*/ 0 h 204"/>
                    <a:gd name="T12" fmla="*/ 2673 w 2686"/>
                    <a:gd name="T13" fmla="*/ 0 h 204"/>
                    <a:gd name="T14" fmla="*/ 2673 w 2686"/>
                    <a:gd name="T15" fmla="*/ 23 h 204"/>
                    <a:gd name="T16" fmla="*/ 2676 w 2686"/>
                    <a:gd name="T17" fmla="*/ 48 h 204"/>
                    <a:gd name="T18" fmla="*/ 2676 w 2686"/>
                    <a:gd name="T19" fmla="*/ 74 h 204"/>
                    <a:gd name="T20" fmla="*/ 2676 w 2686"/>
                    <a:gd name="T21" fmla="*/ 100 h 204"/>
                    <a:gd name="T22" fmla="*/ 2676 w 2686"/>
                    <a:gd name="T23" fmla="*/ 126 h 204"/>
                    <a:gd name="T24" fmla="*/ 2676 w 2686"/>
                    <a:gd name="T25" fmla="*/ 152 h 204"/>
                    <a:gd name="T26" fmla="*/ 2673 w 2686"/>
                    <a:gd name="T27" fmla="*/ 178 h 204"/>
                    <a:gd name="T28" fmla="*/ 2673 w 2686"/>
                    <a:gd name="T29" fmla="*/ 204 h 204"/>
                    <a:gd name="T30" fmla="*/ 2679 w 2686"/>
                    <a:gd name="T31" fmla="*/ 201 h 204"/>
                    <a:gd name="T32" fmla="*/ 2682 w 2686"/>
                    <a:gd name="T33" fmla="*/ 197 h 204"/>
                    <a:gd name="T34" fmla="*/ 2686 w 2686"/>
                    <a:gd name="T35" fmla="*/ 175 h 204"/>
                    <a:gd name="T36" fmla="*/ 2686 w 2686"/>
                    <a:gd name="T37" fmla="*/ 149 h 204"/>
                    <a:gd name="T38" fmla="*/ 2686 w 2686"/>
                    <a:gd name="T39" fmla="*/ 126 h 204"/>
                    <a:gd name="T40" fmla="*/ 2686 w 2686"/>
                    <a:gd name="T41" fmla="*/ 100 h 204"/>
                    <a:gd name="T42" fmla="*/ 3 w 2686"/>
                    <a:gd name="T43" fmla="*/ 3 h 204"/>
                    <a:gd name="T44" fmla="*/ 0 w 2686"/>
                    <a:gd name="T45" fmla="*/ 26 h 204"/>
                    <a:gd name="T46" fmla="*/ 0 w 2686"/>
                    <a:gd name="T47" fmla="*/ 52 h 204"/>
                    <a:gd name="T48" fmla="*/ 0 w 2686"/>
                    <a:gd name="T49" fmla="*/ 74 h 204"/>
                    <a:gd name="T50" fmla="*/ 0 w 2686"/>
                    <a:gd name="T51" fmla="*/ 100 h 204"/>
                    <a:gd name="T52" fmla="*/ 0 w 2686"/>
                    <a:gd name="T53" fmla="*/ 126 h 204"/>
                    <a:gd name="T54" fmla="*/ 0 w 2686"/>
                    <a:gd name="T55" fmla="*/ 149 h 204"/>
                    <a:gd name="T56" fmla="*/ 0 w 2686"/>
                    <a:gd name="T57" fmla="*/ 175 h 204"/>
                    <a:gd name="T58" fmla="*/ 3 w 2686"/>
                    <a:gd name="T59" fmla="*/ 197 h 204"/>
                    <a:gd name="T60" fmla="*/ 10 w 2686"/>
                    <a:gd name="T61" fmla="*/ 201 h 204"/>
                    <a:gd name="T62" fmla="*/ 13 w 2686"/>
                    <a:gd name="T63" fmla="*/ 204 h 204"/>
                    <a:gd name="T64" fmla="*/ 13 w 2686"/>
                    <a:gd name="T65" fmla="*/ 178 h 204"/>
                    <a:gd name="T66" fmla="*/ 10 w 2686"/>
                    <a:gd name="T67" fmla="*/ 152 h 204"/>
                    <a:gd name="T68" fmla="*/ 10 w 2686"/>
                    <a:gd name="T69" fmla="*/ 126 h 204"/>
                    <a:gd name="T70" fmla="*/ 10 w 2686"/>
                    <a:gd name="T71" fmla="*/ 100 h 204"/>
                    <a:gd name="T72" fmla="*/ 10 w 2686"/>
                    <a:gd name="T73" fmla="*/ 74 h 204"/>
                    <a:gd name="T74" fmla="*/ 10 w 2686"/>
                    <a:gd name="T75" fmla="*/ 48 h 204"/>
                    <a:gd name="T76" fmla="*/ 13 w 2686"/>
                    <a:gd name="T77" fmla="*/ 23 h 204"/>
                    <a:gd name="T78" fmla="*/ 13 w 2686"/>
                    <a:gd name="T79" fmla="*/ 0 h 204"/>
                    <a:gd name="T80" fmla="*/ 10 w 2686"/>
                    <a:gd name="T81" fmla="*/ 0 h 204"/>
                    <a:gd name="T82" fmla="*/ 3 w 2686"/>
                    <a:gd name="T83" fmla="*/ 3 h 20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86" h="204">
                      <a:moveTo>
                        <a:pt x="2686" y="100"/>
                      </a:moveTo>
                      <a:lnTo>
                        <a:pt x="2686" y="74"/>
                      </a:lnTo>
                      <a:lnTo>
                        <a:pt x="2686" y="52"/>
                      </a:lnTo>
                      <a:lnTo>
                        <a:pt x="2686" y="26"/>
                      </a:lnTo>
                      <a:lnTo>
                        <a:pt x="2682" y="3"/>
                      </a:lnTo>
                      <a:lnTo>
                        <a:pt x="2679" y="0"/>
                      </a:lnTo>
                      <a:lnTo>
                        <a:pt x="2673" y="0"/>
                      </a:lnTo>
                      <a:lnTo>
                        <a:pt x="2673" y="23"/>
                      </a:lnTo>
                      <a:lnTo>
                        <a:pt x="2676" y="48"/>
                      </a:lnTo>
                      <a:lnTo>
                        <a:pt x="2676" y="74"/>
                      </a:lnTo>
                      <a:lnTo>
                        <a:pt x="2676" y="100"/>
                      </a:lnTo>
                      <a:lnTo>
                        <a:pt x="2676" y="126"/>
                      </a:lnTo>
                      <a:lnTo>
                        <a:pt x="2676" y="152"/>
                      </a:lnTo>
                      <a:lnTo>
                        <a:pt x="2673" y="178"/>
                      </a:lnTo>
                      <a:lnTo>
                        <a:pt x="2673" y="204"/>
                      </a:lnTo>
                      <a:lnTo>
                        <a:pt x="2679" y="201"/>
                      </a:lnTo>
                      <a:lnTo>
                        <a:pt x="2682" y="197"/>
                      </a:lnTo>
                      <a:lnTo>
                        <a:pt x="2686" y="175"/>
                      </a:lnTo>
                      <a:lnTo>
                        <a:pt x="2686" y="149"/>
                      </a:lnTo>
                      <a:lnTo>
                        <a:pt x="2686" y="126"/>
                      </a:lnTo>
                      <a:lnTo>
                        <a:pt x="2686" y="100"/>
                      </a:lnTo>
                      <a:close/>
                      <a:moveTo>
                        <a:pt x="3" y="3"/>
                      </a:moveTo>
                      <a:lnTo>
                        <a:pt x="0" y="26"/>
                      </a:lnTo>
                      <a:lnTo>
                        <a:pt x="0" y="52"/>
                      </a:lnTo>
                      <a:lnTo>
                        <a:pt x="0" y="74"/>
                      </a:lnTo>
                      <a:lnTo>
                        <a:pt x="0" y="100"/>
                      </a:lnTo>
                      <a:lnTo>
                        <a:pt x="0" y="126"/>
                      </a:lnTo>
                      <a:lnTo>
                        <a:pt x="0" y="149"/>
                      </a:lnTo>
                      <a:lnTo>
                        <a:pt x="0" y="175"/>
                      </a:lnTo>
                      <a:lnTo>
                        <a:pt x="3" y="197"/>
                      </a:lnTo>
                      <a:lnTo>
                        <a:pt x="10" y="201"/>
                      </a:lnTo>
                      <a:lnTo>
                        <a:pt x="13" y="204"/>
                      </a:lnTo>
                      <a:lnTo>
                        <a:pt x="13" y="178"/>
                      </a:lnTo>
                      <a:lnTo>
                        <a:pt x="10" y="152"/>
                      </a:lnTo>
                      <a:lnTo>
                        <a:pt x="10" y="126"/>
                      </a:lnTo>
                      <a:lnTo>
                        <a:pt x="10" y="100"/>
                      </a:lnTo>
                      <a:lnTo>
                        <a:pt x="10" y="74"/>
                      </a:lnTo>
                      <a:lnTo>
                        <a:pt x="10" y="48"/>
                      </a:lnTo>
                      <a:lnTo>
                        <a:pt x="13" y="23"/>
                      </a:lnTo>
                      <a:lnTo>
                        <a:pt x="13" y="0"/>
                      </a:lnTo>
                      <a:lnTo>
                        <a:pt x="1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C3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69" name="Freeform 317"/>
                <p:cNvSpPr>
                  <a:spLocks noEditPoints="1"/>
                </p:cNvSpPr>
                <p:nvPr/>
              </p:nvSpPr>
              <p:spPr bwMode="auto">
                <a:xfrm>
                  <a:off x="1686" y="2654"/>
                  <a:ext cx="2679" cy="207"/>
                </a:xfrm>
                <a:custGeom>
                  <a:avLst/>
                  <a:gdLst>
                    <a:gd name="T0" fmla="*/ 2679 w 2679"/>
                    <a:gd name="T1" fmla="*/ 103 h 207"/>
                    <a:gd name="T2" fmla="*/ 2679 w 2679"/>
                    <a:gd name="T3" fmla="*/ 77 h 207"/>
                    <a:gd name="T4" fmla="*/ 2676 w 2679"/>
                    <a:gd name="T5" fmla="*/ 55 h 207"/>
                    <a:gd name="T6" fmla="*/ 2676 w 2679"/>
                    <a:gd name="T7" fmla="*/ 29 h 207"/>
                    <a:gd name="T8" fmla="*/ 2676 w 2679"/>
                    <a:gd name="T9" fmla="*/ 3 h 207"/>
                    <a:gd name="T10" fmla="*/ 2670 w 2679"/>
                    <a:gd name="T11" fmla="*/ 3 h 207"/>
                    <a:gd name="T12" fmla="*/ 2663 w 2679"/>
                    <a:gd name="T13" fmla="*/ 0 h 207"/>
                    <a:gd name="T14" fmla="*/ 2663 w 2679"/>
                    <a:gd name="T15" fmla="*/ 26 h 207"/>
                    <a:gd name="T16" fmla="*/ 2666 w 2679"/>
                    <a:gd name="T17" fmla="*/ 51 h 207"/>
                    <a:gd name="T18" fmla="*/ 2666 w 2679"/>
                    <a:gd name="T19" fmla="*/ 77 h 207"/>
                    <a:gd name="T20" fmla="*/ 2666 w 2679"/>
                    <a:gd name="T21" fmla="*/ 103 h 207"/>
                    <a:gd name="T22" fmla="*/ 2666 w 2679"/>
                    <a:gd name="T23" fmla="*/ 129 h 207"/>
                    <a:gd name="T24" fmla="*/ 2666 w 2679"/>
                    <a:gd name="T25" fmla="*/ 155 h 207"/>
                    <a:gd name="T26" fmla="*/ 2663 w 2679"/>
                    <a:gd name="T27" fmla="*/ 181 h 207"/>
                    <a:gd name="T28" fmla="*/ 2663 w 2679"/>
                    <a:gd name="T29" fmla="*/ 207 h 207"/>
                    <a:gd name="T30" fmla="*/ 2670 w 2679"/>
                    <a:gd name="T31" fmla="*/ 207 h 207"/>
                    <a:gd name="T32" fmla="*/ 2676 w 2679"/>
                    <a:gd name="T33" fmla="*/ 204 h 207"/>
                    <a:gd name="T34" fmla="*/ 2676 w 2679"/>
                    <a:gd name="T35" fmla="*/ 178 h 207"/>
                    <a:gd name="T36" fmla="*/ 2676 w 2679"/>
                    <a:gd name="T37" fmla="*/ 155 h 207"/>
                    <a:gd name="T38" fmla="*/ 2679 w 2679"/>
                    <a:gd name="T39" fmla="*/ 129 h 207"/>
                    <a:gd name="T40" fmla="*/ 2679 w 2679"/>
                    <a:gd name="T41" fmla="*/ 103 h 207"/>
                    <a:gd name="T42" fmla="*/ 7 w 2679"/>
                    <a:gd name="T43" fmla="*/ 3 h 207"/>
                    <a:gd name="T44" fmla="*/ 3 w 2679"/>
                    <a:gd name="T45" fmla="*/ 29 h 207"/>
                    <a:gd name="T46" fmla="*/ 3 w 2679"/>
                    <a:gd name="T47" fmla="*/ 55 h 207"/>
                    <a:gd name="T48" fmla="*/ 0 w 2679"/>
                    <a:gd name="T49" fmla="*/ 77 h 207"/>
                    <a:gd name="T50" fmla="*/ 0 w 2679"/>
                    <a:gd name="T51" fmla="*/ 103 h 207"/>
                    <a:gd name="T52" fmla="*/ 0 w 2679"/>
                    <a:gd name="T53" fmla="*/ 129 h 207"/>
                    <a:gd name="T54" fmla="*/ 3 w 2679"/>
                    <a:gd name="T55" fmla="*/ 155 h 207"/>
                    <a:gd name="T56" fmla="*/ 3 w 2679"/>
                    <a:gd name="T57" fmla="*/ 178 h 207"/>
                    <a:gd name="T58" fmla="*/ 7 w 2679"/>
                    <a:gd name="T59" fmla="*/ 204 h 207"/>
                    <a:gd name="T60" fmla="*/ 10 w 2679"/>
                    <a:gd name="T61" fmla="*/ 207 h 207"/>
                    <a:gd name="T62" fmla="*/ 16 w 2679"/>
                    <a:gd name="T63" fmla="*/ 207 h 207"/>
                    <a:gd name="T64" fmla="*/ 16 w 2679"/>
                    <a:gd name="T65" fmla="*/ 181 h 207"/>
                    <a:gd name="T66" fmla="*/ 13 w 2679"/>
                    <a:gd name="T67" fmla="*/ 155 h 207"/>
                    <a:gd name="T68" fmla="*/ 13 w 2679"/>
                    <a:gd name="T69" fmla="*/ 129 h 207"/>
                    <a:gd name="T70" fmla="*/ 13 w 2679"/>
                    <a:gd name="T71" fmla="*/ 103 h 207"/>
                    <a:gd name="T72" fmla="*/ 13 w 2679"/>
                    <a:gd name="T73" fmla="*/ 77 h 207"/>
                    <a:gd name="T74" fmla="*/ 13 w 2679"/>
                    <a:gd name="T75" fmla="*/ 51 h 207"/>
                    <a:gd name="T76" fmla="*/ 16 w 2679"/>
                    <a:gd name="T77" fmla="*/ 26 h 207"/>
                    <a:gd name="T78" fmla="*/ 16 w 2679"/>
                    <a:gd name="T79" fmla="*/ 0 h 207"/>
                    <a:gd name="T80" fmla="*/ 10 w 2679"/>
                    <a:gd name="T81" fmla="*/ 3 h 207"/>
                    <a:gd name="T82" fmla="*/ 7 w 2679"/>
                    <a:gd name="T83" fmla="*/ 3 h 20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79" h="207">
                      <a:moveTo>
                        <a:pt x="2679" y="103"/>
                      </a:moveTo>
                      <a:lnTo>
                        <a:pt x="2679" y="77"/>
                      </a:lnTo>
                      <a:lnTo>
                        <a:pt x="2676" y="55"/>
                      </a:lnTo>
                      <a:lnTo>
                        <a:pt x="2676" y="29"/>
                      </a:lnTo>
                      <a:lnTo>
                        <a:pt x="2676" y="3"/>
                      </a:lnTo>
                      <a:lnTo>
                        <a:pt x="2670" y="3"/>
                      </a:lnTo>
                      <a:lnTo>
                        <a:pt x="2663" y="0"/>
                      </a:lnTo>
                      <a:lnTo>
                        <a:pt x="2663" y="26"/>
                      </a:lnTo>
                      <a:lnTo>
                        <a:pt x="2666" y="51"/>
                      </a:lnTo>
                      <a:lnTo>
                        <a:pt x="2666" y="77"/>
                      </a:lnTo>
                      <a:lnTo>
                        <a:pt x="2666" y="103"/>
                      </a:lnTo>
                      <a:lnTo>
                        <a:pt x="2666" y="129"/>
                      </a:lnTo>
                      <a:lnTo>
                        <a:pt x="2666" y="155"/>
                      </a:lnTo>
                      <a:lnTo>
                        <a:pt x="2663" y="181"/>
                      </a:lnTo>
                      <a:lnTo>
                        <a:pt x="2663" y="207"/>
                      </a:lnTo>
                      <a:lnTo>
                        <a:pt x="2670" y="207"/>
                      </a:lnTo>
                      <a:lnTo>
                        <a:pt x="2676" y="204"/>
                      </a:lnTo>
                      <a:lnTo>
                        <a:pt x="2676" y="178"/>
                      </a:lnTo>
                      <a:lnTo>
                        <a:pt x="2676" y="155"/>
                      </a:lnTo>
                      <a:lnTo>
                        <a:pt x="2679" y="129"/>
                      </a:lnTo>
                      <a:lnTo>
                        <a:pt x="2679" y="103"/>
                      </a:lnTo>
                      <a:close/>
                      <a:moveTo>
                        <a:pt x="7" y="3"/>
                      </a:moveTo>
                      <a:lnTo>
                        <a:pt x="3" y="29"/>
                      </a:lnTo>
                      <a:lnTo>
                        <a:pt x="3" y="55"/>
                      </a:lnTo>
                      <a:lnTo>
                        <a:pt x="0" y="77"/>
                      </a:lnTo>
                      <a:lnTo>
                        <a:pt x="0" y="103"/>
                      </a:lnTo>
                      <a:lnTo>
                        <a:pt x="0" y="129"/>
                      </a:lnTo>
                      <a:lnTo>
                        <a:pt x="3" y="155"/>
                      </a:lnTo>
                      <a:lnTo>
                        <a:pt x="3" y="178"/>
                      </a:lnTo>
                      <a:lnTo>
                        <a:pt x="7" y="204"/>
                      </a:lnTo>
                      <a:lnTo>
                        <a:pt x="10" y="207"/>
                      </a:lnTo>
                      <a:lnTo>
                        <a:pt x="16" y="207"/>
                      </a:lnTo>
                      <a:lnTo>
                        <a:pt x="16" y="181"/>
                      </a:lnTo>
                      <a:lnTo>
                        <a:pt x="13" y="155"/>
                      </a:lnTo>
                      <a:lnTo>
                        <a:pt x="13" y="129"/>
                      </a:lnTo>
                      <a:lnTo>
                        <a:pt x="13" y="103"/>
                      </a:lnTo>
                      <a:lnTo>
                        <a:pt x="13" y="77"/>
                      </a:lnTo>
                      <a:lnTo>
                        <a:pt x="13" y="51"/>
                      </a:lnTo>
                      <a:lnTo>
                        <a:pt x="16" y="26"/>
                      </a:lnTo>
                      <a:lnTo>
                        <a:pt x="16" y="0"/>
                      </a:lnTo>
                      <a:lnTo>
                        <a:pt x="10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8C2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0" name="Freeform 318"/>
                <p:cNvSpPr>
                  <a:spLocks noEditPoints="1"/>
                </p:cNvSpPr>
                <p:nvPr/>
              </p:nvSpPr>
              <p:spPr bwMode="auto">
                <a:xfrm>
                  <a:off x="1693" y="2650"/>
                  <a:ext cx="2666" cy="214"/>
                </a:xfrm>
                <a:custGeom>
                  <a:avLst/>
                  <a:gdLst>
                    <a:gd name="T0" fmla="*/ 2666 w 2666"/>
                    <a:gd name="T1" fmla="*/ 107 h 214"/>
                    <a:gd name="T2" fmla="*/ 2666 w 2666"/>
                    <a:gd name="T3" fmla="*/ 81 h 214"/>
                    <a:gd name="T4" fmla="*/ 2666 w 2666"/>
                    <a:gd name="T5" fmla="*/ 55 h 214"/>
                    <a:gd name="T6" fmla="*/ 2663 w 2666"/>
                    <a:gd name="T7" fmla="*/ 30 h 214"/>
                    <a:gd name="T8" fmla="*/ 2663 w 2666"/>
                    <a:gd name="T9" fmla="*/ 7 h 214"/>
                    <a:gd name="T10" fmla="*/ 2656 w 2666"/>
                    <a:gd name="T11" fmla="*/ 4 h 214"/>
                    <a:gd name="T12" fmla="*/ 2650 w 2666"/>
                    <a:gd name="T13" fmla="*/ 0 h 214"/>
                    <a:gd name="T14" fmla="*/ 2650 w 2666"/>
                    <a:gd name="T15" fmla="*/ 30 h 214"/>
                    <a:gd name="T16" fmla="*/ 2653 w 2666"/>
                    <a:gd name="T17" fmla="*/ 55 h 214"/>
                    <a:gd name="T18" fmla="*/ 2653 w 2666"/>
                    <a:gd name="T19" fmla="*/ 81 h 214"/>
                    <a:gd name="T20" fmla="*/ 2653 w 2666"/>
                    <a:gd name="T21" fmla="*/ 107 h 214"/>
                    <a:gd name="T22" fmla="*/ 2653 w 2666"/>
                    <a:gd name="T23" fmla="*/ 133 h 214"/>
                    <a:gd name="T24" fmla="*/ 2653 w 2666"/>
                    <a:gd name="T25" fmla="*/ 162 h 214"/>
                    <a:gd name="T26" fmla="*/ 2650 w 2666"/>
                    <a:gd name="T27" fmla="*/ 188 h 214"/>
                    <a:gd name="T28" fmla="*/ 2650 w 2666"/>
                    <a:gd name="T29" fmla="*/ 214 h 214"/>
                    <a:gd name="T30" fmla="*/ 2656 w 2666"/>
                    <a:gd name="T31" fmla="*/ 211 h 214"/>
                    <a:gd name="T32" fmla="*/ 2663 w 2666"/>
                    <a:gd name="T33" fmla="*/ 211 h 214"/>
                    <a:gd name="T34" fmla="*/ 2663 w 2666"/>
                    <a:gd name="T35" fmla="*/ 185 h 214"/>
                    <a:gd name="T36" fmla="*/ 2666 w 2666"/>
                    <a:gd name="T37" fmla="*/ 159 h 214"/>
                    <a:gd name="T38" fmla="*/ 2666 w 2666"/>
                    <a:gd name="T39" fmla="*/ 133 h 214"/>
                    <a:gd name="T40" fmla="*/ 2666 w 2666"/>
                    <a:gd name="T41" fmla="*/ 107 h 214"/>
                    <a:gd name="T42" fmla="*/ 3 w 2666"/>
                    <a:gd name="T43" fmla="*/ 7 h 214"/>
                    <a:gd name="T44" fmla="*/ 3 w 2666"/>
                    <a:gd name="T45" fmla="*/ 30 h 214"/>
                    <a:gd name="T46" fmla="*/ 0 w 2666"/>
                    <a:gd name="T47" fmla="*/ 55 h 214"/>
                    <a:gd name="T48" fmla="*/ 0 w 2666"/>
                    <a:gd name="T49" fmla="*/ 81 h 214"/>
                    <a:gd name="T50" fmla="*/ 0 w 2666"/>
                    <a:gd name="T51" fmla="*/ 107 h 214"/>
                    <a:gd name="T52" fmla="*/ 0 w 2666"/>
                    <a:gd name="T53" fmla="*/ 133 h 214"/>
                    <a:gd name="T54" fmla="*/ 0 w 2666"/>
                    <a:gd name="T55" fmla="*/ 159 h 214"/>
                    <a:gd name="T56" fmla="*/ 3 w 2666"/>
                    <a:gd name="T57" fmla="*/ 185 h 214"/>
                    <a:gd name="T58" fmla="*/ 3 w 2666"/>
                    <a:gd name="T59" fmla="*/ 211 h 214"/>
                    <a:gd name="T60" fmla="*/ 9 w 2666"/>
                    <a:gd name="T61" fmla="*/ 211 h 214"/>
                    <a:gd name="T62" fmla="*/ 16 w 2666"/>
                    <a:gd name="T63" fmla="*/ 214 h 214"/>
                    <a:gd name="T64" fmla="*/ 16 w 2666"/>
                    <a:gd name="T65" fmla="*/ 188 h 214"/>
                    <a:gd name="T66" fmla="*/ 13 w 2666"/>
                    <a:gd name="T67" fmla="*/ 162 h 214"/>
                    <a:gd name="T68" fmla="*/ 13 w 2666"/>
                    <a:gd name="T69" fmla="*/ 133 h 214"/>
                    <a:gd name="T70" fmla="*/ 13 w 2666"/>
                    <a:gd name="T71" fmla="*/ 107 h 214"/>
                    <a:gd name="T72" fmla="*/ 13 w 2666"/>
                    <a:gd name="T73" fmla="*/ 81 h 214"/>
                    <a:gd name="T74" fmla="*/ 13 w 2666"/>
                    <a:gd name="T75" fmla="*/ 55 h 214"/>
                    <a:gd name="T76" fmla="*/ 16 w 2666"/>
                    <a:gd name="T77" fmla="*/ 30 h 214"/>
                    <a:gd name="T78" fmla="*/ 16 w 2666"/>
                    <a:gd name="T79" fmla="*/ 0 h 214"/>
                    <a:gd name="T80" fmla="*/ 9 w 2666"/>
                    <a:gd name="T81" fmla="*/ 4 h 214"/>
                    <a:gd name="T82" fmla="*/ 3 w 2666"/>
                    <a:gd name="T83" fmla="*/ 7 h 21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66" h="214">
                      <a:moveTo>
                        <a:pt x="2666" y="107"/>
                      </a:moveTo>
                      <a:lnTo>
                        <a:pt x="2666" y="81"/>
                      </a:lnTo>
                      <a:lnTo>
                        <a:pt x="2666" y="55"/>
                      </a:lnTo>
                      <a:lnTo>
                        <a:pt x="2663" y="30"/>
                      </a:lnTo>
                      <a:lnTo>
                        <a:pt x="2663" y="7"/>
                      </a:lnTo>
                      <a:lnTo>
                        <a:pt x="2656" y="4"/>
                      </a:lnTo>
                      <a:lnTo>
                        <a:pt x="2650" y="0"/>
                      </a:lnTo>
                      <a:lnTo>
                        <a:pt x="2650" y="30"/>
                      </a:lnTo>
                      <a:lnTo>
                        <a:pt x="2653" y="55"/>
                      </a:lnTo>
                      <a:lnTo>
                        <a:pt x="2653" y="81"/>
                      </a:lnTo>
                      <a:lnTo>
                        <a:pt x="2653" y="107"/>
                      </a:lnTo>
                      <a:lnTo>
                        <a:pt x="2653" y="133"/>
                      </a:lnTo>
                      <a:lnTo>
                        <a:pt x="2653" y="162"/>
                      </a:lnTo>
                      <a:lnTo>
                        <a:pt x="2650" y="188"/>
                      </a:lnTo>
                      <a:lnTo>
                        <a:pt x="2650" y="214"/>
                      </a:lnTo>
                      <a:lnTo>
                        <a:pt x="2656" y="211"/>
                      </a:lnTo>
                      <a:lnTo>
                        <a:pt x="2663" y="211"/>
                      </a:lnTo>
                      <a:lnTo>
                        <a:pt x="2663" y="185"/>
                      </a:lnTo>
                      <a:lnTo>
                        <a:pt x="2666" y="159"/>
                      </a:lnTo>
                      <a:lnTo>
                        <a:pt x="2666" y="133"/>
                      </a:lnTo>
                      <a:lnTo>
                        <a:pt x="2666" y="107"/>
                      </a:lnTo>
                      <a:close/>
                      <a:moveTo>
                        <a:pt x="3" y="7"/>
                      </a:moveTo>
                      <a:lnTo>
                        <a:pt x="3" y="30"/>
                      </a:lnTo>
                      <a:lnTo>
                        <a:pt x="0" y="55"/>
                      </a:lnTo>
                      <a:lnTo>
                        <a:pt x="0" y="81"/>
                      </a:lnTo>
                      <a:lnTo>
                        <a:pt x="0" y="107"/>
                      </a:lnTo>
                      <a:lnTo>
                        <a:pt x="0" y="133"/>
                      </a:lnTo>
                      <a:lnTo>
                        <a:pt x="0" y="159"/>
                      </a:lnTo>
                      <a:lnTo>
                        <a:pt x="3" y="185"/>
                      </a:lnTo>
                      <a:lnTo>
                        <a:pt x="3" y="211"/>
                      </a:lnTo>
                      <a:lnTo>
                        <a:pt x="9" y="211"/>
                      </a:lnTo>
                      <a:lnTo>
                        <a:pt x="16" y="214"/>
                      </a:lnTo>
                      <a:lnTo>
                        <a:pt x="16" y="188"/>
                      </a:lnTo>
                      <a:lnTo>
                        <a:pt x="13" y="162"/>
                      </a:lnTo>
                      <a:lnTo>
                        <a:pt x="13" y="133"/>
                      </a:lnTo>
                      <a:lnTo>
                        <a:pt x="13" y="107"/>
                      </a:lnTo>
                      <a:lnTo>
                        <a:pt x="13" y="81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6" y="0"/>
                      </a:lnTo>
                      <a:lnTo>
                        <a:pt x="9" y="4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8C0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1" name="Freeform 319"/>
                <p:cNvSpPr>
                  <a:spLocks noEditPoints="1"/>
                </p:cNvSpPr>
                <p:nvPr/>
              </p:nvSpPr>
              <p:spPr bwMode="auto">
                <a:xfrm>
                  <a:off x="1699" y="2650"/>
                  <a:ext cx="2653" cy="214"/>
                </a:xfrm>
                <a:custGeom>
                  <a:avLst/>
                  <a:gdLst>
                    <a:gd name="T0" fmla="*/ 2653 w 2653"/>
                    <a:gd name="T1" fmla="*/ 107 h 214"/>
                    <a:gd name="T2" fmla="*/ 2653 w 2653"/>
                    <a:gd name="T3" fmla="*/ 81 h 214"/>
                    <a:gd name="T4" fmla="*/ 2653 w 2653"/>
                    <a:gd name="T5" fmla="*/ 55 h 214"/>
                    <a:gd name="T6" fmla="*/ 2650 w 2653"/>
                    <a:gd name="T7" fmla="*/ 30 h 214"/>
                    <a:gd name="T8" fmla="*/ 2650 w 2653"/>
                    <a:gd name="T9" fmla="*/ 4 h 214"/>
                    <a:gd name="T10" fmla="*/ 2644 w 2653"/>
                    <a:gd name="T11" fmla="*/ 0 h 214"/>
                    <a:gd name="T12" fmla="*/ 2637 w 2653"/>
                    <a:gd name="T13" fmla="*/ 0 h 214"/>
                    <a:gd name="T14" fmla="*/ 2640 w 2653"/>
                    <a:gd name="T15" fmla="*/ 26 h 214"/>
                    <a:gd name="T16" fmla="*/ 2640 w 2653"/>
                    <a:gd name="T17" fmla="*/ 52 h 214"/>
                    <a:gd name="T18" fmla="*/ 2640 w 2653"/>
                    <a:gd name="T19" fmla="*/ 81 h 214"/>
                    <a:gd name="T20" fmla="*/ 2640 w 2653"/>
                    <a:gd name="T21" fmla="*/ 107 h 214"/>
                    <a:gd name="T22" fmla="*/ 2640 w 2653"/>
                    <a:gd name="T23" fmla="*/ 133 h 214"/>
                    <a:gd name="T24" fmla="*/ 2640 w 2653"/>
                    <a:gd name="T25" fmla="*/ 162 h 214"/>
                    <a:gd name="T26" fmla="*/ 2640 w 2653"/>
                    <a:gd name="T27" fmla="*/ 188 h 214"/>
                    <a:gd name="T28" fmla="*/ 2637 w 2653"/>
                    <a:gd name="T29" fmla="*/ 214 h 214"/>
                    <a:gd name="T30" fmla="*/ 2644 w 2653"/>
                    <a:gd name="T31" fmla="*/ 214 h 214"/>
                    <a:gd name="T32" fmla="*/ 2650 w 2653"/>
                    <a:gd name="T33" fmla="*/ 211 h 214"/>
                    <a:gd name="T34" fmla="*/ 2650 w 2653"/>
                    <a:gd name="T35" fmla="*/ 185 h 214"/>
                    <a:gd name="T36" fmla="*/ 2653 w 2653"/>
                    <a:gd name="T37" fmla="*/ 159 h 214"/>
                    <a:gd name="T38" fmla="*/ 2653 w 2653"/>
                    <a:gd name="T39" fmla="*/ 133 h 214"/>
                    <a:gd name="T40" fmla="*/ 2653 w 2653"/>
                    <a:gd name="T41" fmla="*/ 107 h 214"/>
                    <a:gd name="T42" fmla="*/ 3 w 2653"/>
                    <a:gd name="T43" fmla="*/ 4 h 214"/>
                    <a:gd name="T44" fmla="*/ 3 w 2653"/>
                    <a:gd name="T45" fmla="*/ 30 h 214"/>
                    <a:gd name="T46" fmla="*/ 0 w 2653"/>
                    <a:gd name="T47" fmla="*/ 55 h 214"/>
                    <a:gd name="T48" fmla="*/ 0 w 2653"/>
                    <a:gd name="T49" fmla="*/ 81 h 214"/>
                    <a:gd name="T50" fmla="*/ 0 w 2653"/>
                    <a:gd name="T51" fmla="*/ 107 h 214"/>
                    <a:gd name="T52" fmla="*/ 0 w 2653"/>
                    <a:gd name="T53" fmla="*/ 133 h 214"/>
                    <a:gd name="T54" fmla="*/ 0 w 2653"/>
                    <a:gd name="T55" fmla="*/ 159 h 214"/>
                    <a:gd name="T56" fmla="*/ 3 w 2653"/>
                    <a:gd name="T57" fmla="*/ 185 h 214"/>
                    <a:gd name="T58" fmla="*/ 3 w 2653"/>
                    <a:gd name="T59" fmla="*/ 211 h 214"/>
                    <a:gd name="T60" fmla="*/ 10 w 2653"/>
                    <a:gd name="T61" fmla="*/ 214 h 214"/>
                    <a:gd name="T62" fmla="*/ 16 w 2653"/>
                    <a:gd name="T63" fmla="*/ 214 h 214"/>
                    <a:gd name="T64" fmla="*/ 13 w 2653"/>
                    <a:gd name="T65" fmla="*/ 188 h 214"/>
                    <a:gd name="T66" fmla="*/ 13 w 2653"/>
                    <a:gd name="T67" fmla="*/ 162 h 214"/>
                    <a:gd name="T68" fmla="*/ 13 w 2653"/>
                    <a:gd name="T69" fmla="*/ 133 h 214"/>
                    <a:gd name="T70" fmla="*/ 13 w 2653"/>
                    <a:gd name="T71" fmla="*/ 107 h 214"/>
                    <a:gd name="T72" fmla="*/ 13 w 2653"/>
                    <a:gd name="T73" fmla="*/ 81 h 214"/>
                    <a:gd name="T74" fmla="*/ 13 w 2653"/>
                    <a:gd name="T75" fmla="*/ 52 h 214"/>
                    <a:gd name="T76" fmla="*/ 13 w 2653"/>
                    <a:gd name="T77" fmla="*/ 26 h 214"/>
                    <a:gd name="T78" fmla="*/ 16 w 2653"/>
                    <a:gd name="T79" fmla="*/ 0 h 214"/>
                    <a:gd name="T80" fmla="*/ 10 w 2653"/>
                    <a:gd name="T81" fmla="*/ 0 h 214"/>
                    <a:gd name="T82" fmla="*/ 3 w 2653"/>
                    <a:gd name="T83" fmla="*/ 4 h 21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53" h="214">
                      <a:moveTo>
                        <a:pt x="2653" y="107"/>
                      </a:moveTo>
                      <a:lnTo>
                        <a:pt x="2653" y="81"/>
                      </a:lnTo>
                      <a:lnTo>
                        <a:pt x="2653" y="55"/>
                      </a:lnTo>
                      <a:lnTo>
                        <a:pt x="2650" y="30"/>
                      </a:lnTo>
                      <a:lnTo>
                        <a:pt x="2650" y="4"/>
                      </a:lnTo>
                      <a:lnTo>
                        <a:pt x="2644" y="0"/>
                      </a:lnTo>
                      <a:lnTo>
                        <a:pt x="2637" y="0"/>
                      </a:lnTo>
                      <a:lnTo>
                        <a:pt x="2640" y="26"/>
                      </a:lnTo>
                      <a:lnTo>
                        <a:pt x="2640" y="52"/>
                      </a:lnTo>
                      <a:lnTo>
                        <a:pt x="2640" y="81"/>
                      </a:lnTo>
                      <a:lnTo>
                        <a:pt x="2640" y="107"/>
                      </a:lnTo>
                      <a:lnTo>
                        <a:pt x="2640" y="133"/>
                      </a:lnTo>
                      <a:lnTo>
                        <a:pt x="2640" y="162"/>
                      </a:lnTo>
                      <a:lnTo>
                        <a:pt x="2640" y="188"/>
                      </a:lnTo>
                      <a:lnTo>
                        <a:pt x="2637" y="214"/>
                      </a:lnTo>
                      <a:lnTo>
                        <a:pt x="2644" y="214"/>
                      </a:lnTo>
                      <a:lnTo>
                        <a:pt x="2650" y="211"/>
                      </a:lnTo>
                      <a:lnTo>
                        <a:pt x="2650" y="185"/>
                      </a:lnTo>
                      <a:lnTo>
                        <a:pt x="2653" y="159"/>
                      </a:lnTo>
                      <a:lnTo>
                        <a:pt x="2653" y="133"/>
                      </a:lnTo>
                      <a:lnTo>
                        <a:pt x="2653" y="107"/>
                      </a:lnTo>
                      <a:close/>
                      <a:moveTo>
                        <a:pt x="3" y="4"/>
                      </a:moveTo>
                      <a:lnTo>
                        <a:pt x="3" y="30"/>
                      </a:lnTo>
                      <a:lnTo>
                        <a:pt x="0" y="55"/>
                      </a:lnTo>
                      <a:lnTo>
                        <a:pt x="0" y="81"/>
                      </a:lnTo>
                      <a:lnTo>
                        <a:pt x="0" y="107"/>
                      </a:lnTo>
                      <a:lnTo>
                        <a:pt x="0" y="133"/>
                      </a:lnTo>
                      <a:lnTo>
                        <a:pt x="0" y="159"/>
                      </a:lnTo>
                      <a:lnTo>
                        <a:pt x="3" y="185"/>
                      </a:lnTo>
                      <a:lnTo>
                        <a:pt x="3" y="211"/>
                      </a:lnTo>
                      <a:lnTo>
                        <a:pt x="10" y="214"/>
                      </a:lnTo>
                      <a:lnTo>
                        <a:pt x="16" y="214"/>
                      </a:lnTo>
                      <a:lnTo>
                        <a:pt x="13" y="188"/>
                      </a:lnTo>
                      <a:lnTo>
                        <a:pt x="13" y="162"/>
                      </a:lnTo>
                      <a:lnTo>
                        <a:pt x="13" y="133"/>
                      </a:lnTo>
                      <a:lnTo>
                        <a:pt x="13" y="107"/>
                      </a:lnTo>
                      <a:lnTo>
                        <a:pt x="13" y="81"/>
                      </a:lnTo>
                      <a:lnTo>
                        <a:pt x="13" y="52"/>
                      </a:lnTo>
                      <a:lnTo>
                        <a:pt x="13" y="26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8BF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2" name="Freeform 320"/>
                <p:cNvSpPr>
                  <a:spLocks noEditPoints="1"/>
                </p:cNvSpPr>
                <p:nvPr/>
              </p:nvSpPr>
              <p:spPr bwMode="auto">
                <a:xfrm>
                  <a:off x="1706" y="2647"/>
                  <a:ext cx="2640" cy="220"/>
                </a:xfrm>
                <a:custGeom>
                  <a:avLst/>
                  <a:gdLst>
                    <a:gd name="T0" fmla="*/ 2640 w 2640"/>
                    <a:gd name="T1" fmla="*/ 110 h 220"/>
                    <a:gd name="T2" fmla="*/ 2640 w 2640"/>
                    <a:gd name="T3" fmla="*/ 84 h 220"/>
                    <a:gd name="T4" fmla="*/ 2640 w 2640"/>
                    <a:gd name="T5" fmla="*/ 58 h 220"/>
                    <a:gd name="T6" fmla="*/ 2637 w 2640"/>
                    <a:gd name="T7" fmla="*/ 33 h 220"/>
                    <a:gd name="T8" fmla="*/ 2637 w 2640"/>
                    <a:gd name="T9" fmla="*/ 3 h 220"/>
                    <a:gd name="T10" fmla="*/ 2630 w 2640"/>
                    <a:gd name="T11" fmla="*/ 3 h 220"/>
                    <a:gd name="T12" fmla="*/ 2624 w 2640"/>
                    <a:gd name="T13" fmla="*/ 0 h 220"/>
                    <a:gd name="T14" fmla="*/ 2627 w 2640"/>
                    <a:gd name="T15" fmla="*/ 29 h 220"/>
                    <a:gd name="T16" fmla="*/ 2627 w 2640"/>
                    <a:gd name="T17" fmla="*/ 55 h 220"/>
                    <a:gd name="T18" fmla="*/ 2630 w 2640"/>
                    <a:gd name="T19" fmla="*/ 84 h 220"/>
                    <a:gd name="T20" fmla="*/ 2630 w 2640"/>
                    <a:gd name="T21" fmla="*/ 110 h 220"/>
                    <a:gd name="T22" fmla="*/ 2630 w 2640"/>
                    <a:gd name="T23" fmla="*/ 139 h 220"/>
                    <a:gd name="T24" fmla="*/ 2627 w 2640"/>
                    <a:gd name="T25" fmla="*/ 165 h 220"/>
                    <a:gd name="T26" fmla="*/ 2627 w 2640"/>
                    <a:gd name="T27" fmla="*/ 194 h 220"/>
                    <a:gd name="T28" fmla="*/ 2624 w 2640"/>
                    <a:gd name="T29" fmla="*/ 220 h 220"/>
                    <a:gd name="T30" fmla="*/ 2630 w 2640"/>
                    <a:gd name="T31" fmla="*/ 217 h 220"/>
                    <a:gd name="T32" fmla="*/ 2637 w 2640"/>
                    <a:gd name="T33" fmla="*/ 217 h 220"/>
                    <a:gd name="T34" fmla="*/ 2637 w 2640"/>
                    <a:gd name="T35" fmla="*/ 191 h 220"/>
                    <a:gd name="T36" fmla="*/ 2640 w 2640"/>
                    <a:gd name="T37" fmla="*/ 165 h 220"/>
                    <a:gd name="T38" fmla="*/ 2640 w 2640"/>
                    <a:gd name="T39" fmla="*/ 136 h 220"/>
                    <a:gd name="T40" fmla="*/ 2640 w 2640"/>
                    <a:gd name="T41" fmla="*/ 110 h 220"/>
                    <a:gd name="T42" fmla="*/ 3 w 2640"/>
                    <a:gd name="T43" fmla="*/ 3 h 220"/>
                    <a:gd name="T44" fmla="*/ 3 w 2640"/>
                    <a:gd name="T45" fmla="*/ 33 h 220"/>
                    <a:gd name="T46" fmla="*/ 0 w 2640"/>
                    <a:gd name="T47" fmla="*/ 58 h 220"/>
                    <a:gd name="T48" fmla="*/ 0 w 2640"/>
                    <a:gd name="T49" fmla="*/ 84 h 220"/>
                    <a:gd name="T50" fmla="*/ 0 w 2640"/>
                    <a:gd name="T51" fmla="*/ 110 h 220"/>
                    <a:gd name="T52" fmla="*/ 0 w 2640"/>
                    <a:gd name="T53" fmla="*/ 136 h 220"/>
                    <a:gd name="T54" fmla="*/ 0 w 2640"/>
                    <a:gd name="T55" fmla="*/ 165 h 220"/>
                    <a:gd name="T56" fmla="*/ 3 w 2640"/>
                    <a:gd name="T57" fmla="*/ 191 h 220"/>
                    <a:gd name="T58" fmla="*/ 3 w 2640"/>
                    <a:gd name="T59" fmla="*/ 217 h 220"/>
                    <a:gd name="T60" fmla="*/ 9 w 2640"/>
                    <a:gd name="T61" fmla="*/ 217 h 220"/>
                    <a:gd name="T62" fmla="*/ 16 w 2640"/>
                    <a:gd name="T63" fmla="*/ 220 h 220"/>
                    <a:gd name="T64" fmla="*/ 13 w 2640"/>
                    <a:gd name="T65" fmla="*/ 194 h 220"/>
                    <a:gd name="T66" fmla="*/ 13 w 2640"/>
                    <a:gd name="T67" fmla="*/ 165 h 220"/>
                    <a:gd name="T68" fmla="*/ 13 w 2640"/>
                    <a:gd name="T69" fmla="*/ 139 h 220"/>
                    <a:gd name="T70" fmla="*/ 9 w 2640"/>
                    <a:gd name="T71" fmla="*/ 110 h 220"/>
                    <a:gd name="T72" fmla="*/ 13 w 2640"/>
                    <a:gd name="T73" fmla="*/ 84 h 220"/>
                    <a:gd name="T74" fmla="*/ 13 w 2640"/>
                    <a:gd name="T75" fmla="*/ 55 h 220"/>
                    <a:gd name="T76" fmla="*/ 13 w 2640"/>
                    <a:gd name="T77" fmla="*/ 29 h 220"/>
                    <a:gd name="T78" fmla="*/ 16 w 2640"/>
                    <a:gd name="T79" fmla="*/ 0 h 220"/>
                    <a:gd name="T80" fmla="*/ 9 w 2640"/>
                    <a:gd name="T81" fmla="*/ 3 h 220"/>
                    <a:gd name="T82" fmla="*/ 3 w 2640"/>
                    <a:gd name="T83" fmla="*/ 3 h 22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40" h="220">
                      <a:moveTo>
                        <a:pt x="2640" y="110"/>
                      </a:moveTo>
                      <a:lnTo>
                        <a:pt x="2640" y="84"/>
                      </a:lnTo>
                      <a:lnTo>
                        <a:pt x="2640" y="58"/>
                      </a:lnTo>
                      <a:lnTo>
                        <a:pt x="2637" y="33"/>
                      </a:lnTo>
                      <a:lnTo>
                        <a:pt x="2637" y="3"/>
                      </a:lnTo>
                      <a:lnTo>
                        <a:pt x="2630" y="3"/>
                      </a:lnTo>
                      <a:lnTo>
                        <a:pt x="2624" y="0"/>
                      </a:lnTo>
                      <a:lnTo>
                        <a:pt x="2627" y="29"/>
                      </a:lnTo>
                      <a:lnTo>
                        <a:pt x="2627" y="55"/>
                      </a:lnTo>
                      <a:lnTo>
                        <a:pt x="2630" y="84"/>
                      </a:lnTo>
                      <a:lnTo>
                        <a:pt x="2630" y="110"/>
                      </a:lnTo>
                      <a:lnTo>
                        <a:pt x="2630" y="139"/>
                      </a:lnTo>
                      <a:lnTo>
                        <a:pt x="2627" y="165"/>
                      </a:lnTo>
                      <a:lnTo>
                        <a:pt x="2627" y="194"/>
                      </a:lnTo>
                      <a:lnTo>
                        <a:pt x="2624" y="220"/>
                      </a:lnTo>
                      <a:lnTo>
                        <a:pt x="2630" y="217"/>
                      </a:lnTo>
                      <a:lnTo>
                        <a:pt x="2637" y="217"/>
                      </a:lnTo>
                      <a:lnTo>
                        <a:pt x="2637" y="191"/>
                      </a:lnTo>
                      <a:lnTo>
                        <a:pt x="2640" y="165"/>
                      </a:lnTo>
                      <a:lnTo>
                        <a:pt x="2640" y="136"/>
                      </a:lnTo>
                      <a:lnTo>
                        <a:pt x="2640" y="110"/>
                      </a:lnTo>
                      <a:close/>
                      <a:moveTo>
                        <a:pt x="3" y="3"/>
                      </a:moveTo>
                      <a:lnTo>
                        <a:pt x="3" y="33"/>
                      </a:lnTo>
                      <a:lnTo>
                        <a:pt x="0" y="58"/>
                      </a:lnTo>
                      <a:lnTo>
                        <a:pt x="0" y="84"/>
                      </a:lnTo>
                      <a:lnTo>
                        <a:pt x="0" y="110"/>
                      </a:lnTo>
                      <a:lnTo>
                        <a:pt x="0" y="136"/>
                      </a:lnTo>
                      <a:lnTo>
                        <a:pt x="0" y="165"/>
                      </a:lnTo>
                      <a:lnTo>
                        <a:pt x="3" y="191"/>
                      </a:lnTo>
                      <a:lnTo>
                        <a:pt x="3" y="217"/>
                      </a:lnTo>
                      <a:lnTo>
                        <a:pt x="9" y="217"/>
                      </a:lnTo>
                      <a:lnTo>
                        <a:pt x="16" y="220"/>
                      </a:lnTo>
                      <a:lnTo>
                        <a:pt x="13" y="194"/>
                      </a:lnTo>
                      <a:lnTo>
                        <a:pt x="13" y="165"/>
                      </a:lnTo>
                      <a:lnTo>
                        <a:pt x="13" y="139"/>
                      </a:lnTo>
                      <a:lnTo>
                        <a:pt x="9" y="110"/>
                      </a:lnTo>
                      <a:lnTo>
                        <a:pt x="13" y="84"/>
                      </a:lnTo>
                      <a:lnTo>
                        <a:pt x="13" y="55"/>
                      </a:lnTo>
                      <a:lnTo>
                        <a:pt x="13" y="29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BF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3" name="Freeform 321"/>
                <p:cNvSpPr>
                  <a:spLocks noEditPoints="1"/>
                </p:cNvSpPr>
                <p:nvPr/>
              </p:nvSpPr>
              <p:spPr bwMode="auto">
                <a:xfrm>
                  <a:off x="1712" y="2647"/>
                  <a:ext cx="2627" cy="220"/>
                </a:xfrm>
                <a:custGeom>
                  <a:avLst/>
                  <a:gdLst>
                    <a:gd name="T0" fmla="*/ 2627 w 2627"/>
                    <a:gd name="T1" fmla="*/ 110 h 220"/>
                    <a:gd name="T2" fmla="*/ 2627 w 2627"/>
                    <a:gd name="T3" fmla="*/ 84 h 220"/>
                    <a:gd name="T4" fmla="*/ 2627 w 2627"/>
                    <a:gd name="T5" fmla="*/ 55 h 220"/>
                    <a:gd name="T6" fmla="*/ 2627 w 2627"/>
                    <a:gd name="T7" fmla="*/ 29 h 220"/>
                    <a:gd name="T8" fmla="*/ 2624 w 2627"/>
                    <a:gd name="T9" fmla="*/ 3 h 220"/>
                    <a:gd name="T10" fmla="*/ 2618 w 2627"/>
                    <a:gd name="T11" fmla="*/ 0 h 220"/>
                    <a:gd name="T12" fmla="*/ 2611 w 2627"/>
                    <a:gd name="T13" fmla="*/ 0 h 220"/>
                    <a:gd name="T14" fmla="*/ 2614 w 2627"/>
                    <a:gd name="T15" fmla="*/ 26 h 220"/>
                    <a:gd name="T16" fmla="*/ 2614 w 2627"/>
                    <a:gd name="T17" fmla="*/ 55 h 220"/>
                    <a:gd name="T18" fmla="*/ 2618 w 2627"/>
                    <a:gd name="T19" fmla="*/ 81 h 220"/>
                    <a:gd name="T20" fmla="*/ 2618 w 2627"/>
                    <a:gd name="T21" fmla="*/ 110 h 220"/>
                    <a:gd name="T22" fmla="*/ 2618 w 2627"/>
                    <a:gd name="T23" fmla="*/ 139 h 220"/>
                    <a:gd name="T24" fmla="*/ 2614 w 2627"/>
                    <a:gd name="T25" fmla="*/ 165 h 220"/>
                    <a:gd name="T26" fmla="*/ 2614 w 2627"/>
                    <a:gd name="T27" fmla="*/ 194 h 220"/>
                    <a:gd name="T28" fmla="*/ 2611 w 2627"/>
                    <a:gd name="T29" fmla="*/ 220 h 220"/>
                    <a:gd name="T30" fmla="*/ 2618 w 2627"/>
                    <a:gd name="T31" fmla="*/ 220 h 220"/>
                    <a:gd name="T32" fmla="*/ 2624 w 2627"/>
                    <a:gd name="T33" fmla="*/ 217 h 220"/>
                    <a:gd name="T34" fmla="*/ 2627 w 2627"/>
                    <a:gd name="T35" fmla="*/ 191 h 220"/>
                    <a:gd name="T36" fmla="*/ 2627 w 2627"/>
                    <a:gd name="T37" fmla="*/ 165 h 220"/>
                    <a:gd name="T38" fmla="*/ 2627 w 2627"/>
                    <a:gd name="T39" fmla="*/ 136 h 220"/>
                    <a:gd name="T40" fmla="*/ 2627 w 2627"/>
                    <a:gd name="T41" fmla="*/ 110 h 220"/>
                    <a:gd name="T42" fmla="*/ 3 w 2627"/>
                    <a:gd name="T43" fmla="*/ 3 h 220"/>
                    <a:gd name="T44" fmla="*/ 0 w 2627"/>
                    <a:gd name="T45" fmla="*/ 29 h 220"/>
                    <a:gd name="T46" fmla="*/ 0 w 2627"/>
                    <a:gd name="T47" fmla="*/ 55 h 220"/>
                    <a:gd name="T48" fmla="*/ 0 w 2627"/>
                    <a:gd name="T49" fmla="*/ 84 h 220"/>
                    <a:gd name="T50" fmla="*/ 0 w 2627"/>
                    <a:gd name="T51" fmla="*/ 110 h 220"/>
                    <a:gd name="T52" fmla="*/ 0 w 2627"/>
                    <a:gd name="T53" fmla="*/ 136 h 220"/>
                    <a:gd name="T54" fmla="*/ 0 w 2627"/>
                    <a:gd name="T55" fmla="*/ 165 h 220"/>
                    <a:gd name="T56" fmla="*/ 0 w 2627"/>
                    <a:gd name="T57" fmla="*/ 191 h 220"/>
                    <a:gd name="T58" fmla="*/ 3 w 2627"/>
                    <a:gd name="T59" fmla="*/ 217 h 220"/>
                    <a:gd name="T60" fmla="*/ 10 w 2627"/>
                    <a:gd name="T61" fmla="*/ 220 h 220"/>
                    <a:gd name="T62" fmla="*/ 16 w 2627"/>
                    <a:gd name="T63" fmla="*/ 220 h 220"/>
                    <a:gd name="T64" fmla="*/ 13 w 2627"/>
                    <a:gd name="T65" fmla="*/ 194 h 220"/>
                    <a:gd name="T66" fmla="*/ 13 w 2627"/>
                    <a:gd name="T67" fmla="*/ 165 h 220"/>
                    <a:gd name="T68" fmla="*/ 10 w 2627"/>
                    <a:gd name="T69" fmla="*/ 139 h 220"/>
                    <a:gd name="T70" fmla="*/ 10 w 2627"/>
                    <a:gd name="T71" fmla="*/ 110 h 220"/>
                    <a:gd name="T72" fmla="*/ 10 w 2627"/>
                    <a:gd name="T73" fmla="*/ 81 h 220"/>
                    <a:gd name="T74" fmla="*/ 13 w 2627"/>
                    <a:gd name="T75" fmla="*/ 55 h 220"/>
                    <a:gd name="T76" fmla="*/ 13 w 2627"/>
                    <a:gd name="T77" fmla="*/ 26 h 220"/>
                    <a:gd name="T78" fmla="*/ 16 w 2627"/>
                    <a:gd name="T79" fmla="*/ 0 h 220"/>
                    <a:gd name="T80" fmla="*/ 10 w 2627"/>
                    <a:gd name="T81" fmla="*/ 0 h 220"/>
                    <a:gd name="T82" fmla="*/ 3 w 2627"/>
                    <a:gd name="T83" fmla="*/ 3 h 22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27" h="220">
                      <a:moveTo>
                        <a:pt x="2627" y="110"/>
                      </a:moveTo>
                      <a:lnTo>
                        <a:pt x="2627" y="84"/>
                      </a:lnTo>
                      <a:lnTo>
                        <a:pt x="2627" y="55"/>
                      </a:lnTo>
                      <a:lnTo>
                        <a:pt x="2627" y="29"/>
                      </a:lnTo>
                      <a:lnTo>
                        <a:pt x="2624" y="3"/>
                      </a:lnTo>
                      <a:lnTo>
                        <a:pt x="2618" y="0"/>
                      </a:lnTo>
                      <a:lnTo>
                        <a:pt x="2611" y="0"/>
                      </a:lnTo>
                      <a:lnTo>
                        <a:pt x="2614" y="26"/>
                      </a:lnTo>
                      <a:lnTo>
                        <a:pt x="2614" y="55"/>
                      </a:lnTo>
                      <a:lnTo>
                        <a:pt x="2618" y="81"/>
                      </a:lnTo>
                      <a:lnTo>
                        <a:pt x="2618" y="110"/>
                      </a:lnTo>
                      <a:lnTo>
                        <a:pt x="2618" y="139"/>
                      </a:lnTo>
                      <a:lnTo>
                        <a:pt x="2614" y="165"/>
                      </a:lnTo>
                      <a:lnTo>
                        <a:pt x="2614" y="194"/>
                      </a:lnTo>
                      <a:lnTo>
                        <a:pt x="2611" y="220"/>
                      </a:lnTo>
                      <a:lnTo>
                        <a:pt x="2618" y="220"/>
                      </a:lnTo>
                      <a:lnTo>
                        <a:pt x="2624" y="217"/>
                      </a:lnTo>
                      <a:lnTo>
                        <a:pt x="2627" y="191"/>
                      </a:lnTo>
                      <a:lnTo>
                        <a:pt x="2627" y="165"/>
                      </a:lnTo>
                      <a:lnTo>
                        <a:pt x="2627" y="136"/>
                      </a:lnTo>
                      <a:lnTo>
                        <a:pt x="2627" y="110"/>
                      </a:lnTo>
                      <a:close/>
                      <a:moveTo>
                        <a:pt x="3" y="3"/>
                      </a:moveTo>
                      <a:lnTo>
                        <a:pt x="0" y="29"/>
                      </a:lnTo>
                      <a:lnTo>
                        <a:pt x="0" y="55"/>
                      </a:lnTo>
                      <a:lnTo>
                        <a:pt x="0" y="84"/>
                      </a:lnTo>
                      <a:lnTo>
                        <a:pt x="0" y="110"/>
                      </a:lnTo>
                      <a:lnTo>
                        <a:pt x="0" y="136"/>
                      </a:lnTo>
                      <a:lnTo>
                        <a:pt x="0" y="165"/>
                      </a:lnTo>
                      <a:lnTo>
                        <a:pt x="0" y="191"/>
                      </a:lnTo>
                      <a:lnTo>
                        <a:pt x="3" y="217"/>
                      </a:lnTo>
                      <a:lnTo>
                        <a:pt x="10" y="220"/>
                      </a:lnTo>
                      <a:lnTo>
                        <a:pt x="16" y="220"/>
                      </a:lnTo>
                      <a:lnTo>
                        <a:pt x="13" y="194"/>
                      </a:lnTo>
                      <a:lnTo>
                        <a:pt x="13" y="165"/>
                      </a:lnTo>
                      <a:lnTo>
                        <a:pt x="10" y="139"/>
                      </a:lnTo>
                      <a:lnTo>
                        <a:pt x="10" y="110"/>
                      </a:lnTo>
                      <a:lnTo>
                        <a:pt x="10" y="81"/>
                      </a:lnTo>
                      <a:lnTo>
                        <a:pt x="13" y="55"/>
                      </a:lnTo>
                      <a:lnTo>
                        <a:pt x="13" y="26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BE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4" name="Freeform 322"/>
                <p:cNvSpPr>
                  <a:spLocks noEditPoints="1"/>
                </p:cNvSpPr>
                <p:nvPr/>
              </p:nvSpPr>
              <p:spPr bwMode="auto">
                <a:xfrm>
                  <a:off x="1715" y="2644"/>
                  <a:ext cx="2621" cy="226"/>
                </a:xfrm>
                <a:custGeom>
                  <a:avLst/>
                  <a:gdLst>
                    <a:gd name="T0" fmla="*/ 2621 w 2621"/>
                    <a:gd name="T1" fmla="*/ 113 h 226"/>
                    <a:gd name="T2" fmla="*/ 2621 w 2621"/>
                    <a:gd name="T3" fmla="*/ 87 h 226"/>
                    <a:gd name="T4" fmla="*/ 2618 w 2621"/>
                    <a:gd name="T5" fmla="*/ 58 h 226"/>
                    <a:gd name="T6" fmla="*/ 2618 w 2621"/>
                    <a:gd name="T7" fmla="*/ 32 h 226"/>
                    <a:gd name="T8" fmla="*/ 2615 w 2621"/>
                    <a:gd name="T9" fmla="*/ 3 h 226"/>
                    <a:gd name="T10" fmla="*/ 2608 w 2621"/>
                    <a:gd name="T11" fmla="*/ 3 h 226"/>
                    <a:gd name="T12" fmla="*/ 2602 w 2621"/>
                    <a:gd name="T13" fmla="*/ 0 h 226"/>
                    <a:gd name="T14" fmla="*/ 2605 w 2621"/>
                    <a:gd name="T15" fmla="*/ 29 h 226"/>
                    <a:gd name="T16" fmla="*/ 2608 w 2621"/>
                    <a:gd name="T17" fmla="*/ 58 h 226"/>
                    <a:gd name="T18" fmla="*/ 2608 w 2621"/>
                    <a:gd name="T19" fmla="*/ 84 h 226"/>
                    <a:gd name="T20" fmla="*/ 2608 w 2621"/>
                    <a:gd name="T21" fmla="*/ 113 h 226"/>
                    <a:gd name="T22" fmla="*/ 2608 w 2621"/>
                    <a:gd name="T23" fmla="*/ 142 h 226"/>
                    <a:gd name="T24" fmla="*/ 2608 w 2621"/>
                    <a:gd name="T25" fmla="*/ 171 h 226"/>
                    <a:gd name="T26" fmla="*/ 2605 w 2621"/>
                    <a:gd name="T27" fmla="*/ 197 h 226"/>
                    <a:gd name="T28" fmla="*/ 2602 w 2621"/>
                    <a:gd name="T29" fmla="*/ 226 h 226"/>
                    <a:gd name="T30" fmla="*/ 2608 w 2621"/>
                    <a:gd name="T31" fmla="*/ 223 h 226"/>
                    <a:gd name="T32" fmla="*/ 2615 w 2621"/>
                    <a:gd name="T33" fmla="*/ 223 h 226"/>
                    <a:gd name="T34" fmla="*/ 2618 w 2621"/>
                    <a:gd name="T35" fmla="*/ 197 h 226"/>
                    <a:gd name="T36" fmla="*/ 2618 w 2621"/>
                    <a:gd name="T37" fmla="*/ 168 h 226"/>
                    <a:gd name="T38" fmla="*/ 2621 w 2621"/>
                    <a:gd name="T39" fmla="*/ 142 h 226"/>
                    <a:gd name="T40" fmla="*/ 2621 w 2621"/>
                    <a:gd name="T41" fmla="*/ 113 h 226"/>
                    <a:gd name="T42" fmla="*/ 7 w 2621"/>
                    <a:gd name="T43" fmla="*/ 3 h 226"/>
                    <a:gd name="T44" fmla="*/ 4 w 2621"/>
                    <a:gd name="T45" fmla="*/ 32 h 226"/>
                    <a:gd name="T46" fmla="*/ 4 w 2621"/>
                    <a:gd name="T47" fmla="*/ 58 h 226"/>
                    <a:gd name="T48" fmla="*/ 4 w 2621"/>
                    <a:gd name="T49" fmla="*/ 87 h 226"/>
                    <a:gd name="T50" fmla="*/ 0 w 2621"/>
                    <a:gd name="T51" fmla="*/ 113 h 226"/>
                    <a:gd name="T52" fmla="*/ 4 w 2621"/>
                    <a:gd name="T53" fmla="*/ 142 h 226"/>
                    <a:gd name="T54" fmla="*/ 4 w 2621"/>
                    <a:gd name="T55" fmla="*/ 168 h 226"/>
                    <a:gd name="T56" fmla="*/ 4 w 2621"/>
                    <a:gd name="T57" fmla="*/ 197 h 226"/>
                    <a:gd name="T58" fmla="*/ 7 w 2621"/>
                    <a:gd name="T59" fmla="*/ 223 h 226"/>
                    <a:gd name="T60" fmla="*/ 13 w 2621"/>
                    <a:gd name="T61" fmla="*/ 223 h 226"/>
                    <a:gd name="T62" fmla="*/ 20 w 2621"/>
                    <a:gd name="T63" fmla="*/ 226 h 226"/>
                    <a:gd name="T64" fmla="*/ 17 w 2621"/>
                    <a:gd name="T65" fmla="*/ 197 h 226"/>
                    <a:gd name="T66" fmla="*/ 13 w 2621"/>
                    <a:gd name="T67" fmla="*/ 171 h 226"/>
                    <a:gd name="T68" fmla="*/ 13 w 2621"/>
                    <a:gd name="T69" fmla="*/ 142 h 226"/>
                    <a:gd name="T70" fmla="*/ 13 w 2621"/>
                    <a:gd name="T71" fmla="*/ 113 h 226"/>
                    <a:gd name="T72" fmla="*/ 13 w 2621"/>
                    <a:gd name="T73" fmla="*/ 84 h 226"/>
                    <a:gd name="T74" fmla="*/ 13 w 2621"/>
                    <a:gd name="T75" fmla="*/ 58 h 226"/>
                    <a:gd name="T76" fmla="*/ 17 w 2621"/>
                    <a:gd name="T77" fmla="*/ 29 h 226"/>
                    <a:gd name="T78" fmla="*/ 20 w 2621"/>
                    <a:gd name="T79" fmla="*/ 0 h 226"/>
                    <a:gd name="T80" fmla="*/ 13 w 2621"/>
                    <a:gd name="T81" fmla="*/ 3 h 226"/>
                    <a:gd name="T82" fmla="*/ 7 w 2621"/>
                    <a:gd name="T83" fmla="*/ 3 h 22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21" h="226">
                      <a:moveTo>
                        <a:pt x="2621" y="113"/>
                      </a:moveTo>
                      <a:lnTo>
                        <a:pt x="2621" y="87"/>
                      </a:lnTo>
                      <a:lnTo>
                        <a:pt x="2618" y="58"/>
                      </a:lnTo>
                      <a:lnTo>
                        <a:pt x="2618" y="32"/>
                      </a:lnTo>
                      <a:lnTo>
                        <a:pt x="2615" y="3"/>
                      </a:lnTo>
                      <a:lnTo>
                        <a:pt x="2608" y="3"/>
                      </a:lnTo>
                      <a:lnTo>
                        <a:pt x="2602" y="0"/>
                      </a:lnTo>
                      <a:lnTo>
                        <a:pt x="2605" y="29"/>
                      </a:lnTo>
                      <a:lnTo>
                        <a:pt x="2608" y="58"/>
                      </a:lnTo>
                      <a:lnTo>
                        <a:pt x="2608" y="84"/>
                      </a:lnTo>
                      <a:lnTo>
                        <a:pt x="2608" y="113"/>
                      </a:lnTo>
                      <a:lnTo>
                        <a:pt x="2608" y="142"/>
                      </a:lnTo>
                      <a:lnTo>
                        <a:pt x="2608" y="171"/>
                      </a:lnTo>
                      <a:lnTo>
                        <a:pt x="2605" y="197"/>
                      </a:lnTo>
                      <a:lnTo>
                        <a:pt x="2602" y="226"/>
                      </a:lnTo>
                      <a:lnTo>
                        <a:pt x="2608" y="223"/>
                      </a:lnTo>
                      <a:lnTo>
                        <a:pt x="2615" y="223"/>
                      </a:lnTo>
                      <a:lnTo>
                        <a:pt x="2618" y="197"/>
                      </a:lnTo>
                      <a:lnTo>
                        <a:pt x="2618" y="168"/>
                      </a:lnTo>
                      <a:lnTo>
                        <a:pt x="2621" y="142"/>
                      </a:lnTo>
                      <a:lnTo>
                        <a:pt x="2621" y="113"/>
                      </a:lnTo>
                      <a:close/>
                      <a:moveTo>
                        <a:pt x="7" y="3"/>
                      </a:moveTo>
                      <a:lnTo>
                        <a:pt x="4" y="32"/>
                      </a:lnTo>
                      <a:lnTo>
                        <a:pt x="4" y="58"/>
                      </a:lnTo>
                      <a:lnTo>
                        <a:pt x="4" y="87"/>
                      </a:lnTo>
                      <a:lnTo>
                        <a:pt x="0" y="113"/>
                      </a:lnTo>
                      <a:lnTo>
                        <a:pt x="4" y="142"/>
                      </a:lnTo>
                      <a:lnTo>
                        <a:pt x="4" y="168"/>
                      </a:lnTo>
                      <a:lnTo>
                        <a:pt x="4" y="197"/>
                      </a:lnTo>
                      <a:lnTo>
                        <a:pt x="7" y="223"/>
                      </a:lnTo>
                      <a:lnTo>
                        <a:pt x="13" y="223"/>
                      </a:lnTo>
                      <a:lnTo>
                        <a:pt x="20" y="226"/>
                      </a:lnTo>
                      <a:lnTo>
                        <a:pt x="17" y="197"/>
                      </a:lnTo>
                      <a:lnTo>
                        <a:pt x="13" y="171"/>
                      </a:lnTo>
                      <a:lnTo>
                        <a:pt x="13" y="142"/>
                      </a:lnTo>
                      <a:lnTo>
                        <a:pt x="13" y="113"/>
                      </a:lnTo>
                      <a:lnTo>
                        <a:pt x="13" y="84"/>
                      </a:lnTo>
                      <a:lnTo>
                        <a:pt x="13" y="58"/>
                      </a:lnTo>
                      <a:lnTo>
                        <a:pt x="17" y="29"/>
                      </a:lnTo>
                      <a:lnTo>
                        <a:pt x="20" y="0"/>
                      </a:lnTo>
                      <a:lnTo>
                        <a:pt x="13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7BD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5" name="Freeform 323"/>
                <p:cNvSpPr>
                  <a:spLocks noEditPoints="1"/>
                </p:cNvSpPr>
                <p:nvPr/>
              </p:nvSpPr>
              <p:spPr bwMode="auto">
                <a:xfrm>
                  <a:off x="1722" y="2644"/>
                  <a:ext cx="2608" cy="226"/>
                </a:xfrm>
                <a:custGeom>
                  <a:avLst/>
                  <a:gdLst>
                    <a:gd name="T0" fmla="*/ 2608 w 2608"/>
                    <a:gd name="T1" fmla="*/ 113 h 226"/>
                    <a:gd name="T2" fmla="*/ 2608 w 2608"/>
                    <a:gd name="T3" fmla="*/ 84 h 226"/>
                    <a:gd name="T4" fmla="*/ 2604 w 2608"/>
                    <a:gd name="T5" fmla="*/ 58 h 226"/>
                    <a:gd name="T6" fmla="*/ 2604 w 2608"/>
                    <a:gd name="T7" fmla="*/ 29 h 226"/>
                    <a:gd name="T8" fmla="*/ 2601 w 2608"/>
                    <a:gd name="T9" fmla="*/ 3 h 226"/>
                    <a:gd name="T10" fmla="*/ 2595 w 2608"/>
                    <a:gd name="T11" fmla="*/ 0 h 226"/>
                    <a:gd name="T12" fmla="*/ 2592 w 2608"/>
                    <a:gd name="T13" fmla="*/ 0 h 226"/>
                    <a:gd name="T14" fmla="*/ 2592 w 2608"/>
                    <a:gd name="T15" fmla="*/ 26 h 226"/>
                    <a:gd name="T16" fmla="*/ 2595 w 2608"/>
                    <a:gd name="T17" fmla="*/ 55 h 226"/>
                    <a:gd name="T18" fmla="*/ 2595 w 2608"/>
                    <a:gd name="T19" fmla="*/ 84 h 226"/>
                    <a:gd name="T20" fmla="*/ 2595 w 2608"/>
                    <a:gd name="T21" fmla="*/ 113 h 226"/>
                    <a:gd name="T22" fmla="*/ 2595 w 2608"/>
                    <a:gd name="T23" fmla="*/ 142 h 226"/>
                    <a:gd name="T24" fmla="*/ 2595 w 2608"/>
                    <a:gd name="T25" fmla="*/ 171 h 226"/>
                    <a:gd name="T26" fmla="*/ 2592 w 2608"/>
                    <a:gd name="T27" fmla="*/ 201 h 226"/>
                    <a:gd name="T28" fmla="*/ 2592 w 2608"/>
                    <a:gd name="T29" fmla="*/ 226 h 226"/>
                    <a:gd name="T30" fmla="*/ 2595 w 2608"/>
                    <a:gd name="T31" fmla="*/ 226 h 226"/>
                    <a:gd name="T32" fmla="*/ 2601 w 2608"/>
                    <a:gd name="T33" fmla="*/ 223 h 226"/>
                    <a:gd name="T34" fmla="*/ 2604 w 2608"/>
                    <a:gd name="T35" fmla="*/ 197 h 226"/>
                    <a:gd name="T36" fmla="*/ 2604 w 2608"/>
                    <a:gd name="T37" fmla="*/ 168 h 226"/>
                    <a:gd name="T38" fmla="*/ 2608 w 2608"/>
                    <a:gd name="T39" fmla="*/ 142 h 226"/>
                    <a:gd name="T40" fmla="*/ 2608 w 2608"/>
                    <a:gd name="T41" fmla="*/ 113 h 226"/>
                    <a:gd name="T42" fmla="*/ 6 w 2608"/>
                    <a:gd name="T43" fmla="*/ 3 h 226"/>
                    <a:gd name="T44" fmla="*/ 3 w 2608"/>
                    <a:gd name="T45" fmla="*/ 29 h 226"/>
                    <a:gd name="T46" fmla="*/ 3 w 2608"/>
                    <a:gd name="T47" fmla="*/ 58 h 226"/>
                    <a:gd name="T48" fmla="*/ 0 w 2608"/>
                    <a:gd name="T49" fmla="*/ 84 h 226"/>
                    <a:gd name="T50" fmla="*/ 0 w 2608"/>
                    <a:gd name="T51" fmla="*/ 113 h 226"/>
                    <a:gd name="T52" fmla="*/ 0 w 2608"/>
                    <a:gd name="T53" fmla="*/ 142 h 226"/>
                    <a:gd name="T54" fmla="*/ 3 w 2608"/>
                    <a:gd name="T55" fmla="*/ 168 h 226"/>
                    <a:gd name="T56" fmla="*/ 3 w 2608"/>
                    <a:gd name="T57" fmla="*/ 197 h 226"/>
                    <a:gd name="T58" fmla="*/ 6 w 2608"/>
                    <a:gd name="T59" fmla="*/ 223 h 226"/>
                    <a:gd name="T60" fmla="*/ 13 w 2608"/>
                    <a:gd name="T61" fmla="*/ 226 h 226"/>
                    <a:gd name="T62" fmla="*/ 16 w 2608"/>
                    <a:gd name="T63" fmla="*/ 226 h 226"/>
                    <a:gd name="T64" fmla="*/ 16 w 2608"/>
                    <a:gd name="T65" fmla="*/ 201 h 226"/>
                    <a:gd name="T66" fmla="*/ 13 w 2608"/>
                    <a:gd name="T67" fmla="*/ 171 h 226"/>
                    <a:gd name="T68" fmla="*/ 13 w 2608"/>
                    <a:gd name="T69" fmla="*/ 142 h 226"/>
                    <a:gd name="T70" fmla="*/ 13 w 2608"/>
                    <a:gd name="T71" fmla="*/ 113 h 226"/>
                    <a:gd name="T72" fmla="*/ 13 w 2608"/>
                    <a:gd name="T73" fmla="*/ 84 h 226"/>
                    <a:gd name="T74" fmla="*/ 13 w 2608"/>
                    <a:gd name="T75" fmla="*/ 55 h 226"/>
                    <a:gd name="T76" fmla="*/ 16 w 2608"/>
                    <a:gd name="T77" fmla="*/ 26 h 226"/>
                    <a:gd name="T78" fmla="*/ 16 w 2608"/>
                    <a:gd name="T79" fmla="*/ 0 h 226"/>
                    <a:gd name="T80" fmla="*/ 13 w 2608"/>
                    <a:gd name="T81" fmla="*/ 0 h 226"/>
                    <a:gd name="T82" fmla="*/ 6 w 2608"/>
                    <a:gd name="T83" fmla="*/ 3 h 22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08" h="226">
                      <a:moveTo>
                        <a:pt x="2608" y="113"/>
                      </a:moveTo>
                      <a:lnTo>
                        <a:pt x="2608" y="84"/>
                      </a:lnTo>
                      <a:lnTo>
                        <a:pt x="2604" y="58"/>
                      </a:lnTo>
                      <a:lnTo>
                        <a:pt x="2604" y="29"/>
                      </a:lnTo>
                      <a:lnTo>
                        <a:pt x="2601" y="3"/>
                      </a:lnTo>
                      <a:lnTo>
                        <a:pt x="2595" y="0"/>
                      </a:lnTo>
                      <a:lnTo>
                        <a:pt x="2592" y="0"/>
                      </a:lnTo>
                      <a:lnTo>
                        <a:pt x="2592" y="26"/>
                      </a:lnTo>
                      <a:lnTo>
                        <a:pt x="2595" y="55"/>
                      </a:lnTo>
                      <a:lnTo>
                        <a:pt x="2595" y="84"/>
                      </a:lnTo>
                      <a:lnTo>
                        <a:pt x="2595" y="113"/>
                      </a:lnTo>
                      <a:lnTo>
                        <a:pt x="2595" y="142"/>
                      </a:lnTo>
                      <a:lnTo>
                        <a:pt x="2595" y="171"/>
                      </a:lnTo>
                      <a:lnTo>
                        <a:pt x="2592" y="201"/>
                      </a:lnTo>
                      <a:lnTo>
                        <a:pt x="2592" y="226"/>
                      </a:lnTo>
                      <a:lnTo>
                        <a:pt x="2595" y="226"/>
                      </a:lnTo>
                      <a:lnTo>
                        <a:pt x="2601" y="223"/>
                      </a:lnTo>
                      <a:lnTo>
                        <a:pt x="2604" y="197"/>
                      </a:lnTo>
                      <a:lnTo>
                        <a:pt x="2604" y="168"/>
                      </a:lnTo>
                      <a:lnTo>
                        <a:pt x="2608" y="142"/>
                      </a:lnTo>
                      <a:lnTo>
                        <a:pt x="2608" y="113"/>
                      </a:lnTo>
                      <a:close/>
                      <a:moveTo>
                        <a:pt x="6" y="3"/>
                      </a:moveTo>
                      <a:lnTo>
                        <a:pt x="3" y="29"/>
                      </a:lnTo>
                      <a:lnTo>
                        <a:pt x="3" y="58"/>
                      </a:lnTo>
                      <a:lnTo>
                        <a:pt x="0" y="84"/>
                      </a:lnTo>
                      <a:lnTo>
                        <a:pt x="0" y="113"/>
                      </a:lnTo>
                      <a:lnTo>
                        <a:pt x="0" y="142"/>
                      </a:lnTo>
                      <a:lnTo>
                        <a:pt x="3" y="168"/>
                      </a:lnTo>
                      <a:lnTo>
                        <a:pt x="3" y="197"/>
                      </a:lnTo>
                      <a:lnTo>
                        <a:pt x="6" y="223"/>
                      </a:lnTo>
                      <a:lnTo>
                        <a:pt x="13" y="226"/>
                      </a:lnTo>
                      <a:lnTo>
                        <a:pt x="16" y="226"/>
                      </a:lnTo>
                      <a:lnTo>
                        <a:pt x="16" y="201"/>
                      </a:lnTo>
                      <a:lnTo>
                        <a:pt x="13" y="171"/>
                      </a:lnTo>
                      <a:lnTo>
                        <a:pt x="13" y="142"/>
                      </a:lnTo>
                      <a:lnTo>
                        <a:pt x="13" y="113"/>
                      </a:lnTo>
                      <a:lnTo>
                        <a:pt x="13" y="84"/>
                      </a:lnTo>
                      <a:lnTo>
                        <a:pt x="13" y="55"/>
                      </a:lnTo>
                      <a:lnTo>
                        <a:pt x="16" y="26"/>
                      </a:lnTo>
                      <a:lnTo>
                        <a:pt x="16" y="0"/>
                      </a:lnTo>
                      <a:lnTo>
                        <a:pt x="13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7BC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6" name="Freeform 324"/>
                <p:cNvSpPr>
                  <a:spLocks noEditPoints="1"/>
                </p:cNvSpPr>
                <p:nvPr/>
              </p:nvSpPr>
              <p:spPr bwMode="auto">
                <a:xfrm>
                  <a:off x="1728" y="2641"/>
                  <a:ext cx="2595" cy="233"/>
                </a:xfrm>
                <a:custGeom>
                  <a:avLst/>
                  <a:gdLst>
                    <a:gd name="T0" fmla="*/ 2595 w 2595"/>
                    <a:gd name="T1" fmla="*/ 116 h 233"/>
                    <a:gd name="T2" fmla="*/ 2595 w 2595"/>
                    <a:gd name="T3" fmla="*/ 87 h 233"/>
                    <a:gd name="T4" fmla="*/ 2595 w 2595"/>
                    <a:gd name="T5" fmla="*/ 61 h 233"/>
                    <a:gd name="T6" fmla="*/ 2592 w 2595"/>
                    <a:gd name="T7" fmla="*/ 32 h 233"/>
                    <a:gd name="T8" fmla="*/ 2589 w 2595"/>
                    <a:gd name="T9" fmla="*/ 3 h 233"/>
                    <a:gd name="T10" fmla="*/ 2586 w 2595"/>
                    <a:gd name="T11" fmla="*/ 3 h 233"/>
                    <a:gd name="T12" fmla="*/ 2579 w 2595"/>
                    <a:gd name="T13" fmla="*/ 0 h 233"/>
                    <a:gd name="T14" fmla="*/ 2579 w 2595"/>
                    <a:gd name="T15" fmla="*/ 29 h 233"/>
                    <a:gd name="T16" fmla="*/ 2582 w 2595"/>
                    <a:gd name="T17" fmla="*/ 58 h 233"/>
                    <a:gd name="T18" fmla="*/ 2582 w 2595"/>
                    <a:gd name="T19" fmla="*/ 87 h 233"/>
                    <a:gd name="T20" fmla="*/ 2582 w 2595"/>
                    <a:gd name="T21" fmla="*/ 116 h 233"/>
                    <a:gd name="T22" fmla="*/ 2582 w 2595"/>
                    <a:gd name="T23" fmla="*/ 145 h 233"/>
                    <a:gd name="T24" fmla="*/ 2582 w 2595"/>
                    <a:gd name="T25" fmla="*/ 174 h 233"/>
                    <a:gd name="T26" fmla="*/ 2579 w 2595"/>
                    <a:gd name="T27" fmla="*/ 204 h 233"/>
                    <a:gd name="T28" fmla="*/ 2579 w 2595"/>
                    <a:gd name="T29" fmla="*/ 233 h 233"/>
                    <a:gd name="T30" fmla="*/ 2586 w 2595"/>
                    <a:gd name="T31" fmla="*/ 229 h 233"/>
                    <a:gd name="T32" fmla="*/ 2589 w 2595"/>
                    <a:gd name="T33" fmla="*/ 229 h 233"/>
                    <a:gd name="T34" fmla="*/ 2592 w 2595"/>
                    <a:gd name="T35" fmla="*/ 200 h 233"/>
                    <a:gd name="T36" fmla="*/ 2595 w 2595"/>
                    <a:gd name="T37" fmla="*/ 174 h 233"/>
                    <a:gd name="T38" fmla="*/ 2595 w 2595"/>
                    <a:gd name="T39" fmla="*/ 145 h 233"/>
                    <a:gd name="T40" fmla="*/ 2595 w 2595"/>
                    <a:gd name="T41" fmla="*/ 116 h 233"/>
                    <a:gd name="T42" fmla="*/ 7 w 2595"/>
                    <a:gd name="T43" fmla="*/ 3 h 233"/>
                    <a:gd name="T44" fmla="*/ 4 w 2595"/>
                    <a:gd name="T45" fmla="*/ 32 h 233"/>
                    <a:gd name="T46" fmla="*/ 0 w 2595"/>
                    <a:gd name="T47" fmla="*/ 61 h 233"/>
                    <a:gd name="T48" fmla="*/ 0 w 2595"/>
                    <a:gd name="T49" fmla="*/ 87 h 233"/>
                    <a:gd name="T50" fmla="*/ 0 w 2595"/>
                    <a:gd name="T51" fmla="*/ 116 h 233"/>
                    <a:gd name="T52" fmla="*/ 0 w 2595"/>
                    <a:gd name="T53" fmla="*/ 145 h 233"/>
                    <a:gd name="T54" fmla="*/ 0 w 2595"/>
                    <a:gd name="T55" fmla="*/ 174 h 233"/>
                    <a:gd name="T56" fmla="*/ 4 w 2595"/>
                    <a:gd name="T57" fmla="*/ 200 h 233"/>
                    <a:gd name="T58" fmla="*/ 7 w 2595"/>
                    <a:gd name="T59" fmla="*/ 229 h 233"/>
                    <a:gd name="T60" fmla="*/ 10 w 2595"/>
                    <a:gd name="T61" fmla="*/ 229 h 233"/>
                    <a:gd name="T62" fmla="*/ 16 w 2595"/>
                    <a:gd name="T63" fmla="*/ 233 h 233"/>
                    <a:gd name="T64" fmla="*/ 16 w 2595"/>
                    <a:gd name="T65" fmla="*/ 204 h 233"/>
                    <a:gd name="T66" fmla="*/ 13 w 2595"/>
                    <a:gd name="T67" fmla="*/ 174 h 233"/>
                    <a:gd name="T68" fmla="*/ 13 w 2595"/>
                    <a:gd name="T69" fmla="*/ 145 h 233"/>
                    <a:gd name="T70" fmla="*/ 13 w 2595"/>
                    <a:gd name="T71" fmla="*/ 116 h 233"/>
                    <a:gd name="T72" fmla="*/ 13 w 2595"/>
                    <a:gd name="T73" fmla="*/ 87 h 233"/>
                    <a:gd name="T74" fmla="*/ 13 w 2595"/>
                    <a:gd name="T75" fmla="*/ 58 h 233"/>
                    <a:gd name="T76" fmla="*/ 16 w 2595"/>
                    <a:gd name="T77" fmla="*/ 29 h 233"/>
                    <a:gd name="T78" fmla="*/ 16 w 2595"/>
                    <a:gd name="T79" fmla="*/ 0 h 233"/>
                    <a:gd name="T80" fmla="*/ 10 w 2595"/>
                    <a:gd name="T81" fmla="*/ 3 h 233"/>
                    <a:gd name="T82" fmla="*/ 7 w 2595"/>
                    <a:gd name="T83" fmla="*/ 3 h 23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95" h="233">
                      <a:moveTo>
                        <a:pt x="2595" y="116"/>
                      </a:moveTo>
                      <a:lnTo>
                        <a:pt x="2595" y="87"/>
                      </a:lnTo>
                      <a:lnTo>
                        <a:pt x="2595" y="61"/>
                      </a:lnTo>
                      <a:lnTo>
                        <a:pt x="2592" y="32"/>
                      </a:lnTo>
                      <a:lnTo>
                        <a:pt x="2589" y="3"/>
                      </a:lnTo>
                      <a:lnTo>
                        <a:pt x="2586" y="3"/>
                      </a:lnTo>
                      <a:lnTo>
                        <a:pt x="2579" y="0"/>
                      </a:lnTo>
                      <a:lnTo>
                        <a:pt x="2579" y="29"/>
                      </a:lnTo>
                      <a:lnTo>
                        <a:pt x="2582" y="58"/>
                      </a:lnTo>
                      <a:lnTo>
                        <a:pt x="2582" y="87"/>
                      </a:lnTo>
                      <a:lnTo>
                        <a:pt x="2582" y="116"/>
                      </a:lnTo>
                      <a:lnTo>
                        <a:pt x="2582" y="145"/>
                      </a:lnTo>
                      <a:lnTo>
                        <a:pt x="2582" y="174"/>
                      </a:lnTo>
                      <a:lnTo>
                        <a:pt x="2579" y="204"/>
                      </a:lnTo>
                      <a:lnTo>
                        <a:pt x="2579" y="233"/>
                      </a:lnTo>
                      <a:lnTo>
                        <a:pt x="2586" y="229"/>
                      </a:lnTo>
                      <a:lnTo>
                        <a:pt x="2589" y="229"/>
                      </a:lnTo>
                      <a:lnTo>
                        <a:pt x="2592" y="200"/>
                      </a:lnTo>
                      <a:lnTo>
                        <a:pt x="2595" y="174"/>
                      </a:lnTo>
                      <a:lnTo>
                        <a:pt x="2595" y="145"/>
                      </a:lnTo>
                      <a:lnTo>
                        <a:pt x="2595" y="116"/>
                      </a:lnTo>
                      <a:close/>
                      <a:moveTo>
                        <a:pt x="7" y="3"/>
                      </a:moveTo>
                      <a:lnTo>
                        <a:pt x="4" y="32"/>
                      </a:lnTo>
                      <a:lnTo>
                        <a:pt x="0" y="61"/>
                      </a:lnTo>
                      <a:lnTo>
                        <a:pt x="0" y="87"/>
                      </a:lnTo>
                      <a:lnTo>
                        <a:pt x="0" y="116"/>
                      </a:lnTo>
                      <a:lnTo>
                        <a:pt x="0" y="145"/>
                      </a:lnTo>
                      <a:lnTo>
                        <a:pt x="0" y="174"/>
                      </a:lnTo>
                      <a:lnTo>
                        <a:pt x="4" y="200"/>
                      </a:lnTo>
                      <a:lnTo>
                        <a:pt x="7" y="229"/>
                      </a:lnTo>
                      <a:lnTo>
                        <a:pt x="10" y="229"/>
                      </a:lnTo>
                      <a:lnTo>
                        <a:pt x="16" y="233"/>
                      </a:lnTo>
                      <a:lnTo>
                        <a:pt x="16" y="204"/>
                      </a:lnTo>
                      <a:lnTo>
                        <a:pt x="13" y="174"/>
                      </a:lnTo>
                      <a:lnTo>
                        <a:pt x="13" y="145"/>
                      </a:lnTo>
                      <a:lnTo>
                        <a:pt x="13" y="116"/>
                      </a:lnTo>
                      <a:lnTo>
                        <a:pt x="13" y="87"/>
                      </a:lnTo>
                      <a:lnTo>
                        <a:pt x="13" y="58"/>
                      </a:lnTo>
                      <a:lnTo>
                        <a:pt x="16" y="29"/>
                      </a:lnTo>
                      <a:lnTo>
                        <a:pt x="16" y="0"/>
                      </a:lnTo>
                      <a:lnTo>
                        <a:pt x="10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7BB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7" name="Freeform 325"/>
                <p:cNvSpPr>
                  <a:spLocks noEditPoints="1"/>
                </p:cNvSpPr>
                <p:nvPr/>
              </p:nvSpPr>
              <p:spPr bwMode="auto">
                <a:xfrm>
                  <a:off x="1735" y="2641"/>
                  <a:ext cx="2582" cy="236"/>
                </a:xfrm>
                <a:custGeom>
                  <a:avLst/>
                  <a:gdLst>
                    <a:gd name="T0" fmla="*/ 2582 w 2582"/>
                    <a:gd name="T1" fmla="*/ 116 h 236"/>
                    <a:gd name="T2" fmla="*/ 2582 w 2582"/>
                    <a:gd name="T3" fmla="*/ 87 h 236"/>
                    <a:gd name="T4" fmla="*/ 2582 w 2582"/>
                    <a:gd name="T5" fmla="*/ 58 h 236"/>
                    <a:gd name="T6" fmla="*/ 2579 w 2582"/>
                    <a:gd name="T7" fmla="*/ 29 h 236"/>
                    <a:gd name="T8" fmla="*/ 2579 w 2582"/>
                    <a:gd name="T9" fmla="*/ 3 h 236"/>
                    <a:gd name="T10" fmla="*/ 2572 w 2582"/>
                    <a:gd name="T11" fmla="*/ 0 h 236"/>
                    <a:gd name="T12" fmla="*/ 2566 w 2582"/>
                    <a:gd name="T13" fmla="*/ 0 h 236"/>
                    <a:gd name="T14" fmla="*/ 2569 w 2582"/>
                    <a:gd name="T15" fmla="*/ 29 h 236"/>
                    <a:gd name="T16" fmla="*/ 2569 w 2582"/>
                    <a:gd name="T17" fmla="*/ 58 h 236"/>
                    <a:gd name="T18" fmla="*/ 2569 w 2582"/>
                    <a:gd name="T19" fmla="*/ 87 h 236"/>
                    <a:gd name="T20" fmla="*/ 2572 w 2582"/>
                    <a:gd name="T21" fmla="*/ 116 h 236"/>
                    <a:gd name="T22" fmla="*/ 2569 w 2582"/>
                    <a:gd name="T23" fmla="*/ 145 h 236"/>
                    <a:gd name="T24" fmla="*/ 2569 w 2582"/>
                    <a:gd name="T25" fmla="*/ 174 h 236"/>
                    <a:gd name="T26" fmla="*/ 2569 w 2582"/>
                    <a:gd name="T27" fmla="*/ 204 h 236"/>
                    <a:gd name="T28" fmla="*/ 2566 w 2582"/>
                    <a:gd name="T29" fmla="*/ 236 h 236"/>
                    <a:gd name="T30" fmla="*/ 2572 w 2582"/>
                    <a:gd name="T31" fmla="*/ 233 h 236"/>
                    <a:gd name="T32" fmla="*/ 2579 w 2582"/>
                    <a:gd name="T33" fmla="*/ 229 h 236"/>
                    <a:gd name="T34" fmla="*/ 2579 w 2582"/>
                    <a:gd name="T35" fmla="*/ 204 h 236"/>
                    <a:gd name="T36" fmla="*/ 2582 w 2582"/>
                    <a:gd name="T37" fmla="*/ 174 h 236"/>
                    <a:gd name="T38" fmla="*/ 2582 w 2582"/>
                    <a:gd name="T39" fmla="*/ 145 h 236"/>
                    <a:gd name="T40" fmla="*/ 2582 w 2582"/>
                    <a:gd name="T41" fmla="*/ 116 h 236"/>
                    <a:gd name="T42" fmla="*/ 3 w 2582"/>
                    <a:gd name="T43" fmla="*/ 3 h 236"/>
                    <a:gd name="T44" fmla="*/ 3 w 2582"/>
                    <a:gd name="T45" fmla="*/ 29 h 236"/>
                    <a:gd name="T46" fmla="*/ 0 w 2582"/>
                    <a:gd name="T47" fmla="*/ 58 h 236"/>
                    <a:gd name="T48" fmla="*/ 0 w 2582"/>
                    <a:gd name="T49" fmla="*/ 87 h 236"/>
                    <a:gd name="T50" fmla="*/ 0 w 2582"/>
                    <a:gd name="T51" fmla="*/ 116 h 236"/>
                    <a:gd name="T52" fmla="*/ 0 w 2582"/>
                    <a:gd name="T53" fmla="*/ 145 h 236"/>
                    <a:gd name="T54" fmla="*/ 0 w 2582"/>
                    <a:gd name="T55" fmla="*/ 174 h 236"/>
                    <a:gd name="T56" fmla="*/ 3 w 2582"/>
                    <a:gd name="T57" fmla="*/ 204 h 236"/>
                    <a:gd name="T58" fmla="*/ 3 w 2582"/>
                    <a:gd name="T59" fmla="*/ 229 h 236"/>
                    <a:gd name="T60" fmla="*/ 9 w 2582"/>
                    <a:gd name="T61" fmla="*/ 233 h 236"/>
                    <a:gd name="T62" fmla="*/ 16 w 2582"/>
                    <a:gd name="T63" fmla="*/ 236 h 236"/>
                    <a:gd name="T64" fmla="*/ 13 w 2582"/>
                    <a:gd name="T65" fmla="*/ 204 h 236"/>
                    <a:gd name="T66" fmla="*/ 13 w 2582"/>
                    <a:gd name="T67" fmla="*/ 174 h 236"/>
                    <a:gd name="T68" fmla="*/ 13 w 2582"/>
                    <a:gd name="T69" fmla="*/ 145 h 236"/>
                    <a:gd name="T70" fmla="*/ 9 w 2582"/>
                    <a:gd name="T71" fmla="*/ 116 h 236"/>
                    <a:gd name="T72" fmla="*/ 13 w 2582"/>
                    <a:gd name="T73" fmla="*/ 87 h 236"/>
                    <a:gd name="T74" fmla="*/ 13 w 2582"/>
                    <a:gd name="T75" fmla="*/ 58 h 236"/>
                    <a:gd name="T76" fmla="*/ 13 w 2582"/>
                    <a:gd name="T77" fmla="*/ 29 h 236"/>
                    <a:gd name="T78" fmla="*/ 16 w 2582"/>
                    <a:gd name="T79" fmla="*/ 0 h 236"/>
                    <a:gd name="T80" fmla="*/ 9 w 2582"/>
                    <a:gd name="T81" fmla="*/ 0 h 236"/>
                    <a:gd name="T82" fmla="*/ 3 w 2582"/>
                    <a:gd name="T83" fmla="*/ 3 h 2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82" h="236">
                      <a:moveTo>
                        <a:pt x="2582" y="116"/>
                      </a:moveTo>
                      <a:lnTo>
                        <a:pt x="2582" y="87"/>
                      </a:lnTo>
                      <a:lnTo>
                        <a:pt x="2582" y="58"/>
                      </a:lnTo>
                      <a:lnTo>
                        <a:pt x="2579" y="29"/>
                      </a:lnTo>
                      <a:lnTo>
                        <a:pt x="2579" y="3"/>
                      </a:lnTo>
                      <a:lnTo>
                        <a:pt x="2572" y="0"/>
                      </a:lnTo>
                      <a:lnTo>
                        <a:pt x="2566" y="0"/>
                      </a:lnTo>
                      <a:lnTo>
                        <a:pt x="2569" y="29"/>
                      </a:lnTo>
                      <a:lnTo>
                        <a:pt x="2569" y="58"/>
                      </a:lnTo>
                      <a:lnTo>
                        <a:pt x="2569" y="87"/>
                      </a:lnTo>
                      <a:lnTo>
                        <a:pt x="2572" y="116"/>
                      </a:lnTo>
                      <a:lnTo>
                        <a:pt x="2569" y="145"/>
                      </a:lnTo>
                      <a:lnTo>
                        <a:pt x="2569" y="174"/>
                      </a:lnTo>
                      <a:lnTo>
                        <a:pt x="2569" y="204"/>
                      </a:lnTo>
                      <a:lnTo>
                        <a:pt x="2566" y="236"/>
                      </a:lnTo>
                      <a:lnTo>
                        <a:pt x="2572" y="233"/>
                      </a:lnTo>
                      <a:lnTo>
                        <a:pt x="2579" y="229"/>
                      </a:lnTo>
                      <a:lnTo>
                        <a:pt x="2579" y="204"/>
                      </a:lnTo>
                      <a:lnTo>
                        <a:pt x="2582" y="174"/>
                      </a:lnTo>
                      <a:lnTo>
                        <a:pt x="2582" y="145"/>
                      </a:lnTo>
                      <a:lnTo>
                        <a:pt x="2582" y="116"/>
                      </a:lnTo>
                      <a:close/>
                      <a:moveTo>
                        <a:pt x="3" y="3"/>
                      </a:moveTo>
                      <a:lnTo>
                        <a:pt x="3" y="29"/>
                      </a:lnTo>
                      <a:lnTo>
                        <a:pt x="0" y="58"/>
                      </a:lnTo>
                      <a:lnTo>
                        <a:pt x="0" y="87"/>
                      </a:lnTo>
                      <a:lnTo>
                        <a:pt x="0" y="116"/>
                      </a:lnTo>
                      <a:lnTo>
                        <a:pt x="0" y="145"/>
                      </a:lnTo>
                      <a:lnTo>
                        <a:pt x="0" y="174"/>
                      </a:lnTo>
                      <a:lnTo>
                        <a:pt x="3" y="204"/>
                      </a:lnTo>
                      <a:lnTo>
                        <a:pt x="3" y="229"/>
                      </a:lnTo>
                      <a:lnTo>
                        <a:pt x="9" y="233"/>
                      </a:lnTo>
                      <a:lnTo>
                        <a:pt x="16" y="236"/>
                      </a:lnTo>
                      <a:lnTo>
                        <a:pt x="13" y="204"/>
                      </a:lnTo>
                      <a:lnTo>
                        <a:pt x="13" y="174"/>
                      </a:lnTo>
                      <a:lnTo>
                        <a:pt x="13" y="145"/>
                      </a:lnTo>
                      <a:lnTo>
                        <a:pt x="9" y="116"/>
                      </a:lnTo>
                      <a:lnTo>
                        <a:pt x="13" y="87"/>
                      </a:lnTo>
                      <a:lnTo>
                        <a:pt x="13" y="58"/>
                      </a:lnTo>
                      <a:lnTo>
                        <a:pt x="13" y="29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7BA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8" name="Freeform 326"/>
                <p:cNvSpPr>
                  <a:spLocks noEditPoints="1"/>
                </p:cNvSpPr>
                <p:nvPr/>
              </p:nvSpPr>
              <p:spPr bwMode="auto">
                <a:xfrm>
                  <a:off x="1741" y="2637"/>
                  <a:ext cx="2569" cy="240"/>
                </a:xfrm>
                <a:custGeom>
                  <a:avLst/>
                  <a:gdLst>
                    <a:gd name="T0" fmla="*/ 2569 w 2569"/>
                    <a:gd name="T1" fmla="*/ 120 h 240"/>
                    <a:gd name="T2" fmla="*/ 2569 w 2569"/>
                    <a:gd name="T3" fmla="*/ 91 h 240"/>
                    <a:gd name="T4" fmla="*/ 2569 w 2569"/>
                    <a:gd name="T5" fmla="*/ 62 h 240"/>
                    <a:gd name="T6" fmla="*/ 2566 w 2569"/>
                    <a:gd name="T7" fmla="*/ 33 h 240"/>
                    <a:gd name="T8" fmla="*/ 2566 w 2569"/>
                    <a:gd name="T9" fmla="*/ 4 h 240"/>
                    <a:gd name="T10" fmla="*/ 2560 w 2569"/>
                    <a:gd name="T11" fmla="*/ 4 h 240"/>
                    <a:gd name="T12" fmla="*/ 2553 w 2569"/>
                    <a:gd name="T13" fmla="*/ 0 h 240"/>
                    <a:gd name="T14" fmla="*/ 2556 w 2569"/>
                    <a:gd name="T15" fmla="*/ 30 h 240"/>
                    <a:gd name="T16" fmla="*/ 2556 w 2569"/>
                    <a:gd name="T17" fmla="*/ 62 h 240"/>
                    <a:gd name="T18" fmla="*/ 2560 w 2569"/>
                    <a:gd name="T19" fmla="*/ 91 h 240"/>
                    <a:gd name="T20" fmla="*/ 2560 w 2569"/>
                    <a:gd name="T21" fmla="*/ 120 h 240"/>
                    <a:gd name="T22" fmla="*/ 2560 w 2569"/>
                    <a:gd name="T23" fmla="*/ 149 h 240"/>
                    <a:gd name="T24" fmla="*/ 2556 w 2569"/>
                    <a:gd name="T25" fmla="*/ 182 h 240"/>
                    <a:gd name="T26" fmla="*/ 2556 w 2569"/>
                    <a:gd name="T27" fmla="*/ 211 h 240"/>
                    <a:gd name="T28" fmla="*/ 2553 w 2569"/>
                    <a:gd name="T29" fmla="*/ 240 h 240"/>
                    <a:gd name="T30" fmla="*/ 2560 w 2569"/>
                    <a:gd name="T31" fmla="*/ 240 h 240"/>
                    <a:gd name="T32" fmla="*/ 2566 w 2569"/>
                    <a:gd name="T33" fmla="*/ 237 h 240"/>
                    <a:gd name="T34" fmla="*/ 2566 w 2569"/>
                    <a:gd name="T35" fmla="*/ 208 h 240"/>
                    <a:gd name="T36" fmla="*/ 2569 w 2569"/>
                    <a:gd name="T37" fmla="*/ 178 h 240"/>
                    <a:gd name="T38" fmla="*/ 2569 w 2569"/>
                    <a:gd name="T39" fmla="*/ 149 h 240"/>
                    <a:gd name="T40" fmla="*/ 2569 w 2569"/>
                    <a:gd name="T41" fmla="*/ 120 h 240"/>
                    <a:gd name="T42" fmla="*/ 3 w 2569"/>
                    <a:gd name="T43" fmla="*/ 4 h 240"/>
                    <a:gd name="T44" fmla="*/ 3 w 2569"/>
                    <a:gd name="T45" fmla="*/ 33 h 240"/>
                    <a:gd name="T46" fmla="*/ 0 w 2569"/>
                    <a:gd name="T47" fmla="*/ 62 h 240"/>
                    <a:gd name="T48" fmla="*/ 0 w 2569"/>
                    <a:gd name="T49" fmla="*/ 91 h 240"/>
                    <a:gd name="T50" fmla="*/ 0 w 2569"/>
                    <a:gd name="T51" fmla="*/ 120 h 240"/>
                    <a:gd name="T52" fmla="*/ 0 w 2569"/>
                    <a:gd name="T53" fmla="*/ 149 h 240"/>
                    <a:gd name="T54" fmla="*/ 0 w 2569"/>
                    <a:gd name="T55" fmla="*/ 178 h 240"/>
                    <a:gd name="T56" fmla="*/ 3 w 2569"/>
                    <a:gd name="T57" fmla="*/ 208 h 240"/>
                    <a:gd name="T58" fmla="*/ 3 w 2569"/>
                    <a:gd name="T59" fmla="*/ 237 h 240"/>
                    <a:gd name="T60" fmla="*/ 10 w 2569"/>
                    <a:gd name="T61" fmla="*/ 240 h 240"/>
                    <a:gd name="T62" fmla="*/ 16 w 2569"/>
                    <a:gd name="T63" fmla="*/ 240 h 240"/>
                    <a:gd name="T64" fmla="*/ 13 w 2569"/>
                    <a:gd name="T65" fmla="*/ 211 h 240"/>
                    <a:gd name="T66" fmla="*/ 13 w 2569"/>
                    <a:gd name="T67" fmla="*/ 182 h 240"/>
                    <a:gd name="T68" fmla="*/ 10 w 2569"/>
                    <a:gd name="T69" fmla="*/ 149 h 240"/>
                    <a:gd name="T70" fmla="*/ 10 w 2569"/>
                    <a:gd name="T71" fmla="*/ 120 h 240"/>
                    <a:gd name="T72" fmla="*/ 10 w 2569"/>
                    <a:gd name="T73" fmla="*/ 91 h 240"/>
                    <a:gd name="T74" fmla="*/ 13 w 2569"/>
                    <a:gd name="T75" fmla="*/ 62 h 240"/>
                    <a:gd name="T76" fmla="*/ 13 w 2569"/>
                    <a:gd name="T77" fmla="*/ 30 h 240"/>
                    <a:gd name="T78" fmla="*/ 16 w 2569"/>
                    <a:gd name="T79" fmla="*/ 0 h 240"/>
                    <a:gd name="T80" fmla="*/ 10 w 2569"/>
                    <a:gd name="T81" fmla="*/ 4 h 240"/>
                    <a:gd name="T82" fmla="*/ 3 w 2569"/>
                    <a:gd name="T83" fmla="*/ 4 h 24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69" h="240">
                      <a:moveTo>
                        <a:pt x="2569" y="120"/>
                      </a:moveTo>
                      <a:lnTo>
                        <a:pt x="2569" y="91"/>
                      </a:lnTo>
                      <a:lnTo>
                        <a:pt x="2569" y="62"/>
                      </a:lnTo>
                      <a:lnTo>
                        <a:pt x="2566" y="33"/>
                      </a:lnTo>
                      <a:lnTo>
                        <a:pt x="2566" y="4"/>
                      </a:lnTo>
                      <a:lnTo>
                        <a:pt x="2560" y="4"/>
                      </a:lnTo>
                      <a:lnTo>
                        <a:pt x="2553" y="0"/>
                      </a:lnTo>
                      <a:lnTo>
                        <a:pt x="2556" y="30"/>
                      </a:lnTo>
                      <a:lnTo>
                        <a:pt x="2556" y="62"/>
                      </a:lnTo>
                      <a:lnTo>
                        <a:pt x="2560" y="91"/>
                      </a:lnTo>
                      <a:lnTo>
                        <a:pt x="2560" y="120"/>
                      </a:lnTo>
                      <a:lnTo>
                        <a:pt x="2560" y="149"/>
                      </a:lnTo>
                      <a:lnTo>
                        <a:pt x="2556" y="182"/>
                      </a:lnTo>
                      <a:lnTo>
                        <a:pt x="2556" y="211"/>
                      </a:lnTo>
                      <a:lnTo>
                        <a:pt x="2553" y="240"/>
                      </a:lnTo>
                      <a:lnTo>
                        <a:pt x="2560" y="240"/>
                      </a:lnTo>
                      <a:lnTo>
                        <a:pt x="2566" y="237"/>
                      </a:lnTo>
                      <a:lnTo>
                        <a:pt x="2566" y="208"/>
                      </a:lnTo>
                      <a:lnTo>
                        <a:pt x="2569" y="178"/>
                      </a:lnTo>
                      <a:lnTo>
                        <a:pt x="2569" y="149"/>
                      </a:lnTo>
                      <a:lnTo>
                        <a:pt x="2569" y="120"/>
                      </a:lnTo>
                      <a:close/>
                      <a:moveTo>
                        <a:pt x="3" y="4"/>
                      </a:moveTo>
                      <a:lnTo>
                        <a:pt x="3" y="33"/>
                      </a:lnTo>
                      <a:lnTo>
                        <a:pt x="0" y="62"/>
                      </a:lnTo>
                      <a:lnTo>
                        <a:pt x="0" y="91"/>
                      </a:lnTo>
                      <a:lnTo>
                        <a:pt x="0" y="120"/>
                      </a:lnTo>
                      <a:lnTo>
                        <a:pt x="0" y="149"/>
                      </a:lnTo>
                      <a:lnTo>
                        <a:pt x="0" y="178"/>
                      </a:lnTo>
                      <a:lnTo>
                        <a:pt x="3" y="208"/>
                      </a:lnTo>
                      <a:lnTo>
                        <a:pt x="3" y="237"/>
                      </a:lnTo>
                      <a:lnTo>
                        <a:pt x="10" y="240"/>
                      </a:lnTo>
                      <a:lnTo>
                        <a:pt x="16" y="240"/>
                      </a:lnTo>
                      <a:lnTo>
                        <a:pt x="13" y="211"/>
                      </a:lnTo>
                      <a:lnTo>
                        <a:pt x="13" y="182"/>
                      </a:lnTo>
                      <a:lnTo>
                        <a:pt x="10" y="149"/>
                      </a:lnTo>
                      <a:lnTo>
                        <a:pt x="10" y="120"/>
                      </a:lnTo>
                      <a:lnTo>
                        <a:pt x="10" y="91"/>
                      </a:lnTo>
                      <a:lnTo>
                        <a:pt x="13" y="62"/>
                      </a:lnTo>
                      <a:lnTo>
                        <a:pt x="13" y="30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7BA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79" name="Freeform 327"/>
                <p:cNvSpPr>
                  <a:spLocks noEditPoints="1"/>
                </p:cNvSpPr>
                <p:nvPr/>
              </p:nvSpPr>
              <p:spPr bwMode="auto">
                <a:xfrm>
                  <a:off x="1744" y="2637"/>
                  <a:ext cx="2563" cy="240"/>
                </a:xfrm>
                <a:custGeom>
                  <a:avLst/>
                  <a:gdLst>
                    <a:gd name="T0" fmla="*/ 2563 w 2563"/>
                    <a:gd name="T1" fmla="*/ 120 h 240"/>
                    <a:gd name="T2" fmla="*/ 2560 w 2563"/>
                    <a:gd name="T3" fmla="*/ 91 h 240"/>
                    <a:gd name="T4" fmla="*/ 2560 w 2563"/>
                    <a:gd name="T5" fmla="*/ 62 h 240"/>
                    <a:gd name="T6" fmla="*/ 2560 w 2563"/>
                    <a:gd name="T7" fmla="*/ 33 h 240"/>
                    <a:gd name="T8" fmla="*/ 2557 w 2563"/>
                    <a:gd name="T9" fmla="*/ 4 h 240"/>
                    <a:gd name="T10" fmla="*/ 2550 w 2563"/>
                    <a:gd name="T11" fmla="*/ 0 h 240"/>
                    <a:gd name="T12" fmla="*/ 2544 w 2563"/>
                    <a:gd name="T13" fmla="*/ 0 h 240"/>
                    <a:gd name="T14" fmla="*/ 2547 w 2563"/>
                    <a:gd name="T15" fmla="*/ 30 h 240"/>
                    <a:gd name="T16" fmla="*/ 2550 w 2563"/>
                    <a:gd name="T17" fmla="*/ 59 h 240"/>
                    <a:gd name="T18" fmla="*/ 2550 w 2563"/>
                    <a:gd name="T19" fmla="*/ 91 h 240"/>
                    <a:gd name="T20" fmla="*/ 2550 w 2563"/>
                    <a:gd name="T21" fmla="*/ 120 h 240"/>
                    <a:gd name="T22" fmla="*/ 2550 w 2563"/>
                    <a:gd name="T23" fmla="*/ 153 h 240"/>
                    <a:gd name="T24" fmla="*/ 2550 w 2563"/>
                    <a:gd name="T25" fmla="*/ 182 h 240"/>
                    <a:gd name="T26" fmla="*/ 2547 w 2563"/>
                    <a:gd name="T27" fmla="*/ 211 h 240"/>
                    <a:gd name="T28" fmla="*/ 2544 w 2563"/>
                    <a:gd name="T29" fmla="*/ 240 h 240"/>
                    <a:gd name="T30" fmla="*/ 2550 w 2563"/>
                    <a:gd name="T31" fmla="*/ 240 h 240"/>
                    <a:gd name="T32" fmla="*/ 2557 w 2563"/>
                    <a:gd name="T33" fmla="*/ 240 h 240"/>
                    <a:gd name="T34" fmla="*/ 2560 w 2563"/>
                    <a:gd name="T35" fmla="*/ 208 h 240"/>
                    <a:gd name="T36" fmla="*/ 2560 w 2563"/>
                    <a:gd name="T37" fmla="*/ 178 h 240"/>
                    <a:gd name="T38" fmla="*/ 2560 w 2563"/>
                    <a:gd name="T39" fmla="*/ 149 h 240"/>
                    <a:gd name="T40" fmla="*/ 2563 w 2563"/>
                    <a:gd name="T41" fmla="*/ 120 h 240"/>
                    <a:gd name="T42" fmla="*/ 7 w 2563"/>
                    <a:gd name="T43" fmla="*/ 4 h 240"/>
                    <a:gd name="T44" fmla="*/ 4 w 2563"/>
                    <a:gd name="T45" fmla="*/ 33 h 240"/>
                    <a:gd name="T46" fmla="*/ 4 w 2563"/>
                    <a:gd name="T47" fmla="*/ 62 h 240"/>
                    <a:gd name="T48" fmla="*/ 4 w 2563"/>
                    <a:gd name="T49" fmla="*/ 91 h 240"/>
                    <a:gd name="T50" fmla="*/ 0 w 2563"/>
                    <a:gd name="T51" fmla="*/ 120 h 240"/>
                    <a:gd name="T52" fmla="*/ 4 w 2563"/>
                    <a:gd name="T53" fmla="*/ 149 h 240"/>
                    <a:gd name="T54" fmla="*/ 4 w 2563"/>
                    <a:gd name="T55" fmla="*/ 178 h 240"/>
                    <a:gd name="T56" fmla="*/ 4 w 2563"/>
                    <a:gd name="T57" fmla="*/ 208 h 240"/>
                    <a:gd name="T58" fmla="*/ 7 w 2563"/>
                    <a:gd name="T59" fmla="*/ 240 h 240"/>
                    <a:gd name="T60" fmla="*/ 13 w 2563"/>
                    <a:gd name="T61" fmla="*/ 240 h 240"/>
                    <a:gd name="T62" fmla="*/ 20 w 2563"/>
                    <a:gd name="T63" fmla="*/ 240 h 240"/>
                    <a:gd name="T64" fmla="*/ 17 w 2563"/>
                    <a:gd name="T65" fmla="*/ 211 h 240"/>
                    <a:gd name="T66" fmla="*/ 17 w 2563"/>
                    <a:gd name="T67" fmla="*/ 182 h 240"/>
                    <a:gd name="T68" fmla="*/ 13 w 2563"/>
                    <a:gd name="T69" fmla="*/ 153 h 240"/>
                    <a:gd name="T70" fmla="*/ 13 w 2563"/>
                    <a:gd name="T71" fmla="*/ 120 h 240"/>
                    <a:gd name="T72" fmla="*/ 13 w 2563"/>
                    <a:gd name="T73" fmla="*/ 91 h 240"/>
                    <a:gd name="T74" fmla="*/ 17 w 2563"/>
                    <a:gd name="T75" fmla="*/ 59 h 240"/>
                    <a:gd name="T76" fmla="*/ 17 w 2563"/>
                    <a:gd name="T77" fmla="*/ 30 h 240"/>
                    <a:gd name="T78" fmla="*/ 20 w 2563"/>
                    <a:gd name="T79" fmla="*/ 0 h 240"/>
                    <a:gd name="T80" fmla="*/ 13 w 2563"/>
                    <a:gd name="T81" fmla="*/ 0 h 240"/>
                    <a:gd name="T82" fmla="*/ 7 w 2563"/>
                    <a:gd name="T83" fmla="*/ 4 h 24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63" h="240">
                      <a:moveTo>
                        <a:pt x="2563" y="120"/>
                      </a:moveTo>
                      <a:lnTo>
                        <a:pt x="2560" y="91"/>
                      </a:lnTo>
                      <a:lnTo>
                        <a:pt x="2560" y="62"/>
                      </a:lnTo>
                      <a:lnTo>
                        <a:pt x="2560" y="33"/>
                      </a:lnTo>
                      <a:lnTo>
                        <a:pt x="2557" y="4"/>
                      </a:lnTo>
                      <a:lnTo>
                        <a:pt x="2550" y="0"/>
                      </a:lnTo>
                      <a:lnTo>
                        <a:pt x="2544" y="0"/>
                      </a:lnTo>
                      <a:lnTo>
                        <a:pt x="2547" y="30"/>
                      </a:lnTo>
                      <a:lnTo>
                        <a:pt x="2550" y="59"/>
                      </a:lnTo>
                      <a:lnTo>
                        <a:pt x="2550" y="91"/>
                      </a:lnTo>
                      <a:lnTo>
                        <a:pt x="2550" y="120"/>
                      </a:lnTo>
                      <a:lnTo>
                        <a:pt x="2550" y="153"/>
                      </a:lnTo>
                      <a:lnTo>
                        <a:pt x="2550" y="182"/>
                      </a:lnTo>
                      <a:lnTo>
                        <a:pt x="2547" y="211"/>
                      </a:lnTo>
                      <a:lnTo>
                        <a:pt x="2544" y="240"/>
                      </a:lnTo>
                      <a:lnTo>
                        <a:pt x="2550" y="240"/>
                      </a:lnTo>
                      <a:lnTo>
                        <a:pt x="2557" y="240"/>
                      </a:lnTo>
                      <a:lnTo>
                        <a:pt x="2560" y="208"/>
                      </a:lnTo>
                      <a:lnTo>
                        <a:pt x="2560" y="178"/>
                      </a:lnTo>
                      <a:lnTo>
                        <a:pt x="2560" y="149"/>
                      </a:lnTo>
                      <a:lnTo>
                        <a:pt x="2563" y="120"/>
                      </a:lnTo>
                      <a:close/>
                      <a:moveTo>
                        <a:pt x="7" y="4"/>
                      </a:moveTo>
                      <a:lnTo>
                        <a:pt x="4" y="33"/>
                      </a:lnTo>
                      <a:lnTo>
                        <a:pt x="4" y="62"/>
                      </a:lnTo>
                      <a:lnTo>
                        <a:pt x="4" y="91"/>
                      </a:lnTo>
                      <a:lnTo>
                        <a:pt x="0" y="120"/>
                      </a:lnTo>
                      <a:lnTo>
                        <a:pt x="4" y="149"/>
                      </a:lnTo>
                      <a:lnTo>
                        <a:pt x="4" y="178"/>
                      </a:lnTo>
                      <a:lnTo>
                        <a:pt x="4" y="208"/>
                      </a:lnTo>
                      <a:lnTo>
                        <a:pt x="7" y="240"/>
                      </a:lnTo>
                      <a:lnTo>
                        <a:pt x="13" y="240"/>
                      </a:lnTo>
                      <a:lnTo>
                        <a:pt x="20" y="240"/>
                      </a:lnTo>
                      <a:lnTo>
                        <a:pt x="17" y="211"/>
                      </a:lnTo>
                      <a:lnTo>
                        <a:pt x="17" y="182"/>
                      </a:lnTo>
                      <a:lnTo>
                        <a:pt x="13" y="153"/>
                      </a:lnTo>
                      <a:lnTo>
                        <a:pt x="13" y="120"/>
                      </a:lnTo>
                      <a:lnTo>
                        <a:pt x="13" y="91"/>
                      </a:lnTo>
                      <a:lnTo>
                        <a:pt x="17" y="59"/>
                      </a:lnTo>
                      <a:lnTo>
                        <a:pt x="17" y="30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F7B8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0" name="Freeform 328"/>
                <p:cNvSpPr>
                  <a:spLocks noEditPoints="1"/>
                </p:cNvSpPr>
                <p:nvPr/>
              </p:nvSpPr>
              <p:spPr bwMode="auto">
                <a:xfrm>
                  <a:off x="1751" y="2634"/>
                  <a:ext cx="2550" cy="246"/>
                </a:xfrm>
                <a:custGeom>
                  <a:avLst/>
                  <a:gdLst>
                    <a:gd name="T0" fmla="*/ 2550 w 2550"/>
                    <a:gd name="T1" fmla="*/ 123 h 246"/>
                    <a:gd name="T2" fmla="*/ 2550 w 2550"/>
                    <a:gd name="T3" fmla="*/ 94 h 246"/>
                    <a:gd name="T4" fmla="*/ 2546 w 2550"/>
                    <a:gd name="T5" fmla="*/ 65 h 246"/>
                    <a:gd name="T6" fmla="*/ 2546 w 2550"/>
                    <a:gd name="T7" fmla="*/ 33 h 246"/>
                    <a:gd name="T8" fmla="*/ 2543 w 2550"/>
                    <a:gd name="T9" fmla="*/ 3 h 246"/>
                    <a:gd name="T10" fmla="*/ 2537 w 2550"/>
                    <a:gd name="T11" fmla="*/ 3 h 246"/>
                    <a:gd name="T12" fmla="*/ 2530 w 2550"/>
                    <a:gd name="T13" fmla="*/ 0 h 246"/>
                    <a:gd name="T14" fmla="*/ 2533 w 2550"/>
                    <a:gd name="T15" fmla="*/ 33 h 246"/>
                    <a:gd name="T16" fmla="*/ 2537 w 2550"/>
                    <a:gd name="T17" fmla="*/ 62 h 246"/>
                    <a:gd name="T18" fmla="*/ 2537 w 2550"/>
                    <a:gd name="T19" fmla="*/ 94 h 246"/>
                    <a:gd name="T20" fmla="*/ 2537 w 2550"/>
                    <a:gd name="T21" fmla="*/ 123 h 246"/>
                    <a:gd name="T22" fmla="*/ 2537 w 2550"/>
                    <a:gd name="T23" fmla="*/ 156 h 246"/>
                    <a:gd name="T24" fmla="*/ 2537 w 2550"/>
                    <a:gd name="T25" fmla="*/ 185 h 246"/>
                    <a:gd name="T26" fmla="*/ 2533 w 2550"/>
                    <a:gd name="T27" fmla="*/ 217 h 246"/>
                    <a:gd name="T28" fmla="*/ 2530 w 2550"/>
                    <a:gd name="T29" fmla="*/ 246 h 246"/>
                    <a:gd name="T30" fmla="*/ 2537 w 2550"/>
                    <a:gd name="T31" fmla="*/ 243 h 246"/>
                    <a:gd name="T32" fmla="*/ 2543 w 2550"/>
                    <a:gd name="T33" fmla="*/ 243 h 246"/>
                    <a:gd name="T34" fmla="*/ 2546 w 2550"/>
                    <a:gd name="T35" fmla="*/ 214 h 246"/>
                    <a:gd name="T36" fmla="*/ 2546 w 2550"/>
                    <a:gd name="T37" fmla="*/ 185 h 246"/>
                    <a:gd name="T38" fmla="*/ 2550 w 2550"/>
                    <a:gd name="T39" fmla="*/ 152 h 246"/>
                    <a:gd name="T40" fmla="*/ 2550 w 2550"/>
                    <a:gd name="T41" fmla="*/ 123 h 246"/>
                    <a:gd name="T42" fmla="*/ 6 w 2550"/>
                    <a:gd name="T43" fmla="*/ 3 h 246"/>
                    <a:gd name="T44" fmla="*/ 3 w 2550"/>
                    <a:gd name="T45" fmla="*/ 33 h 246"/>
                    <a:gd name="T46" fmla="*/ 3 w 2550"/>
                    <a:gd name="T47" fmla="*/ 65 h 246"/>
                    <a:gd name="T48" fmla="*/ 0 w 2550"/>
                    <a:gd name="T49" fmla="*/ 94 h 246"/>
                    <a:gd name="T50" fmla="*/ 0 w 2550"/>
                    <a:gd name="T51" fmla="*/ 123 h 246"/>
                    <a:gd name="T52" fmla="*/ 0 w 2550"/>
                    <a:gd name="T53" fmla="*/ 152 h 246"/>
                    <a:gd name="T54" fmla="*/ 3 w 2550"/>
                    <a:gd name="T55" fmla="*/ 185 h 246"/>
                    <a:gd name="T56" fmla="*/ 3 w 2550"/>
                    <a:gd name="T57" fmla="*/ 214 h 246"/>
                    <a:gd name="T58" fmla="*/ 6 w 2550"/>
                    <a:gd name="T59" fmla="*/ 243 h 246"/>
                    <a:gd name="T60" fmla="*/ 13 w 2550"/>
                    <a:gd name="T61" fmla="*/ 243 h 246"/>
                    <a:gd name="T62" fmla="*/ 19 w 2550"/>
                    <a:gd name="T63" fmla="*/ 246 h 246"/>
                    <a:gd name="T64" fmla="*/ 16 w 2550"/>
                    <a:gd name="T65" fmla="*/ 217 h 246"/>
                    <a:gd name="T66" fmla="*/ 13 w 2550"/>
                    <a:gd name="T67" fmla="*/ 185 h 246"/>
                    <a:gd name="T68" fmla="*/ 13 w 2550"/>
                    <a:gd name="T69" fmla="*/ 156 h 246"/>
                    <a:gd name="T70" fmla="*/ 13 w 2550"/>
                    <a:gd name="T71" fmla="*/ 123 h 246"/>
                    <a:gd name="T72" fmla="*/ 13 w 2550"/>
                    <a:gd name="T73" fmla="*/ 94 h 246"/>
                    <a:gd name="T74" fmla="*/ 13 w 2550"/>
                    <a:gd name="T75" fmla="*/ 62 h 246"/>
                    <a:gd name="T76" fmla="*/ 16 w 2550"/>
                    <a:gd name="T77" fmla="*/ 33 h 246"/>
                    <a:gd name="T78" fmla="*/ 19 w 2550"/>
                    <a:gd name="T79" fmla="*/ 0 h 246"/>
                    <a:gd name="T80" fmla="*/ 13 w 2550"/>
                    <a:gd name="T81" fmla="*/ 3 h 246"/>
                    <a:gd name="T82" fmla="*/ 6 w 2550"/>
                    <a:gd name="T83" fmla="*/ 3 h 24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50" h="246">
                      <a:moveTo>
                        <a:pt x="2550" y="123"/>
                      </a:moveTo>
                      <a:lnTo>
                        <a:pt x="2550" y="94"/>
                      </a:lnTo>
                      <a:lnTo>
                        <a:pt x="2546" y="65"/>
                      </a:lnTo>
                      <a:lnTo>
                        <a:pt x="2546" y="33"/>
                      </a:lnTo>
                      <a:lnTo>
                        <a:pt x="2543" y="3"/>
                      </a:lnTo>
                      <a:lnTo>
                        <a:pt x="2537" y="3"/>
                      </a:lnTo>
                      <a:lnTo>
                        <a:pt x="2530" y="0"/>
                      </a:lnTo>
                      <a:lnTo>
                        <a:pt x="2533" y="33"/>
                      </a:lnTo>
                      <a:lnTo>
                        <a:pt x="2537" y="62"/>
                      </a:lnTo>
                      <a:lnTo>
                        <a:pt x="2537" y="94"/>
                      </a:lnTo>
                      <a:lnTo>
                        <a:pt x="2537" y="123"/>
                      </a:lnTo>
                      <a:lnTo>
                        <a:pt x="2537" y="156"/>
                      </a:lnTo>
                      <a:lnTo>
                        <a:pt x="2537" y="185"/>
                      </a:lnTo>
                      <a:lnTo>
                        <a:pt x="2533" y="217"/>
                      </a:lnTo>
                      <a:lnTo>
                        <a:pt x="2530" y="246"/>
                      </a:lnTo>
                      <a:lnTo>
                        <a:pt x="2537" y="243"/>
                      </a:lnTo>
                      <a:lnTo>
                        <a:pt x="2543" y="243"/>
                      </a:lnTo>
                      <a:lnTo>
                        <a:pt x="2546" y="214"/>
                      </a:lnTo>
                      <a:lnTo>
                        <a:pt x="2546" y="185"/>
                      </a:lnTo>
                      <a:lnTo>
                        <a:pt x="2550" y="152"/>
                      </a:lnTo>
                      <a:lnTo>
                        <a:pt x="2550" y="123"/>
                      </a:lnTo>
                      <a:close/>
                      <a:moveTo>
                        <a:pt x="6" y="3"/>
                      </a:moveTo>
                      <a:lnTo>
                        <a:pt x="3" y="33"/>
                      </a:lnTo>
                      <a:lnTo>
                        <a:pt x="3" y="65"/>
                      </a:lnTo>
                      <a:lnTo>
                        <a:pt x="0" y="94"/>
                      </a:lnTo>
                      <a:lnTo>
                        <a:pt x="0" y="123"/>
                      </a:lnTo>
                      <a:lnTo>
                        <a:pt x="0" y="152"/>
                      </a:lnTo>
                      <a:lnTo>
                        <a:pt x="3" y="185"/>
                      </a:lnTo>
                      <a:lnTo>
                        <a:pt x="3" y="214"/>
                      </a:lnTo>
                      <a:lnTo>
                        <a:pt x="6" y="243"/>
                      </a:lnTo>
                      <a:lnTo>
                        <a:pt x="13" y="243"/>
                      </a:lnTo>
                      <a:lnTo>
                        <a:pt x="19" y="246"/>
                      </a:lnTo>
                      <a:lnTo>
                        <a:pt x="16" y="217"/>
                      </a:lnTo>
                      <a:lnTo>
                        <a:pt x="13" y="185"/>
                      </a:lnTo>
                      <a:lnTo>
                        <a:pt x="13" y="156"/>
                      </a:lnTo>
                      <a:lnTo>
                        <a:pt x="13" y="123"/>
                      </a:lnTo>
                      <a:lnTo>
                        <a:pt x="13" y="94"/>
                      </a:lnTo>
                      <a:lnTo>
                        <a:pt x="13" y="62"/>
                      </a:lnTo>
                      <a:lnTo>
                        <a:pt x="16" y="33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7B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1" name="Freeform 329"/>
                <p:cNvSpPr>
                  <a:spLocks noEditPoints="1"/>
                </p:cNvSpPr>
                <p:nvPr/>
              </p:nvSpPr>
              <p:spPr bwMode="auto">
                <a:xfrm>
                  <a:off x="1757" y="2634"/>
                  <a:ext cx="2537" cy="246"/>
                </a:xfrm>
                <a:custGeom>
                  <a:avLst/>
                  <a:gdLst>
                    <a:gd name="T0" fmla="*/ 2537 w 2537"/>
                    <a:gd name="T1" fmla="*/ 123 h 246"/>
                    <a:gd name="T2" fmla="*/ 2537 w 2537"/>
                    <a:gd name="T3" fmla="*/ 94 h 246"/>
                    <a:gd name="T4" fmla="*/ 2537 w 2537"/>
                    <a:gd name="T5" fmla="*/ 62 h 246"/>
                    <a:gd name="T6" fmla="*/ 2534 w 2537"/>
                    <a:gd name="T7" fmla="*/ 33 h 246"/>
                    <a:gd name="T8" fmla="*/ 2531 w 2537"/>
                    <a:gd name="T9" fmla="*/ 3 h 246"/>
                    <a:gd name="T10" fmla="*/ 2524 w 2537"/>
                    <a:gd name="T11" fmla="*/ 0 h 246"/>
                    <a:gd name="T12" fmla="*/ 2518 w 2537"/>
                    <a:gd name="T13" fmla="*/ 0 h 246"/>
                    <a:gd name="T14" fmla="*/ 2521 w 2537"/>
                    <a:gd name="T15" fmla="*/ 29 h 246"/>
                    <a:gd name="T16" fmla="*/ 2524 w 2537"/>
                    <a:gd name="T17" fmla="*/ 62 h 246"/>
                    <a:gd name="T18" fmla="*/ 2524 w 2537"/>
                    <a:gd name="T19" fmla="*/ 91 h 246"/>
                    <a:gd name="T20" fmla="*/ 2524 w 2537"/>
                    <a:gd name="T21" fmla="*/ 123 h 246"/>
                    <a:gd name="T22" fmla="*/ 2524 w 2537"/>
                    <a:gd name="T23" fmla="*/ 156 h 246"/>
                    <a:gd name="T24" fmla="*/ 2524 w 2537"/>
                    <a:gd name="T25" fmla="*/ 185 h 246"/>
                    <a:gd name="T26" fmla="*/ 2521 w 2537"/>
                    <a:gd name="T27" fmla="*/ 217 h 246"/>
                    <a:gd name="T28" fmla="*/ 2518 w 2537"/>
                    <a:gd name="T29" fmla="*/ 246 h 246"/>
                    <a:gd name="T30" fmla="*/ 2524 w 2537"/>
                    <a:gd name="T31" fmla="*/ 246 h 246"/>
                    <a:gd name="T32" fmla="*/ 2531 w 2537"/>
                    <a:gd name="T33" fmla="*/ 243 h 246"/>
                    <a:gd name="T34" fmla="*/ 2534 w 2537"/>
                    <a:gd name="T35" fmla="*/ 214 h 246"/>
                    <a:gd name="T36" fmla="*/ 2537 w 2537"/>
                    <a:gd name="T37" fmla="*/ 185 h 246"/>
                    <a:gd name="T38" fmla="*/ 2537 w 2537"/>
                    <a:gd name="T39" fmla="*/ 156 h 246"/>
                    <a:gd name="T40" fmla="*/ 2537 w 2537"/>
                    <a:gd name="T41" fmla="*/ 123 h 246"/>
                    <a:gd name="T42" fmla="*/ 7 w 2537"/>
                    <a:gd name="T43" fmla="*/ 3 h 246"/>
                    <a:gd name="T44" fmla="*/ 4 w 2537"/>
                    <a:gd name="T45" fmla="*/ 33 h 246"/>
                    <a:gd name="T46" fmla="*/ 4 w 2537"/>
                    <a:gd name="T47" fmla="*/ 62 h 246"/>
                    <a:gd name="T48" fmla="*/ 0 w 2537"/>
                    <a:gd name="T49" fmla="*/ 94 h 246"/>
                    <a:gd name="T50" fmla="*/ 0 w 2537"/>
                    <a:gd name="T51" fmla="*/ 123 h 246"/>
                    <a:gd name="T52" fmla="*/ 0 w 2537"/>
                    <a:gd name="T53" fmla="*/ 156 h 246"/>
                    <a:gd name="T54" fmla="*/ 4 w 2537"/>
                    <a:gd name="T55" fmla="*/ 185 h 246"/>
                    <a:gd name="T56" fmla="*/ 4 w 2537"/>
                    <a:gd name="T57" fmla="*/ 214 h 246"/>
                    <a:gd name="T58" fmla="*/ 7 w 2537"/>
                    <a:gd name="T59" fmla="*/ 243 h 246"/>
                    <a:gd name="T60" fmla="*/ 13 w 2537"/>
                    <a:gd name="T61" fmla="*/ 246 h 246"/>
                    <a:gd name="T62" fmla="*/ 20 w 2537"/>
                    <a:gd name="T63" fmla="*/ 246 h 246"/>
                    <a:gd name="T64" fmla="*/ 17 w 2537"/>
                    <a:gd name="T65" fmla="*/ 217 h 246"/>
                    <a:gd name="T66" fmla="*/ 13 w 2537"/>
                    <a:gd name="T67" fmla="*/ 185 h 246"/>
                    <a:gd name="T68" fmla="*/ 13 w 2537"/>
                    <a:gd name="T69" fmla="*/ 156 h 246"/>
                    <a:gd name="T70" fmla="*/ 13 w 2537"/>
                    <a:gd name="T71" fmla="*/ 123 h 246"/>
                    <a:gd name="T72" fmla="*/ 13 w 2537"/>
                    <a:gd name="T73" fmla="*/ 91 h 246"/>
                    <a:gd name="T74" fmla="*/ 13 w 2537"/>
                    <a:gd name="T75" fmla="*/ 62 h 246"/>
                    <a:gd name="T76" fmla="*/ 17 w 2537"/>
                    <a:gd name="T77" fmla="*/ 29 h 246"/>
                    <a:gd name="T78" fmla="*/ 20 w 2537"/>
                    <a:gd name="T79" fmla="*/ 0 h 246"/>
                    <a:gd name="T80" fmla="*/ 13 w 2537"/>
                    <a:gd name="T81" fmla="*/ 0 h 246"/>
                    <a:gd name="T82" fmla="*/ 7 w 2537"/>
                    <a:gd name="T83" fmla="*/ 3 h 24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37" h="246">
                      <a:moveTo>
                        <a:pt x="2537" y="123"/>
                      </a:moveTo>
                      <a:lnTo>
                        <a:pt x="2537" y="94"/>
                      </a:lnTo>
                      <a:lnTo>
                        <a:pt x="2537" y="62"/>
                      </a:lnTo>
                      <a:lnTo>
                        <a:pt x="2534" y="33"/>
                      </a:lnTo>
                      <a:lnTo>
                        <a:pt x="2531" y="3"/>
                      </a:lnTo>
                      <a:lnTo>
                        <a:pt x="2524" y="0"/>
                      </a:lnTo>
                      <a:lnTo>
                        <a:pt x="2518" y="0"/>
                      </a:lnTo>
                      <a:lnTo>
                        <a:pt x="2521" y="29"/>
                      </a:lnTo>
                      <a:lnTo>
                        <a:pt x="2524" y="62"/>
                      </a:lnTo>
                      <a:lnTo>
                        <a:pt x="2524" y="91"/>
                      </a:lnTo>
                      <a:lnTo>
                        <a:pt x="2524" y="123"/>
                      </a:lnTo>
                      <a:lnTo>
                        <a:pt x="2524" y="156"/>
                      </a:lnTo>
                      <a:lnTo>
                        <a:pt x="2524" y="185"/>
                      </a:lnTo>
                      <a:lnTo>
                        <a:pt x="2521" y="217"/>
                      </a:lnTo>
                      <a:lnTo>
                        <a:pt x="2518" y="246"/>
                      </a:lnTo>
                      <a:lnTo>
                        <a:pt x="2524" y="246"/>
                      </a:lnTo>
                      <a:lnTo>
                        <a:pt x="2531" y="243"/>
                      </a:lnTo>
                      <a:lnTo>
                        <a:pt x="2534" y="214"/>
                      </a:lnTo>
                      <a:lnTo>
                        <a:pt x="2537" y="185"/>
                      </a:lnTo>
                      <a:lnTo>
                        <a:pt x="2537" y="156"/>
                      </a:lnTo>
                      <a:lnTo>
                        <a:pt x="2537" y="123"/>
                      </a:lnTo>
                      <a:close/>
                      <a:moveTo>
                        <a:pt x="7" y="3"/>
                      </a:moveTo>
                      <a:lnTo>
                        <a:pt x="4" y="33"/>
                      </a:lnTo>
                      <a:lnTo>
                        <a:pt x="4" y="62"/>
                      </a:lnTo>
                      <a:lnTo>
                        <a:pt x="0" y="94"/>
                      </a:lnTo>
                      <a:lnTo>
                        <a:pt x="0" y="123"/>
                      </a:lnTo>
                      <a:lnTo>
                        <a:pt x="0" y="156"/>
                      </a:lnTo>
                      <a:lnTo>
                        <a:pt x="4" y="185"/>
                      </a:lnTo>
                      <a:lnTo>
                        <a:pt x="4" y="214"/>
                      </a:lnTo>
                      <a:lnTo>
                        <a:pt x="7" y="243"/>
                      </a:lnTo>
                      <a:lnTo>
                        <a:pt x="13" y="246"/>
                      </a:lnTo>
                      <a:lnTo>
                        <a:pt x="20" y="246"/>
                      </a:lnTo>
                      <a:lnTo>
                        <a:pt x="17" y="217"/>
                      </a:lnTo>
                      <a:lnTo>
                        <a:pt x="13" y="185"/>
                      </a:lnTo>
                      <a:lnTo>
                        <a:pt x="13" y="156"/>
                      </a:lnTo>
                      <a:lnTo>
                        <a:pt x="13" y="123"/>
                      </a:lnTo>
                      <a:lnTo>
                        <a:pt x="13" y="91"/>
                      </a:lnTo>
                      <a:lnTo>
                        <a:pt x="13" y="62"/>
                      </a:lnTo>
                      <a:lnTo>
                        <a:pt x="17" y="29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6B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2" name="Freeform 330"/>
                <p:cNvSpPr>
                  <a:spLocks noEditPoints="1"/>
                </p:cNvSpPr>
                <p:nvPr/>
              </p:nvSpPr>
              <p:spPr bwMode="auto">
                <a:xfrm>
                  <a:off x="1764" y="2631"/>
                  <a:ext cx="2524" cy="252"/>
                </a:xfrm>
                <a:custGeom>
                  <a:avLst/>
                  <a:gdLst>
                    <a:gd name="T0" fmla="*/ 2524 w 2524"/>
                    <a:gd name="T1" fmla="*/ 126 h 252"/>
                    <a:gd name="T2" fmla="*/ 2524 w 2524"/>
                    <a:gd name="T3" fmla="*/ 97 h 252"/>
                    <a:gd name="T4" fmla="*/ 2524 w 2524"/>
                    <a:gd name="T5" fmla="*/ 65 h 252"/>
                    <a:gd name="T6" fmla="*/ 2520 w 2524"/>
                    <a:gd name="T7" fmla="*/ 36 h 252"/>
                    <a:gd name="T8" fmla="*/ 2517 w 2524"/>
                    <a:gd name="T9" fmla="*/ 3 h 252"/>
                    <a:gd name="T10" fmla="*/ 2511 w 2524"/>
                    <a:gd name="T11" fmla="*/ 3 h 252"/>
                    <a:gd name="T12" fmla="*/ 2507 w 2524"/>
                    <a:gd name="T13" fmla="*/ 0 h 252"/>
                    <a:gd name="T14" fmla="*/ 2507 w 2524"/>
                    <a:gd name="T15" fmla="*/ 32 h 252"/>
                    <a:gd name="T16" fmla="*/ 2511 w 2524"/>
                    <a:gd name="T17" fmla="*/ 65 h 252"/>
                    <a:gd name="T18" fmla="*/ 2511 w 2524"/>
                    <a:gd name="T19" fmla="*/ 94 h 252"/>
                    <a:gd name="T20" fmla="*/ 2514 w 2524"/>
                    <a:gd name="T21" fmla="*/ 126 h 252"/>
                    <a:gd name="T22" fmla="*/ 2511 w 2524"/>
                    <a:gd name="T23" fmla="*/ 159 h 252"/>
                    <a:gd name="T24" fmla="*/ 2511 w 2524"/>
                    <a:gd name="T25" fmla="*/ 191 h 252"/>
                    <a:gd name="T26" fmla="*/ 2507 w 2524"/>
                    <a:gd name="T27" fmla="*/ 220 h 252"/>
                    <a:gd name="T28" fmla="*/ 2507 w 2524"/>
                    <a:gd name="T29" fmla="*/ 252 h 252"/>
                    <a:gd name="T30" fmla="*/ 2511 w 2524"/>
                    <a:gd name="T31" fmla="*/ 249 h 252"/>
                    <a:gd name="T32" fmla="*/ 2517 w 2524"/>
                    <a:gd name="T33" fmla="*/ 249 h 252"/>
                    <a:gd name="T34" fmla="*/ 2520 w 2524"/>
                    <a:gd name="T35" fmla="*/ 220 h 252"/>
                    <a:gd name="T36" fmla="*/ 2524 w 2524"/>
                    <a:gd name="T37" fmla="*/ 188 h 252"/>
                    <a:gd name="T38" fmla="*/ 2524 w 2524"/>
                    <a:gd name="T39" fmla="*/ 159 h 252"/>
                    <a:gd name="T40" fmla="*/ 2524 w 2524"/>
                    <a:gd name="T41" fmla="*/ 126 h 252"/>
                    <a:gd name="T42" fmla="*/ 6 w 2524"/>
                    <a:gd name="T43" fmla="*/ 3 h 252"/>
                    <a:gd name="T44" fmla="*/ 3 w 2524"/>
                    <a:gd name="T45" fmla="*/ 36 h 252"/>
                    <a:gd name="T46" fmla="*/ 0 w 2524"/>
                    <a:gd name="T47" fmla="*/ 65 h 252"/>
                    <a:gd name="T48" fmla="*/ 0 w 2524"/>
                    <a:gd name="T49" fmla="*/ 97 h 252"/>
                    <a:gd name="T50" fmla="*/ 0 w 2524"/>
                    <a:gd name="T51" fmla="*/ 126 h 252"/>
                    <a:gd name="T52" fmla="*/ 0 w 2524"/>
                    <a:gd name="T53" fmla="*/ 159 h 252"/>
                    <a:gd name="T54" fmla="*/ 0 w 2524"/>
                    <a:gd name="T55" fmla="*/ 188 h 252"/>
                    <a:gd name="T56" fmla="*/ 3 w 2524"/>
                    <a:gd name="T57" fmla="*/ 220 h 252"/>
                    <a:gd name="T58" fmla="*/ 6 w 2524"/>
                    <a:gd name="T59" fmla="*/ 249 h 252"/>
                    <a:gd name="T60" fmla="*/ 13 w 2524"/>
                    <a:gd name="T61" fmla="*/ 249 h 252"/>
                    <a:gd name="T62" fmla="*/ 16 w 2524"/>
                    <a:gd name="T63" fmla="*/ 252 h 252"/>
                    <a:gd name="T64" fmla="*/ 16 w 2524"/>
                    <a:gd name="T65" fmla="*/ 220 h 252"/>
                    <a:gd name="T66" fmla="*/ 13 w 2524"/>
                    <a:gd name="T67" fmla="*/ 191 h 252"/>
                    <a:gd name="T68" fmla="*/ 13 w 2524"/>
                    <a:gd name="T69" fmla="*/ 159 h 252"/>
                    <a:gd name="T70" fmla="*/ 10 w 2524"/>
                    <a:gd name="T71" fmla="*/ 126 h 252"/>
                    <a:gd name="T72" fmla="*/ 13 w 2524"/>
                    <a:gd name="T73" fmla="*/ 94 h 252"/>
                    <a:gd name="T74" fmla="*/ 13 w 2524"/>
                    <a:gd name="T75" fmla="*/ 65 h 252"/>
                    <a:gd name="T76" fmla="*/ 16 w 2524"/>
                    <a:gd name="T77" fmla="*/ 32 h 252"/>
                    <a:gd name="T78" fmla="*/ 16 w 2524"/>
                    <a:gd name="T79" fmla="*/ 0 h 252"/>
                    <a:gd name="T80" fmla="*/ 13 w 2524"/>
                    <a:gd name="T81" fmla="*/ 3 h 252"/>
                    <a:gd name="T82" fmla="*/ 6 w 2524"/>
                    <a:gd name="T83" fmla="*/ 3 h 25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24" h="252">
                      <a:moveTo>
                        <a:pt x="2524" y="126"/>
                      </a:moveTo>
                      <a:lnTo>
                        <a:pt x="2524" y="97"/>
                      </a:lnTo>
                      <a:lnTo>
                        <a:pt x="2524" y="65"/>
                      </a:lnTo>
                      <a:lnTo>
                        <a:pt x="2520" y="36"/>
                      </a:lnTo>
                      <a:lnTo>
                        <a:pt x="2517" y="3"/>
                      </a:lnTo>
                      <a:lnTo>
                        <a:pt x="2511" y="3"/>
                      </a:lnTo>
                      <a:lnTo>
                        <a:pt x="2507" y="0"/>
                      </a:lnTo>
                      <a:lnTo>
                        <a:pt x="2507" y="32"/>
                      </a:lnTo>
                      <a:lnTo>
                        <a:pt x="2511" y="65"/>
                      </a:lnTo>
                      <a:lnTo>
                        <a:pt x="2511" y="94"/>
                      </a:lnTo>
                      <a:lnTo>
                        <a:pt x="2514" y="126"/>
                      </a:lnTo>
                      <a:lnTo>
                        <a:pt x="2511" y="159"/>
                      </a:lnTo>
                      <a:lnTo>
                        <a:pt x="2511" y="191"/>
                      </a:lnTo>
                      <a:lnTo>
                        <a:pt x="2507" y="220"/>
                      </a:lnTo>
                      <a:lnTo>
                        <a:pt x="2507" y="252"/>
                      </a:lnTo>
                      <a:lnTo>
                        <a:pt x="2511" y="249"/>
                      </a:lnTo>
                      <a:lnTo>
                        <a:pt x="2517" y="249"/>
                      </a:lnTo>
                      <a:lnTo>
                        <a:pt x="2520" y="220"/>
                      </a:lnTo>
                      <a:lnTo>
                        <a:pt x="2524" y="188"/>
                      </a:lnTo>
                      <a:lnTo>
                        <a:pt x="2524" y="159"/>
                      </a:lnTo>
                      <a:lnTo>
                        <a:pt x="2524" y="126"/>
                      </a:lnTo>
                      <a:close/>
                      <a:moveTo>
                        <a:pt x="6" y="3"/>
                      </a:moveTo>
                      <a:lnTo>
                        <a:pt x="3" y="36"/>
                      </a:lnTo>
                      <a:lnTo>
                        <a:pt x="0" y="65"/>
                      </a:lnTo>
                      <a:lnTo>
                        <a:pt x="0" y="97"/>
                      </a:lnTo>
                      <a:lnTo>
                        <a:pt x="0" y="126"/>
                      </a:lnTo>
                      <a:lnTo>
                        <a:pt x="0" y="159"/>
                      </a:lnTo>
                      <a:lnTo>
                        <a:pt x="0" y="188"/>
                      </a:lnTo>
                      <a:lnTo>
                        <a:pt x="3" y="220"/>
                      </a:lnTo>
                      <a:lnTo>
                        <a:pt x="6" y="249"/>
                      </a:lnTo>
                      <a:lnTo>
                        <a:pt x="13" y="249"/>
                      </a:lnTo>
                      <a:lnTo>
                        <a:pt x="16" y="252"/>
                      </a:lnTo>
                      <a:lnTo>
                        <a:pt x="16" y="220"/>
                      </a:lnTo>
                      <a:lnTo>
                        <a:pt x="13" y="191"/>
                      </a:lnTo>
                      <a:lnTo>
                        <a:pt x="13" y="159"/>
                      </a:lnTo>
                      <a:lnTo>
                        <a:pt x="10" y="126"/>
                      </a:lnTo>
                      <a:lnTo>
                        <a:pt x="13" y="94"/>
                      </a:lnTo>
                      <a:lnTo>
                        <a:pt x="13" y="65"/>
                      </a:lnTo>
                      <a:lnTo>
                        <a:pt x="16" y="32"/>
                      </a:lnTo>
                      <a:lnTo>
                        <a:pt x="16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6B5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3" name="Freeform 331"/>
                <p:cNvSpPr>
                  <a:spLocks noEditPoints="1"/>
                </p:cNvSpPr>
                <p:nvPr/>
              </p:nvSpPr>
              <p:spPr bwMode="auto">
                <a:xfrm>
                  <a:off x="1770" y="2631"/>
                  <a:ext cx="2511" cy="252"/>
                </a:xfrm>
                <a:custGeom>
                  <a:avLst/>
                  <a:gdLst>
                    <a:gd name="T0" fmla="*/ 2511 w 2511"/>
                    <a:gd name="T1" fmla="*/ 126 h 252"/>
                    <a:gd name="T2" fmla="*/ 2511 w 2511"/>
                    <a:gd name="T3" fmla="*/ 94 h 252"/>
                    <a:gd name="T4" fmla="*/ 2511 w 2511"/>
                    <a:gd name="T5" fmla="*/ 65 h 252"/>
                    <a:gd name="T6" fmla="*/ 2508 w 2511"/>
                    <a:gd name="T7" fmla="*/ 32 h 252"/>
                    <a:gd name="T8" fmla="*/ 2505 w 2511"/>
                    <a:gd name="T9" fmla="*/ 3 h 252"/>
                    <a:gd name="T10" fmla="*/ 2501 w 2511"/>
                    <a:gd name="T11" fmla="*/ 0 h 252"/>
                    <a:gd name="T12" fmla="*/ 2495 w 2511"/>
                    <a:gd name="T13" fmla="*/ 0 h 252"/>
                    <a:gd name="T14" fmla="*/ 2498 w 2511"/>
                    <a:gd name="T15" fmla="*/ 32 h 252"/>
                    <a:gd name="T16" fmla="*/ 2498 w 2511"/>
                    <a:gd name="T17" fmla="*/ 61 h 252"/>
                    <a:gd name="T18" fmla="*/ 2501 w 2511"/>
                    <a:gd name="T19" fmla="*/ 94 h 252"/>
                    <a:gd name="T20" fmla="*/ 2501 w 2511"/>
                    <a:gd name="T21" fmla="*/ 126 h 252"/>
                    <a:gd name="T22" fmla="*/ 2501 w 2511"/>
                    <a:gd name="T23" fmla="*/ 159 h 252"/>
                    <a:gd name="T24" fmla="*/ 2498 w 2511"/>
                    <a:gd name="T25" fmla="*/ 191 h 252"/>
                    <a:gd name="T26" fmla="*/ 2498 w 2511"/>
                    <a:gd name="T27" fmla="*/ 223 h 252"/>
                    <a:gd name="T28" fmla="*/ 2495 w 2511"/>
                    <a:gd name="T29" fmla="*/ 252 h 252"/>
                    <a:gd name="T30" fmla="*/ 2501 w 2511"/>
                    <a:gd name="T31" fmla="*/ 252 h 252"/>
                    <a:gd name="T32" fmla="*/ 2505 w 2511"/>
                    <a:gd name="T33" fmla="*/ 249 h 252"/>
                    <a:gd name="T34" fmla="*/ 2508 w 2511"/>
                    <a:gd name="T35" fmla="*/ 220 h 252"/>
                    <a:gd name="T36" fmla="*/ 2511 w 2511"/>
                    <a:gd name="T37" fmla="*/ 188 h 252"/>
                    <a:gd name="T38" fmla="*/ 2511 w 2511"/>
                    <a:gd name="T39" fmla="*/ 159 h 252"/>
                    <a:gd name="T40" fmla="*/ 2511 w 2511"/>
                    <a:gd name="T41" fmla="*/ 126 h 252"/>
                    <a:gd name="T42" fmla="*/ 7 w 2511"/>
                    <a:gd name="T43" fmla="*/ 3 h 252"/>
                    <a:gd name="T44" fmla="*/ 4 w 2511"/>
                    <a:gd name="T45" fmla="*/ 32 h 252"/>
                    <a:gd name="T46" fmla="*/ 0 w 2511"/>
                    <a:gd name="T47" fmla="*/ 65 h 252"/>
                    <a:gd name="T48" fmla="*/ 0 w 2511"/>
                    <a:gd name="T49" fmla="*/ 94 h 252"/>
                    <a:gd name="T50" fmla="*/ 0 w 2511"/>
                    <a:gd name="T51" fmla="*/ 126 h 252"/>
                    <a:gd name="T52" fmla="*/ 0 w 2511"/>
                    <a:gd name="T53" fmla="*/ 159 h 252"/>
                    <a:gd name="T54" fmla="*/ 0 w 2511"/>
                    <a:gd name="T55" fmla="*/ 188 h 252"/>
                    <a:gd name="T56" fmla="*/ 4 w 2511"/>
                    <a:gd name="T57" fmla="*/ 220 h 252"/>
                    <a:gd name="T58" fmla="*/ 7 w 2511"/>
                    <a:gd name="T59" fmla="*/ 249 h 252"/>
                    <a:gd name="T60" fmla="*/ 10 w 2511"/>
                    <a:gd name="T61" fmla="*/ 252 h 252"/>
                    <a:gd name="T62" fmla="*/ 17 w 2511"/>
                    <a:gd name="T63" fmla="*/ 252 h 252"/>
                    <a:gd name="T64" fmla="*/ 13 w 2511"/>
                    <a:gd name="T65" fmla="*/ 223 h 252"/>
                    <a:gd name="T66" fmla="*/ 13 w 2511"/>
                    <a:gd name="T67" fmla="*/ 191 h 252"/>
                    <a:gd name="T68" fmla="*/ 10 w 2511"/>
                    <a:gd name="T69" fmla="*/ 159 h 252"/>
                    <a:gd name="T70" fmla="*/ 10 w 2511"/>
                    <a:gd name="T71" fmla="*/ 126 h 252"/>
                    <a:gd name="T72" fmla="*/ 10 w 2511"/>
                    <a:gd name="T73" fmla="*/ 94 h 252"/>
                    <a:gd name="T74" fmla="*/ 13 w 2511"/>
                    <a:gd name="T75" fmla="*/ 61 h 252"/>
                    <a:gd name="T76" fmla="*/ 13 w 2511"/>
                    <a:gd name="T77" fmla="*/ 32 h 252"/>
                    <a:gd name="T78" fmla="*/ 17 w 2511"/>
                    <a:gd name="T79" fmla="*/ 0 h 252"/>
                    <a:gd name="T80" fmla="*/ 10 w 2511"/>
                    <a:gd name="T81" fmla="*/ 0 h 252"/>
                    <a:gd name="T82" fmla="*/ 7 w 2511"/>
                    <a:gd name="T83" fmla="*/ 3 h 25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11" h="252">
                      <a:moveTo>
                        <a:pt x="2511" y="126"/>
                      </a:moveTo>
                      <a:lnTo>
                        <a:pt x="2511" y="94"/>
                      </a:lnTo>
                      <a:lnTo>
                        <a:pt x="2511" y="65"/>
                      </a:lnTo>
                      <a:lnTo>
                        <a:pt x="2508" y="32"/>
                      </a:lnTo>
                      <a:lnTo>
                        <a:pt x="2505" y="3"/>
                      </a:lnTo>
                      <a:lnTo>
                        <a:pt x="2501" y="0"/>
                      </a:lnTo>
                      <a:lnTo>
                        <a:pt x="2495" y="0"/>
                      </a:lnTo>
                      <a:lnTo>
                        <a:pt x="2498" y="32"/>
                      </a:lnTo>
                      <a:lnTo>
                        <a:pt x="2498" y="61"/>
                      </a:lnTo>
                      <a:lnTo>
                        <a:pt x="2501" y="94"/>
                      </a:lnTo>
                      <a:lnTo>
                        <a:pt x="2501" y="126"/>
                      </a:lnTo>
                      <a:lnTo>
                        <a:pt x="2501" y="159"/>
                      </a:lnTo>
                      <a:lnTo>
                        <a:pt x="2498" y="191"/>
                      </a:lnTo>
                      <a:lnTo>
                        <a:pt x="2498" y="223"/>
                      </a:lnTo>
                      <a:lnTo>
                        <a:pt x="2495" y="252"/>
                      </a:lnTo>
                      <a:lnTo>
                        <a:pt x="2501" y="252"/>
                      </a:lnTo>
                      <a:lnTo>
                        <a:pt x="2505" y="249"/>
                      </a:lnTo>
                      <a:lnTo>
                        <a:pt x="2508" y="220"/>
                      </a:lnTo>
                      <a:lnTo>
                        <a:pt x="2511" y="188"/>
                      </a:lnTo>
                      <a:lnTo>
                        <a:pt x="2511" y="159"/>
                      </a:lnTo>
                      <a:lnTo>
                        <a:pt x="2511" y="126"/>
                      </a:lnTo>
                      <a:close/>
                      <a:moveTo>
                        <a:pt x="7" y="3"/>
                      </a:moveTo>
                      <a:lnTo>
                        <a:pt x="4" y="32"/>
                      </a:lnTo>
                      <a:lnTo>
                        <a:pt x="0" y="65"/>
                      </a:lnTo>
                      <a:lnTo>
                        <a:pt x="0" y="94"/>
                      </a:lnTo>
                      <a:lnTo>
                        <a:pt x="0" y="126"/>
                      </a:lnTo>
                      <a:lnTo>
                        <a:pt x="0" y="159"/>
                      </a:lnTo>
                      <a:lnTo>
                        <a:pt x="0" y="188"/>
                      </a:lnTo>
                      <a:lnTo>
                        <a:pt x="4" y="220"/>
                      </a:lnTo>
                      <a:lnTo>
                        <a:pt x="7" y="249"/>
                      </a:lnTo>
                      <a:lnTo>
                        <a:pt x="10" y="252"/>
                      </a:lnTo>
                      <a:lnTo>
                        <a:pt x="17" y="252"/>
                      </a:lnTo>
                      <a:lnTo>
                        <a:pt x="13" y="223"/>
                      </a:lnTo>
                      <a:lnTo>
                        <a:pt x="13" y="191"/>
                      </a:lnTo>
                      <a:lnTo>
                        <a:pt x="10" y="159"/>
                      </a:lnTo>
                      <a:lnTo>
                        <a:pt x="10" y="126"/>
                      </a:lnTo>
                      <a:lnTo>
                        <a:pt x="10" y="94"/>
                      </a:lnTo>
                      <a:lnTo>
                        <a:pt x="13" y="61"/>
                      </a:lnTo>
                      <a:lnTo>
                        <a:pt x="13" y="32"/>
                      </a:lnTo>
                      <a:lnTo>
                        <a:pt x="17" y="0"/>
                      </a:lnTo>
                      <a:lnTo>
                        <a:pt x="10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6B5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4" name="Freeform 332"/>
                <p:cNvSpPr>
                  <a:spLocks noEditPoints="1"/>
                </p:cNvSpPr>
                <p:nvPr/>
              </p:nvSpPr>
              <p:spPr bwMode="auto">
                <a:xfrm>
                  <a:off x="1774" y="2628"/>
                  <a:ext cx="2504" cy="259"/>
                </a:xfrm>
                <a:custGeom>
                  <a:avLst/>
                  <a:gdLst>
                    <a:gd name="T0" fmla="*/ 2504 w 2504"/>
                    <a:gd name="T1" fmla="*/ 129 h 259"/>
                    <a:gd name="T2" fmla="*/ 2501 w 2504"/>
                    <a:gd name="T3" fmla="*/ 97 h 259"/>
                    <a:gd name="T4" fmla="*/ 2501 w 2504"/>
                    <a:gd name="T5" fmla="*/ 68 h 259"/>
                    <a:gd name="T6" fmla="*/ 2497 w 2504"/>
                    <a:gd name="T7" fmla="*/ 35 h 259"/>
                    <a:gd name="T8" fmla="*/ 2497 w 2504"/>
                    <a:gd name="T9" fmla="*/ 3 h 259"/>
                    <a:gd name="T10" fmla="*/ 2491 w 2504"/>
                    <a:gd name="T11" fmla="*/ 3 h 259"/>
                    <a:gd name="T12" fmla="*/ 2485 w 2504"/>
                    <a:gd name="T13" fmla="*/ 0 h 259"/>
                    <a:gd name="T14" fmla="*/ 2488 w 2504"/>
                    <a:gd name="T15" fmla="*/ 32 h 259"/>
                    <a:gd name="T16" fmla="*/ 2488 w 2504"/>
                    <a:gd name="T17" fmla="*/ 64 h 259"/>
                    <a:gd name="T18" fmla="*/ 2491 w 2504"/>
                    <a:gd name="T19" fmla="*/ 97 h 259"/>
                    <a:gd name="T20" fmla="*/ 2491 w 2504"/>
                    <a:gd name="T21" fmla="*/ 129 h 259"/>
                    <a:gd name="T22" fmla="*/ 2491 w 2504"/>
                    <a:gd name="T23" fmla="*/ 162 h 259"/>
                    <a:gd name="T24" fmla="*/ 2488 w 2504"/>
                    <a:gd name="T25" fmla="*/ 194 h 259"/>
                    <a:gd name="T26" fmla="*/ 2488 w 2504"/>
                    <a:gd name="T27" fmla="*/ 226 h 259"/>
                    <a:gd name="T28" fmla="*/ 2485 w 2504"/>
                    <a:gd name="T29" fmla="*/ 259 h 259"/>
                    <a:gd name="T30" fmla="*/ 2491 w 2504"/>
                    <a:gd name="T31" fmla="*/ 255 h 259"/>
                    <a:gd name="T32" fmla="*/ 2497 w 2504"/>
                    <a:gd name="T33" fmla="*/ 255 h 259"/>
                    <a:gd name="T34" fmla="*/ 2497 w 2504"/>
                    <a:gd name="T35" fmla="*/ 223 h 259"/>
                    <a:gd name="T36" fmla="*/ 2501 w 2504"/>
                    <a:gd name="T37" fmla="*/ 194 h 259"/>
                    <a:gd name="T38" fmla="*/ 2501 w 2504"/>
                    <a:gd name="T39" fmla="*/ 162 h 259"/>
                    <a:gd name="T40" fmla="*/ 2504 w 2504"/>
                    <a:gd name="T41" fmla="*/ 129 h 259"/>
                    <a:gd name="T42" fmla="*/ 6 w 2504"/>
                    <a:gd name="T43" fmla="*/ 3 h 259"/>
                    <a:gd name="T44" fmla="*/ 6 w 2504"/>
                    <a:gd name="T45" fmla="*/ 35 h 259"/>
                    <a:gd name="T46" fmla="*/ 3 w 2504"/>
                    <a:gd name="T47" fmla="*/ 68 h 259"/>
                    <a:gd name="T48" fmla="*/ 3 w 2504"/>
                    <a:gd name="T49" fmla="*/ 97 h 259"/>
                    <a:gd name="T50" fmla="*/ 0 w 2504"/>
                    <a:gd name="T51" fmla="*/ 129 h 259"/>
                    <a:gd name="T52" fmla="*/ 3 w 2504"/>
                    <a:gd name="T53" fmla="*/ 162 h 259"/>
                    <a:gd name="T54" fmla="*/ 3 w 2504"/>
                    <a:gd name="T55" fmla="*/ 194 h 259"/>
                    <a:gd name="T56" fmla="*/ 6 w 2504"/>
                    <a:gd name="T57" fmla="*/ 223 h 259"/>
                    <a:gd name="T58" fmla="*/ 6 w 2504"/>
                    <a:gd name="T59" fmla="*/ 255 h 259"/>
                    <a:gd name="T60" fmla="*/ 13 w 2504"/>
                    <a:gd name="T61" fmla="*/ 255 h 259"/>
                    <a:gd name="T62" fmla="*/ 19 w 2504"/>
                    <a:gd name="T63" fmla="*/ 259 h 259"/>
                    <a:gd name="T64" fmla="*/ 16 w 2504"/>
                    <a:gd name="T65" fmla="*/ 226 h 259"/>
                    <a:gd name="T66" fmla="*/ 16 w 2504"/>
                    <a:gd name="T67" fmla="*/ 194 h 259"/>
                    <a:gd name="T68" fmla="*/ 13 w 2504"/>
                    <a:gd name="T69" fmla="*/ 162 h 259"/>
                    <a:gd name="T70" fmla="*/ 13 w 2504"/>
                    <a:gd name="T71" fmla="*/ 129 h 259"/>
                    <a:gd name="T72" fmla="*/ 13 w 2504"/>
                    <a:gd name="T73" fmla="*/ 97 h 259"/>
                    <a:gd name="T74" fmla="*/ 16 w 2504"/>
                    <a:gd name="T75" fmla="*/ 64 h 259"/>
                    <a:gd name="T76" fmla="*/ 16 w 2504"/>
                    <a:gd name="T77" fmla="*/ 32 h 259"/>
                    <a:gd name="T78" fmla="*/ 19 w 2504"/>
                    <a:gd name="T79" fmla="*/ 0 h 259"/>
                    <a:gd name="T80" fmla="*/ 13 w 2504"/>
                    <a:gd name="T81" fmla="*/ 3 h 259"/>
                    <a:gd name="T82" fmla="*/ 6 w 2504"/>
                    <a:gd name="T83" fmla="*/ 3 h 25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04" h="259">
                      <a:moveTo>
                        <a:pt x="2504" y="129"/>
                      </a:moveTo>
                      <a:lnTo>
                        <a:pt x="2501" y="97"/>
                      </a:lnTo>
                      <a:lnTo>
                        <a:pt x="2501" y="68"/>
                      </a:lnTo>
                      <a:lnTo>
                        <a:pt x="2497" y="35"/>
                      </a:lnTo>
                      <a:lnTo>
                        <a:pt x="2497" y="3"/>
                      </a:lnTo>
                      <a:lnTo>
                        <a:pt x="2491" y="3"/>
                      </a:lnTo>
                      <a:lnTo>
                        <a:pt x="2485" y="0"/>
                      </a:lnTo>
                      <a:lnTo>
                        <a:pt x="2488" y="32"/>
                      </a:lnTo>
                      <a:lnTo>
                        <a:pt x="2488" y="64"/>
                      </a:lnTo>
                      <a:lnTo>
                        <a:pt x="2491" y="97"/>
                      </a:lnTo>
                      <a:lnTo>
                        <a:pt x="2491" y="129"/>
                      </a:lnTo>
                      <a:lnTo>
                        <a:pt x="2491" y="162"/>
                      </a:lnTo>
                      <a:lnTo>
                        <a:pt x="2488" y="194"/>
                      </a:lnTo>
                      <a:lnTo>
                        <a:pt x="2488" y="226"/>
                      </a:lnTo>
                      <a:lnTo>
                        <a:pt x="2485" y="259"/>
                      </a:lnTo>
                      <a:lnTo>
                        <a:pt x="2491" y="255"/>
                      </a:lnTo>
                      <a:lnTo>
                        <a:pt x="2497" y="255"/>
                      </a:lnTo>
                      <a:lnTo>
                        <a:pt x="2497" y="223"/>
                      </a:lnTo>
                      <a:lnTo>
                        <a:pt x="2501" y="194"/>
                      </a:lnTo>
                      <a:lnTo>
                        <a:pt x="2501" y="162"/>
                      </a:lnTo>
                      <a:lnTo>
                        <a:pt x="2504" y="129"/>
                      </a:lnTo>
                      <a:close/>
                      <a:moveTo>
                        <a:pt x="6" y="3"/>
                      </a:moveTo>
                      <a:lnTo>
                        <a:pt x="6" y="35"/>
                      </a:lnTo>
                      <a:lnTo>
                        <a:pt x="3" y="68"/>
                      </a:lnTo>
                      <a:lnTo>
                        <a:pt x="3" y="97"/>
                      </a:lnTo>
                      <a:lnTo>
                        <a:pt x="0" y="129"/>
                      </a:lnTo>
                      <a:lnTo>
                        <a:pt x="3" y="162"/>
                      </a:lnTo>
                      <a:lnTo>
                        <a:pt x="3" y="194"/>
                      </a:lnTo>
                      <a:lnTo>
                        <a:pt x="6" y="223"/>
                      </a:lnTo>
                      <a:lnTo>
                        <a:pt x="6" y="255"/>
                      </a:lnTo>
                      <a:lnTo>
                        <a:pt x="13" y="255"/>
                      </a:lnTo>
                      <a:lnTo>
                        <a:pt x="19" y="259"/>
                      </a:lnTo>
                      <a:lnTo>
                        <a:pt x="16" y="226"/>
                      </a:lnTo>
                      <a:lnTo>
                        <a:pt x="16" y="194"/>
                      </a:lnTo>
                      <a:lnTo>
                        <a:pt x="13" y="162"/>
                      </a:lnTo>
                      <a:lnTo>
                        <a:pt x="13" y="129"/>
                      </a:lnTo>
                      <a:lnTo>
                        <a:pt x="13" y="97"/>
                      </a:lnTo>
                      <a:lnTo>
                        <a:pt x="16" y="64"/>
                      </a:lnTo>
                      <a:lnTo>
                        <a:pt x="16" y="32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6B4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5" name="Freeform 333"/>
                <p:cNvSpPr>
                  <a:spLocks noEditPoints="1"/>
                </p:cNvSpPr>
                <p:nvPr/>
              </p:nvSpPr>
              <p:spPr bwMode="auto">
                <a:xfrm>
                  <a:off x="1780" y="2628"/>
                  <a:ext cx="2491" cy="259"/>
                </a:xfrm>
                <a:custGeom>
                  <a:avLst/>
                  <a:gdLst>
                    <a:gd name="T0" fmla="*/ 2491 w 2491"/>
                    <a:gd name="T1" fmla="*/ 129 h 259"/>
                    <a:gd name="T2" fmla="*/ 2491 w 2491"/>
                    <a:gd name="T3" fmla="*/ 97 h 259"/>
                    <a:gd name="T4" fmla="*/ 2488 w 2491"/>
                    <a:gd name="T5" fmla="*/ 64 h 259"/>
                    <a:gd name="T6" fmla="*/ 2488 w 2491"/>
                    <a:gd name="T7" fmla="*/ 35 h 259"/>
                    <a:gd name="T8" fmla="*/ 2485 w 2491"/>
                    <a:gd name="T9" fmla="*/ 3 h 259"/>
                    <a:gd name="T10" fmla="*/ 2479 w 2491"/>
                    <a:gd name="T11" fmla="*/ 0 h 259"/>
                    <a:gd name="T12" fmla="*/ 2472 w 2491"/>
                    <a:gd name="T13" fmla="*/ 0 h 259"/>
                    <a:gd name="T14" fmla="*/ 2475 w 2491"/>
                    <a:gd name="T15" fmla="*/ 32 h 259"/>
                    <a:gd name="T16" fmla="*/ 2479 w 2491"/>
                    <a:gd name="T17" fmla="*/ 64 h 259"/>
                    <a:gd name="T18" fmla="*/ 2479 w 2491"/>
                    <a:gd name="T19" fmla="*/ 97 h 259"/>
                    <a:gd name="T20" fmla="*/ 2479 w 2491"/>
                    <a:gd name="T21" fmla="*/ 129 h 259"/>
                    <a:gd name="T22" fmla="*/ 2479 w 2491"/>
                    <a:gd name="T23" fmla="*/ 162 h 259"/>
                    <a:gd name="T24" fmla="*/ 2479 w 2491"/>
                    <a:gd name="T25" fmla="*/ 194 h 259"/>
                    <a:gd name="T26" fmla="*/ 2475 w 2491"/>
                    <a:gd name="T27" fmla="*/ 226 h 259"/>
                    <a:gd name="T28" fmla="*/ 2472 w 2491"/>
                    <a:gd name="T29" fmla="*/ 259 h 259"/>
                    <a:gd name="T30" fmla="*/ 2479 w 2491"/>
                    <a:gd name="T31" fmla="*/ 259 h 259"/>
                    <a:gd name="T32" fmla="*/ 2485 w 2491"/>
                    <a:gd name="T33" fmla="*/ 255 h 259"/>
                    <a:gd name="T34" fmla="*/ 2488 w 2491"/>
                    <a:gd name="T35" fmla="*/ 226 h 259"/>
                    <a:gd name="T36" fmla="*/ 2488 w 2491"/>
                    <a:gd name="T37" fmla="*/ 194 h 259"/>
                    <a:gd name="T38" fmla="*/ 2491 w 2491"/>
                    <a:gd name="T39" fmla="*/ 162 h 259"/>
                    <a:gd name="T40" fmla="*/ 2491 w 2491"/>
                    <a:gd name="T41" fmla="*/ 129 h 259"/>
                    <a:gd name="T42" fmla="*/ 7 w 2491"/>
                    <a:gd name="T43" fmla="*/ 3 h 259"/>
                    <a:gd name="T44" fmla="*/ 3 w 2491"/>
                    <a:gd name="T45" fmla="*/ 35 h 259"/>
                    <a:gd name="T46" fmla="*/ 3 w 2491"/>
                    <a:gd name="T47" fmla="*/ 64 h 259"/>
                    <a:gd name="T48" fmla="*/ 0 w 2491"/>
                    <a:gd name="T49" fmla="*/ 97 h 259"/>
                    <a:gd name="T50" fmla="*/ 0 w 2491"/>
                    <a:gd name="T51" fmla="*/ 129 h 259"/>
                    <a:gd name="T52" fmla="*/ 0 w 2491"/>
                    <a:gd name="T53" fmla="*/ 162 h 259"/>
                    <a:gd name="T54" fmla="*/ 3 w 2491"/>
                    <a:gd name="T55" fmla="*/ 194 h 259"/>
                    <a:gd name="T56" fmla="*/ 3 w 2491"/>
                    <a:gd name="T57" fmla="*/ 226 h 259"/>
                    <a:gd name="T58" fmla="*/ 7 w 2491"/>
                    <a:gd name="T59" fmla="*/ 255 h 259"/>
                    <a:gd name="T60" fmla="*/ 13 w 2491"/>
                    <a:gd name="T61" fmla="*/ 259 h 259"/>
                    <a:gd name="T62" fmla="*/ 19 w 2491"/>
                    <a:gd name="T63" fmla="*/ 259 h 259"/>
                    <a:gd name="T64" fmla="*/ 16 w 2491"/>
                    <a:gd name="T65" fmla="*/ 226 h 259"/>
                    <a:gd name="T66" fmla="*/ 13 w 2491"/>
                    <a:gd name="T67" fmla="*/ 194 h 259"/>
                    <a:gd name="T68" fmla="*/ 13 w 2491"/>
                    <a:gd name="T69" fmla="*/ 162 h 259"/>
                    <a:gd name="T70" fmla="*/ 13 w 2491"/>
                    <a:gd name="T71" fmla="*/ 129 h 259"/>
                    <a:gd name="T72" fmla="*/ 13 w 2491"/>
                    <a:gd name="T73" fmla="*/ 97 h 259"/>
                    <a:gd name="T74" fmla="*/ 13 w 2491"/>
                    <a:gd name="T75" fmla="*/ 64 h 259"/>
                    <a:gd name="T76" fmla="*/ 16 w 2491"/>
                    <a:gd name="T77" fmla="*/ 32 h 259"/>
                    <a:gd name="T78" fmla="*/ 19 w 2491"/>
                    <a:gd name="T79" fmla="*/ 0 h 259"/>
                    <a:gd name="T80" fmla="*/ 13 w 2491"/>
                    <a:gd name="T81" fmla="*/ 0 h 259"/>
                    <a:gd name="T82" fmla="*/ 7 w 2491"/>
                    <a:gd name="T83" fmla="*/ 3 h 25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91" h="259">
                      <a:moveTo>
                        <a:pt x="2491" y="129"/>
                      </a:moveTo>
                      <a:lnTo>
                        <a:pt x="2491" y="97"/>
                      </a:lnTo>
                      <a:lnTo>
                        <a:pt x="2488" y="64"/>
                      </a:lnTo>
                      <a:lnTo>
                        <a:pt x="2488" y="35"/>
                      </a:lnTo>
                      <a:lnTo>
                        <a:pt x="2485" y="3"/>
                      </a:lnTo>
                      <a:lnTo>
                        <a:pt x="2479" y="0"/>
                      </a:lnTo>
                      <a:lnTo>
                        <a:pt x="2472" y="0"/>
                      </a:lnTo>
                      <a:lnTo>
                        <a:pt x="2475" y="32"/>
                      </a:lnTo>
                      <a:lnTo>
                        <a:pt x="2479" y="64"/>
                      </a:lnTo>
                      <a:lnTo>
                        <a:pt x="2479" y="97"/>
                      </a:lnTo>
                      <a:lnTo>
                        <a:pt x="2479" y="129"/>
                      </a:lnTo>
                      <a:lnTo>
                        <a:pt x="2479" y="162"/>
                      </a:lnTo>
                      <a:lnTo>
                        <a:pt x="2479" y="194"/>
                      </a:lnTo>
                      <a:lnTo>
                        <a:pt x="2475" y="226"/>
                      </a:lnTo>
                      <a:lnTo>
                        <a:pt x="2472" y="259"/>
                      </a:lnTo>
                      <a:lnTo>
                        <a:pt x="2479" y="259"/>
                      </a:lnTo>
                      <a:lnTo>
                        <a:pt x="2485" y="255"/>
                      </a:lnTo>
                      <a:lnTo>
                        <a:pt x="2488" y="226"/>
                      </a:lnTo>
                      <a:lnTo>
                        <a:pt x="2488" y="194"/>
                      </a:lnTo>
                      <a:lnTo>
                        <a:pt x="2491" y="162"/>
                      </a:lnTo>
                      <a:lnTo>
                        <a:pt x="2491" y="129"/>
                      </a:lnTo>
                      <a:close/>
                      <a:moveTo>
                        <a:pt x="7" y="3"/>
                      </a:moveTo>
                      <a:lnTo>
                        <a:pt x="3" y="35"/>
                      </a:lnTo>
                      <a:lnTo>
                        <a:pt x="3" y="64"/>
                      </a:lnTo>
                      <a:lnTo>
                        <a:pt x="0" y="97"/>
                      </a:lnTo>
                      <a:lnTo>
                        <a:pt x="0" y="129"/>
                      </a:lnTo>
                      <a:lnTo>
                        <a:pt x="0" y="162"/>
                      </a:lnTo>
                      <a:lnTo>
                        <a:pt x="3" y="194"/>
                      </a:lnTo>
                      <a:lnTo>
                        <a:pt x="3" y="226"/>
                      </a:lnTo>
                      <a:lnTo>
                        <a:pt x="7" y="255"/>
                      </a:lnTo>
                      <a:lnTo>
                        <a:pt x="13" y="259"/>
                      </a:lnTo>
                      <a:lnTo>
                        <a:pt x="19" y="259"/>
                      </a:lnTo>
                      <a:lnTo>
                        <a:pt x="16" y="226"/>
                      </a:lnTo>
                      <a:lnTo>
                        <a:pt x="13" y="194"/>
                      </a:lnTo>
                      <a:lnTo>
                        <a:pt x="13" y="162"/>
                      </a:lnTo>
                      <a:lnTo>
                        <a:pt x="13" y="129"/>
                      </a:lnTo>
                      <a:lnTo>
                        <a:pt x="13" y="97"/>
                      </a:lnTo>
                      <a:lnTo>
                        <a:pt x="13" y="64"/>
                      </a:lnTo>
                      <a:lnTo>
                        <a:pt x="16" y="32"/>
                      </a:lnTo>
                      <a:lnTo>
                        <a:pt x="19" y="0"/>
                      </a:lnTo>
                      <a:lnTo>
                        <a:pt x="13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6B3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6" name="Freeform 334"/>
                <p:cNvSpPr>
                  <a:spLocks noEditPoints="1"/>
                </p:cNvSpPr>
                <p:nvPr/>
              </p:nvSpPr>
              <p:spPr bwMode="auto">
                <a:xfrm>
                  <a:off x="1787" y="2628"/>
                  <a:ext cx="2478" cy="262"/>
                </a:xfrm>
                <a:custGeom>
                  <a:avLst/>
                  <a:gdLst>
                    <a:gd name="T0" fmla="*/ 2478 w 2478"/>
                    <a:gd name="T1" fmla="*/ 129 h 262"/>
                    <a:gd name="T2" fmla="*/ 2478 w 2478"/>
                    <a:gd name="T3" fmla="*/ 97 h 262"/>
                    <a:gd name="T4" fmla="*/ 2475 w 2478"/>
                    <a:gd name="T5" fmla="*/ 64 h 262"/>
                    <a:gd name="T6" fmla="*/ 2475 w 2478"/>
                    <a:gd name="T7" fmla="*/ 32 h 262"/>
                    <a:gd name="T8" fmla="*/ 2472 w 2478"/>
                    <a:gd name="T9" fmla="*/ 0 h 262"/>
                    <a:gd name="T10" fmla="*/ 2465 w 2478"/>
                    <a:gd name="T11" fmla="*/ 0 h 262"/>
                    <a:gd name="T12" fmla="*/ 2459 w 2478"/>
                    <a:gd name="T13" fmla="*/ 0 h 262"/>
                    <a:gd name="T14" fmla="*/ 2462 w 2478"/>
                    <a:gd name="T15" fmla="*/ 32 h 262"/>
                    <a:gd name="T16" fmla="*/ 2465 w 2478"/>
                    <a:gd name="T17" fmla="*/ 64 h 262"/>
                    <a:gd name="T18" fmla="*/ 2465 w 2478"/>
                    <a:gd name="T19" fmla="*/ 97 h 262"/>
                    <a:gd name="T20" fmla="*/ 2465 w 2478"/>
                    <a:gd name="T21" fmla="*/ 129 h 262"/>
                    <a:gd name="T22" fmla="*/ 2465 w 2478"/>
                    <a:gd name="T23" fmla="*/ 162 h 262"/>
                    <a:gd name="T24" fmla="*/ 2465 w 2478"/>
                    <a:gd name="T25" fmla="*/ 197 h 262"/>
                    <a:gd name="T26" fmla="*/ 2462 w 2478"/>
                    <a:gd name="T27" fmla="*/ 230 h 262"/>
                    <a:gd name="T28" fmla="*/ 2459 w 2478"/>
                    <a:gd name="T29" fmla="*/ 262 h 262"/>
                    <a:gd name="T30" fmla="*/ 2465 w 2478"/>
                    <a:gd name="T31" fmla="*/ 259 h 262"/>
                    <a:gd name="T32" fmla="*/ 2472 w 2478"/>
                    <a:gd name="T33" fmla="*/ 259 h 262"/>
                    <a:gd name="T34" fmla="*/ 2475 w 2478"/>
                    <a:gd name="T35" fmla="*/ 226 h 262"/>
                    <a:gd name="T36" fmla="*/ 2475 w 2478"/>
                    <a:gd name="T37" fmla="*/ 194 h 262"/>
                    <a:gd name="T38" fmla="*/ 2478 w 2478"/>
                    <a:gd name="T39" fmla="*/ 162 h 262"/>
                    <a:gd name="T40" fmla="*/ 2478 w 2478"/>
                    <a:gd name="T41" fmla="*/ 129 h 262"/>
                    <a:gd name="T42" fmla="*/ 6 w 2478"/>
                    <a:gd name="T43" fmla="*/ 0 h 262"/>
                    <a:gd name="T44" fmla="*/ 3 w 2478"/>
                    <a:gd name="T45" fmla="*/ 32 h 262"/>
                    <a:gd name="T46" fmla="*/ 3 w 2478"/>
                    <a:gd name="T47" fmla="*/ 64 h 262"/>
                    <a:gd name="T48" fmla="*/ 0 w 2478"/>
                    <a:gd name="T49" fmla="*/ 97 h 262"/>
                    <a:gd name="T50" fmla="*/ 0 w 2478"/>
                    <a:gd name="T51" fmla="*/ 129 h 262"/>
                    <a:gd name="T52" fmla="*/ 0 w 2478"/>
                    <a:gd name="T53" fmla="*/ 162 h 262"/>
                    <a:gd name="T54" fmla="*/ 3 w 2478"/>
                    <a:gd name="T55" fmla="*/ 194 h 262"/>
                    <a:gd name="T56" fmla="*/ 3 w 2478"/>
                    <a:gd name="T57" fmla="*/ 226 h 262"/>
                    <a:gd name="T58" fmla="*/ 6 w 2478"/>
                    <a:gd name="T59" fmla="*/ 259 h 262"/>
                    <a:gd name="T60" fmla="*/ 12 w 2478"/>
                    <a:gd name="T61" fmla="*/ 259 h 262"/>
                    <a:gd name="T62" fmla="*/ 19 w 2478"/>
                    <a:gd name="T63" fmla="*/ 262 h 262"/>
                    <a:gd name="T64" fmla="*/ 16 w 2478"/>
                    <a:gd name="T65" fmla="*/ 230 h 262"/>
                    <a:gd name="T66" fmla="*/ 12 w 2478"/>
                    <a:gd name="T67" fmla="*/ 197 h 262"/>
                    <a:gd name="T68" fmla="*/ 12 w 2478"/>
                    <a:gd name="T69" fmla="*/ 162 h 262"/>
                    <a:gd name="T70" fmla="*/ 12 w 2478"/>
                    <a:gd name="T71" fmla="*/ 129 h 262"/>
                    <a:gd name="T72" fmla="*/ 12 w 2478"/>
                    <a:gd name="T73" fmla="*/ 97 h 262"/>
                    <a:gd name="T74" fmla="*/ 12 w 2478"/>
                    <a:gd name="T75" fmla="*/ 64 h 262"/>
                    <a:gd name="T76" fmla="*/ 16 w 2478"/>
                    <a:gd name="T77" fmla="*/ 32 h 262"/>
                    <a:gd name="T78" fmla="*/ 19 w 2478"/>
                    <a:gd name="T79" fmla="*/ 0 h 262"/>
                    <a:gd name="T80" fmla="*/ 12 w 2478"/>
                    <a:gd name="T81" fmla="*/ 0 h 262"/>
                    <a:gd name="T82" fmla="*/ 6 w 2478"/>
                    <a:gd name="T83" fmla="*/ 0 h 26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78" h="262">
                      <a:moveTo>
                        <a:pt x="2478" y="129"/>
                      </a:moveTo>
                      <a:lnTo>
                        <a:pt x="2478" y="97"/>
                      </a:lnTo>
                      <a:lnTo>
                        <a:pt x="2475" y="64"/>
                      </a:lnTo>
                      <a:lnTo>
                        <a:pt x="2475" y="32"/>
                      </a:lnTo>
                      <a:lnTo>
                        <a:pt x="2472" y="0"/>
                      </a:lnTo>
                      <a:lnTo>
                        <a:pt x="2465" y="0"/>
                      </a:lnTo>
                      <a:lnTo>
                        <a:pt x="2459" y="0"/>
                      </a:lnTo>
                      <a:lnTo>
                        <a:pt x="2462" y="32"/>
                      </a:lnTo>
                      <a:lnTo>
                        <a:pt x="2465" y="64"/>
                      </a:lnTo>
                      <a:lnTo>
                        <a:pt x="2465" y="97"/>
                      </a:lnTo>
                      <a:lnTo>
                        <a:pt x="2465" y="129"/>
                      </a:lnTo>
                      <a:lnTo>
                        <a:pt x="2465" y="162"/>
                      </a:lnTo>
                      <a:lnTo>
                        <a:pt x="2465" y="197"/>
                      </a:lnTo>
                      <a:lnTo>
                        <a:pt x="2462" y="230"/>
                      </a:lnTo>
                      <a:lnTo>
                        <a:pt x="2459" y="262"/>
                      </a:lnTo>
                      <a:lnTo>
                        <a:pt x="2465" y="259"/>
                      </a:lnTo>
                      <a:lnTo>
                        <a:pt x="2472" y="259"/>
                      </a:lnTo>
                      <a:lnTo>
                        <a:pt x="2475" y="226"/>
                      </a:lnTo>
                      <a:lnTo>
                        <a:pt x="2475" y="194"/>
                      </a:lnTo>
                      <a:lnTo>
                        <a:pt x="2478" y="162"/>
                      </a:lnTo>
                      <a:lnTo>
                        <a:pt x="2478" y="129"/>
                      </a:lnTo>
                      <a:close/>
                      <a:moveTo>
                        <a:pt x="6" y="0"/>
                      </a:moveTo>
                      <a:lnTo>
                        <a:pt x="3" y="32"/>
                      </a:lnTo>
                      <a:lnTo>
                        <a:pt x="3" y="64"/>
                      </a:lnTo>
                      <a:lnTo>
                        <a:pt x="0" y="97"/>
                      </a:lnTo>
                      <a:lnTo>
                        <a:pt x="0" y="129"/>
                      </a:lnTo>
                      <a:lnTo>
                        <a:pt x="0" y="162"/>
                      </a:lnTo>
                      <a:lnTo>
                        <a:pt x="3" y="194"/>
                      </a:lnTo>
                      <a:lnTo>
                        <a:pt x="3" y="226"/>
                      </a:lnTo>
                      <a:lnTo>
                        <a:pt x="6" y="259"/>
                      </a:lnTo>
                      <a:lnTo>
                        <a:pt x="12" y="259"/>
                      </a:lnTo>
                      <a:lnTo>
                        <a:pt x="19" y="262"/>
                      </a:lnTo>
                      <a:lnTo>
                        <a:pt x="16" y="230"/>
                      </a:lnTo>
                      <a:lnTo>
                        <a:pt x="12" y="197"/>
                      </a:lnTo>
                      <a:lnTo>
                        <a:pt x="12" y="162"/>
                      </a:lnTo>
                      <a:lnTo>
                        <a:pt x="12" y="129"/>
                      </a:lnTo>
                      <a:lnTo>
                        <a:pt x="12" y="97"/>
                      </a:lnTo>
                      <a:lnTo>
                        <a:pt x="12" y="64"/>
                      </a:lnTo>
                      <a:lnTo>
                        <a:pt x="16" y="32"/>
                      </a:lnTo>
                      <a:lnTo>
                        <a:pt x="19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6B2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7" name="Freeform 335"/>
                <p:cNvSpPr>
                  <a:spLocks noEditPoints="1"/>
                </p:cNvSpPr>
                <p:nvPr/>
              </p:nvSpPr>
              <p:spPr bwMode="auto">
                <a:xfrm>
                  <a:off x="1793" y="2624"/>
                  <a:ext cx="2466" cy="266"/>
                </a:xfrm>
                <a:custGeom>
                  <a:avLst/>
                  <a:gdLst>
                    <a:gd name="T0" fmla="*/ 2466 w 2466"/>
                    <a:gd name="T1" fmla="*/ 133 h 266"/>
                    <a:gd name="T2" fmla="*/ 2466 w 2466"/>
                    <a:gd name="T3" fmla="*/ 101 h 266"/>
                    <a:gd name="T4" fmla="*/ 2466 w 2466"/>
                    <a:gd name="T5" fmla="*/ 68 h 266"/>
                    <a:gd name="T6" fmla="*/ 2462 w 2466"/>
                    <a:gd name="T7" fmla="*/ 36 h 266"/>
                    <a:gd name="T8" fmla="*/ 2459 w 2466"/>
                    <a:gd name="T9" fmla="*/ 4 h 266"/>
                    <a:gd name="T10" fmla="*/ 2453 w 2466"/>
                    <a:gd name="T11" fmla="*/ 4 h 266"/>
                    <a:gd name="T12" fmla="*/ 2446 w 2466"/>
                    <a:gd name="T13" fmla="*/ 0 h 266"/>
                    <a:gd name="T14" fmla="*/ 2449 w 2466"/>
                    <a:gd name="T15" fmla="*/ 33 h 266"/>
                    <a:gd name="T16" fmla="*/ 2453 w 2466"/>
                    <a:gd name="T17" fmla="*/ 65 h 266"/>
                    <a:gd name="T18" fmla="*/ 2453 w 2466"/>
                    <a:gd name="T19" fmla="*/ 101 h 266"/>
                    <a:gd name="T20" fmla="*/ 2456 w 2466"/>
                    <a:gd name="T21" fmla="*/ 133 h 266"/>
                    <a:gd name="T22" fmla="*/ 2453 w 2466"/>
                    <a:gd name="T23" fmla="*/ 166 h 266"/>
                    <a:gd name="T24" fmla="*/ 2453 w 2466"/>
                    <a:gd name="T25" fmla="*/ 201 h 266"/>
                    <a:gd name="T26" fmla="*/ 2449 w 2466"/>
                    <a:gd name="T27" fmla="*/ 234 h 266"/>
                    <a:gd name="T28" fmla="*/ 2446 w 2466"/>
                    <a:gd name="T29" fmla="*/ 266 h 266"/>
                    <a:gd name="T30" fmla="*/ 2453 w 2466"/>
                    <a:gd name="T31" fmla="*/ 266 h 266"/>
                    <a:gd name="T32" fmla="*/ 2459 w 2466"/>
                    <a:gd name="T33" fmla="*/ 263 h 266"/>
                    <a:gd name="T34" fmla="*/ 2462 w 2466"/>
                    <a:gd name="T35" fmla="*/ 230 h 266"/>
                    <a:gd name="T36" fmla="*/ 2466 w 2466"/>
                    <a:gd name="T37" fmla="*/ 198 h 266"/>
                    <a:gd name="T38" fmla="*/ 2466 w 2466"/>
                    <a:gd name="T39" fmla="*/ 166 h 266"/>
                    <a:gd name="T40" fmla="*/ 2466 w 2466"/>
                    <a:gd name="T41" fmla="*/ 133 h 266"/>
                    <a:gd name="T42" fmla="*/ 6 w 2466"/>
                    <a:gd name="T43" fmla="*/ 4 h 266"/>
                    <a:gd name="T44" fmla="*/ 3 w 2466"/>
                    <a:gd name="T45" fmla="*/ 36 h 266"/>
                    <a:gd name="T46" fmla="*/ 0 w 2466"/>
                    <a:gd name="T47" fmla="*/ 68 h 266"/>
                    <a:gd name="T48" fmla="*/ 0 w 2466"/>
                    <a:gd name="T49" fmla="*/ 101 h 266"/>
                    <a:gd name="T50" fmla="*/ 0 w 2466"/>
                    <a:gd name="T51" fmla="*/ 133 h 266"/>
                    <a:gd name="T52" fmla="*/ 0 w 2466"/>
                    <a:gd name="T53" fmla="*/ 166 h 266"/>
                    <a:gd name="T54" fmla="*/ 0 w 2466"/>
                    <a:gd name="T55" fmla="*/ 198 h 266"/>
                    <a:gd name="T56" fmla="*/ 3 w 2466"/>
                    <a:gd name="T57" fmla="*/ 230 h 266"/>
                    <a:gd name="T58" fmla="*/ 6 w 2466"/>
                    <a:gd name="T59" fmla="*/ 263 h 266"/>
                    <a:gd name="T60" fmla="*/ 13 w 2466"/>
                    <a:gd name="T61" fmla="*/ 266 h 266"/>
                    <a:gd name="T62" fmla="*/ 19 w 2466"/>
                    <a:gd name="T63" fmla="*/ 266 h 266"/>
                    <a:gd name="T64" fmla="*/ 16 w 2466"/>
                    <a:gd name="T65" fmla="*/ 234 h 266"/>
                    <a:gd name="T66" fmla="*/ 13 w 2466"/>
                    <a:gd name="T67" fmla="*/ 201 h 266"/>
                    <a:gd name="T68" fmla="*/ 13 w 2466"/>
                    <a:gd name="T69" fmla="*/ 166 h 266"/>
                    <a:gd name="T70" fmla="*/ 13 w 2466"/>
                    <a:gd name="T71" fmla="*/ 133 h 266"/>
                    <a:gd name="T72" fmla="*/ 13 w 2466"/>
                    <a:gd name="T73" fmla="*/ 101 h 266"/>
                    <a:gd name="T74" fmla="*/ 13 w 2466"/>
                    <a:gd name="T75" fmla="*/ 65 h 266"/>
                    <a:gd name="T76" fmla="*/ 16 w 2466"/>
                    <a:gd name="T77" fmla="*/ 33 h 266"/>
                    <a:gd name="T78" fmla="*/ 19 w 2466"/>
                    <a:gd name="T79" fmla="*/ 0 h 266"/>
                    <a:gd name="T80" fmla="*/ 13 w 2466"/>
                    <a:gd name="T81" fmla="*/ 4 h 266"/>
                    <a:gd name="T82" fmla="*/ 6 w 2466"/>
                    <a:gd name="T83" fmla="*/ 4 h 26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66" h="266">
                      <a:moveTo>
                        <a:pt x="2466" y="133"/>
                      </a:moveTo>
                      <a:lnTo>
                        <a:pt x="2466" y="101"/>
                      </a:lnTo>
                      <a:lnTo>
                        <a:pt x="2466" y="68"/>
                      </a:lnTo>
                      <a:lnTo>
                        <a:pt x="2462" y="36"/>
                      </a:lnTo>
                      <a:lnTo>
                        <a:pt x="2459" y="4"/>
                      </a:lnTo>
                      <a:lnTo>
                        <a:pt x="2453" y="4"/>
                      </a:lnTo>
                      <a:lnTo>
                        <a:pt x="2446" y="0"/>
                      </a:lnTo>
                      <a:lnTo>
                        <a:pt x="2449" y="33"/>
                      </a:lnTo>
                      <a:lnTo>
                        <a:pt x="2453" y="65"/>
                      </a:lnTo>
                      <a:lnTo>
                        <a:pt x="2453" y="101"/>
                      </a:lnTo>
                      <a:lnTo>
                        <a:pt x="2456" y="133"/>
                      </a:lnTo>
                      <a:lnTo>
                        <a:pt x="2453" y="166"/>
                      </a:lnTo>
                      <a:lnTo>
                        <a:pt x="2453" y="201"/>
                      </a:lnTo>
                      <a:lnTo>
                        <a:pt x="2449" y="234"/>
                      </a:lnTo>
                      <a:lnTo>
                        <a:pt x="2446" y="266"/>
                      </a:lnTo>
                      <a:lnTo>
                        <a:pt x="2453" y="266"/>
                      </a:lnTo>
                      <a:lnTo>
                        <a:pt x="2459" y="263"/>
                      </a:lnTo>
                      <a:lnTo>
                        <a:pt x="2462" y="230"/>
                      </a:lnTo>
                      <a:lnTo>
                        <a:pt x="2466" y="198"/>
                      </a:lnTo>
                      <a:lnTo>
                        <a:pt x="2466" y="166"/>
                      </a:lnTo>
                      <a:lnTo>
                        <a:pt x="2466" y="133"/>
                      </a:lnTo>
                      <a:close/>
                      <a:moveTo>
                        <a:pt x="6" y="4"/>
                      </a:moveTo>
                      <a:lnTo>
                        <a:pt x="3" y="36"/>
                      </a:lnTo>
                      <a:lnTo>
                        <a:pt x="0" y="68"/>
                      </a:lnTo>
                      <a:lnTo>
                        <a:pt x="0" y="101"/>
                      </a:lnTo>
                      <a:lnTo>
                        <a:pt x="0" y="133"/>
                      </a:lnTo>
                      <a:lnTo>
                        <a:pt x="0" y="166"/>
                      </a:lnTo>
                      <a:lnTo>
                        <a:pt x="0" y="198"/>
                      </a:lnTo>
                      <a:lnTo>
                        <a:pt x="3" y="230"/>
                      </a:lnTo>
                      <a:lnTo>
                        <a:pt x="6" y="263"/>
                      </a:lnTo>
                      <a:lnTo>
                        <a:pt x="13" y="266"/>
                      </a:lnTo>
                      <a:lnTo>
                        <a:pt x="19" y="266"/>
                      </a:lnTo>
                      <a:lnTo>
                        <a:pt x="16" y="234"/>
                      </a:lnTo>
                      <a:lnTo>
                        <a:pt x="13" y="201"/>
                      </a:lnTo>
                      <a:lnTo>
                        <a:pt x="13" y="166"/>
                      </a:lnTo>
                      <a:lnTo>
                        <a:pt x="13" y="133"/>
                      </a:lnTo>
                      <a:lnTo>
                        <a:pt x="13" y="101"/>
                      </a:lnTo>
                      <a:lnTo>
                        <a:pt x="13" y="65"/>
                      </a:lnTo>
                      <a:lnTo>
                        <a:pt x="16" y="33"/>
                      </a:lnTo>
                      <a:lnTo>
                        <a:pt x="19" y="0"/>
                      </a:lnTo>
                      <a:lnTo>
                        <a:pt x="13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F6B1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8" name="Freeform 336"/>
                <p:cNvSpPr>
                  <a:spLocks noEditPoints="1"/>
                </p:cNvSpPr>
                <p:nvPr/>
              </p:nvSpPr>
              <p:spPr bwMode="auto">
                <a:xfrm>
                  <a:off x="1799" y="2624"/>
                  <a:ext cx="2453" cy="266"/>
                </a:xfrm>
                <a:custGeom>
                  <a:avLst/>
                  <a:gdLst>
                    <a:gd name="T0" fmla="*/ 2453 w 2453"/>
                    <a:gd name="T1" fmla="*/ 133 h 266"/>
                    <a:gd name="T2" fmla="*/ 2453 w 2453"/>
                    <a:gd name="T3" fmla="*/ 101 h 266"/>
                    <a:gd name="T4" fmla="*/ 2453 w 2453"/>
                    <a:gd name="T5" fmla="*/ 68 h 266"/>
                    <a:gd name="T6" fmla="*/ 2450 w 2453"/>
                    <a:gd name="T7" fmla="*/ 36 h 266"/>
                    <a:gd name="T8" fmla="*/ 2447 w 2453"/>
                    <a:gd name="T9" fmla="*/ 4 h 266"/>
                    <a:gd name="T10" fmla="*/ 2440 w 2453"/>
                    <a:gd name="T11" fmla="*/ 0 h 266"/>
                    <a:gd name="T12" fmla="*/ 2434 w 2453"/>
                    <a:gd name="T13" fmla="*/ 0 h 266"/>
                    <a:gd name="T14" fmla="*/ 2437 w 2453"/>
                    <a:gd name="T15" fmla="*/ 33 h 266"/>
                    <a:gd name="T16" fmla="*/ 2440 w 2453"/>
                    <a:gd name="T17" fmla="*/ 65 h 266"/>
                    <a:gd name="T18" fmla="*/ 2443 w 2453"/>
                    <a:gd name="T19" fmla="*/ 101 h 266"/>
                    <a:gd name="T20" fmla="*/ 2443 w 2453"/>
                    <a:gd name="T21" fmla="*/ 133 h 266"/>
                    <a:gd name="T22" fmla="*/ 2443 w 2453"/>
                    <a:gd name="T23" fmla="*/ 169 h 266"/>
                    <a:gd name="T24" fmla="*/ 2440 w 2453"/>
                    <a:gd name="T25" fmla="*/ 201 h 266"/>
                    <a:gd name="T26" fmla="*/ 2437 w 2453"/>
                    <a:gd name="T27" fmla="*/ 234 h 266"/>
                    <a:gd name="T28" fmla="*/ 2434 w 2453"/>
                    <a:gd name="T29" fmla="*/ 266 h 266"/>
                    <a:gd name="T30" fmla="*/ 2440 w 2453"/>
                    <a:gd name="T31" fmla="*/ 266 h 266"/>
                    <a:gd name="T32" fmla="*/ 2447 w 2453"/>
                    <a:gd name="T33" fmla="*/ 266 h 266"/>
                    <a:gd name="T34" fmla="*/ 2450 w 2453"/>
                    <a:gd name="T35" fmla="*/ 234 h 266"/>
                    <a:gd name="T36" fmla="*/ 2453 w 2453"/>
                    <a:gd name="T37" fmla="*/ 201 h 266"/>
                    <a:gd name="T38" fmla="*/ 2453 w 2453"/>
                    <a:gd name="T39" fmla="*/ 166 h 266"/>
                    <a:gd name="T40" fmla="*/ 2453 w 2453"/>
                    <a:gd name="T41" fmla="*/ 133 h 266"/>
                    <a:gd name="T42" fmla="*/ 7 w 2453"/>
                    <a:gd name="T43" fmla="*/ 4 h 266"/>
                    <a:gd name="T44" fmla="*/ 4 w 2453"/>
                    <a:gd name="T45" fmla="*/ 36 h 266"/>
                    <a:gd name="T46" fmla="*/ 0 w 2453"/>
                    <a:gd name="T47" fmla="*/ 68 h 266"/>
                    <a:gd name="T48" fmla="*/ 0 w 2453"/>
                    <a:gd name="T49" fmla="*/ 101 h 266"/>
                    <a:gd name="T50" fmla="*/ 0 w 2453"/>
                    <a:gd name="T51" fmla="*/ 133 h 266"/>
                    <a:gd name="T52" fmla="*/ 0 w 2453"/>
                    <a:gd name="T53" fmla="*/ 166 h 266"/>
                    <a:gd name="T54" fmla="*/ 0 w 2453"/>
                    <a:gd name="T55" fmla="*/ 201 h 266"/>
                    <a:gd name="T56" fmla="*/ 4 w 2453"/>
                    <a:gd name="T57" fmla="*/ 234 h 266"/>
                    <a:gd name="T58" fmla="*/ 7 w 2453"/>
                    <a:gd name="T59" fmla="*/ 266 h 266"/>
                    <a:gd name="T60" fmla="*/ 13 w 2453"/>
                    <a:gd name="T61" fmla="*/ 266 h 266"/>
                    <a:gd name="T62" fmla="*/ 20 w 2453"/>
                    <a:gd name="T63" fmla="*/ 266 h 266"/>
                    <a:gd name="T64" fmla="*/ 17 w 2453"/>
                    <a:gd name="T65" fmla="*/ 234 h 266"/>
                    <a:gd name="T66" fmla="*/ 13 w 2453"/>
                    <a:gd name="T67" fmla="*/ 201 h 266"/>
                    <a:gd name="T68" fmla="*/ 10 w 2453"/>
                    <a:gd name="T69" fmla="*/ 169 h 266"/>
                    <a:gd name="T70" fmla="*/ 10 w 2453"/>
                    <a:gd name="T71" fmla="*/ 133 h 266"/>
                    <a:gd name="T72" fmla="*/ 10 w 2453"/>
                    <a:gd name="T73" fmla="*/ 101 h 266"/>
                    <a:gd name="T74" fmla="*/ 13 w 2453"/>
                    <a:gd name="T75" fmla="*/ 65 h 266"/>
                    <a:gd name="T76" fmla="*/ 17 w 2453"/>
                    <a:gd name="T77" fmla="*/ 33 h 266"/>
                    <a:gd name="T78" fmla="*/ 20 w 2453"/>
                    <a:gd name="T79" fmla="*/ 0 h 266"/>
                    <a:gd name="T80" fmla="*/ 13 w 2453"/>
                    <a:gd name="T81" fmla="*/ 0 h 266"/>
                    <a:gd name="T82" fmla="*/ 7 w 2453"/>
                    <a:gd name="T83" fmla="*/ 4 h 26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53" h="266">
                      <a:moveTo>
                        <a:pt x="2453" y="133"/>
                      </a:moveTo>
                      <a:lnTo>
                        <a:pt x="2453" y="101"/>
                      </a:lnTo>
                      <a:lnTo>
                        <a:pt x="2453" y="68"/>
                      </a:lnTo>
                      <a:lnTo>
                        <a:pt x="2450" y="36"/>
                      </a:lnTo>
                      <a:lnTo>
                        <a:pt x="2447" y="4"/>
                      </a:lnTo>
                      <a:lnTo>
                        <a:pt x="2440" y="0"/>
                      </a:lnTo>
                      <a:lnTo>
                        <a:pt x="2434" y="0"/>
                      </a:lnTo>
                      <a:lnTo>
                        <a:pt x="2437" y="33"/>
                      </a:lnTo>
                      <a:lnTo>
                        <a:pt x="2440" y="65"/>
                      </a:lnTo>
                      <a:lnTo>
                        <a:pt x="2443" y="101"/>
                      </a:lnTo>
                      <a:lnTo>
                        <a:pt x="2443" y="133"/>
                      </a:lnTo>
                      <a:lnTo>
                        <a:pt x="2443" y="169"/>
                      </a:lnTo>
                      <a:lnTo>
                        <a:pt x="2440" y="201"/>
                      </a:lnTo>
                      <a:lnTo>
                        <a:pt x="2437" y="234"/>
                      </a:lnTo>
                      <a:lnTo>
                        <a:pt x="2434" y="266"/>
                      </a:lnTo>
                      <a:lnTo>
                        <a:pt x="2440" y="266"/>
                      </a:lnTo>
                      <a:lnTo>
                        <a:pt x="2447" y="266"/>
                      </a:lnTo>
                      <a:lnTo>
                        <a:pt x="2450" y="234"/>
                      </a:lnTo>
                      <a:lnTo>
                        <a:pt x="2453" y="201"/>
                      </a:lnTo>
                      <a:lnTo>
                        <a:pt x="2453" y="166"/>
                      </a:lnTo>
                      <a:lnTo>
                        <a:pt x="2453" y="133"/>
                      </a:lnTo>
                      <a:close/>
                      <a:moveTo>
                        <a:pt x="7" y="4"/>
                      </a:moveTo>
                      <a:lnTo>
                        <a:pt x="4" y="36"/>
                      </a:lnTo>
                      <a:lnTo>
                        <a:pt x="0" y="68"/>
                      </a:lnTo>
                      <a:lnTo>
                        <a:pt x="0" y="101"/>
                      </a:lnTo>
                      <a:lnTo>
                        <a:pt x="0" y="133"/>
                      </a:lnTo>
                      <a:lnTo>
                        <a:pt x="0" y="166"/>
                      </a:lnTo>
                      <a:lnTo>
                        <a:pt x="0" y="201"/>
                      </a:lnTo>
                      <a:lnTo>
                        <a:pt x="4" y="234"/>
                      </a:lnTo>
                      <a:lnTo>
                        <a:pt x="7" y="266"/>
                      </a:lnTo>
                      <a:lnTo>
                        <a:pt x="13" y="266"/>
                      </a:lnTo>
                      <a:lnTo>
                        <a:pt x="20" y="266"/>
                      </a:lnTo>
                      <a:lnTo>
                        <a:pt x="17" y="234"/>
                      </a:lnTo>
                      <a:lnTo>
                        <a:pt x="13" y="201"/>
                      </a:lnTo>
                      <a:lnTo>
                        <a:pt x="10" y="169"/>
                      </a:lnTo>
                      <a:lnTo>
                        <a:pt x="10" y="133"/>
                      </a:lnTo>
                      <a:lnTo>
                        <a:pt x="10" y="101"/>
                      </a:lnTo>
                      <a:lnTo>
                        <a:pt x="13" y="65"/>
                      </a:lnTo>
                      <a:lnTo>
                        <a:pt x="17" y="33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F6B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89" name="Freeform 337"/>
                <p:cNvSpPr>
                  <a:spLocks noEditPoints="1"/>
                </p:cNvSpPr>
                <p:nvPr/>
              </p:nvSpPr>
              <p:spPr bwMode="auto">
                <a:xfrm>
                  <a:off x="1806" y="2621"/>
                  <a:ext cx="2443" cy="272"/>
                </a:xfrm>
                <a:custGeom>
                  <a:avLst/>
                  <a:gdLst>
                    <a:gd name="T0" fmla="*/ 2443 w 2443"/>
                    <a:gd name="T1" fmla="*/ 136 h 272"/>
                    <a:gd name="T2" fmla="*/ 2440 w 2443"/>
                    <a:gd name="T3" fmla="*/ 104 h 272"/>
                    <a:gd name="T4" fmla="*/ 2440 w 2443"/>
                    <a:gd name="T5" fmla="*/ 68 h 272"/>
                    <a:gd name="T6" fmla="*/ 2436 w 2443"/>
                    <a:gd name="T7" fmla="*/ 36 h 272"/>
                    <a:gd name="T8" fmla="*/ 2433 w 2443"/>
                    <a:gd name="T9" fmla="*/ 3 h 272"/>
                    <a:gd name="T10" fmla="*/ 2427 w 2443"/>
                    <a:gd name="T11" fmla="*/ 3 h 272"/>
                    <a:gd name="T12" fmla="*/ 2423 w 2443"/>
                    <a:gd name="T13" fmla="*/ 0 h 272"/>
                    <a:gd name="T14" fmla="*/ 2427 w 2443"/>
                    <a:gd name="T15" fmla="*/ 36 h 272"/>
                    <a:gd name="T16" fmla="*/ 2427 w 2443"/>
                    <a:gd name="T17" fmla="*/ 68 h 272"/>
                    <a:gd name="T18" fmla="*/ 2430 w 2443"/>
                    <a:gd name="T19" fmla="*/ 104 h 272"/>
                    <a:gd name="T20" fmla="*/ 2430 w 2443"/>
                    <a:gd name="T21" fmla="*/ 136 h 272"/>
                    <a:gd name="T22" fmla="*/ 2430 w 2443"/>
                    <a:gd name="T23" fmla="*/ 172 h 272"/>
                    <a:gd name="T24" fmla="*/ 2427 w 2443"/>
                    <a:gd name="T25" fmla="*/ 204 h 272"/>
                    <a:gd name="T26" fmla="*/ 2427 w 2443"/>
                    <a:gd name="T27" fmla="*/ 240 h 272"/>
                    <a:gd name="T28" fmla="*/ 2423 w 2443"/>
                    <a:gd name="T29" fmla="*/ 272 h 272"/>
                    <a:gd name="T30" fmla="*/ 2427 w 2443"/>
                    <a:gd name="T31" fmla="*/ 269 h 272"/>
                    <a:gd name="T32" fmla="*/ 2433 w 2443"/>
                    <a:gd name="T33" fmla="*/ 269 h 272"/>
                    <a:gd name="T34" fmla="*/ 2436 w 2443"/>
                    <a:gd name="T35" fmla="*/ 237 h 272"/>
                    <a:gd name="T36" fmla="*/ 2440 w 2443"/>
                    <a:gd name="T37" fmla="*/ 204 h 272"/>
                    <a:gd name="T38" fmla="*/ 2440 w 2443"/>
                    <a:gd name="T39" fmla="*/ 169 h 272"/>
                    <a:gd name="T40" fmla="*/ 2443 w 2443"/>
                    <a:gd name="T41" fmla="*/ 136 h 272"/>
                    <a:gd name="T42" fmla="*/ 6 w 2443"/>
                    <a:gd name="T43" fmla="*/ 3 h 272"/>
                    <a:gd name="T44" fmla="*/ 3 w 2443"/>
                    <a:gd name="T45" fmla="*/ 36 h 272"/>
                    <a:gd name="T46" fmla="*/ 0 w 2443"/>
                    <a:gd name="T47" fmla="*/ 68 h 272"/>
                    <a:gd name="T48" fmla="*/ 0 w 2443"/>
                    <a:gd name="T49" fmla="*/ 104 h 272"/>
                    <a:gd name="T50" fmla="*/ 0 w 2443"/>
                    <a:gd name="T51" fmla="*/ 136 h 272"/>
                    <a:gd name="T52" fmla="*/ 0 w 2443"/>
                    <a:gd name="T53" fmla="*/ 169 h 272"/>
                    <a:gd name="T54" fmla="*/ 0 w 2443"/>
                    <a:gd name="T55" fmla="*/ 204 h 272"/>
                    <a:gd name="T56" fmla="*/ 3 w 2443"/>
                    <a:gd name="T57" fmla="*/ 237 h 272"/>
                    <a:gd name="T58" fmla="*/ 6 w 2443"/>
                    <a:gd name="T59" fmla="*/ 269 h 272"/>
                    <a:gd name="T60" fmla="*/ 13 w 2443"/>
                    <a:gd name="T61" fmla="*/ 269 h 272"/>
                    <a:gd name="T62" fmla="*/ 16 w 2443"/>
                    <a:gd name="T63" fmla="*/ 272 h 272"/>
                    <a:gd name="T64" fmla="*/ 13 w 2443"/>
                    <a:gd name="T65" fmla="*/ 240 h 272"/>
                    <a:gd name="T66" fmla="*/ 13 w 2443"/>
                    <a:gd name="T67" fmla="*/ 204 h 272"/>
                    <a:gd name="T68" fmla="*/ 10 w 2443"/>
                    <a:gd name="T69" fmla="*/ 172 h 272"/>
                    <a:gd name="T70" fmla="*/ 10 w 2443"/>
                    <a:gd name="T71" fmla="*/ 136 h 272"/>
                    <a:gd name="T72" fmla="*/ 10 w 2443"/>
                    <a:gd name="T73" fmla="*/ 104 h 272"/>
                    <a:gd name="T74" fmla="*/ 13 w 2443"/>
                    <a:gd name="T75" fmla="*/ 68 h 272"/>
                    <a:gd name="T76" fmla="*/ 13 w 2443"/>
                    <a:gd name="T77" fmla="*/ 36 h 272"/>
                    <a:gd name="T78" fmla="*/ 16 w 2443"/>
                    <a:gd name="T79" fmla="*/ 0 h 272"/>
                    <a:gd name="T80" fmla="*/ 13 w 2443"/>
                    <a:gd name="T81" fmla="*/ 3 h 272"/>
                    <a:gd name="T82" fmla="*/ 6 w 2443"/>
                    <a:gd name="T83" fmla="*/ 3 h 27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43" h="272">
                      <a:moveTo>
                        <a:pt x="2443" y="136"/>
                      </a:moveTo>
                      <a:lnTo>
                        <a:pt x="2440" y="104"/>
                      </a:lnTo>
                      <a:lnTo>
                        <a:pt x="2440" y="68"/>
                      </a:lnTo>
                      <a:lnTo>
                        <a:pt x="2436" y="36"/>
                      </a:lnTo>
                      <a:lnTo>
                        <a:pt x="2433" y="3"/>
                      </a:lnTo>
                      <a:lnTo>
                        <a:pt x="2427" y="3"/>
                      </a:lnTo>
                      <a:lnTo>
                        <a:pt x="2423" y="0"/>
                      </a:lnTo>
                      <a:lnTo>
                        <a:pt x="2427" y="36"/>
                      </a:lnTo>
                      <a:lnTo>
                        <a:pt x="2427" y="68"/>
                      </a:lnTo>
                      <a:lnTo>
                        <a:pt x="2430" y="104"/>
                      </a:lnTo>
                      <a:lnTo>
                        <a:pt x="2430" y="136"/>
                      </a:lnTo>
                      <a:lnTo>
                        <a:pt x="2430" y="172"/>
                      </a:lnTo>
                      <a:lnTo>
                        <a:pt x="2427" y="204"/>
                      </a:lnTo>
                      <a:lnTo>
                        <a:pt x="2427" y="240"/>
                      </a:lnTo>
                      <a:lnTo>
                        <a:pt x="2423" y="272"/>
                      </a:lnTo>
                      <a:lnTo>
                        <a:pt x="2427" y="269"/>
                      </a:lnTo>
                      <a:lnTo>
                        <a:pt x="2433" y="269"/>
                      </a:lnTo>
                      <a:lnTo>
                        <a:pt x="2436" y="237"/>
                      </a:lnTo>
                      <a:lnTo>
                        <a:pt x="2440" y="204"/>
                      </a:lnTo>
                      <a:lnTo>
                        <a:pt x="2440" y="169"/>
                      </a:lnTo>
                      <a:lnTo>
                        <a:pt x="2443" y="136"/>
                      </a:lnTo>
                      <a:close/>
                      <a:moveTo>
                        <a:pt x="6" y="3"/>
                      </a:moveTo>
                      <a:lnTo>
                        <a:pt x="3" y="36"/>
                      </a:lnTo>
                      <a:lnTo>
                        <a:pt x="0" y="68"/>
                      </a:lnTo>
                      <a:lnTo>
                        <a:pt x="0" y="104"/>
                      </a:lnTo>
                      <a:lnTo>
                        <a:pt x="0" y="136"/>
                      </a:lnTo>
                      <a:lnTo>
                        <a:pt x="0" y="169"/>
                      </a:lnTo>
                      <a:lnTo>
                        <a:pt x="0" y="204"/>
                      </a:lnTo>
                      <a:lnTo>
                        <a:pt x="3" y="237"/>
                      </a:lnTo>
                      <a:lnTo>
                        <a:pt x="6" y="269"/>
                      </a:lnTo>
                      <a:lnTo>
                        <a:pt x="13" y="269"/>
                      </a:lnTo>
                      <a:lnTo>
                        <a:pt x="16" y="272"/>
                      </a:lnTo>
                      <a:lnTo>
                        <a:pt x="13" y="240"/>
                      </a:lnTo>
                      <a:lnTo>
                        <a:pt x="13" y="204"/>
                      </a:lnTo>
                      <a:lnTo>
                        <a:pt x="10" y="172"/>
                      </a:lnTo>
                      <a:lnTo>
                        <a:pt x="10" y="136"/>
                      </a:lnTo>
                      <a:lnTo>
                        <a:pt x="10" y="104"/>
                      </a:lnTo>
                      <a:lnTo>
                        <a:pt x="13" y="68"/>
                      </a:lnTo>
                      <a:lnTo>
                        <a:pt x="13" y="36"/>
                      </a:lnTo>
                      <a:lnTo>
                        <a:pt x="16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5AF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0" name="Freeform 338"/>
                <p:cNvSpPr>
                  <a:spLocks noEditPoints="1"/>
                </p:cNvSpPr>
                <p:nvPr/>
              </p:nvSpPr>
              <p:spPr bwMode="auto">
                <a:xfrm>
                  <a:off x="1809" y="2621"/>
                  <a:ext cx="2433" cy="272"/>
                </a:xfrm>
                <a:custGeom>
                  <a:avLst/>
                  <a:gdLst>
                    <a:gd name="T0" fmla="*/ 2433 w 2433"/>
                    <a:gd name="T1" fmla="*/ 136 h 272"/>
                    <a:gd name="T2" fmla="*/ 2433 w 2433"/>
                    <a:gd name="T3" fmla="*/ 104 h 272"/>
                    <a:gd name="T4" fmla="*/ 2430 w 2433"/>
                    <a:gd name="T5" fmla="*/ 68 h 272"/>
                    <a:gd name="T6" fmla="*/ 2427 w 2433"/>
                    <a:gd name="T7" fmla="*/ 36 h 272"/>
                    <a:gd name="T8" fmla="*/ 2424 w 2433"/>
                    <a:gd name="T9" fmla="*/ 3 h 272"/>
                    <a:gd name="T10" fmla="*/ 2420 w 2433"/>
                    <a:gd name="T11" fmla="*/ 0 h 272"/>
                    <a:gd name="T12" fmla="*/ 2414 w 2433"/>
                    <a:gd name="T13" fmla="*/ 0 h 272"/>
                    <a:gd name="T14" fmla="*/ 2417 w 2433"/>
                    <a:gd name="T15" fmla="*/ 33 h 272"/>
                    <a:gd name="T16" fmla="*/ 2417 w 2433"/>
                    <a:gd name="T17" fmla="*/ 68 h 272"/>
                    <a:gd name="T18" fmla="*/ 2420 w 2433"/>
                    <a:gd name="T19" fmla="*/ 101 h 272"/>
                    <a:gd name="T20" fmla="*/ 2420 w 2433"/>
                    <a:gd name="T21" fmla="*/ 136 h 272"/>
                    <a:gd name="T22" fmla="*/ 2420 w 2433"/>
                    <a:gd name="T23" fmla="*/ 172 h 272"/>
                    <a:gd name="T24" fmla="*/ 2417 w 2433"/>
                    <a:gd name="T25" fmla="*/ 204 h 272"/>
                    <a:gd name="T26" fmla="*/ 2417 w 2433"/>
                    <a:gd name="T27" fmla="*/ 240 h 272"/>
                    <a:gd name="T28" fmla="*/ 2414 w 2433"/>
                    <a:gd name="T29" fmla="*/ 272 h 272"/>
                    <a:gd name="T30" fmla="*/ 2420 w 2433"/>
                    <a:gd name="T31" fmla="*/ 272 h 272"/>
                    <a:gd name="T32" fmla="*/ 2424 w 2433"/>
                    <a:gd name="T33" fmla="*/ 269 h 272"/>
                    <a:gd name="T34" fmla="*/ 2427 w 2433"/>
                    <a:gd name="T35" fmla="*/ 237 h 272"/>
                    <a:gd name="T36" fmla="*/ 2430 w 2433"/>
                    <a:gd name="T37" fmla="*/ 204 h 272"/>
                    <a:gd name="T38" fmla="*/ 2433 w 2433"/>
                    <a:gd name="T39" fmla="*/ 172 h 272"/>
                    <a:gd name="T40" fmla="*/ 2433 w 2433"/>
                    <a:gd name="T41" fmla="*/ 136 h 272"/>
                    <a:gd name="T42" fmla="*/ 10 w 2433"/>
                    <a:gd name="T43" fmla="*/ 3 h 272"/>
                    <a:gd name="T44" fmla="*/ 7 w 2433"/>
                    <a:gd name="T45" fmla="*/ 36 h 272"/>
                    <a:gd name="T46" fmla="*/ 3 w 2433"/>
                    <a:gd name="T47" fmla="*/ 68 h 272"/>
                    <a:gd name="T48" fmla="*/ 0 w 2433"/>
                    <a:gd name="T49" fmla="*/ 104 h 272"/>
                    <a:gd name="T50" fmla="*/ 0 w 2433"/>
                    <a:gd name="T51" fmla="*/ 136 h 272"/>
                    <a:gd name="T52" fmla="*/ 0 w 2433"/>
                    <a:gd name="T53" fmla="*/ 172 h 272"/>
                    <a:gd name="T54" fmla="*/ 3 w 2433"/>
                    <a:gd name="T55" fmla="*/ 204 h 272"/>
                    <a:gd name="T56" fmla="*/ 7 w 2433"/>
                    <a:gd name="T57" fmla="*/ 237 h 272"/>
                    <a:gd name="T58" fmla="*/ 10 w 2433"/>
                    <a:gd name="T59" fmla="*/ 269 h 272"/>
                    <a:gd name="T60" fmla="*/ 13 w 2433"/>
                    <a:gd name="T61" fmla="*/ 272 h 272"/>
                    <a:gd name="T62" fmla="*/ 20 w 2433"/>
                    <a:gd name="T63" fmla="*/ 272 h 272"/>
                    <a:gd name="T64" fmla="*/ 16 w 2433"/>
                    <a:gd name="T65" fmla="*/ 240 h 272"/>
                    <a:gd name="T66" fmla="*/ 16 w 2433"/>
                    <a:gd name="T67" fmla="*/ 204 h 272"/>
                    <a:gd name="T68" fmla="*/ 13 w 2433"/>
                    <a:gd name="T69" fmla="*/ 172 h 272"/>
                    <a:gd name="T70" fmla="*/ 13 w 2433"/>
                    <a:gd name="T71" fmla="*/ 136 h 272"/>
                    <a:gd name="T72" fmla="*/ 13 w 2433"/>
                    <a:gd name="T73" fmla="*/ 101 h 272"/>
                    <a:gd name="T74" fmla="*/ 16 w 2433"/>
                    <a:gd name="T75" fmla="*/ 68 h 272"/>
                    <a:gd name="T76" fmla="*/ 16 w 2433"/>
                    <a:gd name="T77" fmla="*/ 33 h 272"/>
                    <a:gd name="T78" fmla="*/ 20 w 2433"/>
                    <a:gd name="T79" fmla="*/ 0 h 272"/>
                    <a:gd name="T80" fmla="*/ 13 w 2433"/>
                    <a:gd name="T81" fmla="*/ 0 h 272"/>
                    <a:gd name="T82" fmla="*/ 10 w 2433"/>
                    <a:gd name="T83" fmla="*/ 3 h 27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33" h="272">
                      <a:moveTo>
                        <a:pt x="2433" y="136"/>
                      </a:moveTo>
                      <a:lnTo>
                        <a:pt x="2433" y="104"/>
                      </a:lnTo>
                      <a:lnTo>
                        <a:pt x="2430" y="68"/>
                      </a:lnTo>
                      <a:lnTo>
                        <a:pt x="2427" y="36"/>
                      </a:lnTo>
                      <a:lnTo>
                        <a:pt x="2424" y="3"/>
                      </a:lnTo>
                      <a:lnTo>
                        <a:pt x="2420" y="0"/>
                      </a:lnTo>
                      <a:lnTo>
                        <a:pt x="2414" y="0"/>
                      </a:lnTo>
                      <a:lnTo>
                        <a:pt x="2417" y="33"/>
                      </a:lnTo>
                      <a:lnTo>
                        <a:pt x="2417" y="68"/>
                      </a:lnTo>
                      <a:lnTo>
                        <a:pt x="2420" y="101"/>
                      </a:lnTo>
                      <a:lnTo>
                        <a:pt x="2420" y="136"/>
                      </a:lnTo>
                      <a:lnTo>
                        <a:pt x="2420" y="172"/>
                      </a:lnTo>
                      <a:lnTo>
                        <a:pt x="2417" y="204"/>
                      </a:lnTo>
                      <a:lnTo>
                        <a:pt x="2417" y="240"/>
                      </a:lnTo>
                      <a:lnTo>
                        <a:pt x="2414" y="272"/>
                      </a:lnTo>
                      <a:lnTo>
                        <a:pt x="2420" y="272"/>
                      </a:lnTo>
                      <a:lnTo>
                        <a:pt x="2424" y="269"/>
                      </a:lnTo>
                      <a:lnTo>
                        <a:pt x="2427" y="237"/>
                      </a:lnTo>
                      <a:lnTo>
                        <a:pt x="2430" y="204"/>
                      </a:lnTo>
                      <a:lnTo>
                        <a:pt x="2433" y="172"/>
                      </a:lnTo>
                      <a:lnTo>
                        <a:pt x="2433" y="136"/>
                      </a:lnTo>
                      <a:close/>
                      <a:moveTo>
                        <a:pt x="10" y="3"/>
                      </a:moveTo>
                      <a:lnTo>
                        <a:pt x="7" y="36"/>
                      </a:lnTo>
                      <a:lnTo>
                        <a:pt x="3" y="68"/>
                      </a:lnTo>
                      <a:lnTo>
                        <a:pt x="0" y="104"/>
                      </a:lnTo>
                      <a:lnTo>
                        <a:pt x="0" y="136"/>
                      </a:lnTo>
                      <a:lnTo>
                        <a:pt x="0" y="172"/>
                      </a:lnTo>
                      <a:lnTo>
                        <a:pt x="3" y="204"/>
                      </a:lnTo>
                      <a:lnTo>
                        <a:pt x="7" y="237"/>
                      </a:lnTo>
                      <a:lnTo>
                        <a:pt x="10" y="269"/>
                      </a:lnTo>
                      <a:lnTo>
                        <a:pt x="13" y="272"/>
                      </a:lnTo>
                      <a:lnTo>
                        <a:pt x="20" y="272"/>
                      </a:lnTo>
                      <a:lnTo>
                        <a:pt x="16" y="240"/>
                      </a:lnTo>
                      <a:lnTo>
                        <a:pt x="16" y="204"/>
                      </a:lnTo>
                      <a:lnTo>
                        <a:pt x="13" y="172"/>
                      </a:lnTo>
                      <a:lnTo>
                        <a:pt x="13" y="136"/>
                      </a:lnTo>
                      <a:lnTo>
                        <a:pt x="13" y="101"/>
                      </a:lnTo>
                      <a:lnTo>
                        <a:pt x="16" y="68"/>
                      </a:lnTo>
                      <a:lnTo>
                        <a:pt x="16" y="33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5A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1" name="Freeform 339"/>
                <p:cNvSpPr>
                  <a:spLocks noEditPoints="1"/>
                </p:cNvSpPr>
                <p:nvPr/>
              </p:nvSpPr>
              <p:spPr bwMode="auto">
                <a:xfrm>
                  <a:off x="1816" y="2618"/>
                  <a:ext cx="2420" cy="278"/>
                </a:xfrm>
                <a:custGeom>
                  <a:avLst/>
                  <a:gdLst>
                    <a:gd name="T0" fmla="*/ 2420 w 2420"/>
                    <a:gd name="T1" fmla="*/ 139 h 278"/>
                    <a:gd name="T2" fmla="*/ 2420 w 2420"/>
                    <a:gd name="T3" fmla="*/ 107 h 278"/>
                    <a:gd name="T4" fmla="*/ 2417 w 2420"/>
                    <a:gd name="T5" fmla="*/ 71 h 278"/>
                    <a:gd name="T6" fmla="*/ 2417 w 2420"/>
                    <a:gd name="T7" fmla="*/ 39 h 278"/>
                    <a:gd name="T8" fmla="*/ 2413 w 2420"/>
                    <a:gd name="T9" fmla="*/ 3 h 278"/>
                    <a:gd name="T10" fmla="*/ 2407 w 2420"/>
                    <a:gd name="T11" fmla="*/ 3 h 278"/>
                    <a:gd name="T12" fmla="*/ 2400 w 2420"/>
                    <a:gd name="T13" fmla="*/ 0 h 278"/>
                    <a:gd name="T14" fmla="*/ 2404 w 2420"/>
                    <a:gd name="T15" fmla="*/ 36 h 278"/>
                    <a:gd name="T16" fmla="*/ 2407 w 2420"/>
                    <a:gd name="T17" fmla="*/ 71 h 278"/>
                    <a:gd name="T18" fmla="*/ 2407 w 2420"/>
                    <a:gd name="T19" fmla="*/ 104 h 278"/>
                    <a:gd name="T20" fmla="*/ 2407 w 2420"/>
                    <a:gd name="T21" fmla="*/ 139 h 278"/>
                    <a:gd name="T22" fmla="*/ 2407 w 2420"/>
                    <a:gd name="T23" fmla="*/ 175 h 278"/>
                    <a:gd name="T24" fmla="*/ 2407 w 2420"/>
                    <a:gd name="T25" fmla="*/ 210 h 278"/>
                    <a:gd name="T26" fmla="*/ 2404 w 2420"/>
                    <a:gd name="T27" fmla="*/ 243 h 278"/>
                    <a:gd name="T28" fmla="*/ 2400 w 2420"/>
                    <a:gd name="T29" fmla="*/ 278 h 278"/>
                    <a:gd name="T30" fmla="*/ 2407 w 2420"/>
                    <a:gd name="T31" fmla="*/ 275 h 278"/>
                    <a:gd name="T32" fmla="*/ 2413 w 2420"/>
                    <a:gd name="T33" fmla="*/ 275 h 278"/>
                    <a:gd name="T34" fmla="*/ 2417 w 2420"/>
                    <a:gd name="T35" fmla="*/ 243 h 278"/>
                    <a:gd name="T36" fmla="*/ 2417 w 2420"/>
                    <a:gd name="T37" fmla="*/ 207 h 278"/>
                    <a:gd name="T38" fmla="*/ 2420 w 2420"/>
                    <a:gd name="T39" fmla="*/ 175 h 278"/>
                    <a:gd name="T40" fmla="*/ 2420 w 2420"/>
                    <a:gd name="T41" fmla="*/ 139 h 278"/>
                    <a:gd name="T42" fmla="*/ 6 w 2420"/>
                    <a:gd name="T43" fmla="*/ 3 h 278"/>
                    <a:gd name="T44" fmla="*/ 3 w 2420"/>
                    <a:gd name="T45" fmla="*/ 39 h 278"/>
                    <a:gd name="T46" fmla="*/ 3 w 2420"/>
                    <a:gd name="T47" fmla="*/ 71 h 278"/>
                    <a:gd name="T48" fmla="*/ 0 w 2420"/>
                    <a:gd name="T49" fmla="*/ 107 h 278"/>
                    <a:gd name="T50" fmla="*/ 0 w 2420"/>
                    <a:gd name="T51" fmla="*/ 139 h 278"/>
                    <a:gd name="T52" fmla="*/ 0 w 2420"/>
                    <a:gd name="T53" fmla="*/ 175 h 278"/>
                    <a:gd name="T54" fmla="*/ 3 w 2420"/>
                    <a:gd name="T55" fmla="*/ 207 h 278"/>
                    <a:gd name="T56" fmla="*/ 3 w 2420"/>
                    <a:gd name="T57" fmla="*/ 243 h 278"/>
                    <a:gd name="T58" fmla="*/ 6 w 2420"/>
                    <a:gd name="T59" fmla="*/ 275 h 278"/>
                    <a:gd name="T60" fmla="*/ 13 w 2420"/>
                    <a:gd name="T61" fmla="*/ 275 h 278"/>
                    <a:gd name="T62" fmla="*/ 19 w 2420"/>
                    <a:gd name="T63" fmla="*/ 278 h 278"/>
                    <a:gd name="T64" fmla="*/ 16 w 2420"/>
                    <a:gd name="T65" fmla="*/ 243 h 278"/>
                    <a:gd name="T66" fmla="*/ 13 w 2420"/>
                    <a:gd name="T67" fmla="*/ 210 h 278"/>
                    <a:gd name="T68" fmla="*/ 13 w 2420"/>
                    <a:gd name="T69" fmla="*/ 175 h 278"/>
                    <a:gd name="T70" fmla="*/ 13 w 2420"/>
                    <a:gd name="T71" fmla="*/ 139 h 278"/>
                    <a:gd name="T72" fmla="*/ 13 w 2420"/>
                    <a:gd name="T73" fmla="*/ 104 h 278"/>
                    <a:gd name="T74" fmla="*/ 13 w 2420"/>
                    <a:gd name="T75" fmla="*/ 71 h 278"/>
                    <a:gd name="T76" fmla="*/ 16 w 2420"/>
                    <a:gd name="T77" fmla="*/ 36 h 278"/>
                    <a:gd name="T78" fmla="*/ 19 w 2420"/>
                    <a:gd name="T79" fmla="*/ 0 h 278"/>
                    <a:gd name="T80" fmla="*/ 13 w 2420"/>
                    <a:gd name="T81" fmla="*/ 3 h 278"/>
                    <a:gd name="T82" fmla="*/ 6 w 2420"/>
                    <a:gd name="T83" fmla="*/ 3 h 27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20" h="278">
                      <a:moveTo>
                        <a:pt x="2420" y="139"/>
                      </a:moveTo>
                      <a:lnTo>
                        <a:pt x="2420" y="107"/>
                      </a:lnTo>
                      <a:lnTo>
                        <a:pt x="2417" y="71"/>
                      </a:lnTo>
                      <a:lnTo>
                        <a:pt x="2417" y="39"/>
                      </a:lnTo>
                      <a:lnTo>
                        <a:pt x="2413" y="3"/>
                      </a:lnTo>
                      <a:lnTo>
                        <a:pt x="2407" y="3"/>
                      </a:lnTo>
                      <a:lnTo>
                        <a:pt x="2400" y="0"/>
                      </a:lnTo>
                      <a:lnTo>
                        <a:pt x="2404" y="36"/>
                      </a:lnTo>
                      <a:lnTo>
                        <a:pt x="2407" y="71"/>
                      </a:lnTo>
                      <a:lnTo>
                        <a:pt x="2407" y="104"/>
                      </a:lnTo>
                      <a:lnTo>
                        <a:pt x="2407" y="139"/>
                      </a:lnTo>
                      <a:lnTo>
                        <a:pt x="2407" y="175"/>
                      </a:lnTo>
                      <a:lnTo>
                        <a:pt x="2407" y="210"/>
                      </a:lnTo>
                      <a:lnTo>
                        <a:pt x="2404" y="243"/>
                      </a:lnTo>
                      <a:lnTo>
                        <a:pt x="2400" y="278"/>
                      </a:lnTo>
                      <a:lnTo>
                        <a:pt x="2407" y="275"/>
                      </a:lnTo>
                      <a:lnTo>
                        <a:pt x="2413" y="275"/>
                      </a:lnTo>
                      <a:lnTo>
                        <a:pt x="2417" y="243"/>
                      </a:lnTo>
                      <a:lnTo>
                        <a:pt x="2417" y="207"/>
                      </a:lnTo>
                      <a:lnTo>
                        <a:pt x="2420" y="175"/>
                      </a:lnTo>
                      <a:lnTo>
                        <a:pt x="2420" y="139"/>
                      </a:lnTo>
                      <a:close/>
                      <a:moveTo>
                        <a:pt x="6" y="3"/>
                      </a:moveTo>
                      <a:lnTo>
                        <a:pt x="3" y="39"/>
                      </a:lnTo>
                      <a:lnTo>
                        <a:pt x="3" y="71"/>
                      </a:lnTo>
                      <a:lnTo>
                        <a:pt x="0" y="107"/>
                      </a:lnTo>
                      <a:lnTo>
                        <a:pt x="0" y="139"/>
                      </a:lnTo>
                      <a:lnTo>
                        <a:pt x="0" y="175"/>
                      </a:lnTo>
                      <a:lnTo>
                        <a:pt x="3" y="207"/>
                      </a:lnTo>
                      <a:lnTo>
                        <a:pt x="3" y="243"/>
                      </a:lnTo>
                      <a:lnTo>
                        <a:pt x="6" y="275"/>
                      </a:lnTo>
                      <a:lnTo>
                        <a:pt x="13" y="275"/>
                      </a:lnTo>
                      <a:lnTo>
                        <a:pt x="19" y="278"/>
                      </a:lnTo>
                      <a:lnTo>
                        <a:pt x="16" y="243"/>
                      </a:lnTo>
                      <a:lnTo>
                        <a:pt x="13" y="210"/>
                      </a:lnTo>
                      <a:lnTo>
                        <a:pt x="13" y="175"/>
                      </a:lnTo>
                      <a:lnTo>
                        <a:pt x="13" y="139"/>
                      </a:lnTo>
                      <a:lnTo>
                        <a:pt x="13" y="104"/>
                      </a:lnTo>
                      <a:lnTo>
                        <a:pt x="13" y="71"/>
                      </a:lnTo>
                      <a:lnTo>
                        <a:pt x="16" y="36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5A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2" name="Freeform 340"/>
                <p:cNvSpPr>
                  <a:spLocks noEditPoints="1"/>
                </p:cNvSpPr>
                <p:nvPr/>
              </p:nvSpPr>
              <p:spPr bwMode="auto">
                <a:xfrm>
                  <a:off x="1822" y="2618"/>
                  <a:ext cx="2407" cy="278"/>
                </a:xfrm>
                <a:custGeom>
                  <a:avLst/>
                  <a:gdLst>
                    <a:gd name="T0" fmla="*/ 2407 w 2407"/>
                    <a:gd name="T1" fmla="*/ 139 h 278"/>
                    <a:gd name="T2" fmla="*/ 2407 w 2407"/>
                    <a:gd name="T3" fmla="*/ 104 h 278"/>
                    <a:gd name="T4" fmla="*/ 2404 w 2407"/>
                    <a:gd name="T5" fmla="*/ 71 h 278"/>
                    <a:gd name="T6" fmla="*/ 2404 w 2407"/>
                    <a:gd name="T7" fmla="*/ 36 h 278"/>
                    <a:gd name="T8" fmla="*/ 2401 w 2407"/>
                    <a:gd name="T9" fmla="*/ 3 h 278"/>
                    <a:gd name="T10" fmla="*/ 2394 w 2407"/>
                    <a:gd name="T11" fmla="*/ 0 h 278"/>
                    <a:gd name="T12" fmla="*/ 2388 w 2407"/>
                    <a:gd name="T13" fmla="*/ 0 h 278"/>
                    <a:gd name="T14" fmla="*/ 2391 w 2407"/>
                    <a:gd name="T15" fmla="*/ 36 h 278"/>
                    <a:gd name="T16" fmla="*/ 2394 w 2407"/>
                    <a:gd name="T17" fmla="*/ 68 h 278"/>
                    <a:gd name="T18" fmla="*/ 2394 w 2407"/>
                    <a:gd name="T19" fmla="*/ 104 h 278"/>
                    <a:gd name="T20" fmla="*/ 2394 w 2407"/>
                    <a:gd name="T21" fmla="*/ 139 h 278"/>
                    <a:gd name="T22" fmla="*/ 2394 w 2407"/>
                    <a:gd name="T23" fmla="*/ 175 h 278"/>
                    <a:gd name="T24" fmla="*/ 2394 w 2407"/>
                    <a:gd name="T25" fmla="*/ 210 h 278"/>
                    <a:gd name="T26" fmla="*/ 2391 w 2407"/>
                    <a:gd name="T27" fmla="*/ 243 h 278"/>
                    <a:gd name="T28" fmla="*/ 2388 w 2407"/>
                    <a:gd name="T29" fmla="*/ 278 h 278"/>
                    <a:gd name="T30" fmla="*/ 2394 w 2407"/>
                    <a:gd name="T31" fmla="*/ 278 h 278"/>
                    <a:gd name="T32" fmla="*/ 2401 w 2407"/>
                    <a:gd name="T33" fmla="*/ 275 h 278"/>
                    <a:gd name="T34" fmla="*/ 2404 w 2407"/>
                    <a:gd name="T35" fmla="*/ 243 h 278"/>
                    <a:gd name="T36" fmla="*/ 2404 w 2407"/>
                    <a:gd name="T37" fmla="*/ 207 h 278"/>
                    <a:gd name="T38" fmla="*/ 2407 w 2407"/>
                    <a:gd name="T39" fmla="*/ 175 h 278"/>
                    <a:gd name="T40" fmla="*/ 2407 w 2407"/>
                    <a:gd name="T41" fmla="*/ 139 h 278"/>
                    <a:gd name="T42" fmla="*/ 7 w 2407"/>
                    <a:gd name="T43" fmla="*/ 3 h 278"/>
                    <a:gd name="T44" fmla="*/ 3 w 2407"/>
                    <a:gd name="T45" fmla="*/ 36 h 278"/>
                    <a:gd name="T46" fmla="*/ 3 w 2407"/>
                    <a:gd name="T47" fmla="*/ 71 h 278"/>
                    <a:gd name="T48" fmla="*/ 0 w 2407"/>
                    <a:gd name="T49" fmla="*/ 104 h 278"/>
                    <a:gd name="T50" fmla="*/ 0 w 2407"/>
                    <a:gd name="T51" fmla="*/ 139 h 278"/>
                    <a:gd name="T52" fmla="*/ 0 w 2407"/>
                    <a:gd name="T53" fmla="*/ 175 h 278"/>
                    <a:gd name="T54" fmla="*/ 3 w 2407"/>
                    <a:gd name="T55" fmla="*/ 207 h 278"/>
                    <a:gd name="T56" fmla="*/ 3 w 2407"/>
                    <a:gd name="T57" fmla="*/ 243 h 278"/>
                    <a:gd name="T58" fmla="*/ 7 w 2407"/>
                    <a:gd name="T59" fmla="*/ 275 h 278"/>
                    <a:gd name="T60" fmla="*/ 13 w 2407"/>
                    <a:gd name="T61" fmla="*/ 278 h 278"/>
                    <a:gd name="T62" fmla="*/ 20 w 2407"/>
                    <a:gd name="T63" fmla="*/ 278 h 278"/>
                    <a:gd name="T64" fmla="*/ 16 w 2407"/>
                    <a:gd name="T65" fmla="*/ 243 h 278"/>
                    <a:gd name="T66" fmla="*/ 13 w 2407"/>
                    <a:gd name="T67" fmla="*/ 210 h 278"/>
                    <a:gd name="T68" fmla="*/ 13 w 2407"/>
                    <a:gd name="T69" fmla="*/ 175 h 278"/>
                    <a:gd name="T70" fmla="*/ 13 w 2407"/>
                    <a:gd name="T71" fmla="*/ 139 h 278"/>
                    <a:gd name="T72" fmla="*/ 13 w 2407"/>
                    <a:gd name="T73" fmla="*/ 104 h 278"/>
                    <a:gd name="T74" fmla="*/ 13 w 2407"/>
                    <a:gd name="T75" fmla="*/ 68 h 278"/>
                    <a:gd name="T76" fmla="*/ 16 w 2407"/>
                    <a:gd name="T77" fmla="*/ 36 h 278"/>
                    <a:gd name="T78" fmla="*/ 20 w 2407"/>
                    <a:gd name="T79" fmla="*/ 0 h 278"/>
                    <a:gd name="T80" fmla="*/ 13 w 2407"/>
                    <a:gd name="T81" fmla="*/ 0 h 278"/>
                    <a:gd name="T82" fmla="*/ 7 w 2407"/>
                    <a:gd name="T83" fmla="*/ 3 h 27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07" h="278">
                      <a:moveTo>
                        <a:pt x="2407" y="139"/>
                      </a:moveTo>
                      <a:lnTo>
                        <a:pt x="2407" y="104"/>
                      </a:lnTo>
                      <a:lnTo>
                        <a:pt x="2404" y="71"/>
                      </a:lnTo>
                      <a:lnTo>
                        <a:pt x="2404" y="36"/>
                      </a:lnTo>
                      <a:lnTo>
                        <a:pt x="2401" y="3"/>
                      </a:lnTo>
                      <a:lnTo>
                        <a:pt x="2394" y="0"/>
                      </a:lnTo>
                      <a:lnTo>
                        <a:pt x="2388" y="0"/>
                      </a:lnTo>
                      <a:lnTo>
                        <a:pt x="2391" y="36"/>
                      </a:lnTo>
                      <a:lnTo>
                        <a:pt x="2394" y="68"/>
                      </a:lnTo>
                      <a:lnTo>
                        <a:pt x="2394" y="104"/>
                      </a:lnTo>
                      <a:lnTo>
                        <a:pt x="2394" y="139"/>
                      </a:lnTo>
                      <a:lnTo>
                        <a:pt x="2394" y="175"/>
                      </a:lnTo>
                      <a:lnTo>
                        <a:pt x="2394" y="210"/>
                      </a:lnTo>
                      <a:lnTo>
                        <a:pt x="2391" y="243"/>
                      </a:lnTo>
                      <a:lnTo>
                        <a:pt x="2388" y="278"/>
                      </a:lnTo>
                      <a:lnTo>
                        <a:pt x="2394" y="278"/>
                      </a:lnTo>
                      <a:lnTo>
                        <a:pt x="2401" y="275"/>
                      </a:lnTo>
                      <a:lnTo>
                        <a:pt x="2404" y="243"/>
                      </a:lnTo>
                      <a:lnTo>
                        <a:pt x="2404" y="207"/>
                      </a:lnTo>
                      <a:lnTo>
                        <a:pt x="2407" y="175"/>
                      </a:lnTo>
                      <a:lnTo>
                        <a:pt x="2407" y="139"/>
                      </a:lnTo>
                      <a:close/>
                      <a:moveTo>
                        <a:pt x="7" y="3"/>
                      </a:moveTo>
                      <a:lnTo>
                        <a:pt x="3" y="36"/>
                      </a:lnTo>
                      <a:lnTo>
                        <a:pt x="3" y="71"/>
                      </a:lnTo>
                      <a:lnTo>
                        <a:pt x="0" y="104"/>
                      </a:lnTo>
                      <a:lnTo>
                        <a:pt x="0" y="139"/>
                      </a:lnTo>
                      <a:lnTo>
                        <a:pt x="0" y="175"/>
                      </a:lnTo>
                      <a:lnTo>
                        <a:pt x="3" y="207"/>
                      </a:lnTo>
                      <a:lnTo>
                        <a:pt x="3" y="243"/>
                      </a:lnTo>
                      <a:lnTo>
                        <a:pt x="7" y="275"/>
                      </a:lnTo>
                      <a:lnTo>
                        <a:pt x="13" y="278"/>
                      </a:lnTo>
                      <a:lnTo>
                        <a:pt x="20" y="278"/>
                      </a:lnTo>
                      <a:lnTo>
                        <a:pt x="16" y="243"/>
                      </a:lnTo>
                      <a:lnTo>
                        <a:pt x="13" y="210"/>
                      </a:lnTo>
                      <a:lnTo>
                        <a:pt x="13" y="175"/>
                      </a:lnTo>
                      <a:lnTo>
                        <a:pt x="13" y="139"/>
                      </a:lnTo>
                      <a:lnTo>
                        <a:pt x="13" y="104"/>
                      </a:lnTo>
                      <a:lnTo>
                        <a:pt x="13" y="68"/>
                      </a:lnTo>
                      <a:lnTo>
                        <a:pt x="16" y="36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5A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3" name="Freeform 341"/>
                <p:cNvSpPr>
                  <a:spLocks noEditPoints="1"/>
                </p:cNvSpPr>
                <p:nvPr/>
              </p:nvSpPr>
              <p:spPr bwMode="auto">
                <a:xfrm>
                  <a:off x="1829" y="2618"/>
                  <a:ext cx="2394" cy="278"/>
                </a:xfrm>
                <a:custGeom>
                  <a:avLst/>
                  <a:gdLst>
                    <a:gd name="T0" fmla="*/ 2394 w 2394"/>
                    <a:gd name="T1" fmla="*/ 139 h 278"/>
                    <a:gd name="T2" fmla="*/ 2394 w 2394"/>
                    <a:gd name="T3" fmla="*/ 104 h 278"/>
                    <a:gd name="T4" fmla="*/ 2394 w 2394"/>
                    <a:gd name="T5" fmla="*/ 71 h 278"/>
                    <a:gd name="T6" fmla="*/ 2391 w 2394"/>
                    <a:gd name="T7" fmla="*/ 36 h 278"/>
                    <a:gd name="T8" fmla="*/ 2387 w 2394"/>
                    <a:gd name="T9" fmla="*/ 0 h 278"/>
                    <a:gd name="T10" fmla="*/ 2381 w 2394"/>
                    <a:gd name="T11" fmla="*/ 0 h 278"/>
                    <a:gd name="T12" fmla="*/ 2375 w 2394"/>
                    <a:gd name="T13" fmla="*/ 0 h 278"/>
                    <a:gd name="T14" fmla="*/ 2378 w 2394"/>
                    <a:gd name="T15" fmla="*/ 32 h 278"/>
                    <a:gd name="T16" fmla="*/ 2381 w 2394"/>
                    <a:gd name="T17" fmla="*/ 68 h 278"/>
                    <a:gd name="T18" fmla="*/ 2384 w 2394"/>
                    <a:gd name="T19" fmla="*/ 104 h 278"/>
                    <a:gd name="T20" fmla="*/ 2384 w 2394"/>
                    <a:gd name="T21" fmla="*/ 139 h 278"/>
                    <a:gd name="T22" fmla="*/ 2384 w 2394"/>
                    <a:gd name="T23" fmla="*/ 175 h 278"/>
                    <a:gd name="T24" fmla="*/ 2381 w 2394"/>
                    <a:gd name="T25" fmla="*/ 210 h 278"/>
                    <a:gd name="T26" fmla="*/ 2378 w 2394"/>
                    <a:gd name="T27" fmla="*/ 246 h 278"/>
                    <a:gd name="T28" fmla="*/ 2375 w 2394"/>
                    <a:gd name="T29" fmla="*/ 278 h 278"/>
                    <a:gd name="T30" fmla="*/ 2381 w 2394"/>
                    <a:gd name="T31" fmla="*/ 278 h 278"/>
                    <a:gd name="T32" fmla="*/ 2387 w 2394"/>
                    <a:gd name="T33" fmla="*/ 278 h 278"/>
                    <a:gd name="T34" fmla="*/ 2391 w 2394"/>
                    <a:gd name="T35" fmla="*/ 243 h 278"/>
                    <a:gd name="T36" fmla="*/ 2394 w 2394"/>
                    <a:gd name="T37" fmla="*/ 210 h 278"/>
                    <a:gd name="T38" fmla="*/ 2394 w 2394"/>
                    <a:gd name="T39" fmla="*/ 175 h 278"/>
                    <a:gd name="T40" fmla="*/ 2394 w 2394"/>
                    <a:gd name="T41" fmla="*/ 139 h 278"/>
                    <a:gd name="T42" fmla="*/ 6 w 2394"/>
                    <a:gd name="T43" fmla="*/ 0 h 278"/>
                    <a:gd name="T44" fmla="*/ 3 w 2394"/>
                    <a:gd name="T45" fmla="*/ 36 h 278"/>
                    <a:gd name="T46" fmla="*/ 0 w 2394"/>
                    <a:gd name="T47" fmla="*/ 71 h 278"/>
                    <a:gd name="T48" fmla="*/ 0 w 2394"/>
                    <a:gd name="T49" fmla="*/ 104 h 278"/>
                    <a:gd name="T50" fmla="*/ 0 w 2394"/>
                    <a:gd name="T51" fmla="*/ 139 h 278"/>
                    <a:gd name="T52" fmla="*/ 0 w 2394"/>
                    <a:gd name="T53" fmla="*/ 175 h 278"/>
                    <a:gd name="T54" fmla="*/ 0 w 2394"/>
                    <a:gd name="T55" fmla="*/ 210 h 278"/>
                    <a:gd name="T56" fmla="*/ 3 w 2394"/>
                    <a:gd name="T57" fmla="*/ 243 h 278"/>
                    <a:gd name="T58" fmla="*/ 6 w 2394"/>
                    <a:gd name="T59" fmla="*/ 278 h 278"/>
                    <a:gd name="T60" fmla="*/ 13 w 2394"/>
                    <a:gd name="T61" fmla="*/ 278 h 278"/>
                    <a:gd name="T62" fmla="*/ 19 w 2394"/>
                    <a:gd name="T63" fmla="*/ 278 h 278"/>
                    <a:gd name="T64" fmla="*/ 16 w 2394"/>
                    <a:gd name="T65" fmla="*/ 246 h 278"/>
                    <a:gd name="T66" fmla="*/ 13 w 2394"/>
                    <a:gd name="T67" fmla="*/ 210 h 278"/>
                    <a:gd name="T68" fmla="*/ 13 w 2394"/>
                    <a:gd name="T69" fmla="*/ 175 h 278"/>
                    <a:gd name="T70" fmla="*/ 9 w 2394"/>
                    <a:gd name="T71" fmla="*/ 139 h 278"/>
                    <a:gd name="T72" fmla="*/ 13 w 2394"/>
                    <a:gd name="T73" fmla="*/ 104 h 278"/>
                    <a:gd name="T74" fmla="*/ 13 w 2394"/>
                    <a:gd name="T75" fmla="*/ 68 h 278"/>
                    <a:gd name="T76" fmla="*/ 16 w 2394"/>
                    <a:gd name="T77" fmla="*/ 32 h 278"/>
                    <a:gd name="T78" fmla="*/ 19 w 2394"/>
                    <a:gd name="T79" fmla="*/ 0 h 278"/>
                    <a:gd name="T80" fmla="*/ 13 w 2394"/>
                    <a:gd name="T81" fmla="*/ 0 h 278"/>
                    <a:gd name="T82" fmla="*/ 6 w 2394"/>
                    <a:gd name="T83" fmla="*/ 0 h 27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94" h="278">
                      <a:moveTo>
                        <a:pt x="2394" y="139"/>
                      </a:moveTo>
                      <a:lnTo>
                        <a:pt x="2394" y="104"/>
                      </a:lnTo>
                      <a:lnTo>
                        <a:pt x="2394" y="71"/>
                      </a:lnTo>
                      <a:lnTo>
                        <a:pt x="2391" y="36"/>
                      </a:lnTo>
                      <a:lnTo>
                        <a:pt x="2387" y="0"/>
                      </a:lnTo>
                      <a:lnTo>
                        <a:pt x="2381" y="0"/>
                      </a:lnTo>
                      <a:lnTo>
                        <a:pt x="2375" y="0"/>
                      </a:lnTo>
                      <a:lnTo>
                        <a:pt x="2378" y="32"/>
                      </a:lnTo>
                      <a:lnTo>
                        <a:pt x="2381" y="68"/>
                      </a:lnTo>
                      <a:lnTo>
                        <a:pt x="2384" y="104"/>
                      </a:lnTo>
                      <a:lnTo>
                        <a:pt x="2384" y="139"/>
                      </a:lnTo>
                      <a:lnTo>
                        <a:pt x="2384" y="175"/>
                      </a:lnTo>
                      <a:lnTo>
                        <a:pt x="2381" y="210"/>
                      </a:lnTo>
                      <a:lnTo>
                        <a:pt x="2378" y="246"/>
                      </a:lnTo>
                      <a:lnTo>
                        <a:pt x="2375" y="278"/>
                      </a:lnTo>
                      <a:lnTo>
                        <a:pt x="2381" y="278"/>
                      </a:lnTo>
                      <a:lnTo>
                        <a:pt x="2387" y="278"/>
                      </a:lnTo>
                      <a:lnTo>
                        <a:pt x="2391" y="243"/>
                      </a:lnTo>
                      <a:lnTo>
                        <a:pt x="2394" y="210"/>
                      </a:lnTo>
                      <a:lnTo>
                        <a:pt x="2394" y="175"/>
                      </a:lnTo>
                      <a:lnTo>
                        <a:pt x="2394" y="139"/>
                      </a:lnTo>
                      <a:close/>
                      <a:moveTo>
                        <a:pt x="6" y="0"/>
                      </a:moveTo>
                      <a:lnTo>
                        <a:pt x="3" y="36"/>
                      </a:lnTo>
                      <a:lnTo>
                        <a:pt x="0" y="71"/>
                      </a:lnTo>
                      <a:lnTo>
                        <a:pt x="0" y="104"/>
                      </a:lnTo>
                      <a:lnTo>
                        <a:pt x="0" y="139"/>
                      </a:lnTo>
                      <a:lnTo>
                        <a:pt x="0" y="175"/>
                      </a:lnTo>
                      <a:lnTo>
                        <a:pt x="0" y="210"/>
                      </a:lnTo>
                      <a:lnTo>
                        <a:pt x="3" y="243"/>
                      </a:lnTo>
                      <a:lnTo>
                        <a:pt x="6" y="278"/>
                      </a:lnTo>
                      <a:lnTo>
                        <a:pt x="13" y="278"/>
                      </a:lnTo>
                      <a:lnTo>
                        <a:pt x="19" y="278"/>
                      </a:lnTo>
                      <a:lnTo>
                        <a:pt x="16" y="246"/>
                      </a:lnTo>
                      <a:lnTo>
                        <a:pt x="13" y="210"/>
                      </a:lnTo>
                      <a:lnTo>
                        <a:pt x="13" y="175"/>
                      </a:lnTo>
                      <a:lnTo>
                        <a:pt x="9" y="139"/>
                      </a:lnTo>
                      <a:lnTo>
                        <a:pt x="13" y="104"/>
                      </a:lnTo>
                      <a:lnTo>
                        <a:pt x="13" y="68"/>
                      </a:lnTo>
                      <a:lnTo>
                        <a:pt x="16" y="32"/>
                      </a:lnTo>
                      <a:lnTo>
                        <a:pt x="19" y="0"/>
                      </a:lnTo>
                      <a:lnTo>
                        <a:pt x="13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5A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4" name="Freeform 342"/>
                <p:cNvSpPr>
                  <a:spLocks noEditPoints="1"/>
                </p:cNvSpPr>
                <p:nvPr/>
              </p:nvSpPr>
              <p:spPr bwMode="auto">
                <a:xfrm>
                  <a:off x="1835" y="2615"/>
                  <a:ext cx="2381" cy="285"/>
                </a:xfrm>
                <a:custGeom>
                  <a:avLst/>
                  <a:gdLst>
                    <a:gd name="T0" fmla="*/ 2381 w 2381"/>
                    <a:gd name="T1" fmla="*/ 142 h 285"/>
                    <a:gd name="T2" fmla="*/ 2381 w 2381"/>
                    <a:gd name="T3" fmla="*/ 107 h 285"/>
                    <a:gd name="T4" fmla="*/ 2381 w 2381"/>
                    <a:gd name="T5" fmla="*/ 71 h 285"/>
                    <a:gd name="T6" fmla="*/ 2378 w 2381"/>
                    <a:gd name="T7" fmla="*/ 39 h 285"/>
                    <a:gd name="T8" fmla="*/ 2375 w 2381"/>
                    <a:gd name="T9" fmla="*/ 3 h 285"/>
                    <a:gd name="T10" fmla="*/ 2369 w 2381"/>
                    <a:gd name="T11" fmla="*/ 3 h 285"/>
                    <a:gd name="T12" fmla="*/ 2362 w 2381"/>
                    <a:gd name="T13" fmla="*/ 0 h 285"/>
                    <a:gd name="T14" fmla="*/ 2365 w 2381"/>
                    <a:gd name="T15" fmla="*/ 35 h 285"/>
                    <a:gd name="T16" fmla="*/ 2369 w 2381"/>
                    <a:gd name="T17" fmla="*/ 71 h 285"/>
                    <a:gd name="T18" fmla="*/ 2372 w 2381"/>
                    <a:gd name="T19" fmla="*/ 107 h 285"/>
                    <a:gd name="T20" fmla="*/ 2372 w 2381"/>
                    <a:gd name="T21" fmla="*/ 142 h 285"/>
                    <a:gd name="T22" fmla="*/ 2372 w 2381"/>
                    <a:gd name="T23" fmla="*/ 178 h 285"/>
                    <a:gd name="T24" fmla="*/ 2369 w 2381"/>
                    <a:gd name="T25" fmla="*/ 213 h 285"/>
                    <a:gd name="T26" fmla="*/ 2365 w 2381"/>
                    <a:gd name="T27" fmla="*/ 249 h 285"/>
                    <a:gd name="T28" fmla="*/ 2362 w 2381"/>
                    <a:gd name="T29" fmla="*/ 285 h 285"/>
                    <a:gd name="T30" fmla="*/ 2369 w 2381"/>
                    <a:gd name="T31" fmla="*/ 281 h 285"/>
                    <a:gd name="T32" fmla="*/ 2375 w 2381"/>
                    <a:gd name="T33" fmla="*/ 281 h 285"/>
                    <a:gd name="T34" fmla="*/ 2378 w 2381"/>
                    <a:gd name="T35" fmla="*/ 246 h 285"/>
                    <a:gd name="T36" fmla="*/ 2381 w 2381"/>
                    <a:gd name="T37" fmla="*/ 213 h 285"/>
                    <a:gd name="T38" fmla="*/ 2381 w 2381"/>
                    <a:gd name="T39" fmla="*/ 178 h 285"/>
                    <a:gd name="T40" fmla="*/ 2381 w 2381"/>
                    <a:gd name="T41" fmla="*/ 142 h 285"/>
                    <a:gd name="T42" fmla="*/ 7 w 2381"/>
                    <a:gd name="T43" fmla="*/ 3 h 285"/>
                    <a:gd name="T44" fmla="*/ 3 w 2381"/>
                    <a:gd name="T45" fmla="*/ 39 h 285"/>
                    <a:gd name="T46" fmla="*/ 0 w 2381"/>
                    <a:gd name="T47" fmla="*/ 71 h 285"/>
                    <a:gd name="T48" fmla="*/ 0 w 2381"/>
                    <a:gd name="T49" fmla="*/ 107 h 285"/>
                    <a:gd name="T50" fmla="*/ 0 w 2381"/>
                    <a:gd name="T51" fmla="*/ 142 h 285"/>
                    <a:gd name="T52" fmla="*/ 0 w 2381"/>
                    <a:gd name="T53" fmla="*/ 178 h 285"/>
                    <a:gd name="T54" fmla="*/ 0 w 2381"/>
                    <a:gd name="T55" fmla="*/ 213 h 285"/>
                    <a:gd name="T56" fmla="*/ 3 w 2381"/>
                    <a:gd name="T57" fmla="*/ 246 h 285"/>
                    <a:gd name="T58" fmla="*/ 7 w 2381"/>
                    <a:gd name="T59" fmla="*/ 281 h 285"/>
                    <a:gd name="T60" fmla="*/ 13 w 2381"/>
                    <a:gd name="T61" fmla="*/ 281 h 285"/>
                    <a:gd name="T62" fmla="*/ 19 w 2381"/>
                    <a:gd name="T63" fmla="*/ 285 h 285"/>
                    <a:gd name="T64" fmla="*/ 16 w 2381"/>
                    <a:gd name="T65" fmla="*/ 249 h 285"/>
                    <a:gd name="T66" fmla="*/ 13 w 2381"/>
                    <a:gd name="T67" fmla="*/ 213 h 285"/>
                    <a:gd name="T68" fmla="*/ 10 w 2381"/>
                    <a:gd name="T69" fmla="*/ 178 h 285"/>
                    <a:gd name="T70" fmla="*/ 10 w 2381"/>
                    <a:gd name="T71" fmla="*/ 142 h 285"/>
                    <a:gd name="T72" fmla="*/ 10 w 2381"/>
                    <a:gd name="T73" fmla="*/ 107 h 285"/>
                    <a:gd name="T74" fmla="*/ 13 w 2381"/>
                    <a:gd name="T75" fmla="*/ 71 h 285"/>
                    <a:gd name="T76" fmla="*/ 16 w 2381"/>
                    <a:gd name="T77" fmla="*/ 35 h 285"/>
                    <a:gd name="T78" fmla="*/ 19 w 2381"/>
                    <a:gd name="T79" fmla="*/ 0 h 285"/>
                    <a:gd name="T80" fmla="*/ 13 w 2381"/>
                    <a:gd name="T81" fmla="*/ 3 h 285"/>
                    <a:gd name="T82" fmla="*/ 7 w 2381"/>
                    <a:gd name="T83" fmla="*/ 3 h 28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81" h="285">
                      <a:moveTo>
                        <a:pt x="2381" y="142"/>
                      </a:moveTo>
                      <a:lnTo>
                        <a:pt x="2381" y="107"/>
                      </a:lnTo>
                      <a:lnTo>
                        <a:pt x="2381" y="71"/>
                      </a:lnTo>
                      <a:lnTo>
                        <a:pt x="2378" y="39"/>
                      </a:lnTo>
                      <a:lnTo>
                        <a:pt x="2375" y="3"/>
                      </a:lnTo>
                      <a:lnTo>
                        <a:pt x="2369" y="3"/>
                      </a:lnTo>
                      <a:lnTo>
                        <a:pt x="2362" y="0"/>
                      </a:lnTo>
                      <a:lnTo>
                        <a:pt x="2365" y="35"/>
                      </a:lnTo>
                      <a:lnTo>
                        <a:pt x="2369" y="71"/>
                      </a:lnTo>
                      <a:lnTo>
                        <a:pt x="2372" y="107"/>
                      </a:lnTo>
                      <a:lnTo>
                        <a:pt x="2372" y="142"/>
                      </a:lnTo>
                      <a:lnTo>
                        <a:pt x="2372" y="178"/>
                      </a:lnTo>
                      <a:lnTo>
                        <a:pt x="2369" y="213"/>
                      </a:lnTo>
                      <a:lnTo>
                        <a:pt x="2365" y="249"/>
                      </a:lnTo>
                      <a:lnTo>
                        <a:pt x="2362" y="285"/>
                      </a:lnTo>
                      <a:lnTo>
                        <a:pt x="2369" y="281"/>
                      </a:lnTo>
                      <a:lnTo>
                        <a:pt x="2375" y="281"/>
                      </a:lnTo>
                      <a:lnTo>
                        <a:pt x="2378" y="246"/>
                      </a:lnTo>
                      <a:lnTo>
                        <a:pt x="2381" y="213"/>
                      </a:lnTo>
                      <a:lnTo>
                        <a:pt x="2381" y="178"/>
                      </a:lnTo>
                      <a:lnTo>
                        <a:pt x="2381" y="142"/>
                      </a:lnTo>
                      <a:close/>
                      <a:moveTo>
                        <a:pt x="7" y="3"/>
                      </a:moveTo>
                      <a:lnTo>
                        <a:pt x="3" y="39"/>
                      </a:lnTo>
                      <a:lnTo>
                        <a:pt x="0" y="71"/>
                      </a:lnTo>
                      <a:lnTo>
                        <a:pt x="0" y="107"/>
                      </a:lnTo>
                      <a:lnTo>
                        <a:pt x="0" y="142"/>
                      </a:lnTo>
                      <a:lnTo>
                        <a:pt x="0" y="178"/>
                      </a:lnTo>
                      <a:lnTo>
                        <a:pt x="0" y="213"/>
                      </a:lnTo>
                      <a:lnTo>
                        <a:pt x="3" y="246"/>
                      </a:lnTo>
                      <a:lnTo>
                        <a:pt x="7" y="281"/>
                      </a:lnTo>
                      <a:lnTo>
                        <a:pt x="13" y="281"/>
                      </a:lnTo>
                      <a:lnTo>
                        <a:pt x="19" y="285"/>
                      </a:lnTo>
                      <a:lnTo>
                        <a:pt x="16" y="249"/>
                      </a:lnTo>
                      <a:lnTo>
                        <a:pt x="13" y="213"/>
                      </a:lnTo>
                      <a:lnTo>
                        <a:pt x="10" y="178"/>
                      </a:lnTo>
                      <a:lnTo>
                        <a:pt x="10" y="142"/>
                      </a:lnTo>
                      <a:lnTo>
                        <a:pt x="10" y="107"/>
                      </a:lnTo>
                      <a:lnTo>
                        <a:pt x="13" y="71"/>
                      </a:lnTo>
                      <a:lnTo>
                        <a:pt x="16" y="35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5AA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5" name="Freeform 343"/>
                <p:cNvSpPr>
                  <a:spLocks noEditPoints="1"/>
                </p:cNvSpPr>
                <p:nvPr/>
              </p:nvSpPr>
              <p:spPr bwMode="auto">
                <a:xfrm>
                  <a:off x="1838" y="2615"/>
                  <a:ext cx="2375" cy="285"/>
                </a:xfrm>
                <a:custGeom>
                  <a:avLst/>
                  <a:gdLst>
                    <a:gd name="T0" fmla="*/ 2375 w 2375"/>
                    <a:gd name="T1" fmla="*/ 142 h 285"/>
                    <a:gd name="T2" fmla="*/ 2375 w 2375"/>
                    <a:gd name="T3" fmla="*/ 107 h 285"/>
                    <a:gd name="T4" fmla="*/ 2372 w 2375"/>
                    <a:gd name="T5" fmla="*/ 71 h 285"/>
                    <a:gd name="T6" fmla="*/ 2369 w 2375"/>
                    <a:gd name="T7" fmla="*/ 35 h 285"/>
                    <a:gd name="T8" fmla="*/ 2366 w 2375"/>
                    <a:gd name="T9" fmla="*/ 3 h 285"/>
                    <a:gd name="T10" fmla="*/ 2359 w 2375"/>
                    <a:gd name="T11" fmla="*/ 0 h 285"/>
                    <a:gd name="T12" fmla="*/ 2353 w 2375"/>
                    <a:gd name="T13" fmla="*/ 0 h 285"/>
                    <a:gd name="T14" fmla="*/ 2359 w 2375"/>
                    <a:gd name="T15" fmla="*/ 35 h 285"/>
                    <a:gd name="T16" fmla="*/ 2359 w 2375"/>
                    <a:gd name="T17" fmla="*/ 71 h 285"/>
                    <a:gd name="T18" fmla="*/ 2362 w 2375"/>
                    <a:gd name="T19" fmla="*/ 107 h 285"/>
                    <a:gd name="T20" fmla="*/ 2362 w 2375"/>
                    <a:gd name="T21" fmla="*/ 142 h 285"/>
                    <a:gd name="T22" fmla="*/ 2362 w 2375"/>
                    <a:gd name="T23" fmla="*/ 178 h 285"/>
                    <a:gd name="T24" fmla="*/ 2359 w 2375"/>
                    <a:gd name="T25" fmla="*/ 213 h 285"/>
                    <a:gd name="T26" fmla="*/ 2359 w 2375"/>
                    <a:gd name="T27" fmla="*/ 249 h 285"/>
                    <a:gd name="T28" fmla="*/ 2353 w 2375"/>
                    <a:gd name="T29" fmla="*/ 285 h 285"/>
                    <a:gd name="T30" fmla="*/ 2359 w 2375"/>
                    <a:gd name="T31" fmla="*/ 285 h 285"/>
                    <a:gd name="T32" fmla="*/ 2366 w 2375"/>
                    <a:gd name="T33" fmla="*/ 281 h 285"/>
                    <a:gd name="T34" fmla="*/ 2369 w 2375"/>
                    <a:gd name="T35" fmla="*/ 249 h 285"/>
                    <a:gd name="T36" fmla="*/ 2372 w 2375"/>
                    <a:gd name="T37" fmla="*/ 213 h 285"/>
                    <a:gd name="T38" fmla="*/ 2375 w 2375"/>
                    <a:gd name="T39" fmla="*/ 178 h 285"/>
                    <a:gd name="T40" fmla="*/ 2375 w 2375"/>
                    <a:gd name="T41" fmla="*/ 142 h 285"/>
                    <a:gd name="T42" fmla="*/ 10 w 2375"/>
                    <a:gd name="T43" fmla="*/ 3 h 285"/>
                    <a:gd name="T44" fmla="*/ 7 w 2375"/>
                    <a:gd name="T45" fmla="*/ 35 h 285"/>
                    <a:gd name="T46" fmla="*/ 4 w 2375"/>
                    <a:gd name="T47" fmla="*/ 71 h 285"/>
                    <a:gd name="T48" fmla="*/ 4 w 2375"/>
                    <a:gd name="T49" fmla="*/ 107 h 285"/>
                    <a:gd name="T50" fmla="*/ 0 w 2375"/>
                    <a:gd name="T51" fmla="*/ 142 h 285"/>
                    <a:gd name="T52" fmla="*/ 4 w 2375"/>
                    <a:gd name="T53" fmla="*/ 178 h 285"/>
                    <a:gd name="T54" fmla="*/ 4 w 2375"/>
                    <a:gd name="T55" fmla="*/ 213 h 285"/>
                    <a:gd name="T56" fmla="*/ 7 w 2375"/>
                    <a:gd name="T57" fmla="*/ 249 h 285"/>
                    <a:gd name="T58" fmla="*/ 10 w 2375"/>
                    <a:gd name="T59" fmla="*/ 281 h 285"/>
                    <a:gd name="T60" fmla="*/ 16 w 2375"/>
                    <a:gd name="T61" fmla="*/ 285 h 285"/>
                    <a:gd name="T62" fmla="*/ 23 w 2375"/>
                    <a:gd name="T63" fmla="*/ 285 h 285"/>
                    <a:gd name="T64" fmla="*/ 16 w 2375"/>
                    <a:gd name="T65" fmla="*/ 249 h 285"/>
                    <a:gd name="T66" fmla="*/ 16 w 2375"/>
                    <a:gd name="T67" fmla="*/ 213 h 285"/>
                    <a:gd name="T68" fmla="*/ 13 w 2375"/>
                    <a:gd name="T69" fmla="*/ 178 h 285"/>
                    <a:gd name="T70" fmla="*/ 13 w 2375"/>
                    <a:gd name="T71" fmla="*/ 142 h 285"/>
                    <a:gd name="T72" fmla="*/ 13 w 2375"/>
                    <a:gd name="T73" fmla="*/ 107 h 285"/>
                    <a:gd name="T74" fmla="*/ 16 w 2375"/>
                    <a:gd name="T75" fmla="*/ 71 h 285"/>
                    <a:gd name="T76" fmla="*/ 16 w 2375"/>
                    <a:gd name="T77" fmla="*/ 35 h 285"/>
                    <a:gd name="T78" fmla="*/ 23 w 2375"/>
                    <a:gd name="T79" fmla="*/ 0 h 285"/>
                    <a:gd name="T80" fmla="*/ 16 w 2375"/>
                    <a:gd name="T81" fmla="*/ 0 h 285"/>
                    <a:gd name="T82" fmla="*/ 10 w 2375"/>
                    <a:gd name="T83" fmla="*/ 3 h 28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75" h="285">
                      <a:moveTo>
                        <a:pt x="2375" y="142"/>
                      </a:moveTo>
                      <a:lnTo>
                        <a:pt x="2375" y="107"/>
                      </a:lnTo>
                      <a:lnTo>
                        <a:pt x="2372" y="71"/>
                      </a:lnTo>
                      <a:lnTo>
                        <a:pt x="2369" y="35"/>
                      </a:lnTo>
                      <a:lnTo>
                        <a:pt x="2366" y="3"/>
                      </a:lnTo>
                      <a:lnTo>
                        <a:pt x="2359" y="0"/>
                      </a:lnTo>
                      <a:lnTo>
                        <a:pt x="2353" y="0"/>
                      </a:lnTo>
                      <a:lnTo>
                        <a:pt x="2359" y="35"/>
                      </a:lnTo>
                      <a:lnTo>
                        <a:pt x="2359" y="71"/>
                      </a:lnTo>
                      <a:lnTo>
                        <a:pt x="2362" y="107"/>
                      </a:lnTo>
                      <a:lnTo>
                        <a:pt x="2362" y="142"/>
                      </a:lnTo>
                      <a:lnTo>
                        <a:pt x="2362" y="178"/>
                      </a:lnTo>
                      <a:lnTo>
                        <a:pt x="2359" y="213"/>
                      </a:lnTo>
                      <a:lnTo>
                        <a:pt x="2359" y="249"/>
                      </a:lnTo>
                      <a:lnTo>
                        <a:pt x="2353" y="285"/>
                      </a:lnTo>
                      <a:lnTo>
                        <a:pt x="2359" y="285"/>
                      </a:lnTo>
                      <a:lnTo>
                        <a:pt x="2366" y="281"/>
                      </a:lnTo>
                      <a:lnTo>
                        <a:pt x="2369" y="249"/>
                      </a:lnTo>
                      <a:lnTo>
                        <a:pt x="2372" y="213"/>
                      </a:lnTo>
                      <a:lnTo>
                        <a:pt x="2375" y="178"/>
                      </a:lnTo>
                      <a:lnTo>
                        <a:pt x="2375" y="142"/>
                      </a:lnTo>
                      <a:close/>
                      <a:moveTo>
                        <a:pt x="10" y="3"/>
                      </a:moveTo>
                      <a:lnTo>
                        <a:pt x="7" y="35"/>
                      </a:lnTo>
                      <a:lnTo>
                        <a:pt x="4" y="71"/>
                      </a:lnTo>
                      <a:lnTo>
                        <a:pt x="4" y="107"/>
                      </a:lnTo>
                      <a:lnTo>
                        <a:pt x="0" y="142"/>
                      </a:lnTo>
                      <a:lnTo>
                        <a:pt x="4" y="178"/>
                      </a:lnTo>
                      <a:lnTo>
                        <a:pt x="4" y="213"/>
                      </a:lnTo>
                      <a:lnTo>
                        <a:pt x="7" y="249"/>
                      </a:lnTo>
                      <a:lnTo>
                        <a:pt x="10" y="281"/>
                      </a:lnTo>
                      <a:lnTo>
                        <a:pt x="16" y="285"/>
                      </a:lnTo>
                      <a:lnTo>
                        <a:pt x="23" y="285"/>
                      </a:lnTo>
                      <a:lnTo>
                        <a:pt x="16" y="249"/>
                      </a:lnTo>
                      <a:lnTo>
                        <a:pt x="16" y="213"/>
                      </a:lnTo>
                      <a:lnTo>
                        <a:pt x="13" y="178"/>
                      </a:lnTo>
                      <a:lnTo>
                        <a:pt x="13" y="142"/>
                      </a:lnTo>
                      <a:lnTo>
                        <a:pt x="13" y="107"/>
                      </a:lnTo>
                      <a:lnTo>
                        <a:pt x="16" y="71"/>
                      </a:lnTo>
                      <a:lnTo>
                        <a:pt x="16" y="35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5AA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6" name="Freeform 344"/>
                <p:cNvSpPr>
                  <a:spLocks noEditPoints="1"/>
                </p:cNvSpPr>
                <p:nvPr/>
              </p:nvSpPr>
              <p:spPr bwMode="auto">
                <a:xfrm>
                  <a:off x="1845" y="2615"/>
                  <a:ext cx="2362" cy="288"/>
                </a:xfrm>
                <a:custGeom>
                  <a:avLst/>
                  <a:gdLst>
                    <a:gd name="T0" fmla="*/ 2362 w 2362"/>
                    <a:gd name="T1" fmla="*/ 142 h 288"/>
                    <a:gd name="T2" fmla="*/ 2362 w 2362"/>
                    <a:gd name="T3" fmla="*/ 107 h 288"/>
                    <a:gd name="T4" fmla="*/ 2359 w 2362"/>
                    <a:gd name="T5" fmla="*/ 71 h 288"/>
                    <a:gd name="T6" fmla="*/ 2355 w 2362"/>
                    <a:gd name="T7" fmla="*/ 35 h 288"/>
                    <a:gd name="T8" fmla="*/ 2352 w 2362"/>
                    <a:gd name="T9" fmla="*/ 0 h 288"/>
                    <a:gd name="T10" fmla="*/ 2346 w 2362"/>
                    <a:gd name="T11" fmla="*/ 0 h 288"/>
                    <a:gd name="T12" fmla="*/ 2342 w 2362"/>
                    <a:gd name="T13" fmla="*/ 0 h 288"/>
                    <a:gd name="T14" fmla="*/ 2346 w 2362"/>
                    <a:gd name="T15" fmla="*/ 35 h 288"/>
                    <a:gd name="T16" fmla="*/ 2349 w 2362"/>
                    <a:gd name="T17" fmla="*/ 71 h 288"/>
                    <a:gd name="T18" fmla="*/ 2349 w 2362"/>
                    <a:gd name="T19" fmla="*/ 107 h 288"/>
                    <a:gd name="T20" fmla="*/ 2349 w 2362"/>
                    <a:gd name="T21" fmla="*/ 142 h 288"/>
                    <a:gd name="T22" fmla="*/ 2349 w 2362"/>
                    <a:gd name="T23" fmla="*/ 178 h 288"/>
                    <a:gd name="T24" fmla="*/ 2349 w 2362"/>
                    <a:gd name="T25" fmla="*/ 217 h 288"/>
                    <a:gd name="T26" fmla="*/ 2346 w 2362"/>
                    <a:gd name="T27" fmla="*/ 252 h 288"/>
                    <a:gd name="T28" fmla="*/ 2342 w 2362"/>
                    <a:gd name="T29" fmla="*/ 288 h 288"/>
                    <a:gd name="T30" fmla="*/ 2346 w 2362"/>
                    <a:gd name="T31" fmla="*/ 285 h 288"/>
                    <a:gd name="T32" fmla="*/ 2352 w 2362"/>
                    <a:gd name="T33" fmla="*/ 285 h 288"/>
                    <a:gd name="T34" fmla="*/ 2355 w 2362"/>
                    <a:gd name="T35" fmla="*/ 249 h 288"/>
                    <a:gd name="T36" fmla="*/ 2359 w 2362"/>
                    <a:gd name="T37" fmla="*/ 213 h 288"/>
                    <a:gd name="T38" fmla="*/ 2362 w 2362"/>
                    <a:gd name="T39" fmla="*/ 178 h 288"/>
                    <a:gd name="T40" fmla="*/ 2362 w 2362"/>
                    <a:gd name="T41" fmla="*/ 142 h 288"/>
                    <a:gd name="T42" fmla="*/ 9 w 2362"/>
                    <a:gd name="T43" fmla="*/ 0 h 288"/>
                    <a:gd name="T44" fmla="*/ 6 w 2362"/>
                    <a:gd name="T45" fmla="*/ 35 h 288"/>
                    <a:gd name="T46" fmla="*/ 3 w 2362"/>
                    <a:gd name="T47" fmla="*/ 71 h 288"/>
                    <a:gd name="T48" fmla="*/ 0 w 2362"/>
                    <a:gd name="T49" fmla="*/ 107 h 288"/>
                    <a:gd name="T50" fmla="*/ 0 w 2362"/>
                    <a:gd name="T51" fmla="*/ 142 h 288"/>
                    <a:gd name="T52" fmla="*/ 0 w 2362"/>
                    <a:gd name="T53" fmla="*/ 178 h 288"/>
                    <a:gd name="T54" fmla="*/ 3 w 2362"/>
                    <a:gd name="T55" fmla="*/ 213 h 288"/>
                    <a:gd name="T56" fmla="*/ 6 w 2362"/>
                    <a:gd name="T57" fmla="*/ 249 h 288"/>
                    <a:gd name="T58" fmla="*/ 9 w 2362"/>
                    <a:gd name="T59" fmla="*/ 285 h 288"/>
                    <a:gd name="T60" fmla="*/ 16 w 2362"/>
                    <a:gd name="T61" fmla="*/ 285 h 288"/>
                    <a:gd name="T62" fmla="*/ 19 w 2362"/>
                    <a:gd name="T63" fmla="*/ 288 h 288"/>
                    <a:gd name="T64" fmla="*/ 16 w 2362"/>
                    <a:gd name="T65" fmla="*/ 252 h 288"/>
                    <a:gd name="T66" fmla="*/ 13 w 2362"/>
                    <a:gd name="T67" fmla="*/ 217 h 288"/>
                    <a:gd name="T68" fmla="*/ 13 w 2362"/>
                    <a:gd name="T69" fmla="*/ 178 h 288"/>
                    <a:gd name="T70" fmla="*/ 13 w 2362"/>
                    <a:gd name="T71" fmla="*/ 142 h 288"/>
                    <a:gd name="T72" fmla="*/ 13 w 2362"/>
                    <a:gd name="T73" fmla="*/ 107 h 288"/>
                    <a:gd name="T74" fmla="*/ 13 w 2362"/>
                    <a:gd name="T75" fmla="*/ 71 h 288"/>
                    <a:gd name="T76" fmla="*/ 16 w 2362"/>
                    <a:gd name="T77" fmla="*/ 35 h 288"/>
                    <a:gd name="T78" fmla="*/ 19 w 2362"/>
                    <a:gd name="T79" fmla="*/ 0 h 288"/>
                    <a:gd name="T80" fmla="*/ 16 w 2362"/>
                    <a:gd name="T81" fmla="*/ 0 h 288"/>
                    <a:gd name="T82" fmla="*/ 9 w 2362"/>
                    <a:gd name="T83" fmla="*/ 0 h 28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62" h="288">
                      <a:moveTo>
                        <a:pt x="2362" y="142"/>
                      </a:moveTo>
                      <a:lnTo>
                        <a:pt x="2362" y="107"/>
                      </a:lnTo>
                      <a:lnTo>
                        <a:pt x="2359" y="71"/>
                      </a:lnTo>
                      <a:lnTo>
                        <a:pt x="2355" y="35"/>
                      </a:lnTo>
                      <a:lnTo>
                        <a:pt x="2352" y="0"/>
                      </a:lnTo>
                      <a:lnTo>
                        <a:pt x="2346" y="0"/>
                      </a:lnTo>
                      <a:lnTo>
                        <a:pt x="2342" y="0"/>
                      </a:lnTo>
                      <a:lnTo>
                        <a:pt x="2346" y="35"/>
                      </a:lnTo>
                      <a:lnTo>
                        <a:pt x="2349" y="71"/>
                      </a:lnTo>
                      <a:lnTo>
                        <a:pt x="2349" y="107"/>
                      </a:lnTo>
                      <a:lnTo>
                        <a:pt x="2349" y="142"/>
                      </a:lnTo>
                      <a:lnTo>
                        <a:pt x="2349" y="178"/>
                      </a:lnTo>
                      <a:lnTo>
                        <a:pt x="2349" y="217"/>
                      </a:lnTo>
                      <a:lnTo>
                        <a:pt x="2346" y="252"/>
                      </a:lnTo>
                      <a:lnTo>
                        <a:pt x="2342" y="288"/>
                      </a:lnTo>
                      <a:lnTo>
                        <a:pt x="2346" y="285"/>
                      </a:lnTo>
                      <a:lnTo>
                        <a:pt x="2352" y="285"/>
                      </a:lnTo>
                      <a:lnTo>
                        <a:pt x="2355" y="249"/>
                      </a:lnTo>
                      <a:lnTo>
                        <a:pt x="2359" y="213"/>
                      </a:lnTo>
                      <a:lnTo>
                        <a:pt x="2362" y="178"/>
                      </a:lnTo>
                      <a:lnTo>
                        <a:pt x="2362" y="142"/>
                      </a:lnTo>
                      <a:close/>
                      <a:moveTo>
                        <a:pt x="9" y="0"/>
                      </a:moveTo>
                      <a:lnTo>
                        <a:pt x="6" y="35"/>
                      </a:lnTo>
                      <a:lnTo>
                        <a:pt x="3" y="71"/>
                      </a:lnTo>
                      <a:lnTo>
                        <a:pt x="0" y="107"/>
                      </a:lnTo>
                      <a:lnTo>
                        <a:pt x="0" y="142"/>
                      </a:lnTo>
                      <a:lnTo>
                        <a:pt x="0" y="178"/>
                      </a:lnTo>
                      <a:lnTo>
                        <a:pt x="3" y="213"/>
                      </a:lnTo>
                      <a:lnTo>
                        <a:pt x="6" y="249"/>
                      </a:lnTo>
                      <a:lnTo>
                        <a:pt x="9" y="285"/>
                      </a:lnTo>
                      <a:lnTo>
                        <a:pt x="16" y="285"/>
                      </a:lnTo>
                      <a:lnTo>
                        <a:pt x="19" y="288"/>
                      </a:lnTo>
                      <a:lnTo>
                        <a:pt x="16" y="252"/>
                      </a:lnTo>
                      <a:lnTo>
                        <a:pt x="13" y="217"/>
                      </a:lnTo>
                      <a:lnTo>
                        <a:pt x="13" y="178"/>
                      </a:lnTo>
                      <a:lnTo>
                        <a:pt x="13" y="142"/>
                      </a:lnTo>
                      <a:lnTo>
                        <a:pt x="13" y="107"/>
                      </a:lnTo>
                      <a:lnTo>
                        <a:pt x="13" y="71"/>
                      </a:lnTo>
                      <a:lnTo>
                        <a:pt x="16" y="35"/>
                      </a:lnTo>
                      <a:lnTo>
                        <a:pt x="19" y="0"/>
                      </a:lnTo>
                      <a:lnTo>
                        <a:pt x="16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5A9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7" name="Freeform 345"/>
                <p:cNvSpPr>
                  <a:spLocks noEditPoints="1"/>
                </p:cNvSpPr>
                <p:nvPr/>
              </p:nvSpPr>
              <p:spPr bwMode="auto">
                <a:xfrm>
                  <a:off x="1851" y="2612"/>
                  <a:ext cx="2349" cy="291"/>
                </a:xfrm>
                <a:custGeom>
                  <a:avLst/>
                  <a:gdLst>
                    <a:gd name="T0" fmla="*/ 2349 w 2349"/>
                    <a:gd name="T1" fmla="*/ 145 h 291"/>
                    <a:gd name="T2" fmla="*/ 2349 w 2349"/>
                    <a:gd name="T3" fmla="*/ 110 h 291"/>
                    <a:gd name="T4" fmla="*/ 2346 w 2349"/>
                    <a:gd name="T5" fmla="*/ 74 h 291"/>
                    <a:gd name="T6" fmla="*/ 2346 w 2349"/>
                    <a:gd name="T7" fmla="*/ 38 h 291"/>
                    <a:gd name="T8" fmla="*/ 2340 w 2349"/>
                    <a:gd name="T9" fmla="*/ 3 h 291"/>
                    <a:gd name="T10" fmla="*/ 2336 w 2349"/>
                    <a:gd name="T11" fmla="*/ 3 h 291"/>
                    <a:gd name="T12" fmla="*/ 2330 w 2349"/>
                    <a:gd name="T13" fmla="*/ 0 h 291"/>
                    <a:gd name="T14" fmla="*/ 2333 w 2349"/>
                    <a:gd name="T15" fmla="*/ 35 h 291"/>
                    <a:gd name="T16" fmla="*/ 2336 w 2349"/>
                    <a:gd name="T17" fmla="*/ 71 h 291"/>
                    <a:gd name="T18" fmla="*/ 2336 w 2349"/>
                    <a:gd name="T19" fmla="*/ 110 h 291"/>
                    <a:gd name="T20" fmla="*/ 2336 w 2349"/>
                    <a:gd name="T21" fmla="*/ 145 h 291"/>
                    <a:gd name="T22" fmla="*/ 2336 w 2349"/>
                    <a:gd name="T23" fmla="*/ 181 h 291"/>
                    <a:gd name="T24" fmla="*/ 2336 w 2349"/>
                    <a:gd name="T25" fmla="*/ 220 h 291"/>
                    <a:gd name="T26" fmla="*/ 2333 w 2349"/>
                    <a:gd name="T27" fmla="*/ 255 h 291"/>
                    <a:gd name="T28" fmla="*/ 2330 w 2349"/>
                    <a:gd name="T29" fmla="*/ 291 h 291"/>
                    <a:gd name="T30" fmla="*/ 2336 w 2349"/>
                    <a:gd name="T31" fmla="*/ 291 h 291"/>
                    <a:gd name="T32" fmla="*/ 2340 w 2349"/>
                    <a:gd name="T33" fmla="*/ 288 h 291"/>
                    <a:gd name="T34" fmla="*/ 2346 w 2349"/>
                    <a:gd name="T35" fmla="*/ 252 h 291"/>
                    <a:gd name="T36" fmla="*/ 2346 w 2349"/>
                    <a:gd name="T37" fmla="*/ 216 h 291"/>
                    <a:gd name="T38" fmla="*/ 2349 w 2349"/>
                    <a:gd name="T39" fmla="*/ 181 h 291"/>
                    <a:gd name="T40" fmla="*/ 2349 w 2349"/>
                    <a:gd name="T41" fmla="*/ 145 h 291"/>
                    <a:gd name="T42" fmla="*/ 10 w 2349"/>
                    <a:gd name="T43" fmla="*/ 3 h 291"/>
                    <a:gd name="T44" fmla="*/ 3 w 2349"/>
                    <a:gd name="T45" fmla="*/ 38 h 291"/>
                    <a:gd name="T46" fmla="*/ 3 w 2349"/>
                    <a:gd name="T47" fmla="*/ 74 h 291"/>
                    <a:gd name="T48" fmla="*/ 0 w 2349"/>
                    <a:gd name="T49" fmla="*/ 110 h 291"/>
                    <a:gd name="T50" fmla="*/ 0 w 2349"/>
                    <a:gd name="T51" fmla="*/ 145 h 291"/>
                    <a:gd name="T52" fmla="*/ 0 w 2349"/>
                    <a:gd name="T53" fmla="*/ 181 h 291"/>
                    <a:gd name="T54" fmla="*/ 3 w 2349"/>
                    <a:gd name="T55" fmla="*/ 216 h 291"/>
                    <a:gd name="T56" fmla="*/ 3 w 2349"/>
                    <a:gd name="T57" fmla="*/ 252 h 291"/>
                    <a:gd name="T58" fmla="*/ 10 w 2349"/>
                    <a:gd name="T59" fmla="*/ 288 h 291"/>
                    <a:gd name="T60" fmla="*/ 13 w 2349"/>
                    <a:gd name="T61" fmla="*/ 291 h 291"/>
                    <a:gd name="T62" fmla="*/ 20 w 2349"/>
                    <a:gd name="T63" fmla="*/ 291 h 291"/>
                    <a:gd name="T64" fmla="*/ 16 w 2349"/>
                    <a:gd name="T65" fmla="*/ 255 h 291"/>
                    <a:gd name="T66" fmla="*/ 13 w 2349"/>
                    <a:gd name="T67" fmla="*/ 220 h 291"/>
                    <a:gd name="T68" fmla="*/ 13 w 2349"/>
                    <a:gd name="T69" fmla="*/ 181 h 291"/>
                    <a:gd name="T70" fmla="*/ 13 w 2349"/>
                    <a:gd name="T71" fmla="*/ 145 h 291"/>
                    <a:gd name="T72" fmla="*/ 13 w 2349"/>
                    <a:gd name="T73" fmla="*/ 110 h 291"/>
                    <a:gd name="T74" fmla="*/ 13 w 2349"/>
                    <a:gd name="T75" fmla="*/ 71 h 291"/>
                    <a:gd name="T76" fmla="*/ 16 w 2349"/>
                    <a:gd name="T77" fmla="*/ 35 h 291"/>
                    <a:gd name="T78" fmla="*/ 20 w 2349"/>
                    <a:gd name="T79" fmla="*/ 0 h 291"/>
                    <a:gd name="T80" fmla="*/ 13 w 2349"/>
                    <a:gd name="T81" fmla="*/ 3 h 291"/>
                    <a:gd name="T82" fmla="*/ 10 w 2349"/>
                    <a:gd name="T83" fmla="*/ 3 h 29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49" h="291">
                      <a:moveTo>
                        <a:pt x="2349" y="145"/>
                      </a:moveTo>
                      <a:lnTo>
                        <a:pt x="2349" y="110"/>
                      </a:lnTo>
                      <a:lnTo>
                        <a:pt x="2346" y="74"/>
                      </a:lnTo>
                      <a:lnTo>
                        <a:pt x="2346" y="38"/>
                      </a:lnTo>
                      <a:lnTo>
                        <a:pt x="2340" y="3"/>
                      </a:lnTo>
                      <a:lnTo>
                        <a:pt x="2336" y="3"/>
                      </a:lnTo>
                      <a:lnTo>
                        <a:pt x="2330" y="0"/>
                      </a:lnTo>
                      <a:lnTo>
                        <a:pt x="2333" y="35"/>
                      </a:lnTo>
                      <a:lnTo>
                        <a:pt x="2336" y="71"/>
                      </a:lnTo>
                      <a:lnTo>
                        <a:pt x="2336" y="110"/>
                      </a:lnTo>
                      <a:lnTo>
                        <a:pt x="2336" y="145"/>
                      </a:lnTo>
                      <a:lnTo>
                        <a:pt x="2336" y="181"/>
                      </a:lnTo>
                      <a:lnTo>
                        <a:pt x="2336" y="220"/>
                      </a:lnTo>
                      <a:lnTo>
                        <a:pt x="2333" y="255"/>
                      </a:lnTo>
                      <a:lnTo>
                        <a:pt x="2330" y="291"/>
                      </a:lnTo>
                      <a:lnTo>
                        <a:pt x="2336" y="291"/>
                      </a:lnTo>
                      <a:lnTo>
                        <a:pt x="2340" y="288"/>
                      </a:lnTo>
                      <a:lnTo>
                        <a:pt x="2346" y="252"/>
                      </a:lnTo>
                      <a:lnTo>
                        <a:pt x="2346" y="216"/>
                      </a:lnTo>
                      <a:lnTo>
                        <a:pt x="2349" y="181"/>
                      </a:lnTo>
                      <a:lnTo>
                        <a:pt x="2349" y="145"/>
                      </a:lnTo>
                      <a:close/>
                      <a:moveTo>
                        <a:pt x="10" y="3"/>
                      </a:moveTo>
                      <a:lnTo>
                        <a:pt x="3" y="38"/>
                      </a:lnTo>
                      <a:lnTo>
                        <a:pt x="3" y="74"/>
                      </a:lnTo>
                      <a:lnTo>
                        <a:pt x="0" y="110"/>
                      </a:lnTo>
                      <a:lnTo>
                        <a:pt x="0" y="145"/>
                      </a:lnTo>
                      <a:lnTo>
                        <a:pt x="0" y="181"/>
                      </a:lnTo>
                      <a:lnTo>
                        <a:pt x="3" y="216"/>
                      </a:lnTo>
                      <a:lnTo>
                        <a:pt x="3" y="252"/>
                      </a:lnTo>
                      <a:lnTo>
                        <a:pt x="10" y="288"/>
                      </a:lnTo>
                      <a:lnTo>
                        <a:pt x="13" y="291"/>
                      </a:lnTo>
                      <a:lnTo>
                        <a:pt x="20" y="291"/>
                      </a:lnTo>
                      <a:lnTo>
                        <a:pt x="16" y="255"/>
                      </a:lnTo>
                      <a:lnTo>
                        <a:pt x="13" y="220"/>
                      </a:lnTo>
                      <a:lnTo>
                        <a:pt x="13" y="181"/>
                      </a:lnTo>
                      <a:lnTo>
                        <a:pt x="13" y="145"/>
                      </a:lnTo>
                      <a:lnTo>
                        <a:pt x="13" y="110"/>
                      </a:lnTo>
                      <a:lnTo>
                        <a:pt x="13" y="71"/>
                      </a:lnTo>
                      <a:lnTo>
                        <a:pt x="16" y="35"/>
                      </a:lnTo>
                      <a:lnTo>
                        <a:pt x="20" y="0"/>
                      </a:lnTo>
                      <a:lnTo>
                        <a:pt x="13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5A8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8" name="Freeform 346"/>
                <p:cNvSpPr>
                  <a:spLocks noEditPoints="1"/>
                </p:cNvSpPr>
                <p:nvPr/>
              </p:nvSpPr>
              <p:spPr bwMode="auto">
                <a:xfrm>
                  <a:off x="1858" y="2612"/>
                  <a:ext cx="2336" cy="291"/>
                </a:xfrm>
                <a:custGeom>
                  <a:avLst/>
                  <a:gdLst>
                    <a:gd name="T0" fmla="*/ 2336 w 2336"/>
                    <a:gd name="T1" fmla="*/ 145 h 291"/>
                    <a:gd name="T2" fmla="*/ 2336 w 2336"/>
                    <a:gd name="T3" fmla="*/ 110 h 291"/>
                    <a:gd name="T4" fmla="*/ 2336 w 2336"/>
                    <a:gd name="T5" fmla="*/ 74 h 291"/>
                    <a:gd name="T6" fmla="*/ 2333 w 2336"/>
                    <a:gd name="T7" fmla="*/ 38 h 291"/>
                    <a:gd name="T8" fmla="*/ 2329 w 2336"/>
                    <a:gd name="T9" fmla="*/ 3 h 291"/>
                    <a:gd name="T10" fmla="*/ 2323 w 2336"/>
                    <a:gd name="T11" fmla="*/ 0 h 291"/>
                    <a:gd name="T12" fmla="*/ 2316 w 2336"/>
                    <a:gd name="T13" fmla="*/ 0 h 291"/>
                    <a:gd name="T14" fmla="*/ 2320 w 2336"/>
                    <a:gd name="T15" fmla="*/ 35 h 291"/>
                    <a:gd name="T16" fmla="*/ 2323 w 2336"/>
                    <a:gd name="T17" fmla="*/ 71 h 291"/>
                    <a:gd name="T18" fmla="*/ 2323 w 2336"/>
                    <a:gd name="T19" fmla="*/ 110 h 291"/>
                    <a:gd name="T20" fmla="*/ 2326 w 2336"/>
                    <a:gd name="T21" fmla="*/ 145 h 291"/>
                    <a:gd name="T22" fmla="*/ 2323 w 2336"/>
                    <a:gd name="T23" fmla="*/ 184 h 291"/>
                    <a:gd name="T24" fmla="*/ 2323 w 2336"/>
                    <a:gd name="T25" fmla="*/ 220 h 291"/>
                    <a:gd name="T26" fmla="*/ 2320 w 2336"/>
                    <a:gd name="T27" fmla="*/ 255 h 291"/>
                    <a:gd name="T28" fmla="*/ 2316 w 2336"/>
                    <a:gd name="T29" fmla="*/ 291 h 291"/>
                    <a:gd name="T30" fmla="*/ 2323 w 2336"/>
                    <a:gd name="T31" fmla="*/ 291 h 291"/>
                    <a:gd name="T32" fmla="*/ 2329 w 2336"/>
                    <a:gd name="T33" fmla="*/ 291 h 291"/>
                    <a:gd name="T34" fmla="*/ 2333 w 2336"/>
                    <a:gd name="T35" fmla="*/ 255 h 291"/>
                    <a:gd name="T36" fmla="*/ 2336 w 2336"/>
                    <a:gd name="T37" fmla="*/ 220 h 291"/>
                    <a:gd name="T38" fmla="*/ 2336 w 2336"/>
                    <a:gd name="T39" fmla="*/ 181 h 291"/>
                    <a:gd name="T40" fmla="*/ 2336 w 2336"/>
                    <a:gd name="T41" fmla="*/ 145 h 291"/>
                    <a:gd name="T42" fmla="*/ 6 w 2336"/>
                    <a:gd name="T43" fmla="*/ 3 h 291"/>
                    <a:gd name="T44" fmla="*/ 3 w 2336"/>
                    <a:gd name="T45" fmla="*/ 38 h 291"/>
                    <a:gd name="T46" fmla="*/ 0 w 2336"/>
                    <a:gd name="T47" fmla="*/ 74 h 291"/>
                    <a:gd name="T48" fmla="*/ 0 w 2336"/>
                    <a:gd name="T49" fmla="*/ 110 h 291"/>
                    <a:gd name="T50" fmla="*/ 0 w 2336"/>
                    <a:gd name="T51" fmla="*/ 145 h 291"/>
                    <a:gd name="T52" fmla="*/ 0 w 2336"/>
                    <a:gd name="T53" fmla="*/ 181 h 291"/>
                    <a:gd name="T54" fmla="*/ 0 w 2336"/>
                    <a:gd name="T55" fmla="*/ 220 h 291"/>
                    <a:gd name="T56" fmla="*/ 3 w 2336"/>
                    <a:gd name="T57" fmla="*/ 255 h 291"/>
                    <a:gd name="T58" fmla="*/ 6 w 2336"/>
                    <a:gd name="T59" fmla="*/ 291 h 291"/>
                    <a:gd name="T60" fmla="*/ 13 w 2336"/>
                    <a:gd name="T61" fmla="*/ 291 h 291"/>
                    <a:gd name="T62" fmla="*/ 19 w 2336"/>
                    <a:gd name="T63" fmla="*/ 291 h 291"/>
                    <a:gd name="T64" fmla="*/ 16 w 2336"/>
                    <a:gd name="T65" fmla="*/ 255 h 291"/>
                    <a:gd name="T66" fmla="*/ 13 w 2336"/>
                    <a:gd name="T67" fmla="*/ 220 h 291"/>
                    <a:gd name="T68" fmla="*/ 13 w 2336"/>
                    <a:gd name="T69" fmla="*/ 184 h 291"/>
                    <a:gd name="T70" fmla="*/ 9 w 2336"/>
                    <a:gd name="T71" fmla="*/ 145 h 291"/>
                    <a:gd name="T72" fmla="*/ 13 w 2336"/>
                    <a:gd name="T73" fmla="*/ 110 h 291"/>
                    <a:gd name="T74" fmla="*/ 13 w 2336"/>
                    <a:gd name="T75" fmla="*/ 71 h 291"/>
                    <a:gd name="T76" fmla="*/ 16 w 2336"/>
                    <a:gd name="T77" fmla="*/ 35 h 291"/>
                    <a:gd name="T78" fmla="*/ 19 w 2336"/>
                    <a:gd name="T79" fmla="*/ 0 h 291"/>
                    <a:gd name="T80" fmla="*/ 13 w 2336"/>
                    <a:gd name="T81" fmla="*/ 0 h 291"/>
                    <a:gd name="T82" fmla="*/ 6 w 2336"/>
                    <a:gd name="T83" fmla="*/ 3 h 29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36" h="291">
                      <a:moveTo>
                        <a:pt x="2336" y="145"/>
                      </a:moveTo>
                      <a:lnTo>
                        <a:pt x="2336" y="110"/>
                      </a:lnTo>
                      <a:lnTo>
                        <a:pt x="2336" y="74"/>
                      </a:lnTo>
                      <a:lnTo>
                        <a:pt x="2333" y="38"/>
                      </a:lnTo>
                      <a:lnTo>
                        <a:pt x="2329" y="3"/>
                      </a:lnTo>
                      <a:lnTo>
                        <a:pt x="2323" y="0"/>
                      </a:lnTo>
                      <a:lnTo>
                        <a:pt x="2316" y="0"/>
                      </a:lnTo>
                      <a:lnTo>
                        <a:pt x="2320" y="35"/>
                      </a:lnTo>
                      <a:lnTo>
                        <a:pt x="2323" y="71"/>
                      </a:lnTo>
                      <a:lnTo>
                        <a:pt x="2323" y="110"/>
                      </a:lnTo>
                      <a:lnTo>
                        <a:pt x="2326" y="145"/>
                      </a:lnTo>
                      <a:lnTo>
                        <a:pt x="2323" y="184"/>
                      </a:lnTo>
                      <a:lnTo>
                        <a:pt x="2323" y="220"/>
                      </a:lnTo>
                      <a:lnTo>
                        <a:pt x="2320" y="255"/>
                      </a:lnTo>
                      <a:lnTo>
                        <a:pt x="2316" y="291"/>
                      </a:lnTo>
                      <a:lnTo>
                        <a:pt x="2323" y="291"/>
                      </a:lnTo>
                      <a:lnTo>
                        <a:pt x="2329" y="291"/>
                      </a:lnTo>
                      <a:lnTo>
                        <a:pt x="2333" y="255"/>
                      </a:lnTo>
                      <a:lnTo>
                        <a:pt x="2336" y="220"/>
                      </a:lnTo>
                      <a:lnTo>
                        <a:pt x="2336" y="181"/>
                      </a:lnTo>
                      <a:lnTo>
                        <a:pt x="2336" y="145"/>
                      </a:lnTo>
                      <a:close/>
                      <a:moveTo>
                        <a:pt x="6" y="3"/>
                      </a:moveTo>
                      <a:lnTo>
                        <a:pt x="3" y="38"/>
                      </a:lnTo>
                      <a:lnTo>
                        <a:pt x="0" y="74"/>
                      </a:lnTo>
                      <a:lnTo>
                        <a:pt x="0" y="110"/>
                      </a:lnTo>
                      <a:lnTo>
                        <a:pt x="0" y="145"/>
                      </a:lnTo>
                      <a:lnTo>
                        <a:pt x="0" y="181"/>
                      </a:lnTo>
                      <a:lnTo>
                        <a:pt x="0" y="220"/>
                      </a:lnTo>
                      <a:lnTo>
                        <a:pt x="3" y="255"/>
                      </a:lnTo>
                      <a:lnTo>
                        <a:pt x="6" y="291"/>
                      </a:lnTo>
                      <a:lnTo>
                        <a:pt x="13" y="291"/>
                      </a:lnTo>
                      <a:lnTo>
                        <a:pt x="19" y="291"/>
                      </a:lnTo>
                      <a:lnTo>
                        <a:pt x="16" y="255"/>
                      </a:lnTo>
                      <a:lnTo>
                        <a:pt x="13" y="220"/>
                      </a:lnTo>
                      <a:lnTo>
                        <a:pt x="13" y="184"/>
                      </a:lnTo>
                      <a:lnTo>
                        <a:pt x="9" y="145"/>
                      </a:lnTo>
                      <a:lnTo>
                        <a:pt x="13" y="110"/>
                      </a:lnTo>
                      <a:lnTo>
                        <a:pt x="13" y="71"/>
                      </a:lnTo>
                      <a:lnTo>
                        <a:pt x="16" y="35"/>
                      </a:lnTo>
                      <a:lnTo>
                        <a:pt x="19" y="0"/>
                      </a:lnTo>
                      <a:lnTo>
                        <a:pt x="13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4A6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399" name="Freeform 347"/>
                <p:cNvSpPr>
                  <a:spLocks noEditPoints="1"/>
                </p:cNvSpPr>
                <p:nvPr/>
              </p:nvSpPr>
              <p:spPr bwMode="auto">
                <a:xfrm>
                  <a:off x="1864" y="2608"/>
                  <a:ext cx="2323" cy="298"/>
                </a:xfrm>
                <a:custGeom>
                  <a:avLst/>
                  <a:gdLst>
                    <a:gd name="T0" fmla="*/ 2323 w 2323"/>
                    <a:gd name="T1" fmla="*/ 149 h 298"/>
                    <a:gd name="T2" fmla="*/ 2323 w 2323"/>
                    <a:gd name="T3" fmla="*/ 114 h 298"/>
                    <a:gd name="T4" fmla="*/ 2323 w 2323"/>
                    <a:gd name="T5" fmla="*/ 75 h 298"/>
                    <a:gd name="T6" fmla="*/ 2320 w 2323"/>
                    <a:gd name="T7" fmla="*/ 39 h 298"/>
                    <a:gd name="T8" fmla="*/ 2317 w 2323"/>
                    <a:gd name="T9" fmla="*/ 4 h 298"/>
                    <a:gd name="T10" fmla="*/ 2310 w 2323"/>
                    <a:gd name="T11" fmla="*/ 4 h 298"/>
                    <a:gd name="T12" fmla="*/ 2304 w 2323"/>
                    <a:gd name="T13" fmla="*/ 0 h 298"/>
                    <a:gd name="T14" fmla="*/ 2307 w 2323"/>
                    <a:gd name="T15" fmla="*/ 39 h 298"/>
                    <a:gd name="T16" fmla="*/ 2310 w 2323"/>
                    <a:gd name="T17" fmla="*/ 75 h 298"/>
                    <a:gd name="T18" fmla="*/ 2314 w 2323"/>
                    <a:gd name="T19" fmla="*/ 114 h 298"/>
                    <a:gd name="T20" fmla="*/ 2314 w 2323"/>
                    <a:gd name="T21" fmla="*/ 149 h 298"/>
                    <a:gd name="T22" fmla="*/ 2314 w 2323"/>
                    <a:gd name="T23" fmla="*/ 188 h 298"/>
                    <a:gd name="T24" fmla="*/ 2310 w 2323"/>
                    <a:gd name="T25" fmla="*/ 224 h 298"/>
                    <a:gd name="T26" fmla="*/ 2307 w 2323"/>
                    <a:gd name="T27" fmla="*/ 259 h 298"/>
                    <a:gd name="T28" fmla="*/ 2304 w 2323"/>
                    <a:gd name="T29" fmla="*/ 298 h 298"/>
                    <a:gd name="T30" fmla="*/ 2310 w 2323"/>
                    <a:gd name="T31" fmla="*/ 295 h 298"/>
                    <a:gd name="T32" fmla="*/ 2317 w 2323"/>
                    <a:gd name="T33" fmla="*/ 295 h 298"/>
                    <a:gd name="T34" fmla="*/ 2320 w 2323"/>
                    <a:gd name="T35" fmla="*/ 259 h 298"/>
                    <a:gd name="T36" fmla="*/ 2323 w 2323"/>
                    <a:gd name="T37" fmla="*/ 224 h 298"/>
                    <a:gd name="T38" fmla="*/ 2323 w 2323"/>
                    <a:gd name="T39" fmla="*/ 185 h 298"/>
                    <a:gd name="T40" fmla="*/ 2323 w 2323"/>
                    <a:gd name="T41" fmla="*/ 149 h 298"/>
                    <a:gd name="T42" fmla="*/ 7 w 2323"/>
                    <a:gd name="T43" fmla="*/ 4 h 298"/>
                    <a:gd name="T44" fmla="*/ 3 w 2323"/>
                    <a:gd name="T45" fmla="*/ 39 h 298"/>
                    <a:gd name="T46" fmla="*/ 0 w 2323"/>
                    <a:gd name="T47" fmla="*/ 75 h 298"/>
                    <a:gd name="T48" fmla="*/ 0 w 2323"/>
                    <a:gd name="T49" fmla="*/ 114 h 298"/>
                    <a:gd name="T50" fmla="*/ 0 w 2323"/>
                    <a:gd name="T51" fmla="*/ 149 h 298"/>
                    <a:gd name="T52" fmla="*/ 0 w 2323"/>
                    <a:gd name="T53" fmla="*/ 185 h 298"/>
                    <a:gd name="T54" fmla="*/ 0 w 2323"/>
                    <a:gd name="T55" fmla="*/ 224 h 298"/>
                    <a:gd name="T56" fmla="*/ 3 w 2323"/>
                    <a:gd name="T57" fmla="*/ 259 h 298"/>
                    <a:gd name="T58" fmla="*/ 7 w 2323"/>
                    <a:gd name="T59" fmla="*/ 295 h 298"/>
                    <a:gd name="T60" fmla="*/ 13 w 2323"/>
                    <a:gd name="T61" fmla="*/ 295 h 298"/>
                    <a:gd name="T62" fmla="*/ 20 w 2323"/>
                    <a:gd name="T63" fmla="*/ 298 h 298"/>
                    <a:gd name="T64" fmla="*/ 16 w 2323"/>
                    <a:gd name="T65" fmla="*/ 259 h 298"/>
                    <a:gd name="T66" fmla="*/ 13 w 2323"/>
                    <a:gd name="T67" fmla="*/ 224 h 298"/>
                    <a:gd name="T68" fmla="*/ 10 w 2323"/>
                    <a:gd name="T69" fmla="*/ 188 h 298"/>
                    <a:gd name="T70" fmla="*/ 10 w 2323"/>
                    <a:gd name="T71" fmla="*/ 149 h 298"/>
                    <a:gd name="T72" fmla="*/ 10 w 2323"/>
                    <a:gd name="T73" fmla="*/ 114 h 298"/>
                    <a:gd name="T74" fmla="*/ 13 w 2323"/>
                    <a:gd name="T75" fmla="*/ 75 h 298"/>
                    <a:gd name="T76" fmla="*/ 16 w 2323"/>
                    <a:gd name="T77" fmla="*/ 39 h 298"/>
                    <a:gd name="T78" fmla="*/ 20 w 2323"/>
                    <a:gd name="T79" fmla="*/ 0 h 298"/>
                    <a:gd name="T80" fmla="*/ 13 w 2323"/>
                    <a:gd name="T81" fmla="*/ 4 h 298"/>
                    <a:gd name="T82" fmla="*/ 7 w 2323"/>
                    <a:gd name="T83" fmla="*/ 4 h 29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23" h="298">
                      <a:moveTo>
                        <a:pt x="2323" y="149"/>
                      </a:moveTo>
                      <a:lnTo>
                        <a:pt x="2323" y="114"/>
                      </a:lnTo>
                      <a:lnTo>
                        <a:pt x="2323" y="75"/>
                      </a:lnTo>
                      <a:lnTo>
                        <a:pt x="2320" y="39"/>
                      </a:lnTo>
                      <a:lnTo>
                        <a:pt x="2317" y="4"/>
                      </a:lnTo>
                      <a:lnTo>
                        <a:pt x="2310" y="4"/>
                      </a:lnTo>
                      <a:lnTo>
                        <a:pt x="2304" y="0"/>
                      </a:lnTo>
                      <a:lnTo>
                        <a:pt x="2307" y="39"/>
                      </a:lnTo>
                      <a:lnTo>
                        <a:pt x="2310" y="75"/>
                      </a:lnTo>
                      <a:lnTo>
                        <a:pt x="2314" y="114"/>
                      </a:lnTo>
                      <a:lnTo>
                        <a:pt x="2314" y="149"/>
                      </a:lnTo>
                      <a:lnTo>
                        <a:pt x="2314" y="188"/>
                      </a:lnTo>
                      <a:lnTo>
                        <a:pt x="2310" y="224"/>
                      </a:lnTo>
                      <a:lnTo>
                        <a:pt x="2307" y="259"/>
                      </a:lnTo>
                      <a:lnTo>
                        <a:pt x="2304" y="298"/>
                      </a:lnTo>
                      <a:lnTo>
                        <a:pt x="2310" y="295"/>
                      </a:lnTo>
                      <a:lnTo>
                        <a:pt x="2317" y="295"/>
                      </a:lnTo>
                      <a:lnTo>
                        <a:pt x="2320" y="259"/>
                      </a:lnTo>
                      <a:lnTo>
                        <a:pt x="2323" y="224"/>
                      </a:lnTo>
                      <a:lnTo>
                        <a:pt x="2323" y="185"/>
                      </a:lnTo>
                      <a:lnTo>
                        <a:pt x="2323" y="149"/>
                      </a:lnTo>
                      <a:close/>
                      <a:moveTo>
                        <a:pt x="7" y="4"/>
                      </a:moveTo>
                      <a:lnTo>
                        <a:pt x="3" y="39"/>
                      </a:lnTo>
                      <a:lnTo>
                        <a:pt x="0" y="75"/>
                      </a:lnTo>
                      <a:lnTo>
                        <a:pt x="0" y="114"/>
                      </a:lnTo>
                      <a:lnTo>
                        <a:pt x="0" y="149"/>
                      </a:lnTo>
                      <a:lnTo>
                        <a:pt x="0" y="185"/>
                      </a:lnTo>
                      <a:lnTo>
                        <a:pt x="0" y="224"/>
                      </a:lnTo>
                      <a:lnTo>
                        <a:pt x="3" y="259"/>
                      </a:lnTo>
                      <a:lnTo>
                        <a:pt x="7" y="295"/>
                      </a:lnTo>
                      <a:lnTo>
                        <a:pt x="13" y="295"/>
                      </a:lnTo>
                      <a:lnTo>
                        <a:pt x="20" y="298"/>
                      </a:lnTo>
                      <a:lnTo>
                        <a:pt x="16" y="259"/>
                      </a:lnTo>
                      <a:lnTo>
                        <a:pt x="13" y="224"/>
                      </a:lnTo>
                      <a:lnTo>
                        <a:pt x="10" y="188"/>
                      </a:lnTo>
                      <a:lnTo>
                        <a:pt x="10" y="149"/>
                      </a:lnTo>
                      <a:lnTo>
                        <a:pt x="10" y="114"/>
                      </a:lnTo>
                      <a:lnTo>
                        <a:pt x="13" y="75"/>
                      </a:lnTo>
                      <a:lnTo>
                        <a:pt x="16" y="39"/>
                      </a:lnTo>
                      <a:lnTo>
                        <a:pt x="20" y="0"/>
                      </a:lnTo>
                      <a:lnTo>
                        <a:pt x="13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F4A5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0" name="Freeform 348"/>
                <p:cNvSpPr>
                  <a:spLocks noEditPoints="1"/>
                </p:cNvSpPr>
                <p:nvPr/>
              </p:nvSpPr>
              <p:spPr bwMode="auto">
                <a:xfrm>
                  <a:off x="1867" y="2608"/>
                  <a:ext cx="2317" cy="298"/>
                </a:xfrm>
                <a:custGeom>
                  <a:avLst/>
                  <a:gdLst>
                    <a:gd name="T0" fmla="*/ 2317 w 2317"/>
                    <a:gd name="T1" fmla="*/ 149 h 298"/>
                    <a:gd name="T2" fmla="*/ 2314 w 2317"/>
                    <a:gd name="T3" fmla="*/ 114 h 298"/>
                    <a:gd name="T4" fmla="*/ 2314 w 2317"/>
                    <a:gd name="T5" fmla="*/ 75 h 298"/>
                    <a:gd name="T6" fmla="*/ 2311 w 2317"/>
                    <a:gd name="T7" fmla="*/ 39 h 298"/>
                    <a:gd name="T8" fmla="*/ 2307 w 2317"/>
                    <a:gd name="T9" fmla="*/ 4 h 298"/>
                    <a:gd name="T10" fmla="*/ 2301 w 2317"/>
                    <a:gd name="T11" fmla="*/ 0 h 298"/>
                    <a:gd name="T12" fmla="*/ 2294 w 2317"/>
                    <a:gd name="T13" fmla="*/ 0 h 298"/>
                    <a:gd name="T14" fmla="*/ 2298 w 2317"/>
                    <a:gd name="T15" fmla="*/ 36 h 298"/>
                    <a:gd name="T16" fmla="*/ 2301 w 2317"/>
                    <a:gd name="T17" fmla="*/ 75 h 298"/>
                    <a:gd name="T18" fmla="*/ 2304 w 2317"/>
                    <a:gd name="T19" fmla="*/ 110 h 298"/>
                    <a:gd name="T20" fmla="*/ 2304 w 2317"/>
                    <a:gd name="T21" fmla="*/ 149 h 298"/>
                    <a:gd name="T22" fmla="*/ 2304 w 2317"/>
                    <a:gd name="T23" fmla="*/ 188 h 298"/>
                    <a:gd name="T24" fmla="*/ 2301 w 2317"/>
                    <a:gd name="T25" fmla="*/ 224 h 298"/>
                    <a:gd name="T26" fmla="*/ 2298 w 2317"/>
                    <a:gd name="T27" fmla="*/ 262 h 298"/>
                    <a:gd name="T28" fmla="*/ 2294 w 2317"/>
                    <a:gd name="T29" fmla="*/ 298 h 298"/>
                    <a:gd name="T30" fmla="*/ 2301 w 2317"/>
                    <a:gd name="T31" fmla="*/ 298 h 298"/>
                    <a:gd name="T32" fmla="*/ 2307 w 2317"/>
                    <a:gd name="T33" fmla="*/ 295 h 298"/>
                    <a:gd name="T34" fmla="*/ 2311 w 2317"/>
                    <a:gd name="T35" fmla="*/ 259 h 298"/>
                    <a:gd name="T36" fmla="*/ 2314 w 2317"/>
                    <a:gd name="T37" fmla="*/ 224 h 298"/>
                    <a:gd name="T38" fmla="*/ 2314 w 2317"/>
                    <a:gd name="T39" fmla="*/ 188 h 298"/>
                    <a:gd name="T40" fmla="*/ 2317 w 2317"/>
                    <a:gd name="T41" fmla="*/ 149 h 298"/>
                    <a:gd name="T42" fmla="*/ 10 w 2317"/>
                    <a:gd name="T43" fmla="*/ 4 h 298"/>
                    <a:gd name="T44" fmla="*/ 7 w 2317"/>
                    <a:gd name="T45" fmla="*/ 39 h 298"/>
                    <a:gd name="T46" fmla="*/ 4 w 2317"/>
                    <a:gd name="T47" fmla="*/ 75 h 298"/>
                    <a:gd name="T48" fmla="*/ 4 w 2317"/>
                    <a:gd name="T49" fmla="*/ 114 h 298"/>
                    <a:gd name="T50" fmla="*/ 0 w 2317"/>
                    <a:gd name="T51" fmla="*/ 149 h 298"/>
                    <a:gd name="T52" fmla="*/ 4 w 2317"/>
                    <a:gd name="T53" fmla="*/ 188 h 298"/>
                    <a:gd name="T54" fmla="*/ 4 w 2317"/>
                    <a:gd name="T55" fmla="*/ 224 h 298"/>
                    <a:gd name="T56" fmla="*/ 7 w 2317"/>
                    <a:gd name="T57" fmla="*/ 259 h 298"/>
                    <a:gd name="T58" fmla="*/ 10 w 2317"/>
                    <a:gd name="T59" fmla="*/ 295 h 298"/>
                    <a:gd name="T60" fmla="*/ 17 w 2317"/>
                    <a:gd name="T61" fmla="*/ 298 h 298"/>
                    <a:gd name="T62" fmla="*/ 23 w 2317"/>
                    <a:gd name="T63" fmla="*/ 298 h 298"/>
                    <a:gd name="T64" fmla="*/ 20 w 2317"/>
                    <a:gd name="T65" fmla="*/ 262 h 298"/>
                    <a:gd name="T66" fmla="*/ 17 w 2317"/>
                    <a:gd name="T67" fmla="*/ 224 h 298"/>
                    <a:gd name="T68" fmla="*/ 13 w 2317"/>
                    <a:gd name="T69" fmla="*/ 188 h 298"/>
                    <a:gd name="T70" fmla="*/ 13 w 2317"/>
                    <a:gd name="T71" fmla="*/ 149 h 298"/>
                    <a:gd name="T72" fmla="*/ 13 w 2317"/>
                    <a:gd name="T73" fmla="*/ 110 h 298"/>
                    <a:gd name="T74" fmla="*/ 17 w 2317"/>
                    <a:gd name="T75" fmla="*/ 75 h 298"/>
                    <a:gd name="T76" fmla="*/ 20 w 2317"/>
                    <a:gd name="T77" fmla="*/ 36 h 298"/>
                    <a:gd name="T78" fmla="*/ 23 w 2317"/>
                    <a:gd name="T79" fmla="*/ 0 h 298"/>
                    <a:gd name="T80" fmla="*/ 17 w 2317"/>
                    <a:gd name="T81" fmla="*/ 0 h 298"/>
                    <a:gd name="T82" fmla="*/ 10 w 2317"/>
                    <a:gd name="T83" fmla="*/ 4 h 29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17" h="298">
                      <a:moveTo>
                        <a:pt x="2317" y="149"/>
                      </a:moveTo>
                      <a:lnTo>
                        <a:pt x="2314" y="114"/>
                      </a:lnTo>
                      <a:lnTo>
                        <a:pt x="2314" y="75"/>
                      </a:lnTo>
                      <a:lnTo>
                        <a:pt x="2311" y="39"/>
                      </a:lnTo>
                      <a:lnTo>
                        <a:pt x="2307" y="4"/>
                      </a:lnTo>
                      <a:lnTo>
                        <a:pt x="2301" y="0"/>
                      </a:lnTo>
                      <a:lnTo>
                        <a:pt x="2294" y="0"/>
                      </a:lnTo>
                      <a:lnTo>
                        <a:pt x="2298" y="36"/>
                      </a:lnTo>
                      <a:lnTo>
                        <a:pt x="2301" y="75"/>
                      </a:lnTo>
                      <a:lnTo>
                        <a:pt x="2304" y="110"/>
                      </a:lnTo>
                      <a:lnTo>
                        <a:pt x="2304" y="149"/>
                      </a:lnTo>
                      <a:lnTo>
                        <a:pt x="2304" y="188"/>
                      </a:lnTo>
                      <a:lnTo>
                        <a:pt x="2301" y="224"/>
                      </a:lnTo>
                      <a:lnTo>
                        <a:pt x="2298" y="262"/>
                      </a:lnTo>
                      <a:lnTo>
                        <a:pt x="2294" y="298"/>
                      </a:lnTo>
                      <a:lnTo>
                        <a:pt x="2301" y="298"/>
                      </a:lnTo>
                      <a:lnTo>
                        <a:pt x="2307" y="295"/>
                      </a:lnTo>
                      <a:lnTo>
                        <a:pt x="2311" y="259"/>
                      </a:lnTo>
                      <a:lnTo>
                        <a:pt x="2314" y="224"/>
                      </a:lnTo>
                      <a:lnTo>
                        <a:pt x="2314" y="188"/>
                      </a:lnTo>
                      <a:lnTo>
                        <a:pt x="2317" y="149"/>
                      </a:lnTo>
                      <a:close/>
                      <a:moveTo>
                        <a:pt x="10" y="4"/>
                      </a:moveTo>
                      <a:lnTo>
                        <a:pt x="7" y="39"/>
                      </a:lnTo>
                      <a:lnTo>
                        <a:pt x="4" y="75"/>
                      </a:lnTo>
                      <a:lnTo>
                        <a:pt x="4" y="114"/>
                      </a:lnTo>
                      <a:lnTo>
                        <a:pt x="0" y="149"/>
                      </a:lnTo>
                      <a:lnTo>
                        <a:pt x="4" y="188"/>
                      </a:lnTo>
                      <a:lnTo>
                        <a:pt x="4" y="224"/>
                      </a:lnTo>
                      <a:lnTo>
                        <a:pt x="7" y="259"/>
                      </a:lnTo>
                      <a:lnTo>
                        <a:pt x="10" y="295"/>
                      </a:lnTo>
                      <a:lnTo>
                        <a:pt x="17" y="298"/>
                      </a:lnTo>
                      <a:lnTo>
                        <a:pt x="23" y="298"/>
                      </a:lnTo>
                      <a:lnTo>
                        <a:pt x="20" y="262"/>
                      </a:lnTo>
                      <a:lnTo>
                        <a:pt x="17" y="224"/>
                      </a:lnTo>
                      <a:lnTo>
                        <a:pt x="13" y="188"/>
                      </a:lnTo>
                      <a:lnTo>
                        <a:pt x="13" y="149"/>
                      </a:lnTo>
                      <a:lnTo>
                        <a:pt x="13" y="110"/>
                      </a:lnTo>
                      <a:lnTo>
                        <a:pt x="17" y="75"/>
                      </a:lnTo>
                      <a:lnTo>
                        <a:pt x="20" y="3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F4A5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1" name="Freeform 349"/>
                <p:cNvSpPr>
                  <a:spLocks noEditPoints="1"/>
                </p:cNvSpPr>
                <p:nvPr/>
              </p:nvSpPr>
              <p:spPr bwMode="auto">
                <a:xfrm>
                  <a:off x="1874" y="2608"/>
                  <a:ext cx="2304" cy="298"/>
                </a:xfrm>
                <a:custGeom>
                  <a:avLst/>
                  <a:gdLst>
                    <a:gd name="T0" fmla="*/ 2304 w 2304"/>
                    <a:gd name="T1" fmla="*/ 149 h 298"/>
                    <a:gd name="T2" fmla="*/ 2304 w 2304"/>
                    <a:gd name="T3" fmla="*/ 114 h 298"/>
                    <a:gd name="T4" fmla="*/ 2300 w 2304"/>
                    <a:gd name="T5" fmla="*/ 75 h 298"/>
                    <a:gd name="T6" fmla="*/ 2297 w 2304"/>
                    <a:gd name="T7" fmla="*/ 39 h 298"/>
                    <a:gd name="T8" fmla="*/ 2294 w 2304"/>
                    <a:gd name="T9" fmla="*/ 0 h 298"/>
                    <a:gd name="T10" fmla="*/ 2287 w 2304"/>
                    <a:gd name="T11" fmla="*/ 0 h 298"/>
                    <a:gd name="T12" fmla="*/ 2281 w 2304"/>
                    <a:gd name="T13" fmla="*/ 0 h 298"/>
                    <a:gd name="T14" fmla="*/ 2287 w 2304"/>
                    <a:gd name="T15" fmla="*/ 36 h 298"/>
                    <a:gd name="T16" fmla="*/ 2287 w 2304"/>
                    <a:gd name="T17" fmla="*/ 75 h 298"/>
                    <a:gd name="T18" fmla="*/ 2291 w 2304"/>
                    <a:gd name="T19" fmla="*/ 110 h 298"/>
                    <a:gd name="T20" fmla="*/ 2291 w 2304"/>
                    <a:gd name="T21" fmla="*/ 149 h 298"/>
                    <a:gd name="T22" fmla="*/ 2291 w 2304"/>
                    <a:gd name="T23" fmla="*/ 188 h 298"/>
                    <a:gd name="T24" fmla="*/ 2287 w 2304"/>
                    <a:gd name="T25" fmla="*/ 224 h 298"/>
                    <a:gd name="T26" fmla="*/ 2287 w 2304"/>
                    <a:gd name="T27" fmla="*/ 262 h 298"/>
                    <a:gd name="T28" fmla="*/ 2281 w 2304"/>
                    <a:gd name="T29" fmla="*/ 298 h 298"/>
                    <a:gd name="T30" fmla="*/ 2287 w 2304"/>
                    <a:gd name="T31" fmla="*/ 298 h 298"/>
                    <a:gd name="T32" fmla="*/ 2294 w 2304"/>
                    <a:gd name="T33" fmla="*/ 298 h 298"/>
                    <a:gd name="T34" fmla="*/ 2297 w 2304"/>
                    <a:gd name="T35" fmla="*/ 259 h 298"/>
                    <a:gd name="T36" fmla="*/ 2300 w 2304"/>
                    <a:gd name="T37" fmla="*/ 224 h 298"/>
                    <a:gd name="T38" fmla="*/ 2304 w 2304"/>
                    <a:gd name="T39" fmla="*/ 188 h 298"/>
                    <a:gd name="T40" fmla="*/ 2304 w 2304"/>
                    <a:gd name="T41" fmla="*/ 149 h 298"/>
                    <a:gd name="T42" fmla="*/ 10 w 2304"/>
                    <a:gd name="T43" fmla="*/ 0 h 298"/>
                    <a:gd name="T44" fmla="*/ 6 w 2304"/>
                    <a:gd name="T45" fmla="*/ 39 h 298"/>
                    <a:gd name="T46" fmla="*/ 3 w 2304"/>
                    <a:gd name="T47" fmla="*/ 75 h 298"/>
                    <a:gd name="T48" fmla="*/ 0 w 2304"/>
                    <a:gd name="T49" fmla="*/ 114 h 298"/>
                    <a:gd name="T50" fmla="*/ 0 w 2304"/>
                    <a:gd name="T51" fmla="*/ 149 h 298"/>
                    <a:gd name="T52" fmla="*/ 0 w 2304"/>
                    <a:gd name="T53" fmla="*/ 188 h 298"/>
                    <a:gd name="T54" fmla="*/ 3 w 2304"/>
                    <a:gd name="T55" fmla="*/ 224 h 298"/>
                    <a:gd name="T56" fmla="*/ 6 w 2304"/>
                    <a:gd name="T57" fmla="*/ 259 h 298"/>
                    <a:gd name="T58" fmla="*/ 10 w 2304"/>
                    <a:gd name="T59" fmla="*/ 298 h 298"/>
                    <a:gd name="T60" fmla="*/ 16 w 2304"/>
                    <a:gd name="T61" fmla="*/ 298 h 298"/>
                    <a:gd name="T62" fmla="*/ 23 w 2304"/>
                    <a:gd name="T63" fmla="*/ 298 h 298"/>
                    <a:gd name="T64" fmla="*/ 19 w 2304"/>
                    <a:gd name="T65" fmla="*/ 262 h 298"/>
                    <a:gd name="T66" fmla="*/ 16 w 2304"/>
                    <a:gd name="T67" fmla="*/ 224 h 298"/>
                    <a:gd name="T68" fmla="*/ 13 w 2304"/>
                    <a:gd name="T69" fmla="*/ 188 h 298"/>
                    <a:gd name="T70" fmla="*/ 13 w 2304"/>
                    <a:gd name="T71" fmla="*/ 149 h 298"/>
                    <a:gd name="T72" fmla="*/ 13 w 2304"/>
                    <a:gd name="T73" fmla="*/ 110 h 298"/>
                    <a:gd name="T74" fmla="*/ 16 w 2304"/>
                    <a:gd name="T75" fmla="*/ 75 h 298"/>
                    <a:gd name="T76" fmla="*/ 19 w 2304"/>
                    <a:gd name="T77" fmla="*/ 36 h 298"/>
                    <a:gd name="T78" fmla="*/ 23 w 2304"/>
                    <a:gd name="T79" fmla="*/ 0 h 298"/>
                    <a:gd name="T80" fmla="*/ 16 w 2304"/>
                    <a:gd name="T81" fmla="*/ 0 h 298"/>
                    <a:gd name="T82" fmla="*/ 10 w 2304"/>
                    <a:gd name="T83" fmla="*/ 0 h 29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04" h="298">
                      <a:moveTo>
                        <a:pt x="2304" y="149"/>
                      </a:moveTo>
                      <a:lnTo>
                        <a:pt x="2304" y="114"/>
                      </a:lnTo>
                      <a:lnTo>
                        <a:pt x="2300" y="75"/>
                      </a:lnTo>
                      <a:lnTo>
                        <a:pt x="2297" y="39"/>
                      </a:lnTo>
                      <a:lnTo>
                        <a:pt x="2294" y="0"/>
                      </a:lnTo>
                      <a:lnTo>
                        <a:pt x="2287" y="0"/>
                      </a:lnTo>
                      <a:lnTo>
                        <a:pt x="2281" y="0"/>
                      </a:lnTo>
                      <a:lnTo>
                        <a:pt x="2287" y="36"/>
                      </a:lnTo>
                      <a:lnTo>
                        <a:pt x="2287" y="75"/>
                      </a:lnTo>
                      <a:lnTo>
                        <a:pt x="2291" y="110"/>
                      </a:lnTo>
                      <a:lnTo>
                        <a:pt x="2291" y="149"/>
                      </a:lnTo>
                      <a:lnTo>
                        <a:pt x="2291" y="188"/>
                      </a:lnTo>
                      <a:lnTo>
                        <a:pt x="2287" y="224"/>
                      </a:lnTo>
                      <a:lnTo>
                        <a:pt x="2287" y="262"/>
                      </a:lnTo>
                      <a:lnTo>
                        <a:pt x="2281" y="298"/>
                      </a:lnTo>
                      <a:lnTo>
                        <a:pt x="2287" y="298"/>
                      </a:lnTo>
                      <a:lnTo>
                        <a:pt x="2294" y="298"/>
                      </a:lnTo>
                      <a:lnTo>
                        <a:pt x="2297" y="259"/>
                      </a:lnTo>
                      <a:lnTo>
                        <a:pt x="2300" y="224"/>
                      </a:lnTo>
                      <a:lnTo>
                        <a:pt x="2304" y="188"/>
                      </a:lnTo>
                      <a:lnTo>
                        <a:pt x="2304" y="149"/>
                      </a:lnTo>
                      <a:close/>
                      <a:moveTo>
                        <a:pt x="10" y="0"/>
                      </a:moveTo>
                      <a:lnTo>
                        <a:pt x="6" y="39"/>
                      </a:lnTo>
                      <a:lnTo>
                        <a:pt x="3" y="75"/>
                      </a:lnTo>
                      <a:lnTo>
                        <a:pt x="0" y="114"/>
                      </a:lnTo>
                      <a:lnTo>
                        <a:pt x="0" y="149"/>
                      </a:lnTo>
                      <a:lnTo>
                        <a:pt x="0" y="188"/>
                      </a:lnTo>
                      <a:lnTo>
                        <a:pt x="3" y="224"/>
                      </a:lnTo>
                      <a:lnTo>
                        <a:pt x="6" y="259"/>
                      </a:lnTo>
                      <a:lnTo>
                        <a:pt x="10" y="298"/>
                      </a:lnTo>
                      <a:lnTo>
                        <a:pt x="16" y="298"/>
                      </a:lnTo>
                      <a:lnTo>
                        <a:pt x="23" y="298"/>
                      </a:lnTo>
                      <a:lnTo>
                        <a:pt x="19" y="262"/>
                      </a:lnTo>
                      <a:lnTo>
                        <a:pt x="16" y="224"/>
                      </a:lnTo>
                      <a:lnTo>
                        <a:pt x="13" y="188"/>
                      </a:lnTo>
                      <a:lnTo>
                        <a:pt x="13" y="149"/>
                      </a:lnTo>
                      <a:lnTo>
                        <a:pt x="13" y="110"/>
                      </a:lnTo>
                      <a:lnTo>
                        <a:pt x="16" y="75"/>
                      </a:lnTo>
                      <a:lnTo>
                        <a:pt x="19" y="36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4A4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2" name="Freeform 350"/>
                <p:cNvSpPr>
                  <a:spLocks noEditPoints="1"/>
                </p:cNvSpPr>
                <p:nvPr/>
              </p:nvSpPr>
              <p:spPr bwMode="auto">
                <a:xfrm>
                  <a:off x="1880" y="2605"/>
                  <a:ext cx="2291" cy="304"/>
                </a:xfrm>
                <a:custGeom>
                  <a:avLst/>
                  <a:gdLst>
                    <a:gd name="T0" fmla="*/ 2291 w 2291"/>
                    <a:gd name="T1" fmla="*/ 152 h 304"/>
                    <a:gd name="T2" fmla="*/ 2291 w 2291"/>
                    <a:gd name="T3" fmla="*/ 113 h 304"/>
                    <a:gd name="T4" fmla="*/ 2288 w 2291"/>
                    <a:gd name="T5" fmla="*/ 78 h 304"/>
                    <a:gd name="T6" fmla="*/ 2285 w 2291"/>
                    <a:gd name="T7" fmla="*/ 39 h 304"/>
                    <a:gd name="T8" fmla="*/ 2281 w 2291"/>
                    <a:gd name="T9" fmla="*/ 3 h 304"/>
                    <a:gd name="T10" fmla="*/ 2269 w 2291"/>
                    <a:gd name="T11" fmla="*/ 0 h 304"/>
                    <a:gd name="T12" fmla="*/ 2275 w 2291"/>
                    <a:gd name="T13" fmla="*/ 39 h 304"/>
                    <a:gd name="T14" fmla="*/ 2278 w 2291"/>
                    <a:gd name="T15" fmla="*/ 78 h 304"/>
                    <a:gd name="T16" fmla="*/ 2278 w 2291"/>
                    <a:gd name="T17" fmla="*/ 113 h 304"/>
                    <a:gd name="T18" fmla="*/ 2278 w 2291"/>
                    <a:gd name="T19" fmla="*/ 152 h 304"/>
                    <a:gd name="T20" fmla="*/ 2278 w 2291"/>
                    <a:gd name="T21" fmla="*/ 191 h 304"/>
                    <a:gd name="T22" fmla="*/ 2278 w 2291"/>
                    <a:gd name="T23" fmla="*/ 230 h 304"/>
                    <a:gd name="T24" fmla="*/ 2275 w 2291"/>
                    <a:gd name="T25" fmla="*/ 265 h 304"/>
                    <a:gd name="T26" fmla="*/ 2269 w 2291"/>
                    <a:gd name="T27" fmla="*/ 304 h 304"/>
                    <a:gd name="T28" fmla="*/ 2281 w 2291"/>
                    <a:gd name="T29" fmla="*/ 301 h 304"/>
                    <a:gd name="T30" fmla="*/ 2285 w 2291"/>
                    <a:gd name="T31" fmla="*/ 265 h 304"/>
                    <a:gd name="T32" fmla="*/ 2288 w 2291"/>
                    <a:gd name="T33" fmla="*/ 227 h 304"/>
                    <a:gd name="T34" fmla="*/ 2291 w 2291"/>
                    <a:gd name="T35" fmla="*/ 191 h 304"/>
                    <a:gd name="T36" fmla="*/ 2291 w 2291"/>
                    <a:gd name="T37" fmla="*/ 152 h 304"/>
                    <a:gd name="T38" fmla="*/ 10 w 2291"/>
                    <a:gd name="T39" fmla="*/ 3 h 304"/>
                    <a:gd name="T40" fmla="*/ 7 w 2291"/>
                    <a:gd name="T41" fmla="*/ 39 h 304"/>
                    <a:gd name="T42" fmla="*/ 4 w 2291"/>
                    <a:gd name="T43" fmla="*/ 78 h 304"/>
                    <a:gd name="T44" fmla="*/ 0 w 2291"/>
                    <a:gd name="T45" fmla="*/ 113 h 304"/>
                    <a:gd name="T46" fmla="*/ 0 w 2291"/>
                    <a:gd name="T47" fmla="*/ 152 h 304"/>
                    <a:gd name="T48" fmla="*/ 0 w 2291"/>
                    <a:gd name="T49" fmla="*/ 191 h 304"/>
                    <a:gd name="T50" fmla="*/ 4 w 2291"/>
                    <a:gd name="T51" fmla="*/ 227 h 304"/>
                    <a:gd name="T52" fmla="*/ 7 w 2291"/>
                    <a:gd name="T53" fmla="*/ 265 h 304"/>
                    <a:gd name="T54" fmla="*/ 10 w 2291"/>
                    <a:gd name="T55" fmla="*/ 301 h 304"/>
                    <a:gd name="T56" fmla="*/ 23 w 2291"/>
                    <a:gd name="T57" fmla="*/ 304 h 304"/>
                    <a:gd name="T58" fmla="*/ 17 w 2291"/>
                    <a:gd name="T59" fmla="*/ 265 h 304"/>
                    <a:gd name="T60" fmla="*/ 13 w 2291"/>
                    <a:gd name="T61" fmla="*/ 230 h 304"/>
                    <a:gd name="T62" fmla="*/ 13 w 2291"/>
                    <a:gd name="T63" fmla="*/ 191 h 304"/>
                    <a:gd name="T64" fmla="*/ 13 w 2291"/>
                    <a:gd name="T65" fmla="*/ 152 h 304"/>
                    <a:gd name="T66" fmla="*/ 13 w 2291"/>
                    <a:gd name="T67" fmla="*/ 113 h 304"/>
                    <a:gd name="T68" fmla="*/ 13 w 2291"/>
                    <a:gd name="T69" fmla="*/ 78 h 304"/>
                    <a:gd name="T70" fmla="*/ 17 w 2291"/>
                    <a:gd name="T71" fmla="*/ 39 h 304"/>
                    <a:gd name="T72" fmla="*/ 23 w 2291"/>
                    <a:gd name="T73" fmla="*/ 0 h 304"/>
                    <a:gd name="T74" fmla="*/ 10 w 2291"/>
                    <a:gd name="T75" fmla="*/ 3 h 3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91" h="304">
                      <a:moveTo>
                        <a:pt x="2291" y="152"/>
                      </a:moveTo>
                      <a:lnTo>
                        <a:pt x="2291" y="113"/>
                      </a:lnTo>
                      <a:lnTo>
                        <a:pt x="2288" y="78"/>
                      </a:lnTo>
                      <a:lnTo>
                        <a:pt x="2285" y="39"/>
                      </a:lnTo>
                      <a:lnTo>
                        <a:pt x="2281" y="3"/>
                      </a:lnTo>
                      <a:lnTo>
                        <a:pt x="2269" y="0"/>
                      </a:lnTo>
                      <a:lnTo>
                        <a:pt x="2275" y="39"/>
                      </a:lnTo>
                      <a:lnTo>
                        <a:pt x="2278" y="78"/>
                      </a:lnTo>
                      <a:lnTo>
                        <a:pt x="2278" y="113"/>
                      </a:lnTo>
                      <a:lnTo>
                        <a:pt x="2278" y="152"/>
                      </a:lnTo>
                      <a:lnTo>
                        <a:pt x="2278" y="191"/>
                      </a:lnTo>
                      <a:lnTo>
                        <a:pt x="2278" y="230"/>
                      </a:lnTo>
                      <a:lnTo>
                        <a:pt x="2275" y="265"/>
                      </a:lnTo>
                      <a:lnTo>
                        <a:pt x="2269" y="304"/>
                      </a:lnTo>
                      <a:lnTo>
                        <a:pt x="2281" y="301"/>
                      </a:lnTo>
                      <a:lnTo>
                        <a:pt x="2285" y="265"/>
                      </a:lnTo>
                      <a:lnTo>
                        <a:pt x="2288" y="227"/>
                      </a:lnTo>
                      <a:lnTo>
                        <a:pt x="2291" y="191"/>
                      </a:lnTo>
                      <a:lnTo>
                        <a:pt x="2291" y="152"/>
                      </a:lnTo>
                      <a:close/>
                      <a:moveTo>
                        <a:pt x="10" y="3"/>
                      </a:moveTo>
                      <a:lnTo>
                        <a:pt x="7" y="39"/>
                      </a:lnTo>
                      <a:lnTo>
                        <a:pt x="4" y="78"/>
                      </a:lnTo>
                      <a:lnTo>
                        <a:pt x="0" y="113"/>
                      </a:lnTo>
                      <a:lnTo>
                        <a:pt x="0" y="152"/>
                      </a:lnTo>
                      <a:lnTo>
                        <a:pt x="0" y="191"/>
                      </a:lnTo>
                      <a:lnTo>
                        <a:pt x="4" y="227"/>
                      </a:lnTo>
                      <a:lnTo>
                        <a:pt x="7" y="265"/>
                      </a:lnTo>
                      <a:lnTo>
                        <a:pt x="10" y="301"/>
                      </a:lnTo>
                      <a:lnTo>
                        <a:pt x="23" y="304"/>
                      </a:lnTo>
                      <a:lnTo>
                        <a:pt x="17" y="265"/>
                      </a:lnTo>
                      <a:lnTo>
                        <a:pt x="13" y="230"/>
                      </a:lnTo>
                      <a:lnTo>
                        <a:pt x="13" y="191"/>
                      </a:lnTo>
                      <a:lnTo>
                        <a:pt x="13" y="152"/>
                      </a:lnTo>
                      <a:lnTo>
                        <a:pt x="13" y="113"/>
                      </a:lnTo>
                      <a:lnTo>
                        <a:pt x="13" y="78"/>
                      </a:lnTo>
                      <a:lnTo>
                        <a:pt x="17" y="39"/>
                      </a:lnTo>
                      <a:lnTo>
                        <a:pt x="23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4A3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3" name="Freeform 351"/>
                <p:cNvSpPr>
                  <a:spLocks noEditPoints="1"/>
                </p:cNvSpPr>
                <p:nvPr/>
              </p:nvSpPr>
              <p:spPr bwMode="auto">
                <a:xfrm>
                  <a:off x="1887" y="2605"/>
                  <a:ext cx="2278" cy="304"/>
                </a:xfrm>
                <a:custGeom>
                  <a:avLst/>
                  <a:gdLst>
                    <a:gd name="T0" fmla="*/ 2278 w 2278"/>
                    <a:gd name="T1" fmla="*/ 152 h 304"/>
                    <a:gd name="T2" fmla="*/ 2278 w 2278"/>
                    <a:gd name="T3" fmla="*/ 113 h 304"/>
                    <a:gd name="T4" fmla="*/ 2274 w 2278"/>
                    <a:gd name="T5" fmla="*/ 78 h 304"/>
                    <a:gd name="T6" fmla="*/ 2274 w 2278"/>
                    <a:gd name="T7" fmla="*/ 39 h 304"/>
                    <a:gd name="T8" fmla="*/ 2268 w 2278"/>
                    <a:gd name="T9" fmla="*/ 3 h 304"/>
                    <a:gd name="T10" fmla="*/ 2262 w 2278"/>
                    <a:gd name="T11" fmla="*/ 0 h 304"/>
                    <a:gd name="T12" fmla="*/ 2255 w 2278"/>
                    <a:gd name="T13" fmla="*/ 0 h 304"/>
                    <a:gd name="T14" fmla="*/ 2262 w 2278"/>
                    <a:gd name="T15" fmla="*/ 39 h 304"/>
                    <a:gd name="T16" fmla="*/ 2265 w 2278"/>
                    <a:gd name="T17" fmla="*/ 75 h 304"/>
                    <a:gd name="T18" fmla="*/ 2265 w 2278"/>
                    <a:gd name="T19" fmla="*/ 113 h 304"/>
                    <a:gd name="T20" fmla="*/ 2268 w 2278"/>
                    <a:gd name="T21" fmla="*/ 152 h 304"/>
                    <a:gd name="T22" fmla="*/ 2265 w 2278"/>
                    <a:gd name="T23" fmla="*/ 191 h 304"/>
                    <a:gd name="T24" fmla="*/ 2265 w 2278"/>
                    <a:gd name="T25" fmla="*/ 230 h 304"/>
                    <a:gd name="T26" fmla="*/ 2262 w 2278"/>
                    <a:gd name="T27" fmla="*/ 269 h 304"/>
                    <a:gd name="T28" fmla="*/ 2255 w 2278"/>
                    <a:gd name="T29" fmla="*/ 304 h 304"/>
                    <a:gd name="T30" fmla="*/ 2262 w 2278"/>
                    <a:gd name="T31" fmla="*/ 304 h 304"/>
                    <a:gd name="T32" fmla="*/ 2268 w 2278"/>
                    <a:gd name="T33" fmla="*/ 301 h 304"/>
                    <a:gd name="T34" fmla="*/ 2274 w 2278"/>
                    <a:gd name="T35" fmla="*/ 265 h 304"/>
                    <a:gd name="T36" fmla="*/ 2274 w 2278"/>
                    <a:gd name="T37" fmla="*/ 227 h 304"/>
                    <a:gd name="T38" fmla="*/ 2278 w 2278"/>
                    <a:gd name="T39" fmla="*/ 191 h 304"/>
                    <a:gd name="T40" fmla="*/ 2278 w 2278"/>
                    <a:gd name="T41" fmla="*/ 152 h 304"/>
                    <a:gd name="T42" fmla="*/ 10 w 2278"/>
                    <a:gd name="T43" fmla="*/ 3 h 304"/>
                    <a:gd name="T44" fmla="*/ 6 w 2278"/>
                    <a:gd name="T45" fmla="*/ 39 h 304"/>
                    <a:gd name="T46" fmla="*/ 3 w 2278"/>
                    <a:gd name="T47" fmla="*/ 78 h 304"/>
                    <a:gd name="T48" fmla="*/ 0 w 2278"/>
                    <a:gd name="T49" fmla="*/ 113 h 304"/>
                    <a:gd name="T50" fmla="*/ 0 w 2278"/>
                    <a:gd name="T51" fmla="*/ 152 h 304"/>
                    <a:gd name="T52" fmla="*/ 0 w 2278"/>
                    <a:gd name="T53" fmla="*/ 191 h 304"/>
                    <a:gd name="T54" fmla="*/ 3 w 2278"/>
                    <a:gd name="T55" fmla="*/ 227 h 304"/>
                    <a:gd name="T56" fmla="*/ 6 w 2278"/>
                    <a:gd name="T57" fmla="*/ 265 h 304"/>
                    <a:gd name="T58" fmla="*/ 10 w 2278"/>
                    <a:gd name="T59" fmla="*/ 301 h 304"/>
                    <a:gd name="T60" fmla="*/ 16 w 2278"/>
                    <a:gd name="T61" fmla="*/ 304 h 304"/>
                    <a:gd name="T62" fmla="*/ 22 w 2278"/>
                    <a:gd name="T63" fmla="*/ 304 h 304"/>
                    <a:gd name="T64" fmla="*/ 16 w 2278"/>
                    <a:gd name="T65" fmla="*/ 269 h 304"/>
                    <a:gd name="T66" fmla="*/ 13 w 2278"/>
                    <a:gd name="T67" fmla="*/ 230 h 304"/>
                    <a:gd name="T68" fmla="*/ 13 w 2278"/>
                    <a:gd name="T69" fmla="*/ 191 h 304"/>
                    <a:gd name="T70" fmla="*/ 10 w 2278"/>
                    <a:gd name="T71" fmla="*/ 152 h 304"/>
                    <a:gd name="T72" fmla="*/ 13 w 2278"/>
                    <a:gd name="T73" fmla="*/ 113 h 304"/>
                    <a:gd name="T74" fmla="*/ 13 w 2278"/>
                    <a:gd name="T75" fmla="*/ 75 h 304"/>
                    <a:gd name="T76" fmla="*/ 16 w 2278"/>
                    <a:gd name="T77" fmla="*/ 39 h 304"/>
                    <a:gd name="T78" fmla="*/ 22 w 2278"/>
                    <a:gd name="T79" fmla="*/ 0 h 304"/>
                    <a:gd name="T80" fmla="*/ 16 w 2278"/>
                    <a:gd name="T81" fmla="*/ 0 h 304"/>
                    <a:gd name="T82" fmla="*/ 10 w 2278"/>
                    <a:gd name="T83" fmla="*/ 3 h 30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278" h="304">
                      <a:moveTo>
                        <a:pt x="2278" y="152"/>
                      </a:moveTo>
                      <a:lnTo>
                        <a:pt x="2278" y="113"/>
                      </a:lnTo>
                      <a:lnTo>
                        <a:pt x="2274" y="78"/>
                      </a:lnTo>
                      <a:lnTo>
                        <a:pt x="2274" y="39"/>
                      </a:lnTo>
                      <a:lnTo>
                        <a:pt x="2268" y="3"/>
                      </a:lnTo>
                      <a:lnTo>
                        <a:pt x="2262" y="0"/>
                      </a:lnTo>
                      <a:lnTo>
                        <a:pt x="2255" y="0"/>
                      </a:lnTo>
                      <a:lnTo>
                        <a:pt x="2262" y="39"/>
                      </a:lnTo>
                      <a:lnTo>
                        <a:pt x="2265" y="75"/>
                      </a:lnTo>
                      <a:lnTo>
                        <a:pt x="2265" y="113"/>
                      </a:lnTo>
                      <a:lnTo>
                        <a:pt x="2268" y="152"/>
                      </a:lnTo>
                      <a:lnTo>
                        <a:pt x="2265" y="191"/>
                      </a:lnTo>
                      <a:lnTo>
                        <a:pt x="2265" y="230"/>
                      </a:lnTo>
                      <a:lnTo>
                        <a:pt x="2262" y="269"/>
                      </a:lnTo>
                      <a:lnTo>
                        <a:pt x="2255" y="304"/>
                      </a:lnTo>
                      <a:lnTo>
                        <a:pt x="2262" y="304"/>
                      </a:lnTo>
                      <a:lnTo>
                        <a:pt x="2268" y="301"/>
                      </a:lnTo>
                      <a:lnTo>
                        <a:pt x="2274" y="265"/>
                      </a:lnTo>
                      <a:lnTo>
                        <a:pt x="2274" y="227"/>
                      </a:lnTo>
                      <a:lnTo>
                        <a:pt x="2278" y="191"/>
                      </a:lnTo>
                      <a:lnTo>
                        <a:pt x="2278" y="152"/>
                      </a:lnTo>
                      <a:close/>
                      <a:moveTo>
                        <a:pt x="10" y="3"/>
                      </a:moveTo>
                      <a:lnTo>
                        <a:pt x="6" y="39"/>
                      </a:lnTo>
                      <a:lnTo>
                        <a:pt x="3" y="78"/>
                      </a:lnTo>
                      <a:lnTo>
                        <a:pt x="0" y="113"/>
                      </a:lnTo>
                      <a:lnTo>
                        <a:pt x="0" y="152"/>
                      </a:lnTo>
                      <a:lnTo>
                        <a:pt x="0" y="191"/>
                      </a:lnTo>
                      <a:lnTo>
                        <a:pt x="3" y="227"/>
                      </a:lnTo>
                      <a:lnTo>
                        <a:pt x="6" y="265"/>
                      </a:lnTo>
                      <a:lnTo>
                        <a:pt x="10" y="301"/>
                      </a:lnTo>
                      <a:lnTo>
                        <a:pt x="16" y="304"/>
                      </a:lnTo>
                      <a:lnTo>
                        <a:pt x="22" y="304"/>
                      </a:lnTo>
                      <a:lnTo>
                        <a:pt x="16" y="269"/>
                      </a:lnTo>
                      <a:lnTo>
                        <a:pt x="13" y="230"/>
                      </a:lnTo>
                      <a:lnTo>
                        <a:pt x="13" y="191"/>
                      </a:lnTo>
                      <a:lnTo>
                        <a:pt x="10" y="152"/>
                      </a:lnTo>
                      <a:lnTo>
                        <a:pt x="13" y="113"/>
                      </a:lnTo>
                      <a:lnTo>
                        <a:pt x="13" y="75"/>
                      </a:lnTo>
                      <a:lnTo>
                        <a:pt x="16" y="39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4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4" name="Freeform 352"/>
                <p:cNvSpPr>
                  <a:spLocks noEditPoints="1"/>
                </p:cNvSpPr>
                <p:nvPr/>
              </p:nvSpPr>
              <p:spPr bwMode="auto">
                <a:xfrm>
                  <a:off x="1893" y="2605"/>
                  <a:ext cx="2265" cy="304"/>
                </a:xfrm>
                <a:custGeom>
                  <a:avLst/>
                  <a:gdLst>
                    <a:gd name="T0" fmla="*/ 2265 w 2265"/>
                    <a:gd name="T1" fmla="*/ 152 h 304"/>
                    <a:gd name="T2" fmla="*/ 2265 w 2265"/>
                    <a:gd name="T3" fmla="*/ 113 h 304"/>
                    <a:gd name="T4" fmla="*/ 2265 w 2265"/>
                    <a:gd name="T5" fmla="*/ 78 h 304"/>
                    <a:gd name="T6" fmla="*/ 2262 w 2265"/>
                    <a:gd name="T7" fmla="*/ 39 h 304"/>
                    <a:gd name="T8" fmla="*/ 2256 w 2265"/>
                    <a:gd name="T9" fmla="*/ 0 h 304"/>
                    <a:gd name="T10" fmla="*/ 2246 w 2265"/>
                    <a:gd name="T11" fmla="*/ 0 h 304"/>
                    <a:gd name="T12" fmla="*/ 2249 w 2265"/>
                    <a:gd name="T13" fmla="*/ 36 h 304"/>
                    <a:gd name="T14" fmla="*/ 2252 w 2265"/>
                    <a:gd name="T15" fmla="*/ 75 h 304"/>
                    <a:gd name="T16" fmla="*/ 2256 w 2265"/>
                    <a:gd name="T17" fmla="*/ 113 h 304"/>
                    <a:gd name="T18" fmla="*/ 2256 w 2265"/>
                    <a:gd name="T19" fmla="*/ 152 h 304"/>
                    <a:gd name="T20" fmla="*/ 2256 w 2265"/>
                    <a:gd name="T21" fmla="*/ 191 h 304"/>
                    <a:gd name="T22" fmla="*/ 2252 w 2265"/>
                    <a:gd name="T23" fmla="*/ 230 h 304"/>
                    <a:gd name="T24" fmla="*/ 2249 w 2265"/>
                    <a:gd name="T25" fmla="*/ 269 h 304"/>
                    <a:gd name="T26" fmla="*/ 2246 w 2265"/>
                    <a:gd name="T27" fmla="*/ 304 h 304"/>
                    <a:gd name="T28" fmla="*/ 2256 w 2265"/>
                    <a:gd name="T29" fmla="*/ 304 h 304"/>
                    <a:gd name="T30" fmla="*/ 2262 w 2265"/>
                    <a:gd name="T31" fmla="*/ 265 h 304"/>
                    <a:gd name="T32" fmla="*/ 2265 w 2265"/>
                    <a:gd name="T33" fmla="*/ 230 h 304"/>
                    <a:gd name="T34" fmla="*/ 2265 w 2265"/>
                    <a:gd name="T35" fmla="*/ 191 h 304"/>
                    <a:gd name="T36" fmla="*/ 2265 w 2265"/>
                    <a:gd name="T37" fmla="*/ 152 h 304"/>
                    <a:gd name="T38" fmla="*/ 10 w 2265"/>
                    <a:gd name="T39" fmla="*/ 0 h 304"/>
                    <a:gd name="T40" fmla="*/ 4 w 2265"/>
                    <a:gd name="T41" fmla="*/ 39 h 304"/>
                    <a:gd name="T42" fmla="*/ 0 w 2265"/>
                    <a:gd name="T43" fmla="*/ 78 h 304"/>
                    <a:gd name="T44" fmla="*/ 0 w 2265"/>
                    <a:gd name="T45" fmla="*/ 113 h 304"/>
                    <a:gd name="T46" fmla="*/ 0 w 2265"/>
                    <a:gd name="T47" fmla="*/ 152 h 304"/>
                    <a:gd name="T48" fmla="*/ 0 w 2265"/>
                    <a:gd name="T49" fmla="*/ 191 h 304"/>
                    <a:gd name="T50" fmla="*/ 0 w 2265"/>
                    <a:gd name="T51" fmla="*/ 230 h 304"/>
                    <a:gd name="T52" fmla="*/ 4 w 2265"/>
                    <a:gd name="T53" fmla="*/ 265 h 304"/>
                    <a:gd name="T54" fmla="*/ 10 w 2265"/>
                    <a:gd name="T55" fmla="*/ 304 h 304"/>
                    <a:gd name="T56" fmla="*/ 20 w 2265"/>
                    <a:gd name="T57" fmla="*/ 304 h 304"/>
                    <a:gd name="T58" fmla="*/ 16 w 2265"/>
                    <a:gd name="T59" fmla="*/ 269 h 304"/>
                    <a:gd name="T60" fmla="*/ 13 w 2265"/>
                    <a:gd name="T61" fmla="*/ 230 h 304"/>
                    <a:gd name="T62" fmla="*/ 10 w 2265"/>
                    <a:gd name="T63" fmla="*/ 191 h 304"/>
                    <a:gd name="T64" fmla="*/ 10 w 2265"/>
                    <a:gd name="T65" fmla="*/ 152 h 304"/>
                    <a:gd name="T66" fmla="*/ 10 w 2265"/>
                    <a:gd name="T67" fmla="*/ 113 h 304"/>
                    <a:gd name="T68" fmla="*/ 13 w 2265"/>
                    <a:gd name="T69" fmla="*/ 75 h 304"/>
                    <a:gd name="T70" fmla="*/ 16 w 2265"/>
                    <a:gd name="T71" fmla="*/ 36 h 304"/>
                    <a:gd name="T72" fmla="*/ 20 w 2265"/>
                    <a:gd name="T73" fmla="*/ 0 h 304"/>
                    <a:gd name="T74" fmla="*/ 10 w 2265"/>
                    <a:gd name="T75" fmla="*/ 0 h 3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65" h="304">
                      <a:moveTo>
                        <a:pt x="2265" y="152"/>
                      </a:moveTo>
                      <a:lnTo>
                        <a:pt x="2265" y="113"/>
                      </a:lnTo>
                      <a:lnTo>
                        <a:pt x="2265" y="78"/>
                      </a:lnTo>
                      <a:lnTo>
                        <a:pt x="2262" y="39"/>
                      </a:lnTo>
                      <a:lnTo>
                        <a:pt x="2256" y="0"/>
                      </a:lnTo>
                      <a:lnTo>
                        <a:pt x="2246" y="0"/>
                      </a:lnTo>
                      <a:lnTo>
                        <a:pt x="2249" y="36"/>
                      </a:lnTo>
                      <a:lnTo>
                        <a:pt x="2252" y="75"/>
                      </a:lnTo>
                      <a:lnTo>
                        <a:pt x="2256" y="113"/>
                      </a:lnTo>
                      <a:lnTo>
                        <a:pt x="2256" y="152"/>
                      </a:lnTo>
                      <a:lnTo>
                        <a:pt x="2256" y="191"/>
                      </a:lnTo>
                      <a:lnTo>
                        <a:pt x="2252" y="230"/>
                      </a:lnTo>
                      <a:lnTo>
                        <a:pt x="2249" y="269"/>
                      </a:lnTo>
                      <a:lnTo>
                        <a:pt x="2246" y="304"/>
                      </a:lnTo>
                      <a:lnTo>
                        <a:pt x="2256" y="304"/>
                      </a:lnTo>
                      <a:lnTo>
                        <a:pt x="2262" y="265"/>
                      </a:lnTo>
                      <a:lnTo>
                        <a:pt x="2265" y="230"/>
                      </a:lnTo>
                      <a:lnTo>
                        <a:pt x="2265" y="191"/>
                      </a:lnTo>
                      <a:lnTo>
                        <a:pt x="2265" y="152"/>
                      </a:lnTo>
                      <a:close/>
                      <a:moveTo>
                        <a:pt x="10" y="0"/>
                      </a:moveTo>
                      <a:lnTo>
                        <a:pt x="4" y="39"/>
                      </a:lnTo>
                      <a:lnTo>
                        <a:pt x="0" y="78"/>
                      </a:lnTo>
                      <a:lnTo>
                        <a:pt x="0" y="113"/>
                      </a:lnTo>
                      <a:lnTo>
                        <a:pt x="0" y="152"/>
                      </a:lnTo>
                      <a:lnTo>
                        <a:pt x="0" y="191"/>
                      </a:lnTo>
                      <a:lnTo>
                        <a:pt x="0" y="230"/>
                      </a:lnTo>
                      <a:lnTo>
                        <a:pt x="4" y="265"/>
                      </a:lnTo>
                      <a:lnTo>
                        <a:pt x="10" y="304"/>
                      </a:lnTo>
                      <a:lnTo>
                        <a:pt x="20" y="304"/>
                      </a:lnTo>
                      <a:lnTo>
                        <a:pt x="16" y="269"/>
                      </a:lnTo>
                      <a:lnTo>
                        <a:pt x="13" y="230"/>
                      </a:lnTo>
                      <a:lnTo>
                        <a:pt x="10" y="191"/>
                      </a:lnTo>
                      <a:lnTo>
                        <a:pt x="10" y="152"/>
                      </a:lnTo>
                      <a:lnTo>
                        <a:pt x="10" y="113"/>
                      </a:lnTo>
                      <a:lnTo>
                        <a:pt x="13" y="75"/>
                      </a:lnTo>
                      <a:lnTo>
                        <a:pt x="16" y="36"/>
                      </a:lnTo>
                      <a:lnTo>
                        <a:pt x="2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4A1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5" name="Freeform 353"/>
                <p:cNvSpPr>
                  <a:spLocks noEditPoints="1"/>
                </p:cNvSpPr>
                <p:nvPr/>
              </p:nvSpPr>
              <p:spPr bwMode="auto">
                <a:xfrm>
                  <a:off x="1897" y="2602"/>
                  <a:ext cx="2258" cy="311"/>
                </a:xfrm>
                <a:custGeom>
                  <a:avLst/>
                  <a:gdLst>
                    <a:gd name="T0" fmla="*/ 2258 w 2258"/>
                    <a:gd name="T1" fmla="*/ 155 h 311"/>
                    <a:gd name="T2" fmla="*/ 2255 w 2258"/>
                    <a:gd name="T3" fmla="*/ 116 h 311"/>
                    <a:gd name="T4" fmla="*/ 2255 w 2258"/>
                    <a:gd name="T5" fmla="*/ 78 h 311"/>
                    <a:gd name="T6" fmla="*/ 2252 w 2258"/>
                    <a:gd name="T7" fmla="*/ 42 h 311"/>
                    <a:gd name="T8" fmla="*/ 2245 w 2258"/>
                    <a:gd name="T9" fmla="*/ 3 h 311"/>
                    <a:gd name="T10" fmla="*/ 2242 w 2258"/>
                    <a:gd name="T11" fmla="*/ 3 h 311"/>
                    <a:gd name="T12" fmla="*/ 2235 w 2258"/>
                    <a:gd name="T13" fmla="*/ 0 h 311"/>
                    <a:gd name="T14" fmla="*/ 2239 w 2258"/>
                    <a:gd name="T15" fmla="*/ 39 h 311"/>
                    <a:gd name="T16" fmla="*/ 2242 w 2258"/>
                    <a:gd name="T17" fmla="*/ 78 h 311"/>
                    <a:gd name="T18" fmla="*/ 2245 w 2258"/>
                    <a:gd name="T19" fmla="*/ 116 h 311"/>
                    <a:gd name="T20" fmla="*/ 2245 w 2258"/>
                    <a:gd name="T21" fmla="*/ 155 h 311"/>
                    <a:gd name="T22" fmla="*/ 2245 w 2258"/>
                    <a:gd name="T23" fmla="*/ 194 h 311"/>
                    <a:gd name="T24" fmla="*/ 2242 w 2258"/>
                    <a:gd name="T25" fmla="*/ 233 h 311"/>
                    <a:gd name="T26" fmla="*/ 2239 w 2258"/>
                    <a:gd name="T27" fmla="*/ 272 h 311"/>
                    <a:gd name="T28" fmla="*/ 2235 w 2258"/>
                    <a:gd name="T29" fmla="*/ 311 h 311"/>
                    <a:gd name="T30" fmla="*/ 2242 w 2258"/>
                    <a:gd name="T31" fmla="*/ 307 h 311"/>
                    <a:gd name="T32" fmla="*/ 2245 w 2258"/>
                    <a:gd name="T33" fmla="*/ 307 h 311"/>
                    <a:gd name="T34" fmla="*/ 2252 w 2258"/>
                    <a:gd name="T35" fmla="*/ 272 h 311"/>
                    <a:gd name="T36" fmla="*/ 2255 w 2258"/>
                    <a:gd name="T37" fmla="*/ 233 h 311"/>
                    <a:gd name="T38" fmla="*/ 2255 w 2258"/>
                    <a:gd name="T39" fmla="*/ 194 h 311"/>
                    <a:gd name="T40" fmla="*/ 2258 w 2258"/>
                    <a:gd name="T41" fmla="*/ 155 h 311"/>
                    <a:gd name="T42" fmla="*/ 12 w 2258"/>
                    <a:gd name="T43" fmla="*/ 3 h 311"/>
                    <a:gd name="T44" fmla="*/ 6 w 2258"/>
                    <a:gd name="T45" fmla="*/ 42 h 311"/>
                    <a:gd name="T46" fmla="*/ 3 w 2258"/>
                    <a:gd name="T47" fmla="*/ 78 h 311"/>
                    <a:gd name="T48" fmla="*/ 3 w 2258"/>
                    <a:gd name="T49" fmla="*/ 116 h 311"/>
                    <a:gd name="T50" fmla="*/ 0 w 2258"/>
                    <a:gd name="T51" fmla="*/ 155 h 311"/>
                    <a:gd name="T52" fmla="*/ 3 w 2258"/>
                    <a:gd name="T53" fmla="*/ 194 h 311"/>
                    <a:gd name="T54" fmla="*/ 3 w 2258"/>
                    <a:gd name="T55" fmla="*/ 233 h 311"/>
                    <a:gd name="T56" fmla="*/ 6 w 2258"/>
                    <a:gd name="T57" fmla="*/ 272 h 311"/>
                    <a:gd name="T58" fmla="*/ 12 w 2258"/>
                    <a:gd name="T59" fmla="*/ 307 h 311"/>
                    <a:gd name="T60" fmla="*/ 16 w 2258"/>
                    <a:gd name="T61" fmla="*/ 307 h 311"/>
                    <a:gd name="T62" fmla="*/ 22 w 2258"/>
                    <a:gd name="T63" fmla="*/ 311 h 311"/>
                    <a:gd name="T64" fmla="*/ 19 w 2258"/>
                    <a:gd name="T65" fmla="*/ 272 h 311"/>
                    <a:gd name="T66" fmla="*/ 16 w 2258"/>
                    <a:gd name="T67" fmla="*/ 233 h 311"/>
                    <a:gd name="T68" fmla="*/ 12 w 2258"/>
                    <a:gd name="T69" fmla="*/ 194 h 311"/>
                    <a:gd name="T70" fmla="*/ 12 w 2258"/>
                    <a:gd name="T71" fmla="*/ 155 h 311"/>
                    <a:gd name="T72" fmla="*/ 12 w 2258"/>
                    <a:gd name="T73" fmla="*/ 116 h 311"/>
                    <a:gd name="T74" fmla="*/ 16 w 2258"/>
                    <a:gd name="T75" fmla="*/ 78 h 311"/>
                    <a:gd name="T76" fmla="*/ 19 w 2258"/>
                    <a:gd name="T77" fmla="*/ 39 h 311"/>
                    <a:gd name="T78" fmla="*/ 22 w 2258"/>
                    <a:gd name="T79" fmla="*/ 0 h 311"/>
                    <a:gd name="T80" fmla="*/ 16 w 2258"/>
                    <a:gd name="T81" fmla="*/ 3 h 311"/>
                    <a:gd name="T82" fmla="*/ 12 w 2258"/>
                    <a:gd name="T83" fmla="*/ 3 h 31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258" h="311">
                      <a:moveTo>
                        <a:pt x="2258" y="155"/>
                      </a:moveTo>
                      <a:lnTo>
                        <a:pt x="2255" y="116"/>
                      </a:lnTo>
                      <a:lnTo>
                        <a:pt x="2255" y="78"/>
                      </a:lnTo>
                      <a:lnTo>
                        <a:pt x="2252" y="42"/>
                      </a:lnTo>
                      <a:lnTo>
                        <a:pt x="2245" y="3"/>
                      </a:lnTo>
                      <a:lnTo>
                        <a:pt x="2242" y="3"/>
                      </a:lnTo>
                      <a:lnTo>
                        <a:pt x="2235" y="0"/>
                      </a:lnTo>
                      <a:lnTo>
                        <a:pt x="2239" y="39"/>
                      </a:lnTo>
                      <a:lnTo>
                        <a:pt x="2242" y="78"/>
                      </a:lnTo>
                      <a:lnTo>
                        <a:pt x="2245" y="116"/>
                      </a:lnTo>
                      <a:lnTo>
                        <a:pt x="2245" y="155"/>
                      </a:lnTo>
                      <a:lnTo>
                        <a:pt x="2245" y="194"/>
                      </a:lnTo>
                      <a:lnTo>
                        <a:pt x="2242" y="233"/>
                      </a:lnTo>
                      <a:lnTo>
                        <a:pt x="2239" y="272"/>
                      </a:lnTo>
                      <a:lnTo>
                        <a:pt x="2235" y="311"/>
                      </a:lnTo>
                      <a:lnTo>
                        <a:pt x="2242" y="307"/>
                      </a:lnTo>
                      <a:lnTo>
                        <a:pt x="2245" y="307"/>
                      </a:lnTo>
                      <a:lnTo>
                        <a:pt x="2252" y="272"/>
                      </a:lnTo>
                      <a:lnTo>
                        <a:pt x="2255" y="233"/>
                      </a:lnTo>
                      <a:lnTo>
                        <a:pt x="2255" y="194"/>
                      </a:lnTo>
                      <a:lnTo>
                        <a:pt x="2258" y="155"/>
                      </a:lnTo>
                      <a:close/>
                      <a:moveTo>
                        <a:pt x="12" y="3"/>
                      </a:moveTo>
                      <a:lnTo>
                        <a:pt x="6" y="42"/>
                      </a:lnTo>
                      <a:lnTo>
                        <a:pt x="3" y="78"/>
                      </a:lnTo>
                      <a:lnTo>
                        <a:pt x="3" y="116"/>
                      </a:lnTo>
                      <a:lnTo>
                        <a:pt x="0" y="155"/>
                      </a:lnTo>
                      <a:lnTo>
                        <a:pt x="3" y="194"/>
                      </a:lnTo>
                      <a:lnTo>
                        <a:pt x="3" y="233"/>
                      </a:lnTo>
                      <a:lnTo>
                        <a:pt x="6" y="272"/>
                      </a:lnTo>
                      <a:lnTo>
                        <a:pt x="12" y="307"/>
                      </a:lnTo>
                      <a:lnTo>
                        <a:pt x="16" y="307"/>
                      </a:lnTo>
                      <a:lnTo>
                        <a:pt x="22" y="311"/>
                      </a:lnTo>
                      <a:lnTo>
                        <a:pt x="19" y="272"/>
                      </a:lnTo>
                      <a:lnTo>
                        <a:pt x="16" y="233"/>
                      </a:lnTo>
                      <a:lnTo>
                        <a:pt x="12" y="194"/>
                      </a:lnTo>
                      <a:lnTo>
                        <a:pt x="12" y="155"/>
                      </a:lnTo>
                      <a:lnTo>
                        <a:pt x="12" y="116"/>
                      </a:lnTo>
                      <a:lnTo>
                        <a:pt x="16" y="78"/>
                      </a:lnTo>
                      <a:lnTo>
                        <a:pt x="19" y="39"/>
                      </a:lnTo>
                      <a:lnTo>
                        <a:pt x="22" y="0"/>
                      </a:lnTo>
                      <a:lnTo>
                        <a:pt x="16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F4A0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6" name="Freeform 354"/>
                <p:cNvSpPr>
                  <a:spLocks noEditPoints="1"/>
                </p:cNvSpPr>
                <p:nvPr/>
              </p:nvSpPr>
              <p:spPr bwMode="auto">
                <a:xfrm>
                  <a:off x="1903" y="2602"/>
                  <a:ext cx="2246" cy="311"/>
                </a:xfrm>
                <a:custGeom>
                  <a:avLst/>
                  <a:gdLst>
                    <a:gd name="T0" fmla="*/ 2246 w 2246"/>
                    <a:gd name="T1" fmla="*/ 155 h 311"/>
                    <a:gd name="T2" fmla="*/ 2246 w 2246"/>
                    <a:gd name="T3" fmla="*/ 116 h 311"/>
                    <a:gd name="T4" fmla="*/ 2242 w 2246"/>
                    <a:gd name="T5" fmla="*/ 78 h 311"/>
                    <a:gd name="T6" fmla="*/ 2239 w 2246"/>
                    <a:gd name="T7" fmla="*/ 39 h 311"/>
                    <a:gd name="T8" fmla="*/ 2236 w 2246"/>
                    <a:gd name="T9" fmla="*/ 3 h 311"/>
                    <a:gd name="T10" fmla="*/ 2223 w 2246"/>
                    <a:gd name="T11" fmla="*/ 0 h 311"/>
                    <a:gd name="T12" fmla="*/ 2226 w 2246"/>
                    <a:gd name="T13" fmla="*/ 39 h 311"/>
                    <a:gd name="T14" fmla="*/ 2229 w 2246"/>
                    <a:gd name="T15" fmla="*/ 78 h 311"/>
                    <a:gd name="T16" fmla="*/ 2233 w 2246"/>
                    <a:gd name="T17" fmla="*/ 116 h 311"/>
                    <a:gd name="T18" fmla="*/ 2233 w 2246"/>
                    <a:gd name="T19" fmla="*/ 155 h 311"/>
                    <a:gd name="T20" fmla="*/ 2233 w 2246"/>
                    <a:gd name="T21" fmla="*/ 194 h 311"/>
                    <a:gd name="T22" fmla="*/ 2229 w 2246"/>
                    <a:gd name="T23" fmla="*/ 233 h 311"/>
                    <a:gd name="T24" fmla="*/ 2226 w 2246"/>
                    <a:gd name="T25" fmla="*/ 272 h 311"/>
                    <a:gd name="T26" fmla="*/ 2223 w 2246"/>
                    <a:gd name="T27" fmla="*/ 311 h 311"/>
                    <a:gd name="T28" fmla="*/ 2236 w 2246"/>
                    <a:gd name="T29" fmla="*/ 307 h 311"/>
                    <a:gd name="T30" fmla="*/ 2239 w 2246"/>
                    <a:gd name="T31" fmla="*/ 272 h 311"/>
                    <a:gd name="T32" fmla="*/ 2242 w 2246"/>
                    <a:gd name="T33" fmla="*/ 233 h 311"/>
                    <a:gd name="T34" fmla="*/ 2246 w 2246"/>
                    <a:gd name="T35" fmla="*/ 194 h 311"/>
                    <a:gd name="T36" fmla="*/ 2246 w 2246"/>
                    <a:gd name="T37" fmla="*/ 155 h 311"/>
                    <a:gd name="T38" fmla="*/ 10 w 2246"/>
                    <a:gd name="T39" fmla="*/ 3 h 311"/>
                    <a:gd name="T40" fmla="*/ 6 w 2246"/>
                    <a:gd name="T41" fmla="*/ 39 h 311"/>
                    <a:gd name="T42" fmla="*/ 3 w 2246"/>
                    <a:gd name="T43" fmla="*/ 78 h 311"/>
                    <a:gd name="T44" fmla="*/ 0 w 2246"/>
                    <a:gd name="T45" fmla="*/ 116 h 311"/>
                    <a:gd name="T46" fmla="*/ 0 w 2246"/>
                    <a:gd name="T47" fmla="*/ 155 h 311"/>
                    <a:gd name="T48" fmla="*/ 0 w 2246"/>
                    <a:gd name="T49" fmla="*/ 194 h 311"/>
                    <a:gd name="T50" fmla="*/ 3 w 2246"/>
                    <a:gd name="T51" fmla="*/ 233 h 311"/>
                    <a:gd name="T52" fmla="*/ 6 w 2246"/>
                    <a:gd name="T53" fmla="*/ 272 h 311"/>
                    <a:gd name="T54" fmla="*/ 10 w 2246"/>
                    <a:gd name="T55" fmla="*/ 307 h 311"/>
                    <a:gd name="T56" fmla="*/ 23 w 2246"/>
                    <a:gd name="T57" fmla="*/ 311 h 311"/>
                    <a:gd name="T58" fmla="*/ 19 w 2246"/>
                    <a:gd name="T59" fmla="*/ 272 h 311"/>
                    <a:gd name="T60" fmla="*/ 16 w 2246"/>
                    <a:gd name="T61" fmla="*/ 233 h 311"/>
                    <a:gd name="T62" fmla="*/ 13 w 2246"/>
                    <a:gd name="T63" fmla="*/ 194 h 311"/>
                    <a:gd name="T64" fmla="*/ 13 w 2246"/>
                    <a:gd name="T65" fmla="*/ 155 h 311"/>
                    <a:gd name="T66" fmla="*/ 13 w 2246"/>
                    <a:gd name="T67" fmla="*/ 116 h 311"/>
                    <a:gd name="T68" fmla="*/ 16 w 2246"/>
                    <a:gd name="T69" fmla="*/ 78 h 311"/>
                    <a:gd name="T70" fmla="*/ 19 w 2246"/>
                    <a:gd name="T71" fmla="*/ 39 h 311"/>
                    <a:gd name="T72" fmla="*/ 23 w 2246"/>
                    <a:gd name="T73" fmla="*/ 0 h 311"/>
                    <a:gd name="T74" fmla="*/ 10 w 2246"/>
                    <a:gd name="T75" fmla="*/ 3 h 3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46" h="311">
                      <a:moveTo>
                        <a:pt x="2246" y="155"/>
                      </a:moveTo>
                      <a:lnTo>
                        <a:pt x="2246" y="116"/>
                      </a:lnTo>
                      <a:lnTo>
                        <a:pt x="2242" y="78"/>
                      </a:lnTo>
                      <a:lnTo>
                        <a:pt x="2239" y="39"/>
                      </a:lnTo>
                      <a:lnTo>
                        <a:pt x="2236" y="3"/>
                      </a:lnTo>
                      <a:lnTo>
                        <a:pt x="2223" y="0"/>
                      </a:lnTo>
                      <a:lnTo>
                        <a:pt x="2226" y="39"/>
                      </a:lnTo>
                      <a:lnTo>
                        <a:pt x="2229" y="78"/>
                      </a:lnTo>
                      <a:lnTo>
                        <a:pt x="2233" y="116"/>
                      </a:lnTo>
                      <a:lnTo>
                        <a:pt x="2233" y="155"/>
                      </a:lnTo>
                      <a:lnTo>
                        <a:pt x="2233" y="194"/>
                      </a:lnTo>
                      <a:lnTo>
                        <a:pt x="2229" y="233"/>
                      </a:lnTo>
                      <a:lnTo>
                        <a:pt x="2226" y="272"/>
                      </a:lnTo>
                      <a:lnTo>
                        <a:pt x="2223" y="311"/>
                      </a:lnTo>
                      <a:lnTo>
                        <a:pt x="2236" y="307"/>
                      </a:lnTo>
                      <a:lnTo>
                        <a:pt x="2239" y="272"/>
                      </a:lnTo>
                      <a:lnTo>
                        <a:pt x="2242" y="233"/>
                      </a:lnTo>
                      <a:lnTo>
                        <a:pt x="2246" y="194"/>
                      </a:lnTo>
                      <a:lnTo>
                        <a:pt x="2246" y="155"/>
                      </a:lnTo>
                      <a:close/>
                      <a:moveTo>
                        <a:pt x="10" y="3"/>
                      </a:moveTo>
                      <a:lnTo>
                        <a:pt x="6" y="39"/>
                      </a:lnTo>
                      <a:lnTo>
                        <a:pt x="3" y="78"/>
                      </a:lnTo>
                      <a:lnTo>
                        <a:pt x="0" y="116"/>
                      </a:lnTo>
                      <a:lnTo>
                        <a:pt x="0" y="155"/>
                      </a:lnTo>
                      <a:lnTo>
                        <a:pt x="0" y="194"/>
                      </a:lnTo>
                      <a:lnTo>
                        <a:pt x="3" y="233"/>
                      </a:lnTo>
                      <a:lnTo>
                        <a:pt x="6" y="272"/>
                      </a:lnTo>
                      <a:lnTo>
                        <a:pt x="10" y="307"/>
                      </a:lnTo>
                      <a:lnTo>
                        <a:pt x="23" y="311"/>
                      </a:lnTo>
                      <a:lnTo>
                        <a:pt x="19" y="272"/>
                      </a:lnTo>
                      <a:lnTo>
                        <a:pt x="16" y="233"/>
                      </a:lnTo>
                      <a:lnTo>
                        <a:pt x="13" y="194"/>
                      </a:lnTo>
                      <a:lnTo>
                        <a:pt x="13" y="155"/>
                      </a:lnTo>
                      <a:lnTo>
                        <a:pt x="13" y="116"/>
                      </a:lnTo>
                      <a:lnTo>
                        <a:pt x="16" y="78"/>
                      </a:lnTo>
                      <a:lnTo>
                        <a:pt x="19" y="39"/>
                      </a:lnTo>
                      <a:lnTo>
                        <a:pt x="23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49F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7" name="Freeform 355"/>
                <p:cNvSpPr>
                  <a:spLocks noEditPoints="1"/>
                </p:cNvSpPr>
                <p:nvPr/>
              </p:nvSpPr>
              <p:spPr bwMode="auto">
                <a:xfrm>
                  <a:off x="1909" y="2602"/>
                  <a:ext cx="2233" cy="311"/>
                </a:xfrm>
                <a:custGeom>
                  <a:avLst/>
                  <a:gdLst>
                    <a:gd name="T0" fmla="*/ 2233 w 2233"/>
                    <a:gd name="T1" fmla="*/ 155 h 311"/>
                    <a:gd name="T2" fmla="*/ 2233 w 2233"/>
                    <a:gd name="T3" fmla="*/ 116 h 311"/>
                    <a:gd name="T4" fmla="*/ 2230 w 2233"/>
                    <a:gd name="T5" fmla="*/ 78 h 311"/>
                    <a:gd name="T6" fmla="*/ 2227 w 2233"/>
                    <a:gd name="T7" fmla="*/ 39 h 311"/>
                    <a:gd name="T8" fmla="*/ 2223 w 2233"/>
                    <a:gd name="T9" fmla="*/ 0 h 311"/>
                    <a:gd name="T10" fmla="*/ 2217 w 2233"/>
                    <a:gd name="T11" fmla="*/ 0 h 311"/>
                    <a:gd name="T12" fmla="*/ 2210 w 2233"/>
                    <a:gd name="T13" fmla="*/ 0 h 311"/>
                    <a:gd name="T14" fmla="*/ 2214 w 2233"/>
                    <a:gd name="T15" fmla="*/ 39 h 311"/>
                    <a:gd name="T16" fmla="*/ 2220 w 2233"/>
                    <a:gd name="T17" fmla="*/ 78 h 311"/>
                    <a:gd name="T18" fmla="*/ 2220 w 2233"/>
                    <a:gd name="T19" fmla="*/ 116 h 311"/>
                    <a:gd name="T20" fmla="*/ 2220 w 2233"/>
                    <a:gd name="T21" fmla="*/ 155 h 311"/>
                    <a:gd name="T22" fmla="*/ 2220 w 2233"/>
                    <a:gd name="T23" fmla="*/ 194 h 311"/>
                    <a:gd name="T24" fmla="*/ 2220 w 2233"/>
                    <a:gd name="T25" fmla="*/ 236 h 311"/>
                    <a:gd name="T26" fmla="*/ 2214 w 2233"/>
                    <a:gd name="T27" fmla="*/ 275 h 311"/>
                    <a:gd name="T28" fmla="*/ 2210 w 2233"/>
                    <a:gd name="T29" fmla="*/ 311 h 311"/>
                    <a:gd name="T30" fmla="*/ 2217 w 2233"/>
                    <a:gd name="T31" fmla="*/ 311 h 311"/>
                    <a:gd name="T32" fmla="*/ 2223 w 2233"/>
                    <a:gd name="T33" fmla="*/ 311 h 311"/>
                    <a:gd name="T34" fmla="*/ 2227 w 2233"/>
                    <a:gd name="T35" fmla="*/ 272 h 311"/>
                    <a:gd name="T36" fmla="*/ 2230 w 2233"/>
                    <a:gd name="T37" fmla="*/ 233 h 311"/>
                    <a:gd name="T38" fmla="*/ 2233 w 2233"/>
                    <a:gd name="T39" fmla="*/ 194 h 311"/>
                    <a:gd name="T40" fmla="*/ 2233 w 2233"/>
                    <a:gd name="T41" fmla="*/ 155 h 311"/>
                    <a:gd name="T42" fmla="*/ 10 w 2233"/>
                    <a:gd name="T43" fmla="*/ 0 h 311"/>
                    <a:gd name="T44" fmla="*/ 7 w 2233"/>
                    <a:gd name="T45" fmla="*/ 39 h 311"/>
                    <a:gd name="T46" fmla="*/ 4 w 2233"/>
                    <a:gd name="T47" fmla="*/ 78 h 311"/>
                    <a:gd name="T48" fmla="*/ 0 w 2233"/>
                    <a:gd name="T49" fmla="*/ 116 h 311"/>
                    <a:gd name="T50" fmla="*/ 0 w 2233"/>
                    <a:gd name="T51" fmla="*/ 155 h 311"/>
                    <a:gd name="T52" fmla="*/ 0 w 2233"/>
                    <a:gd name="T53" fmla="*/ 194 h 311"/>
                    <a:gd name="T54" fmla="*/ 4 w 2233"/>
                    <a:gd name="T55" fmla="*/ 233 h 311"/>
                    <a:gd name="T56" fmla="*/ 7 w 2233"/>
                    <a:gd name="T57" fmla="*/ 272 h 311"/>
                    <a:gd name="T58" fmla="*/ 10 w 2233"/>
                    <a:gd name="T59" fmla="*/ 311 h 311"/>
                    <a:gd name="T60" fmla="*/ 17 w 2233"/>
                    <a:gd name="T61" fmla="*/ 311 h 311"/>
                    <a:gd name="T62" fmla="*/ 23 w 2233"/>
                    <a:gd name="T63" fmla="*/ 311 h 311"/>
                    <a:gd name="T64" fmla="*/ 20 w 2233"/>
                    <a:gd name="T65" fmla="*/ 275 h 311"/>
                    <a:gd name="T66" fmla="*/ 17 w 2233"/>
                    <a:gd name="T67" fmla="*/ 236 h 311"/>
                    <a:gd name="T68" fmla="*/ 13 w 2233"/>
                    <a:gd name="T69" fmla="*/ 194 h 311"/>
                    <a:gd name="T70" fmla="*/ 13 w 2233"/>
                    <a:gd name="T71" fmla="*/ 155 h 311"/>
                    <a:gd name="T72" fmla="*/ 13 w 2233"/>
                    <a:gd name="T73" fmla="*/ 116 h 311"/>
                    <a:gd name="T74" fmla="*/ 17 w 2233"/>
                    <a:gd name="T75" fmla="*/ 78 h 311"/>
                    <a:gd name="T76" fmla="*/ 20 w 2233"/>
                    <a:gd name="T77" fmla="*/ 39 h 311"/>
                    <a:gd name="T78" fmla="*/ 23 w 2233"/>
                    <a:gd name="T79" fmla="*/ 0 h 311"/>
                    <a:gd name="T80" fmla="*/ 17 w 2233"/>
                    <a:gd name="T81" fmla="*/ 0 h 311"/>
                    <a:gd name="T82" fmla="*/ 10 w 2233"/>
                    <a:gd name="T83" fmla="*/ 0 h 31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233" h="311">
                      <a:moveTo>
                        <a:pt x="2233" y="155"/>
                      </a:moveTo>
                      <a:lnTo>
                        <a:pt x="2233" y="116"/>
                      </a:lnTo>
                      <a:lnTo>
                        <a:pt x="2230" y="78"/>
                      </a:lnTo>
                      <a:lnTo>
                        <a:pt x="2227" y="39"/>
                      </a:lnTo>
                      <a:lnTo>
                        <a:pt x="2223" y="0"/>
                      </a:lnTo>
                      <a:lnTo>
                        <a:pt x="2217" y="0"/>
                      </a:lnTo>
                      <a:lnTo>
                        <a:pt x="2210" y="0"/>
                      </a:lnTo>
                      <a:lnTo>
                        <a:pt x="2214" y="39"/>
                      </a:lnTo>
                      <a:lnTo>
                        <a:pt x="2220" y="78"/>
                      </a:lnTo>
                      <a:lnTo>
                        <a:pt x="2220" y="116"/>
                      </a:lnTo>
                      <a:lnTo>
                        <a:pt x="2220" y="155"/>
                      </a:lnTo>
                      <a:lnTo>
                        <a:pt x="2220" y="194"/>
                      </a:lnTo>
                      <a:lnTo>
                        <a:pt x="2220" y="236"/>
                      </a:lnTo>
                      <a:lnTo>
                        <a:pt x="2214" y="275"/>
                      </a:lnTo>
                      <a:lnTo>
                        <a:pt x="2210" y="311"/>
                      </a:lnTo>
                      <a:lnTo>
                        <a:pt x="2217" y="311"/>
                      </a:lnTo>
                      <a:lnTo>
                        <a:pt x="2223" y="311"/>
                      </a:lnTo>
                      <a:lnTo>
                        <a:pt x="2227" y="272"/>
                      </a:lnTo>
                      <a:lnTo>
                        <a:pt x="2230" y="233"/>
                      </a:lnTo>
                      <a:lnTo>
                        <a:pt x="2233" y="194"/>
                      </a:lnTo>
                      <a:lnTo>
                        <a:pt x="2233" y="155"/>
                      </a:lnTo>
                      <a:close/>
                      <a:moveTo>
                        <a:pt x="10" y="0"/>
                      </a:moveTo>
                      <a:lnTo>
                        <a:pt x="7" y="39"/>
                      </a:lnTo>
                      <a:lnTo>
                        <a:pt x="4" y="78"/>
                      </a:lnTo>
                      <a:lnTo>
                        <a:pt x="0" y="116"/>
                      </a:lnTo>
                      <a:lnTo>
                        <a:pt x="0" y="155"/>
                      </a:lnTo>
                      <a:lnTo>
                        <a:pt x="0" y="194"/>
                      </a:lnTo>
                      <a:lnTo>
                        <a:pt x="4" y="233"/>
                      </a:lnTo>
                      <a:lnTo>
                        <a:pt x="7" y="272"/>
                      </a:lnTo>
                      <a:lnTo>
                        <a:pt x="10" y="311"/>
                      </a:lnTo>
                      <a:lnTo>
                        <a:pt x="17" y="311"/>
                      </a:lnTo>
                      <a:lnTo>
                        <a:pt x="23" y="311"/>
                      </a:lnTo>
                      <a:lnTo>
                        <a:pt x="20" y="275"/>
                      </a:lnTo>
                      <a:lnTo>
                        <a:pt x="17" y="236"/>
                      </a:lnTo>
                      <a:lnTo>
                        <a:pt x="13" y="194"/>
                      </a:lnTo>
                      <a:lnTo>
                        <a:pt x="13" y="155"/>
                      </a:lnTo>
                      <a:lnTo>
                        <a:pt x="13" y="116"/>
                      </a:lnTo>
                      <a:lnTo>
                        <a:pt x="17" y="78"/>
                      </a:lnTo>
                      <a:lnTo>
                        <a:pt x="20" y="39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39E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8" name="Freeform 356"/>
                <p:cNvSpPr>
                  <a:spLocks noEditPoints="1"/>
                </p:cNvSpPr>
                <p:nvPr/>
              </p:nvSpPr>
              <p:spPr bwMode="auto">
                <a:xfrm>
                  <a:off x="1916" y="2599"/>
                  <a:ext cx="2220" cy="317"/>
                </a:xfrm>
                <a:custGeom>
                  <a:avLst/>
                  <a:gdLst>
                    <a:gd name="T0" fmla="*/ 2220 w 2220"/>
                    <a:gd name="T1" fmla="*/ 158 h 317"/>
                    <a:gd name="T2" fmla="*/ 2220 w 2220"/>
                    <a:gd name="T3" fmla="*/ 119 h 317"/>
                    <a:gd name="T4" fmla="*/ 2216 w 2220"/>
                    <a:gd name="T5" fmla="*/ 81 h 317"/>
                    <a:gd name="T6" fmla="*/ 2213 w 2220"/>
                    <a:gd name="T7" fmla="*/ 42 h 317"/>
                    <a:gd name="T8" fmla="*/ 2210 w 2220"/>
                    <a:gd name="T9" fmla="*/ 3 h 317"/>
                    <a:gd name="T10" fmla="*/ 2197 w 2220"/>
                    <a:gd name="T11" fmla="*/ 0 h 317"/>
                    <a:gd name="T12" fmla="*/ 2203 w 2220"/>
                    <a:gd name="T13" fmla="*/ 38 h 317"/>
                    <a:gd name="T14" fmla="*/ 2207 w 2220"/>
                    <a:gd name="T15" fmla="*/ 81 h 317"/>
                    <a:gd name="T16" fmla="*/ 2207 w 2220"/>
                    <a:gd name="T17" fmla="*/ 119 h 317"/>
                    <a:gd name="T18" fmla="*/ 2210 w 2220"/>
                    <a:gd name="T19" fmla="*/ 158 h 317"/>
                    <a:gd name="T20" fmla="*/ 2207 w 2220"/>
                    <a:gd name="T21" fmla="*/ 197 h 317"/>
                    <a:gd name="T22" fmla="*/ 2207 w 2220"/>
                    <a:gd name="T23" fmla="*/ 239 h 317"/>
                    <a:gd name="T24" fmla="*/ 2203 w 2220"/>
                    <a:gd name="T25" fmla="*/ 278 h 317"/>
                    <a:gd name="T26" fmla="*/ 2197 w 2220"/>
                    <a:gd name="T27" fmla="*/ 317 h 317"/>
                    <a:gd name="T28" fmla="*/ 2210 w 2220"/>
                    <a:gd name="T29" fmla="*/ 314 h 317"/>
                    <a:gd name="T30" fmla="*/ 2213 w 2220"/>
                    <a:gd name="T31" fmla="*/ 275 h 317"/>
                    <a:gd name="T32" fmla="*/ 2216 w 2220"/>
                    <a:gd name="T33" fmla="*/ 236 h 317"/>
                    <a:gd name="T34" fmla="*/ 2220 w 2220"/>
                    <a:gd name="T35" fmla="*/ 197 h 317"/>
                    <a:gd name="T36" fmla="*/ 2220 w 2220"/>
                    <a:gd name="T37" fmla="*/ 158 h 317"/>
                    <a:gd name="T38" fmla="*/ 10 w 2220"/>
                    <a:gd name="T39" fmla="*/ 3 h 317"/>
                    <a:gd name="T40" fmla="*/ 6 w 2220"/>
                    <a:gd name="T41" fmla="*/ 42 h 317"/>
                    <a:gd name="T42" fmla="*/ 3 w 2220"/>
                    <a:gd name="T43" fmla="*/ 81 h 317"/>
                    <a:gd name="T44" fmla="*/ 0 w 2220"/>
                    <a:gd name="T45" fmla="*/ 119 h 317"/>
                    <a:gd name="T46" fmla="*/ 0 w 2220"/>
                    <a:gd name="T47" fmla="*/ 158 h 317"/>
                    <a:gd name="T48" fmla="*/ 0 w 2220"/>
                    <a:gd name="T49" fmla="*/ 197 h 317"/>
                    <a:gd name="T50" fmla="*/ 3 w 2220"/>
                    <a:gd name="T51" fmla="*/ 236 h 317"/>
                    <a:gd name="T52" fmla="*/ 6 w 2220"/>
                    <a:gd name="T53" fmla="*/ 275 h 317"/>
                    <a:gd name="T54" fmla="*/ 10 w 2220"/>
                    <a:gd name="T55" fmla="*/ 314 h 317"/>
                    <a:gd name="T56" fmla="*/ 23 w 2220"/>
                    <a:gd name="T57" fmla="*/ 317 h 317"/>
                    <a:gd name="T58" fmla="*/ 16 w 2220"/>
                    <a:gd name="T59" fmla="*/ 278 h 317"/>
                    <a:gd name="T60" fmla="*/ 13 w 2220"/>
                    <a:gd name="T61" fmla="*/ 239 h 317"/>
                    <a:gd name="T62" fmla="*/ 13 w 2220"/>
                    <a:gd name="T63" fmla="*/ 197 h 317"/>
                    <a:gd name="T64" fmla="*/ 10 w 2220"/>
                    <a:gd name="T65" fmla="*/ 158 h 317"/>
                    <a:gd name="T66" fmla="*/ 13 w 2220"/>
                    <a:gd name="T67" fmla="*/ 119 h 317"/>
                    <a:gd name="T68" fmla="*/ 13 w 2220"/>
                    <a:gd name="T69" fmla="*/ 81 h 317"/>
                    <a:gd name="T70" fmla="*/ 16 w 2220"/>
                    <a:gd name="T71" fmla="*/ 38 h 317"/>
                    <a:gd name="T72" fmla="*/ 23 w 2220"/>
                    <a:gd name="T73" fmla="*/ 0 h 317"/>
                    <a:gd name="T74" fmla="*/ 10 w 2220"/>
                    <a:gd name="T75" fmla="*/ 3 h 31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20" h="317">
                      <a:moveTo>
                        <a:pt x="2220" y="158"/>
                      </a:moveTo>
                      <a:lnTo>
                        <a:pt x="2220" y="119"/>
                      </a:lnTo>
                      <a:lnTo>
                        <a:pt x="2216" y="81"/>
                      </a:lnTo>
                      <a:lnTo>
                        <a:pt x="2213" y="42"/>
                      </a:lnTo>
                      <a:lnTo>
                        <a:pt x="2210" y="3"/>
                      </a:lnTo>
                      <a:lnTo>
                        <a:pt x="2197" y="0"/>
                      </a:lnTo>
                      <a:lnTo>
                        <a:pt x="2203" y="38"/>
                      </a:lnTo>
                      <a:lnTo>
                        <a:pt x="2207" y="81"/>
                      </a:lnTo>
                      <a:lnTo>
                        <a:pt x="2207" y="119"/>
                      </a:lnTo>
                      <a:lnTo>
                        <a:pt x="2210" y="158"/>
                      </a:lnTo>
                      <a:lnTo>
                        <a:pt x="2207" y="197"/>
                      </a:lnTo>
                      <a:lnTo>
                        <a:pt x="2207" y="239"/>
                      </a:lnTo>
                      <a:lnTo>
                        <a:pt x="2203" y="278"/>
                      </a:lnTo>
                      <a:lnTo>
                        <a:pt x="2197" y="317"/>
                      </a:lnTo>
                      <a:lnTo>
                        <a:pt x="2210" y="314"/>
                      </a:lnTo>
                      <a:lnTo>
                        <a:pt x="2213" y="275"/>
                      </a:lnTo>
                      <a:lnTo>
                        <a:pt x="2216" y="236"/>
                      </a:lnTo>
                      <a:lnTo>
                        <a:pt x="2220" y="197"/>
                      </a:lnTo>
                      <a:lnTo>
                        <a:pt x="2220" y="158"/>
                      </a:lnTo>
                      <a:close/>
                      <a:moveTo>
                        <a:pt x="10" y="3"/>
                      </a:moveTo>
                      <a:lnTo>
                        <a:pt x="6" y="42"/>
                      </a:lnTo>
                      <a:lnTo>
                        <a:pt x="3" y="81"/>
                      </a:lnTo>
                      <a:lnTo>
                        <a:pt x="0" y="119"/>
                      </a:lnTo>
                      <a:lnTo>
                        <a:pt x="0" y="158"/>
                      </a:lnTo>
                      <a:lnTo>
                        <a:pt x="0" y="197"/>
                      </a:lnTo>
                      <a:lnTo>
                        <a:pt x="3" y="236"/>
                      </a:lnTo>
                      <a:lnTo>
                        <a:pt x="6" y="275"/>
                      </a:lnTo>
                      <a:lnTo>
                        <a:pt x="10" y="314"/>
                      </a:lnTo>
                      <a:lnTo>
                        <a:pt x="23" y="317"/>
                      </a:lnTo>
                      <a:lnTo>
                        <a:pt x="16" y="278"/>
                      </a:lnTo>
                      <a:lnTo>
                        <a:pt x="13" y="239"/>
                      </a:lnTo>
                      <a:lnTo>
                        <a:pt x="13" y="197"/>
                      </a:lnTo>
                      <a:lnTo>
                        <a:pt x="10" y="158"/>
                      </a:lnTo>
                      <a:lnTo>
                        <a:pt x="13" y="119"/>
                      </a:lnTo>
                      <a:lnTo>
                        <a:pt x="13" y="81"/>
                      </a:lnTo>
                      <a:lnTo>
                        <a:pt x="16" y="38"/>
                      </a:lnTo>
                      <a:lnTo>
                        <a:pt x="23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39D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09" name="Freeform 357"/>
                <p:cNvSpPr>
                  <a:spLocks noEditPoints="1"/>
                </p:cNvSpPr>
                <p:nvPr/>
              </p:nvSpPr>
              <p:spPr bwMode="auto">
                <a:xfrm>
                  <a:off x="1922" y="2599"/>
                  <a:ext cx="2207" cy="317"/>
                </a:xfrm>
                <a:custGeom>
                  <a:avLst/>
                  <a:gdLst>
                    <a:gd name="T0" fmla="*/ 2207 w 2207"/>
                    <a:gd name="T1" fmla="*/ 158 h 317"/>
                    <a:gd name="T2" fmla="*/ 2207 w 2207"/>
                    <a:gd name="T3" fmla="*/ 119 h 317"/>
                    <a:gd name="T4" fmla="*/ 2207 w 2207"/>
                    <a:gd name="T5" fmla="*/ 81 h 317"/>
                    <a:gd name="T6" fmla="*/ 2201 w 2207"/>
                    <a:gd name="T7" fmla="*/ 42 h 317"/>
                    <a:gd name="T8" fmla="*/ 2197 w 2207"/>
                    <a:gd name="T9" fmla="*/ 3 h 317"/>
                    <a:gd name="T10" fmla="*/ 2191 w 2207"/>
                    <a:gd name="T11" fmla="*/ 0 h 317"/>
                    <a:gd name="T12" fmla="*/ 2184 w 2207"/>
                    <a:gd name="T13" fmla="*/ 0 h 317"/>
                    <a:gd name="T14" fmla="*/ 2191 w 2207"/>
                    <a:gd name="T15" fmla="*/ 38 h 317"/>
                    <a:gd name="T16" fmla="*/ 2194 w 2207"/>
                    <a:gd name="T17" fmla="*/ 77 h 317"/>
                    <a:gd name="T18" fmla="*/ 2197 w 2207"/>
                    <a:gd name="T19" fmla="*/ 119 h 317"/>
                    <a:gd name="T20" fmla="*/ 2197 w 2207"/>
                    <a:gd name="T21" fmla="*/ 158 h 317"/>
                    <a:gd name="T22" fmla="*/ 2197 w 2207"/>
                    <a:gd name="T23" fmla="*/ 200 h 317"/>
                    <a:gd name="T24" fmla="*/ 2194 w 2207"/>
                    <a:gd name="T25" fmla="*/ 239 h 317"/>
                    <a:gd name="T26" fmla="*/ 2191 w 2207"/>
                    <a:gd name="T27" fmla="*/ 278 h 317"/>
                    <a:gd name="T28" fmla="*/ 2184 w 2207"/>
                    <a:gd name="T29" fmla="*/ 317 h 317"/>
                    <a:gd name="T30" fmla="*/ 2191 w 2207"/>
                    <a:gd name="T31" fmla="*/ 317 h 317"/>
                    <a:gd name="T32" fmla="*/ 2197 w 2207"/>
                    <a:gd name="T33" fmla="*/ 314 h 317"/>
                    <a:gd name="T34" fmla="*/ 2201 w 2207"/>
                    <a:gd name="T35" fmla="*/ 278 h 317"/>
                    <a:gd name="T36" fmla="*/ 2207 w 2207"/>
                    <a:gd name="T37" fmla="*/ 239 h 317"/>
                    <a:gd name="T38" fmla="*/ 2207 w 2207"/>
                    <a:gd name="T39" fmla="*/ 197 h 317"/>
                    <a:gd name="T40" fmla="*/ 2207 w 2207"/>
                    <a:gd name="T41" fmla="*/ 158 h 317"/>
                    <a:gd name="T42" fmla="*/ 10 w 2207"/>
                    <a:gd name="T43" fmla="*/ 3 h 317"/>
                    <a:gd name="T44" fmla="*/ 7 w 2207"/>
                    <a:gd name="T45" fmla="*/ 42 h 317"/>
                    <a:gd name="T46" fmla="*/ 4 w 2207"/>
                    <a:gd name="T47" fmla="*/ 81 h 317"/>
                    <a:gd name="T48" fmla="*/ 0 w 2207"/>
                    <a:gd name="T49" fmla="*/ 119 h 317"/>
                    <a:gd name="T50" fmla="*/ 0 w 2207"/>
                    <a:gd name="T51" fmla="*/ 158 h 317"/>
                    <a:gd name="T52" fmla="*/ 0 w 2207"/>
                    <a:gd name="T53" fmla="*/ 197 h 317"/>
                    <a:gd name="T54" fmla="*/ 4 w 2207"/>
                    <a:gd name="T55" fmla="*/ 239 h 317"/>
                    <a:gd name="T56" fmla="*/ 7 w 2207"/>
                    <a:gd name="T57" fmla="*/ 278 h 317"/>
                    <a:gd name="T58" fmla="*/ 10 w 2207"/>
                    <a:gd name="T59" fmla="*/ 314 h 317"/>
                    <a:gd name="T60" fmla="*/ 17 w 2207"/>
                    <a:gd name="T61" fmla="*/ 317 h 317"/>
                    <a:gd name="T62" fmla="*/ 23 w 2207"/>
                    <a:gd name="T63" fmla="*/ 317 h 317"/>
                    <a:gd name="T64" fmla="*/ 17 w 2207"/>
                    <a:gd name="T65" fmla="*/ 278 h 317"/>
                    <a:gd name="T66" fmla="*/ 13 w 2207"/>
                    <a:gd name="T67" fmla="*/ 239 h 317"/>
                    <a:gd name="T68" fmla="*/ 10 w 2207"/>
                    <a:gd name="T69" fmla="*/ 200 h 317"/>
                    <a:gd name="T70" fmla="*/ 10 w 2207"/>
                    <a:gd name="T71" fmla="*/ 158 h 317"/>
                    <a:gd name="T72" fmla="*/ 10 w 2207"/>
                    <a:gd name="T73" fmla="*/ 119 h 317"/>
                    <a:gd name="T74" fmla="*/ 13 w 2207"/>
                    <a:gd name="T75" fmla="*/ 77 h 317"/>
                    <a:gd name="T76" fmla="*/ 17 w 2207"/>
                    <a:gd name="T77" fmla="*/ 38 h 317"/>
                    <a:gd name="T78" fmla="*/ 23 w 2207"/>
                    <a:gd name="T79" fmla="*/ 0 h 317"/>
                    <a:gd name="T80" fmla="*/ 17 w 2207"/>
                    <a:gd name="T81" fmla="*/ 0 h 317"/>
                    <a:gd name="T82" fmla="*/ 10 w 2207"/>
                    <a:gd name="T83" fmla="*/ 3 h 31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207" h="317">
                      <a:moveTo>
                        <a:pt x="2207" y="158"/>
                      </a:moveTo>
                      <a:lnTo>
                        <a:pt x="2207" y="119"/>
                      </a:lnTo>
                      <a:lnTo>
                        <a:pt x="2207" y="81"/>
                      </a:lnTo>
                      <a:lnTo>
                        <a:pt x="2201" y="42"/>
                      </a:lnTo>
                      <a:lnTo>
                        <a:pt x="2197" y="3"/>
                      </a:lnTo>
                      <a:lnTo>
                        <a:pt x="2191" y="0"/>
                      </a:lnTo>
                      <a:lnTo>
                        <a:pt x="2184" y="0"/>
                      </a:lnTo>
                      <a:lnTo>
                        <a:pt x="2191" y="38"/>
                      </a:lnTo>
                      <a:lnTo>
                        <a:pt x="2194" y="77"/>
                      </a:lnTo>
                      <a:lnTo>
                        <a:pt x="2197" y="119"/>
                      </a:lnTo>
                      <a:lnTo>
                        <a:pt x="2197" y="158"/>
                      </a:lnTo>
                      <a:lnTo>
                        <a:pt x="2197" y="200"/>
                      </a:lnTo>
                      <a:lnTo>
                        <a:pt x="2194" y="239"/>
                      </a:lnTo>
                      <a:lnTo>
                        <a:pt x="2191" y="278"/>
                      </a:lnTo>
                      <a:lnTo>
                        <a:pt x="2184" y="317"/>
                      </a:lnTo>
                      <a:lnTo>
                        <a:pt x="2191" y="317"/>
                      </a:lnTo>
                      <a:lnTo>
                        <a:pt x="2197" y="314"/>
                      </a:lnTo>
                      <a:lnTo>
                        <a:pt x="2201" y="278"/>
                      </a:lnTo>
                      <a:lnTo>
                        <a:pt x="2207" y="239"/>
                      </a:lnTo>
                      <a:lnTo>
                        <a:pt x="2207" y="197"/>
                      </a:lnTo>
                      <a:lnTo>
                        <a:pt x="2207" y="158"/>
                      </a:lnTo>
                      <a:close/>
                      <a:moveTo>
                        <a:pt x="10" y="3"/>
                      </a:moveTo>
                      <a:lnTo>
                        <a:pt x="7" y="42"/>
                      </a:lnTo>
                      <a:lnTo>
                        <a:pt x="4" y="81"/>
                      </a:lnTo>
                      <a:lnTo>
                        <a:pt x="0" y="119"/>
                      </a:lnTo>
                      <a:lnTo>
                        <a:pt x="0" y="158"/>
                      </a:lnTo>
                      <a:lnTo>
                        <a:pt x="0" y="197"/>
                      </a:lnTo>
                      <a:lnTo>
                        <a:pt x="4" y="239"/>
                      </a:lnTo>
                      <a:lnTo>
                        <a:pt x="7" y="278"/>
                      </a:lnTo>
                      <a:lnTo>
                        <a:pt x="10" y="314"/>
                      </a:lnTo>
                      <a:lnTo>
                        <a:pt x="17" y="317"/>
                      </a:lnTo>
                      <a:lnTo>
                        <a:pt x="23" y="317"/>
                      </a:lnTo>
                      <a:lnTo>
                        <a:pt x="17" y="278"/>
                      </a:lnTo>
                      <a:lnTo>
                        <a:pt x="13" y="239"/>
                      </a:lnTo>
                      <a:lnTo>
                        <a:pt x="10" y="200"/>
                      </a:lnTo>
                      <a:lnTo>
                        <a:pt x="10" y="158"/>
                      </a:lnTo>
                      <a:lnTo>
                        <a:pt x="10" y="119"/>
                      </a:lnTo>
                      <a:lnTo>
                        <a:pt x="13" y="77"/>
                      </a:lnTo>
                      <a:lnTo>
                        <a:pt x="17" y="38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39C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0" name="Freeform 358"/>
                <p:cNvSpPr>
                  <a:spLocks noEditPoints="1"/>
                </p:cNvSpPr>
                <p:nvPr/>
              </p:nvSpPr>
              <p:spPr bwMode="auto">
                <a:xfrm>
                  <a:off x="1926" y="2599"/>
                  <a:ext cx="2200" cy="317"/>
                </a:xfrm>
                <a:custGeom>
                  <a:avLst/>
                  <a:gdLst>
                    <a:gd name="T0" fmla="*/ 2200 w 2200"/>
                    <a:gd name="T1" fmla="*/ 158 h 317"/>
                    <a:gd name="T2" fmla="*/ 2197 w 2200"/>
                    <a:gd name="T3" fmla="*/ 119 h 317"/>
                    <a:gd name="T4" fmla="*/ 2197 w 2200"/>
                    <a:gd name="T5" fmla="*/ 81 h 317"/>
                    <a:gd name="T6" fmla="*/ 2193 w 2200"/>
                    <a:gd name="T7" fmla="*/ 38 h 317"/>
                    <a:gd name="T8" fmla="*/ 2187 w 2200"/>
                    <a:gd name="T9" fmla="*/ 0 h 317"/>
                    <a:gd name="T10" fmla="*/ 2174 w 2200"/>
                    <a:gd name="T11" fmla="*/ 0 h 317"/>
                    <a:gd name="T12" fmla="*/ 2180 w 2200"/>
                    <a:gd name="T13" fmla="*/ 38 h 317"/>
                    <a:gd name="T14" fmla="*/ 2184 w 2200"/>
                    <a:gd name="T15" fmla="*/ 77 h 317"/>
                    <a:gd name="T16" fmla="*/ 2187 w 2200"/>
                    <a:gd name="T17" fmla="*/ 119 h 317"/>
                    <a:gd name="T18" fmla="*/ 2187 w 2200"/>
                    <a:gd name="T19" fmla="*/ 158 h 317"/>
                    <a:gd name="T20" fmla="*/ 2187 w 2200"/>
                    <a:gd name="T21" fmla="*/ 200 h 317"/>
                    <a:gd name="T22" fmla="*/ 2184 w 2200"/>
                    <a:gd name="T23" fmla="*/ 239 h 317"/>
                    <a:gd name="T24" fmla="*/ 2180 w 2200"/>
                    <a:gd name="T25" fmla="*/ 278 h 317"/>
                    <a:gd name="T26" fmla="*/ 2174 w 2200"/>
                    <a:gd name="T27" fmla="*/ 317 h 317"/>
                    <a:gd name="T28" fmla="*/ 2187 w 2200"/>
                    <a:gd name="T29" fmla="*/ 317 h 317"/>
                    <a:gd name="T30" fmla="*/ 2193 w 2200"/>
                    <a:gd name="T31" fmla="*/ 278 h 317"/>
                    <a:gd name="T32" fmla="*/ 2197 w 2200"/>
                    <a:gd name="T33" fmla="*/ 239 h 317"/>
                    <a:gd name="T34" fmla="*/ 2197 w 2200"/>
                    <a:gd name="T35" fmla="*/ 197 h 317"/>
                    <a:gd name="T36" fmla="*/ 2200 w 2200"/>
                    <a:gd name="T37" fmla="*/ 158 h 317"/>
                    <a:gd name="T38" fmla="*/ 13 w 2200"/>
                    <a:gd name="T39" fmla="*/ 0 h 317"/>
                    <a:gd name="T40" fmla="*/ 6 w 2200"/>
                    <a:gd name="T41" fmla="*/ 38 h 317"/>
                    <a:gd name="T42" fmla="*/ 3 w 2200"/>
                    <a:gd name="T43" fmla="*/ 81 h 317"/>
                    <a:gd name="T44" fmla="*/ 3 w 2200"/>
                    <a:gd name="T45" fmla="*/ 119 h 317"/>
                    <a:gd name="T46" fmla="*/ 0 w 2200"/>
                    <a:gd name="T47" fmla="*/ 158 h 317"/>
                    <a:gd name="T48" fmla="*/ 3 w 2200"/>
                    <a:gd name="T49" fmla="*/ 197 h 317"/>
                    <a:gd name="T50" fmla="*/ 3 w 2200"/>
                    <a:gd name="T51" fmla="*/ 239 h 317"/>
                    <a:gd name="T52" fmla="*/ 6 w 2200"/>
                    <a:gd name="T53" fmla="*/ 278 h 317"/>
                    <a:gd name="T54" fmla="*/ 13 w 2200"/>
                    <a:gd name="T55" fmla="*/ 317 h 317"/>
                    <a:gd name="T56" fmla="*/ 26 w 2200"/>
                    <a:gd name="T57" fmla="*/ 317 h 317"/>
                    <a:gd name="T58" fmla="*/ 19 w 2200"/>
                    <a:gd name="T59" fmla="*/ 278 h 317"/>
                    <a:gd name="T60" fmla="*/ 16 w 2200"/>
                    <a:gd name="T61" fmla="*/ 239 h 317"/>
                    <a:gd name="T62" fmla="*/ 13 w 2200"/>
                    <a:gd name="T63" fmla="*/ 200 h 317"/>
                    <a:gd name="T64" fmla="*/ 13 w 2200"/>
                    <a:gd name="T65" fmla="*/ 158 h 317"/>
                    <a:gd name="T66" fmla="*/ 13 w 2200"/>
                    <a:gd name="T67" fmla="*/ 119 h 317"/>
                    <a:gd name="T68" fmla="*/ 16 w 2200"/>
                    <a:gd name="T69" fmla="*/ 77 h 317"/>
                    <a:gd name="T70" fmla="*/ 19 w 2200"/>
                    <a:gd name="T71" fmla="*/ 38 h 317"/>
                    <a:gd name="T72" fmla="*/ 26 w 2200"/>
                    <a:gd name="T73" fmla="*/ 0 h 317"/>
                    <a:gd name="T74" fmla="*/ 13 w 2200"/>
                    <a:gd name="T75" fmla="*/ 0 h 31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00" h="317">
                      <a:moveTo>
                        <a:pt x="2200" y="158"/>
                      </a:moveTo>
                      <a:lnTo>
                        <a:pt x="2197" y="119"/>
                      </a:lnTo>
                      <a:lnTo>
                        <a:pt x="2197" y="81"/>
                      </a:lnTo>
                      <a:lnTo>
                        <a:pt x="2193" y="38"/>
                      </a:lnTo>
                      <a:lnTo>
                        <a:pt x="2187" y="0"/>
                      </a:lnTo>
                      <a:lnTo>
                        <a:pt x="2174" y="0"/>
                      </a:lnTo>
                      <a:lnTo>
                        <a:pt x="2180" y="38"/>
                      </a:lnTo>
                      <a:lnTo>
                        <a:pt x="2184" y="77"/>
                      </a:lnTo>
                      <a:lnTo>
                        <a:pt x="2187" y="119"/>
                      </a:lnTo>
                      <a:lnTo>
                        <a:pt x="2187" y="158"/>
                      </a:lnTo>
                      <a:lnTo>
                        <a:pt x="2187" y="200"/>
                      </a:lnTo>
                      <a:lnTo>
                        <a:pt x="2184" y="239"/>
                      </a:lnTo>
                      <a:lnTo>
                        <a:pt x="2180" y="278"/>
                      </a:lnTo>
                      <a:lnTo>
                        <a:pt x="2174" y="317"/>
                      </a:lnTo>
                      <a:lnTo>
                        <a:pt x="2187" y="317"/>
                      </a:lnTo>
                      <a:lnTo>
                        <a:pt x="2193" y="278"/>
                      </a:lnTo>
                      <a:lnTo>
                        <a:pt x="2197" y="239"/>
                      </a:lnTo>
                      <a:lnTo>
                        <a:pt x="2197" y="197"/>
                      </a:lnTo>
                      <a:lnTo>
                        <a:pt x="2200" y="158"/>
                      </a:lnTo>
                      <a:close/>
                      <a:moveTo>
                        <a:pt x="13" y="0"/>
                      </a:moveTo>
                      <a:lnTo>
                        <a:pt x="6" y="38"/>
                      </a:lnTo>
                      <a:lnTo>
                        <a:pt x="3" y="81"/>
                      </a:lnTo>
                      <a:lnTo>
                        <a:pt x="3" y="119"/>
                      </a:lnTo>
                      <a:lnTo>
                        <a:pt x="0" y="158"/>
                      </a:lnTo>
                      <a:lnTo>
                        <a:pt x="3" y="197"/>
                      </a:lnTo>
                      <a:lnTo>
                        <a:pt x="3" y="239"/>
                      </a:lnTo>
                      <a:lnTo>
                        <a:pt x="6" y="278"/>
                      </a:lnTo>
                      <a:lnTo>
                        <a:pt x="13" y="317"/>
                      </a:lnTo>
                      <a:lnTo>
                        <a:pt x="26" y="317"/>
                      </a:lnTo>
                      <a:lnTo>
                        <a:pt x="19" y="278"/>
                      </a:lnTo>
                      <a:lnTo>
                        <a:pt x="16" y="239"/>
                      </a:lnTo>
                      <a:lnTo>
                        <a:pt x="13" y="200"/>
                      </a:lnTo>
                      <a:lnTo>
                        <a:pt x="13" y="158"/>
                      </a:lnTo>
                      <a:lnTo>
                        <a:pt x="13" y="119"/>
                      </a:lnTo>
                      <a:lnTo>
                        <a:pt x="16" y="77"/>
                      </a:lnTo>
                      <a:lnTo>
                        <a:pt x="19" y="38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39B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1" name="Freeform 359"/>
                <p:cNvSpPr>
                  <a:spLocks noEditPoints="1"/>
                </p:cNvSpPr>
                <p:nvPr/>
              </p:nvSpPr>
              <p:spPr bwMode="auto">
                <a:xfrm>
                  <a:off x="1932" y="2595"/>
                  <a:ext cx="2187" cy="324"/>
                </a:xfrm>
                <a:custGeom>
                  <a:avLst/>
                  <a:gdLst>
                    <a:gd name="T0" fmla="*/ 2187 w 2187"/>
                    <a:gd name="T1" fmla="*/ 162 h 324"/>
                    <a:gd name="T2" fmla="*/ 2187 w 2187"/>
                    <a:gd name="T3" fmla="*/ 123 h 324"/>
                    <a:gd name="T4" fmla="*/ 2184 w 2187"/>
                    <a:gd name="T5" fmla="*/ 81 h 324"/>
                    <a:gd name="T6" fmla="*/ 2181 w 2187"/>
                    <a:gd name="T7" fmla="*/ 42 h 324"/>
                    <a:gd name="T8" fmla="*/ 2174 w 2187"/>
                    <a:gd name="T9" fmla="*/ 4 h 324"/>
                    <a:gd name="T10" fmla="*/ 2168 w 2187"/>
                    <a:gd name="T11" fmla="*/ 4 h 324"/>
                    <a:gd name="T12" fmla="*/ 2165 w 2187"/>
                    <a:gd name="T13" fmla="*/ 0 h 324"/>
                    <a:gd name="T14" fmla="*/ 2168 w 2187"/>
                    <a:gd name="T15" fmla="*/ 42 h 324"/>
                    <a:gd name="T16" fmla="*/ 2171 w 2187"/>
                    <a:gd name="T17" fmla="*/ 81 h 324"/>
                    <a:gd name="T18" fmla="*/ 2174 w 2187"/>
                    <a:gd name="T19" fmla="*/ 123 h 324"/>
                    <a:gd name="T20" fmla="*/ 2174 w 2187"/>
                    <a:gd name="T21" fmla="*/ 162 h 324"/>
                    <a:gd name="T22" fmla="*/ 2174 w 2187"/>
                    <a:gd name="T23" fmla="*/ 204 h 324"/>
                    <a:gd name="T24" fmla="*/ 2171 w 2187"/>
                    <a:gd name="T25" fmla="*/ 243 h 324"/>
                    <a:gd name="T26" fmla="*/ 2168 w 2187"/>
                    <a:gd name="T27" fmla="*/ 282 h 324"/>
                    <a:gd name="T28" fmla="*/ 2165 w 2187"/>
                    <a:gd name="T29" fmla="*/ 324 h 324"/>
                    <a:gd name="T30" fmla="*/ 2168 w 2187"/>
                    <a:gd name="T31" fmla="*/ 321 h 324"/>
                    <a:gd name="T32" fmla="*/ 2174 w 2187"/>
                    <a:gd name="T33" fmla="*/ 321 h 324"/>
                    <a:gd name="T34" fmla="*/ 2181 w 2187"/>
                    <a:gd name="T35" fmla="*/ 282 h 324"/>
                    <a:gd name="T36" fmla="*/ 2184 w 2187"/>
                    <a:gd name="T37" fmla="*/ 243 h 324"/>
                    <a:gd name="T38" fmla="*/ 2187 w 2187"/>
                    <a:gd name="T39" fmla="*/ 204 h 324"/>
                    <a:gd name="T40" fmla="*/ 2187 w 2187"/>
                    <a:gd name="T41" fmla="*/ 162 h 324"/>
                    <a:gd name="T42" fmla="*/ 13 w 2187"/>
                    <a:gd name="T43" fmla="*/ 4 h 324"/>
                    <a:gd name="T44" fmla="*/ 7 w 2187"/>
                    <a:gd name="T45" fmla="*/ 42 h 324"/>
                    <a:gd name="T46" fmla="*/ 3 w 2187"/>
                    <a:gd name="T47" fmla="*/ 81 h 324"/>
                    <a:gd name="T48" fmla="*/ 0 w 2187"/>
                    <a:gd name="T49" fmla="*/ 123 h 324"/>
                    <a:gd name="T50" fmla="*/ 0 w 2187"/>
                    <a:gd name="T51" fmla="*/ 162 h 324"/>
                    <a:gd name="T52" fmla="*/ 0 w 2187"/>
                    <a:gd name="T53" fmla="*/ 204 h 324"/>
                    <a:gd name="T54" fmla="*/ 3 w 2187"/>
                    <a:gd name="T55" fmla="*/ 243 h 324"/>
                    <a:gd name="T56" fmla="*/ 7 w 2187"/>
                    <a:gd name="T57" fmla="*/ 282 h 324"/>
                    <a:gd name="T58" fmla="*/ 13 w 2187"/>
                    <a:gd name="T59" fmla="*/ 321 h 324"/>
                    <a:gd name="T60" fmla="*/ 20 w 2187"/>
                    <a:gd name="T61" fmla="*/ 321 h 324"/>
                    <a:gd name="T62" fmla="*/ 26 w 2187"/>
                    <a:gd name="T63" fmla="*/ 324 h 324"/>
                    <a:gd name="T64" fmla="*/ 20 w 2187"/>
                    <a:gd name="T65" fmla="*/ 282 h 324"/>
                    <a:gd name="T66" fmla="*/ 16 w 2187"/>
                    <a:gd name="T67" fmla="*/ 243 h 324"/>
                    <a:gd name="T68" fmla="*/ 13 w 2187"/>
                    <a:gd name="T69" fmla="*/ 204 h 324"/>
                    <a:gd name="T70" fmla="*/ 13 w 2187"/>
                    <a:gd name="T71" fmla="*/ 162 h 324"/>
                    <a:gd name="T72" fmla="*/ 13 w 2187"/>
                    <a:gd name="T73" fmla="*/ 123 h 324"/>
                    <a:gd name="T74" fmla="*/ 16 w 2187"/>
                    <a:gd name="T75" fmla="*/ 81 h 324"/>
                    <a:gd name="T76" fmla="*/ 20 w 2187"/>
                    <a:gd name="T77" fmla="*/ 42 h 324"/>
                    <a:gd name="T78" fmla="*/ 26 w 2187"/>
                    <a:gd name="T79" fmla="*/ 0 h 324"/>
                    <a:gd name="T80" fmla="*/ 20 w 2187"/>
                    <a:gd name="T81" fmla="*/ 4 h 324"/>
                    <a:gd name="T82" fmla="*/ 13 w 2187"/>
                    <a:gd name="T83" fmla="*/ 4 h 32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187" h="324">
                      <a:moveTo>
                        <a:pt x="2187" y="162"/>
                      </a:moveTo>
                      <a:lnTo>
                        <a:pt x="2187" y="123"/>
                      </a:lnTo>
                      <a:lnTo>
                        <a:pt x="2184" y="81"/>
                      </a:lnTo>
                      <a:lnTo>
                        <a:pt x="2181" y="42"/>
                      </a:lnTo>
                      <a:lnTo>
                        <a:pt x="2174" y="4"/>
                      </a:lnTo>
                      <a:lnTo>
                        <a:pt x="2168" y="4"/>
                      </a:lnTo>
                      <a:lnTo>
                        <a:pt x="2165" y="0"/>
                      </a:lnTo>
                      <a:lnTo>
                        <a:pt x="2168" y="42"/>
                      </a:lnTo>
                      <a:lnTo>
                        <a:pt x="2171" y="81"/>
                      </a:lnTo>
                      <a:lnTo>
                        <a:pt x="2174" y="123"/>
                      </a:lnTo>
                      <a:lnTo>
                        <a:pt x="2174" y="162"/>
                      </a:lnTo>
                      <a:lnTo>
                        <a:pt x="2174" y="204"/>
                      </a:lnTo>
                      <a:lnTo>
                        <a:pt x="2171" y="243"/>
                      </a:lnTo>
                      <a:lnTo>
                        <a:pt x="2168" y="282"/>
                      </a:lnTo>
                      <a:lnTo>
                        <a:pt x="2165" y="324"/>
                      </a:lnTo>
                      <a:lnTo>
                        <a:pt x="2168" y="321"/>
                      </a:lnTo>
                      <a:lnTo>
                        <a:pt x="2174" y="321"/>
                      </a:lnTo>
                      <a:lnTo>
                        <a:pt x="2181" y="282"/>
                      </a:lnTo>
                      <a:lnTo>
                        <a:pt x="2184" y="243"/>
                      </a:lnTo>
                      <a:lnTo>
                        <a:pt x="2187" y="204"/>
                      </a:lnTo>
                      <a:lnTo>
                        <a:pt x="2187" y="162"/>
                      </a:lnTo>
                      <a:close/>
                      <a:moveTo>
                        <a:pt x="13" y="4"/>
                      </a:moveTo>
                      <a:lnTo>
                        <a:pt x="7" y="42"/>
                      </a:lnTo>
                      <a:lnTo>
                        <a:pt x="3" y="81"/>
                      </a:lnTo>
                      <a:lnTo>
                        <a:pt x="0" y="123"/>
                      </a:lnTo>
                      <a:lnTo>
                        <a:pt x="0" y="162"/>
                      </a:lnTo>
                      <a:lnTo>
                        <a:pt x="0" y="204"/>
                      </a:lnTo>
                      <a:lnTo>
                        <a:pt x="3" y="243"/>
                      </a:lnTo>
                      <a:lnTo>
                        <a:pt x="7" y="282"/>
                      </a:lnTo>
                      <a:lnTo>
                        <a:pt x="13" y="321"/>
                      </a:lnTo>
                      <a:lnTo>
                        <a:pt x="20" y="321"/>
                      </a:lnTo>
                      <a:lnTo>
                        <a:pt x="26" y="324"/>
                      </a:lnTo>
                      <a:lnTo>
                        <a:pt x="20" y="282"/>
                      </a:lnTo>
                      <a:lnTo>
                        <a:pt x="16" y="243"/>
                      </a:lnTo>
                      <a:lnTo>
                        <a:pt x="13" y="204"/>
                      </a:lnTo>
                      <a:lnTo>
                        <a:pt x="13" y="162"/>
                      </a:lnTo>
                      <a:lnTo>
                        <a:pt x="13" y="123"/>
                      </a:lnTo>
                      <a:lnTo>
                        <a:pt x="16" y="81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20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F39A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2" name="Freeform 360"/>
                <p:cNvSpPr>
                  <a:spLocks noEditPoints="1"/>
                </p:cNvSpPr>
                <p:nvPr/>
              </p:nvSpPr>
              <p:spPr bwMode="auto">
                <a:xfrm>
                  <a:off x="1939" y="2595"/>
                  <a:ext cx="2174" cy="324"/>
                </a:xfrm>
                <a:custGeom>
                  <a:avLst/>
                  <a:gdLst>
                    <a:gd name="T0" fmla="*/ 2174 w 2174"/>
                    <a:gd name="T1" fmla="*/ 162 h 324"/>
                    <a:gd name="T2" fmla="*/ 2174 w 2174"/>
                    <a:gd name="T3" fmla="*/ 123 h 324"/>
                    <a:gd name="T4" fmla="*/ 2171 w 2174"/>
                    <a:gd name="T5" fmla="*/ 81 h 324"/>
                    <a:gd name="T6" fmla="*/ 2167 w 2174"/>
                    <a:gd name="T7" fmla="*/ 42 h 324"/>
                    <a:gd name="T8" fmla="*/ 2161 w 2174"/>
                    <a:gd name="T9" fmla="*/ 4 h 324"/>
                    <a:gd name="T10" fmla="*/ 2151 w 2174"/>
                    <a:gd name="T11" fmla="*/ 0 h 324"/>
                    <a:gd name="T12" fmla="*/ 2155 w 2174"/>
                    <a:gd name="T13" fmla="*/ 39 h 324"/>
                    <a:gd name="T14" fmla="*/ 2158 w 2174"/>
                    <a:gd name="T15" fmla="*/ 81 h 324"/>
                    <a:gd name="T16" fmla="*/ 2161 w 2174"/>
                    <a:gd name="T17" fmla="*/ 120 h 324"/>
                    <a:gd name="T18" fmla="*/ 2161 w 2174"/>
                    <a:gd name="T19" fmla="*/ 162 h 324"/>
                    <a:gd name="T20" fmla="*/ 2161 w 2174"/>
                    <a:gd name="T21" fmla="*/ 204 h 324"/>
                    <a:gd name="T22" fmla="*/ 2158 w 2174"/>
                    <a:gd name="T23" fmla="*/ 243 h 324"/>
                    <a:gd name="T24" fmla="*/ 2155 w 2174"/>
                    <a:gd name="T25" fmla="*/ 285 h 324"/>
                    <a:gd name="T26" fmla="*/ 2151 w 2174"/>
                    <a:gd name="T27" fmla="*/ 324 h 324"/>
                    <a:gd name="T28" fmla="*/ 2161 w 2174"/>
                    <a:gd name="T29" fmla="*/ 321 h 324"/>
                    <a:gd name="T30" fmla="*/ 2167 w 2174"/>
                    <a:gd name="T31" fmla="*/ 282 h 324"/>
                    <a:gd name="T32" fmla="*/ 2171 w 2174"/>
                    <a:gd name="T33" fmla="*/ 243 h 324"/>
                    <a:gd name="T34" fmla="*/ 2174 w 2174"/>
                    <a:gd name="T35" fmla="*/ 204 h 324"/>
                    <a:gd name="T36" fmla="*/ 2174 w 2174"/>
                    <a:gd name="T37" fmla="*/ 162 h 324"/>
                    <a:gd name="T38" fmla="*/ 13 w 2174"/>
                    <a:gd name="T39" fmla="*/ 4 h 324"/>
                    <a:gd name="T40" fmla="*/ 6 w 2174"/>
                    <a:gd name="T41" fmla="*/ 42 h 324"/>
                    <a:gd name="T42" fmla="*/ 3 w 2174"/>
                    <a:gd name="T43" fmla="*/ 81 h 324"/>
                    <a:gd name="T44" fmla="*/ 0 w 2174"/>
                    <a:gd name="T45" fmla="*/ 123 h 324"/>
                    <a:gd name="T46" fmla="*/ 0 w 2174"/>
                    <a:gd name="T47" fmla="*/ 162 h 324"/>
                    <a:gd name="T48" fmla="*/ 0 w 2174"/>
                    <a:gd name="T49" fmla="*/ 204 h 324"/>
                    <a:gd name="T50" fmla="*/ 3 w 2174"/>
                    <a:gd name="T51" fmla="*/ 243 h 324"/>
                    <a:gd name="T52" fmla="*/ 6 w 2174"/>
                    <a:gd name="T53" fmla="*/ 282 h 324"/>
                    <a:gd name="T54" fmla="*/ 13 w 2174"/>
                    <a:gd name="T55" fmla="*/ 321 h 324"/>
                    <a:gd name="T56" fmla="*/ 22 w 2174"/>
                    <a:gd name="T57" fmla="*/ 324 h 324"/>
                    <a:gd name="T58" fmla="*/ 19 w 2174"/>
                    <a:gd name="T59" fmla="*/ 285 h 324"/>
                    <a:gd name="T60" fmla="*/ 16 w 2174"/>
                    <a:gd name="T61" fmla="*/ 243 h 324"/>
                    <a:gd name="T62" fmla="*/ 13 w 2174"/>
                    <a:gd name="T63" fmla="*/ 204 h 324"/>
                    <a:gd name="T64" fmla="*/ 13 w 2174"/>
                    <a:gd name="T65" fmla="*/ 162 h 324"/>
                    <a:gd name="T66" fmla="*/ 13 w 2174"/>
                    <a:gd name="T67" fmla="*/ 120 h 324"/>
                    <a:gd name="T68" fmla="*/ 16 w 2174"/>
                    <a:gd name="T69" fmla="*/ 81 h 324"/>
                    <a:gd name="T70" fmla="*/ 19 w 2174"/>
                    <a:gd name="T71" fmla="*/ 39 h 324"/>
                    <a:gd name="T72" fmla="*/ 22 w 2174"/>
                    <a:gd name="T73" fmla="*/ 0 h 324"/>
                    <a:gd name="T74" fmla="*/ 13 w 2174"/>
                    <a:gd name="T75" fmla="*/ 4 h 32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174" h="324">
                      <a:moveTo>
                        <a:pt x="2174" y="162"/>
                      </a:moveTo>
                      <a:lnTo>
                        <a:pt x="2174" y="123"/>
                      </a:lnTo>
                      <a:lnTo>
                        <a:pt x="2171" y="81"/>
                      </a:lnTo>
                      <a:lnTo>
                        <a:pt x="2167" y="42"/>
                      </a:lnTo>
                      <a:lnTo>
                        <a:pt x="2161" y="4"/>
                      </a:lnTo>
                      <a:lnTo>
                        <a:pt x="2151" y="0"/>
                      </a:lnTo>
                      <a:lnTo>
                        <a:pt x="2155" y="39"/>
                      </a:lnTo>
                      <a:lnTo>
                        <a:pt x="2158" y="81"/>
                      </a:lnTo>
                      <a:lnTo>
                        <a:pt x="2161" y="120"/>
                      </a:lnTo>
                      <a:lnTo>
                        <a:pt x="2161" y="162"/>
                      </a:lnTo>
                      <a:lnTo>
                        <a:pt x="2161" y="204"/>
                      </a:lnTo>
                      <a:lnTo>
                        <a:pt x="2158" y="243"/>
                      </a:lnTo>
                      <a:lnTo>
                        <a:pt x="2155" y="285"/>
                      </a:lnTo>
                      <a:lnTo>
                        <a:pt x="2151" y="324"/>
                      </a:lnTo>
                      <a:lnTo>
                        <a:pt x="2161" y="321"/>
                      </a:lnTo>
                      <a:lnTo>
                        <a:pt x="2167" y="282"/>
                      </a:lnTo>
                      <a:lnTo>
                        <a:pt x="2171" y="243"/>
                      </a:lnTo>
                      <a:lnTo>
                        <a:pt x="2174" y="204"/>
                      </a:lnTo>
                      <a:lnTo>
                        <a:pt x="2174" y="162"/>
                      </a:lnTo>
                      <a:close/>
                      <a:moveTo>
                        <a:pt x="13" y="4"/>
                      </a:moveTo>
                      <a:lnTo>
                        <a:pt x="6" y="42"/>
                      </a:lnTo>
                      <a:lnTo>
                        <a:pt x="3" y="81"/>
                      </a:lnTo>
                      <a:lnTo>
                        <a:pt x="0" y="123"/>
                      </a:lnTo>
                      <a:lnTo>
                        <a:pt x="0" y="162"/>
                      </a:lnTo>
                      <a:lnTo>
                        <a:pt x="0" y="204"/>
                      </a:lnTo>
                      <a:lnTo>
                        <a:pt x="3" y="243"/>
                      </a:lnTo>
                      <a:lnTo>
                        <a:pt x="6" y="282"/>
                      </a:lnTo>
                      <a:lnTo>
                        <a:pt x="13" y="321"/>
                      </a:lnTo>
                      <a:lnTo>
                        <a:pt x="22" y="324"/>
                      </a:lnTo>
                      <a:lnTo>
                        <a:pt x="19" y="285"/>
                      </a:lnTo>
                      <a:lnTo>
                        <a:pt x="16" y="243"/>
                      </a:lnTo>
                      <a:lnTo>
                        <a:pt x="13" y="204"/>
                      </a:lnTo>
                      <a:lnTo>
                        <a:pt x="13" y="162"/>
                      </a:lnTo>
                      <a:lnTo>
                        <a:pt x="13" y="120"/>
                      </a:lnTo>
                      <a:lnTo>
                        <a:pt x="16" y="81"/>
                      </a:lnTo>
                      <a:lnTo>
                        <a:pt x="19" y="39"/>
                      </a:lnTo>
                      <a:lnTo>
                        <a:pt x="22" y="0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F399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3" name="Freeform 361"/>
                <p:cNvSpPr>
                  <a:spLocks noEditPoints="1"/>
                </p:cNvSpPr>
                <p:nvPr/>
              </p:nvSpPr>
              <p:spPr bwMode="auto">
                <a:xfrm>
                  <a:off x="1945" y="2595"/>
                  <a:ext cx="2161" cy="324"/>
                </a:xfrm>
                <a:custGeom>
                  <a:avLst/>
                  <a:gdLst>
                    <a:gd name="T0" fmla="*/ 2161 w 2161"/>
                    <a:gd name="T1" fmla="*/ 162 h 324"/>
                    <a:gd name="T2" fmla="*/ 2161 w 2161"/>
                    <a:gd name="T3" fmla="*/ 123 h 324"/>
                    <a:gd name="T4" fmla="*/ 2158 w 2161"/>
                    <a:gd name="T5" fmla="*/ 81 h 324"/>
                    <a:gd name="T6" fmla="*/ 2155 w 2161"/>
                    <a:gd name="T7" fmla="*/ 42 h 324"/>
                    <a:gd name="T8" fmla="*/ 2152 w 2161"/>
                    <a:gd name="T9" fmla="*/ 0 h 324"/>
                    <a:gd name="T10" fmla="*/ 2145 w 2161"/>
                    <a:gd name="T11" fmla="*/ 0 h 324"/>
                    <a:gd name="T12" fmla="*/ 2139 w 2161"/>
                    <a:gd name="T13" fmla="*/ 0 h 324"/>
                    <a:gd name="T14" fmla="*/ 2142 w 2161"/>
                    <a:gd name="T15" fmla="*/ 39 h 324"/>
                    <a:gd name="T16" fmla="*/ 2149 w 2161"/>
                    <a:gd name="T17" fmla="*/ 81 h 324"/>
                    <a:gd name="T18" fmla="*/ 2149 w 2161"/>
                    <a:gd name="T19" fmla="*/ 120 h 324"/>
                    <a:gd name="T20" fmla="*/ 2152 w 2161"/>
                    <a:gd name="T21" fmla="*/ 162 h 324"/>
                    <a:gd name="T22" fmla="*/ 2149 w 2161"/>
                    <a:gd name="T23" fmla="*/ 204 h 324"/>
                    <a:gd name="T24" fmla="*/ 2149 w 2161"/>
                    <a:gd name="T25" fmla="*/ 243 h 324"/>
                    <a:gd name="T26" fmla="*/ 2142 w 2161"/>
                    <a:gd name="T27" fmla="*/ 285 h 324"/>
                    <a:gd name="T28" fmla="*/ 2139 w 2161"/>
                    <a:gd name="T29" fmla="*/ 324 h 324"/>
                    <a:gd name="T30" fmla="*/ 2145 w 2161"/>
                    <a:gd name="T31" fmla="*/ 324 h 324"/>
                    <a:gd name="T32" fmla="*/ 2152 w 2161"/>
                    <a:gd name="T33" fmla="*/ 324 h 324"/>
                    <a:gd name="T34" fmla="*/ 2155 w 2161"/>
                    <a:gd name="T35" fmla="*/ 282 h 324"/>
                    <a:gd name="T36" fmla="*/ 2158 w 2161"/>
                    <a:gd name="T37" fmla="*/ 243 h 324"/>
                    <a:gd name="T38" fmla="*/ 2161 w 2161"/>
                    <a:gd name="T39" fmla="*/ 204 h 324"/>
                    <a:gd name="T40" fmla="*/ 2161 w 2161"/>
                    <a:gd name="T41" fmla="*/ 162 h 324"/>
                    <a:gd name="T42" fmla="*/ 13 w 2161"/>
                    <a:gd name="T43" fmla="*/ 0 h 324"/>
                    <a:gd name="T44" fmla="*/ 7 w 2161"/>
                    <a:gd name="T45" fmla="*/ 42 h 324"/>
                    <a:gd name="T46" fmla="*/ 3 w 2161"/>
                    <a:gd name="T47" fmla="*/ 81 h 324"/>
                    <a:gd name="T48" fmla="*/ 0 w 2161"/>
                    <a:gd name="T49" fmla="*/ 123 h 324"/>
                    <a:gd name="T50" fmla="*/ 0 w 2161"/>
                    <a:gd name="T51" fmla="*/ 162 h 324"/>
                    <a:gd name="T52" fmla="*/ 0 w 2161"/>
                    <a:gd name="T53" fmla="*/ 204 h 324"/>
                    <a:gd name="T54" fmla="*/ 3 w 2161"/>
                    <a:gd name="T55" fmla="*/ 243 h 324"/>
                    <a:gd name="T56" fmla="*/ 7 w 2161"/>
                    <a:gd name="T57" fmla="*/ 282 h 324"/>
                    <a:gd name="T58" fmla="*/ 13 w 2161"/>
                    <a:gd name="T59" fmla="*/ 324 h 324"/>
                    <a:gd name="T60" fmla="*/ 16 w 2161"/>
                    <a:gd name="T61" fmla="*/ 324 h 324"/>
                    <a:gd name="T62" fmla="*/ 23 w 2161"/>
                    <a:gd name="T63" fmla="*/ 324 h 324"/>
                    <a:gd name="T64" fmla="*/ 19 w 2161"/>
                    <a:gd name="T65" fmla="*/ 285 h 324"/>
                    <a:gd name="T66" fmla="*/ 13 w 2161"/>
                    <a:gd name="T67" fmla="*/ 243 h 324"/>
                    <a:gd name="T68" fmla="*/ 13 w 2161"/>
                    <a:gd name="T69" fmla="*/ 204 h 324"/>
                    <a:gd name="T70" fmla="*/ 10 w 2161"/>
                    <a:gd name="T71" fmla="*/ 162 h 324"/>
                    <a:gd name="T72" fmla="*/ 13 w 2161"/>
                    <a:gd name="T73" fmla="*/ 120 h 324"/>
                    <a:gd name="T74" fmla="*/ 13 w 2161"/>
                    <a:gd name="T75" fmla="*/ 81 h 324"/>
                    <a:gd name="T76" fmla="*/ 19 w 2161"/>
                    <a:gd name="T77" fmla="*/ 39 h 324"/>
                    <a:gd name="T78" fmla="*/ 23 w 2161"/>
                    <a:gd name="T79" fmla="*/ 0 h 324"/>
                    <a:gd name="T80" fmla="*/ 16 w 2161"/>
                    <a:gd name="T81" fmla="*/ 0 h 324"/>
                    <a:gd name="T82" fmla="*/ 13 w 2161"/>
                    <a:gd name="T83" fmla="*/ 0 h 32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161" h="324">
                      <a:moveTo>
                        <a:pt x="2161" y="162"/>
                      </a:moveTo>
                      <a:lnTo>
                        <a:pt x="2161" y="123"/>
                      </a:lnTo>
                      <a:lnTo>
                        <a:pt x="2158" y="81"/>
                      </a:lnTo>
                      <a:lnTo>
                        <a:pt x="2155" y="42"/>
                      </a:lnTo>
                      <a:lnTo>
                        <a:pt x="2152" y="0"/>
                      </a:lnTo>
                      <a:lnTo>
                        <a:pt x="2145" y="0"/>
                      </a:lnTo>
                      <a:lnTo>
                        <a:pt x="2139" y="0"/>
                      </a:lnTo>
                      <a:lnTo>
                        <a:pt x="2142" y="39"/>
                      </a:lnTo>
                      <a:lnTo>
                        <a:pt x="2149" y="81"/>
                      </a:lnTo>
                      <a:lnTo>
                        <a:pt x="2149" y="120"/>
                      </a:lnTo>
                      <a:lnTo>
                        <a:pt x="2152" y="162"/>
                      </a:lnTo>
                      <a:lnTo>
                        <a:pt x="2149" y="204"/>
                      </a:lnTo>
                      <a:lnTo>
                        <a:pt x="2149" y="243"/>
                      </a:lnTo>
                      <a:lnTo>
                        <a:pt x="2142" y="285"/>
                      </a:lnTo>
                      <a:lnTo>
                        <a:pt x="2139" y="324"/>
                      </a:lnTo>
                      <a:lnTo>
                        <a:pt x="2145" y="324"/>
                      </a:lnTo>
                      <a:lnTo>
                        <a:pt x="2152" y="324"/>
                      </a:lnTo>
                      <a:lnTo>
                        <a:pt x="2155" y="282"/>
                      </a:lnTo>
                      <a:lnTo>
                        <a:pt x="2158" y="243"/>
                      </a:lnTo>
                      <a:lnTo>
                        <a:pt x="2161" y="204"/>
                      </a:lnTo>
                      <a:lnTo>
                        <a:pt x="2161" y="162"/>
                      </a:lnTo>
                      <a:close/>
                      <a:moveTo>
                        <a:pt x="13" y="0"/>
                      </a:moveTo>
                      <a:lnTo>
                        <a:pt x="7" y="42"/>
                      </a:lnTo>
                      <a:lnTo>
                        <a:pt x="3" y="81"/>
                      </a:lnTo>
                      <a:lnTo>
                        <a:pt x="0" y="123"/>
                      </a:lnTo>
                      <a:lnTo>
                        <a:pt x="0" y="162"/>
                      </a:lnTo>
                      <a:lnTo>
                        <a:pt x="0" y="204"/>
                      </a:lnTo>
                      <a:lnTo>
                        <a:pt x="3" y="243"/>
                      </a:lnTo>
                      <a:lnTo>
                        <a:pt x="7" y="282"/>
                      </a:lnTo>
                      <a:lnTo>
                        <a:pt x="13" y="324"/>
                      </a:lnTo>
                      <a:lnTo>
                        <a:pt x="16" y="324"/>
                      </a:lnTo>
                      <a:lnTo>
                        <a:pt x="23" y="324"/>
                      </a:lnTo>
                      <a:lnTo>
                        <a:pt x="19" y="285"/>
                      </a:lnTo>
                      <a:lnTo>
                        <a:pt x="13" y="243"/>
                      </a:lnTo>
                      <a:lnTo>
                        <a:pt x="13" y="204"/>
                      </a:lnTo>
                      <a:lnTo>
                        <a:pt x="10" y="162"/>
                      </a:lnTo>
                      <a:lnTo>
                        <a:pt x="13" y="120"/>
                      </a:lnTo>
                      <a:lnTo>
                        <a:pt x="13" y="81"/>
                      </a:lnTo>
                      <a:lnTo>
                        <a:pt x="19" y="39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399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4" name="Freeform 362"/>
                <p:cNvSpPr>
                  <a:spLocks noEditPoints="1"/>
                </p:cNvSpPr>
                <p:nvPr/>
              </p:nvSpPr>
              <p:spPr bwMode="auto">
                <a:xfrm>
                  <a:off x="1952" y="2595"/>
                  <a:ext cx="2148" cy="327"/>
                </a:xfrm>
                <a:custGeom>
                  <a:avLst/>
                  <a:gdLst>
                    <a:gd name="T0" fmla="*/ 2148 w 2148"/>
                    <a:gd name="T1" fmla="*/ 162 h 327"/>
                    <a:gd name="T2" fmla="*/ 2148 w 2148"/>
                    <a:gd name="T3" fmla="*/ 120 h 327"/>
                    <a:gd name="T4" fmla="*/ 2145 w 2148"/>
                    <a:gd name="T5" fmla="*/ 81 h 327"/>
                    <a:gd name="T6" fmla="*/ 2142 w 2148"/>
                    <a:gd name="T7" fmla="*/ 39 h 327"/>
                    <a:gd name="T8" fmla="*/ 2138 w 2148"/>
                    <a:gd name="T9" fmla="*/ 0 h 327"/>
                    <a:gd name="T10" fmla="*/ 2125 w 2148"/>
                    <a:gd name="T11" fmla="*/ 0 h 327"/>
                    <a:gd name="T12" fmla="*/ 2132 w 2148"/>
                    <a:gd name="T13" fmla="*/ 39 h 327"/>
                    <a:gd name="T14" fmla="*/ 2135 w 2148"/>
                    <a:gd name="T15" fmla="*/ 81 h 327"/>
                    <a:gd name="T16" fmla="*/ 2138 w 2148"/>
                    <a:gd name="T17" fmla="*/ 120 h 327"/>
                    <a:gd name="T18" fmla="*/ 2138 w 2148"/>
                    <a:gd name="T19" fmla="*/ 162 h 327"/>
                    <a:gd name="T20" fmla="*/ 2138 w 2148"/>
                    <a:gd name="T21" fmla="*/ 204 h 327"/>
                    <a:gd name="T22" fmla="*/ 2135 w 2148"/>
                    <a:gd name="T23" fmla="*/ 246 h 327"/>
                    <a:gd name="T24" fmla="*/ 2132 w 2148"/>
                    <a:gd name="T25" fmla="*/ 285 h 327"/>
                    <a:gd name="T26" fmla="*/ 2125 w 2148"/>
                    <a:gd name="T27" fmla="*/ 327 h 327"/>
                    <a:gd name="T28" fmla="*/ 2138 w 2148"/>
                    <a:gd name="T29" fmla="*/ 324 h 327"/>
                    <a:gd name="T30" fmla="*/ 2142 w 2148"/>
                    <a:gd name="T31" fmla="*/ 285 h 327"/>
                    <a:gd name="T32" fmla="*/ 2145 w 2148"/>
                    <a:gd name="T33" fmla="*/ 243 h 327"/>
                    <a:gd name="T34" fmla="*/ 2148 w 2148"/>
                    <a:gd name="T35" fmla="*/ 204 h 327"/>
                    <a:gd name="T36" fmla="*/ 2148 w 2148"/>
                    <a:gd name="T37" fmla="*/ 162 h 327"/>
                    <a:gd name="T38" fmla="*/ 9 w 2148"/>
                    <a:gd name="T39" fmla="*/ 0 h 327"/>
                    <a:gd name="T40" fmla="*/ 6 w 2148"/>
                    <a:gd name="T41" fmla="*/ 39 h 327"/>
                    <a:gd name="T42" fmla="*/ 3 w 2148"/>
                    <a:gd name="T43" fmla="*/ 81 h 327"/>
                    <a:gd name="T44" fmla="*/ 0 w 2148"/>
                    <a:gd name="T45" fmla="*/ 120 h 327"/>
                    <a:gd name="T46" fmla="*/ 0 w 2148"/>
                    <a:gd name="T47" fmla="*/ 162 h 327"/>
                    <a:gd name="T48" fmla="*/ 0 w 2148"/>
                    <a:gd name="T49" fmla="*/ 204 h 327"/>
                    <a:gd name="T50" fmla="*/ 3 w 2148"/>
                    <a:gd name="T51" fmla="*/ 243 h 327"/>
                    <a:gd name="T52" fmla="*/ 6 w 2148"/>
                    <a:gd name="T53" fmla="*/ 285 h 327"/>
                    <a:gd name="T54" fmla="*/ 9 w 2148"/>
                    <a:gd name="T55" fmla="*/ 324 h 327"/>
                    <a:gd name="T56" fmla="*/ 22 w 2148"/>
                    <a:gd name="T57" fmla="*/ 327 h 327"/>
                    <a:gd name="T58" fmla="*/ 16 w 2148"/>
                    <a:gd name="T59" fmla="*/ 285 h 327"/>
                    <a:gd name="T60" fmla="*/ 12 w 2148"/>
                    <a:gd name="T61" fmla="*/ 246 h 327"/>
                    <a:gd name="T62" fmla="*/ 12 w 2148"/>
                    <a:gd name="T63" fmla="*/ 204 h 327"/>
                    <a:gd name="T64" fmla="*/ 9 w 2148"/>
                    <a:gd name="T65" fmla="*/ 162 h 327"/>
                    <a:gd name="T66" fmla="*/ 12 w 2148"/>
                    <a:gd name="T67" fmla="*/ 120 h 327"/>
                    <a:gd name="T68" fmla="*/ 12 w 2148"/>
                    <a:gd name="T69" fmla="*/ 81 h 327"/>
                    <a:gd name="T70" fmla="*/ 16 w 2148"/>
                    <a:gd name="T71" fmla="*/ 39 h 327"/>
                    <a:gd name="T72" fmla="*/ 22 w 2148"/>
                    <a:gd name="T73" fmla="*/ 0 h 327"/>
                    <a:gd name="T74" fmla="*/ 9 w 2148"/>
                    <a:gd name="T75" fmla="*/ 0 h 3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148" h="327">
                      <a:moveTo>
                        <a:pt x="2148" y="162"/>
                      </a:moveTo>
                      <a:lnTo>
                        <a:pt x="2148" y="120"/>
                      </a:lnTo>
                      <a:lnTo>
                        <a:pt x="2145" y="81"/>
                      </a:lnTo>
                      <a:lnTo>
                        <a:pt x="2142" y="39"/>
                      </a:lnTo>
                      <a:lnTo>
                        <a:pt x="2138" y="0"/>
                      </a:lnTo>
                      <a:lnTo>
                        <a:pt x="2125" y="0"/>
                      </a:lnTo>
                      <a:lnTo>
                        <a:pt x="2132" y="39"/>
                      </a:lnTo>
                      <a:lnTo>
                        <a:pt x="2135" y="81"/>
                      </a:lnTo>
                      <a:lnTo>
                        <a:pt x="2138" y="120"/>
                      </a:lnTo>
                      <a:lnTo>
                        <a:pt x="2138" y="162"/>
                      </a:lnTo>
                      <a:lnTo>
                        <a:pt x="2138" y="204"/>
                      </a:lnTo>
                      <a:lnTo>
                        <a:pt x="2135" y="246"/>
                      </a:lnTo>
                      <a:lnTo>
                        <a:pt x="2132" y="285"/>
                      </a:lnTo>
                      <a:lnTo>
                        <a:pt x="2125" y="327"/>
                      </a:lnTo>
                      <a:lnTo>
                        <a:pt x="2138" y="324"/>
                      </a:lnTo>
                      <a:lnTo>
                        <a:pt x="2142" y="285"/>
                      </a:lnTo>
                      <a:lnTo>
                        <a:pt x="2145" y="243"/>
                      </a:lnTo>
                      <a:lnTo>
                        <a:pt x="2148" y="204"/>
                      </a:lnTo>
                      <a:lnTo>
                        <a:pt x="2148" y="162"/>
                      </a:lnTo>
                      <a:close/>
                      <a:moveTo>
                        <a:pt x="9" y="0"/>
                      </a:moveTo>
                      <a:lnTo>
                        <a:pt x="6" y="39"/>
                      </a:lnTo>
                      <a:lnTo>
                        <a:pt x="3" y="81"/>
                      </a:lnTo>
                      <a:lnTo>
                        <a:pt x="0" y="120"/>
                      </a:lnTo>
                      <a:lnTo>
                        <a:pt x="0" y="162"/>
                      </a:lnTo>
                      <a:lnTo>
                        <a:pt x="0" y="204"/>
                      </a:lnTo>
                      <a:lnTo>
                        <a:pt x="3" y="243"/>
                      </a:lnTo>
                      <a:lnTo>
                        <a:pt x="6" y="285"/>
                      </a:lnTo>
                      <a:lnTo>
                        <a:pt x="9" y="324"/>
                      </a:lnTo>
                      <a:lnTo>
                        <a:pt x="22" y="327"/>
                      </a:lnTo>
                      <a:lnTo>
                        <a:pt x="16" y="285"/>
                      </a:lnTo>
                      <a:lnTo>
                        <a:pt x="12" y="246"/>
                      </a:lnTo>
                      <a:lnTo>
                        <a:pt x="12" y="204"/>
                      </a:lnTo>
                      <a:lnTo>
                        <a:pt x="9" y="162"/>
                      </a:lnTo>
                      <a:lnTo>
                        <a:pt x="12" y="120"/>
                      </a:lnTo>
                      <a:lnTo>
                        <a:pt x="12" y="81"/>
                      </a:lnTo>
                      <a:lnTo>
                        <a:pt x="16" y="39"/>
                      </a:lnTo>
                      <a:lnTo>
                        <a:pt x="22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398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5" name="Freeform 363"/>
                <p:cNvSpPr>
                  <a:spLocks noEditPoints="1"/>
                </p:cNvSpPr>
                <p:nvPr/>
              </p:nvSpPr>
              <p:spPr bwMode="auto">
                <a:xfrm>
                  <a:off x="1955" y="2592"/>
                  <a:ext cx="2142" cy="330"/>
                </a:xfrm>
                <a:custGeom>
                  <a:avLst/>
                  <a:gdLst>
                    <a:gd name="T0" fmla="*/ 2142 w 2142"/>
                    <a:gd name="T1" fmla="*/ 165 h 330"/>
                    <a:gd name="T2" fmla="*/ 2139 w 2142"/>
                    <a:gd name="T3" fmla="*/ 123 h 330"/>
                    <a:gd name="T4" fmla="*/ 2139 w 2142"/>
                    <a:gd name="T5" fmla="*/ 84 h 330"/>
                    <a:gd name="T6" fmla="*/ 2132 w 2142"/>
                    <a:gd name="T7" fmla="*/ 42 h 330"/>
                    <a:gd name="T8" fmla="*/ 2129 w 2142"/>
                    <a:gd name="T9" fmla="*/ 3 h 330"/>
                    <a:gd name="T10" fmla="*/ 2122 w 2142"/>
                    <a:gd name="T11" fmla="*/ 3 h 330"/>
                    <a:gd name="T12" fmla="*/ 2116 w 2142"/>
                    <a:gd name="T13" fmla="*/ 0 h 330"/>
                    <a:gd name="T14" fmla="*/ 2122 w 2142"/>
                    <a:gd name="T15" fmla="*/ 42 h 330"/>
                    <a:gd name="T16" fmla="*/ 2126 w 2142"/>
                    <a:gd name="T17" fmla="*/ 81 h 330"/>
                    <a:gd name="T18" fmla="*/ 2129 w 2142"/>
                    <a:gd name="T19" fmla="*/ 123 h 330"/>
                    <a:gd name="T20" fmla="*/ 2129 w 2142"/>
                    <a:gd name="T21" fmla="*/ 165 h 330"/>
                    <a:gd name="T22" fmla="*/ 2129 w 2142"/>
                    <a:gd name="T23" fmla="*/ 207 h 330"/>
                    <a:gd name="T24" fmla="*/ 2126 w 2142"/>
                    <a:gd name="T25" fmla="*/ 249 h 330"/>
                    <a:gd name="T26" fmla="*/ 2122 w 2142"/>
                    <a:gd name="T27" fmla="*/ 288 h 330"/>
                    <a:gd name="T28" fmla="*/ 2116 w 2142"/>
                    <a:gd name="T29" fmla="*/ 330 h 330"/>
                    <a:gd name="T30" fmla="*/ 2122 w 2142"/>
                    <a:gd name="T31" fmla="*/ 330 h 330"/>
                    <a:gd name="T32" fmla="*/ 2129 w 2142"/>
                    <a:gd name="T33" fmla="*/ 327 h 330"/>
                    <a:gd name="T34" fmla="*/ 2132 w 2142"/>
                    <a:gd name="T35" fmla="*/ 288 h 330"/>
                    <a:gd name="T36" fmla="*/ 2139 w 2142"/>
                    <a:gd name="T37" fmla="*/ 246 h 330"/>
                    <a:gd name="T38" fmla="*/ 2139 w 2142"/>
                    <a:gd name="T39" fmla="*/ 207 h 330"/>
                    <a:gd name="T40" fmla="*/ 2142 w 2142"/>
                    <a:gd name="T41" fmla="*/ 165 h 330"/>
                    <a:gd name="T42" fmla="*/ 13 w 2142"/>
                    <a:gd name="T43" fmla="*/ 3 h 330"/>
                    <a:gd name="T44" fmla="*/ 9 w 2142"/>
                    <a:gd name="T45" fmla="*/ 42 h 330"/>
                    <a:gd name="T46" fmla="*/ 3 w 2142"/>
                    <a:gd name="T47" fmla="*/ 84 h 330"/>
                    <a:gd name="T48" fmla="*/ 3 w 2142"/>
                    <a:gd name="T49" fmla="*/ 123 h 330"/>
                    <a:gd name="T50" fmla="*/ 0 w 2142"/>
                    <a:gd name="T51" fmla="*/ 165 h 330"/>
                    <a:gd name="T52" fmla="*/ 3 w 2142"/>
                    <a:gd name="T53" fmla="*/ 207 h 330"/>
                    <a:gd name="T54" fmla="*/ 3 w 2142"/>
                    <a:gd name="T55" fmla="*/ 246 h 330"/>
                    <a:gd name="T56" fmla="*/ 9 w 2142"/>
                    <a:gd name="T57" fmla="*/ 288 h 330"/>
                    <a:gd name="T58" fmla="*/ 13 w 2142"/>
                    <a:gd name="T59" fmla="*/ 327 h 330"/>
                    <a:gd name="T60" fmla="*/ 19 w 2142"/>
                    <a:gd name="T61" fmla="*/ 330 h 330"/>
                    <a:gd name="T62" fmla="*/ 26 w 2142"/>
                    <a:gd name="T63" fmla="*/ 330 h 330"/>
                    <a:gd name="T64" fmla="*/ 19 w 2142"/>
                    <a:gd name="T65" fmla="*/ 288 h 330"/>
                    <a:gd name="T66" fmla="*/ 16 w 2142"/>
                    <a:gd name="T67" fmla="*/ 249 h 330"/>
                    <a:gd name="T68" fmla="*/ 13 w 2142"/>
                    <a:gd name="T69" fmla="*/ 207 h 330"/>
                    <a:gd name="T70" fmla="*/ 13 w 2142"/>
                    <a:gd name="T71" fmla="*/ 165 h 330"/>
                    <a:gd name="T72" fmla="*/ 13 w 2142"/>
                    <a:gd name="T73" fmla="*/ 123 h 330"/>
                    <a:gd name="T74" fmla="*/ 16 w 2142"/>
                    <a:gd name="T75" fmla="*/ 81 h 330"/>
                    <a:gd name="T76" fmla="*/ 19 w 2142"/>
                    <a:gd name="T77" fmla="*/ 42 h 330"/>
                    <a:gd name="T78" fmla="*/ 26 w 2142"/>
                    <a:gd name="T79" fmla="*/ 0 h 330"/>
                    <a:gd name="T80" fmla="*/ 19 w 2142"/>
                    <a:gd name="T81" fmla="*/ 3 h 330"/>
                    <a:gd name="T82" fmla="*/ 13 w 2142"/>
                    <a:gd name="T83" fmla="*/ 3 h 33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142" h="330">
                      <a:moveTo>
                        <a:pt x="2142" y="165"/>
                      </a:moveTo>
                      <a:lnTo>
                        <a:pt x="2139" y="123"/>
                      </a:lnTo>
                      <a:lnTo>
                        <a:pt x="2139" y="84"/>
                      </a:lnTo>
                      <a:lnTo>
                        <a:pt x="2132" y="42"/>
                      </a:lnTo>
                      <a:lnTo>
                        <a:pt x="2129" y="3"/>
                      </a:lnTo>
                      <a:lnTo>
                        <a:pt x="2122" y="3"/>
                      </a:lnTo>
                      <a:lnTo>
                        <a:pt x="2116" y="0"/>
                      </a:lnTo>
                      <a:lnTo>
                        <a:pt x="2122" y="42"/>
                      </a:lnTo>
                      <a:lnTo>
                        <a:pt x="2126" y="81"/>
                      </a:lnTo>
                      <a:lnTo>
                        <a:pt x="2129" y="123"/>
                      </a:lnTo>
                      <a:lnTo>
                        <a:pt x="2129" y="165"/>
                      </a:lnTo>
                      <a:lnTo>
                        <a:pt x="2129" y="207"/>
                      </a:lnTo>
                      <a:lnTo>
                        <a:pt x="2126" y="249"/>
                      </a:lnTo>
                      <a:lnTo>
                        <a:pt x="2122" y="288"/>
                      </a:lnTo>
                      <a:lnTo>
                        <a:pt x="2116" y="330"/>
                      </a:lnTo>
                      <a:lnTo>
                        <a:pt x="2122" y="330"/>
                      </a:lnTo>
                      <a:lnTo>
                        <a:pt x="2129" y="327"/>
                      </a:lnTo>
                      <a:lnTo>
                        <a:pt x="2132" y="288"/>
                      </a:lnTo>
                      <a:lnTo>
                        <a:pt x="2139" y="246"/>
                      </a:lnTo>
                      <a:lnTo>
                        <a:pt x="2139" y="207"/>
                      </a:lnTo>
                      <a:lnTo>
                        <a:pt x="2142" y="165"/>
                      </a:lnTo>
                      <a:close/>
                      <a:moveTo>
                        <a:pt x="13" y="3"/>
                      </a:moveTo>
                      <a:lnTo>
                        <a:pt x="9" y="42"/>
                      </a:lnTo>
                      <a:lnTo>
                        <a:pt x="3" y="84"/>
                      </a:lnTo>
                      <a:lnTo>
                        <a:pt x="3" y="123"/>
                      </a:lnTo>
                      <a:lnTo>
                        <a:pt x="0" y="165"/>
                      </a:lnTo>
                      <a:lnTo>
                        <a:pt x="3" y="207"/>
                      </a:lnTo>
                      <a:lnTo>
                        <a:pt x="3" y="246"/>
                      </a:lnTo>
                      <a:lnTo>
                        <a:pt x="9" y="288"/>
                      </a:lnTo>
                      <a:lnTo>
                        <a:pt x="13" y="327"/>
                      </a:lnTo>
                      <a:lnTo>
                        <a:pt x="19" y="330"/>
                      </a:lnTo>
                      <a:lnTo>
                        <a:pt x="26" y="330"/>
                      </a:lnTo>
                      <a:lnTo>
                        <a:pt x="19" y="288"/>
                      </a:lnTo>
                      <a:lnTo>
                        <a:pt x="16" y="249"/>
                      </a:lnTo>
                      <a:lnTo>
                        <a:pt x="13" y="207"/>
                      </a:lnTo>
                      <a:lnTo>
                        <a:pt x="13" y="165"/>
                      </a:lnTo>
                      <a:lnTo>
                        <a:pt x="13" y="123"/>
                      </a:lnTo>
                      <a:lnTo>
                        <a:pt x="16" y="81"/>
                      </a:lnTo>
                      <a:lnTo>
                        <a:pt x="19" y="42"/>
                      </a:lnTo>
                      <a:lnTo>
                        <a:pt x="26" y="0"/>
                      </a:lnTo>
                      <a:lnTo>
                        <a:pt x="19" y="3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297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6" name="Freeform 364"/>
                <p:cNvSpPr>
                  <a:spLocks noEditPoints="1"/>
                </p:cNvSpPr>
                <p:nvPr/>
              </p:nvSpPr>
              <p:spPr bwMode="auto">
                <a:xfrm>
                  <a:off x="1961" y="2592"/>
                  <a:ext cx="2129" cy="330"/>
                </a:xfrm>
                <a:custGeom>
                  <a:avLst/>
                  <a:gdLst>
                    <a:gd name="T0" fmla="*/ 2129 w 2129"/>
                    <a:gd name="T1" fmla="*/ 165 h 330"/>
                    <a:gd name="T2" fmla="*/ 2129 w 2129"/>
                    <a:gd name="T3" fmla="*/ 123 h 330"/>
                    <a:gd name="T4" fmla="*/ 2126 w 2129"/>
                    <a:gd name="T5" fmla="*/ 84 h 330"/>
                    <a:gd name="T6" fmla="*/ 2123 w 2129"/>
                    <a:gd name="T7" fmla="*/ 42 h 330"/>
                    <a:gd name="T8" fmla="*/ 2116 w 2129"/>
                    <a:gd name="T9" fmla="*/ 3 h 330"/>
                    <a:gd name="T10" fmla="*/ 2103 w 2129"/>
                    <a:gd name="T11" fmla="*/ 0 h 330"/>
                    <a:gd name="T12" fmla="*/ 2110 w 2129"/>
                    <a:gd name="T13" fmla="*/ 42 h 330"/>
                    <a:gd name="T14" fmla="*/ 2113 w 2129"/>
                    <a:gd name="T15" fmla="*/ 81 h 330"/>
                    <a:gd name="T16" fmla="*/ 2116 w 2129"/>
                    <a:gd name="T17" fmla="*/ 123 h 330"/>
                    <a:gd name="T18" fmla="*/ 2116 w 2129"/>
                    <a:gd name="T19" fmla="*/ 165 h 330"/>
                    <a:gd name="T20" fmla="*/ 2116 w 2129"/>
                    <a:gd name="T21" fmla="*/ 207 h 330"/>
                    <a:gd name="T22" fmla="*/ 2113 w 2129"/>
                    <a:gd name="T23" fmla="*/ 249 h 330"/>
                    <a:gd name="T24" fmla="*/ 2110 w 2129"/>
                    <a:gd name="T25" fmla="*/ 291 h 330"/>
                    <a:gd name="T26" fmla="*/ 2103 w 2129"/>
                    <a:gd name="T27" fmla="*/ 330 h 330"/>
                    <a:gd name="T28" fmla="*/ 2116 w 2129"/>
                    <a:gd name="T29" fmla="*/ 330 h 330"/>
                    <a:gd name="T30" fmla="*/ 2123 w 2129"/>
                    <a:gd name="T31" fmla="*/ 288 h 330"/>
                    <a:gd name="T32" fmla="*/ 2126 w 2129"/>
                    <a:gd name="T33" fmla="*/ 249 h 330"/>
                    <a:gd name="T34" fmla="*/ 2129 w 2129"/>
                    <a:gd name="T35" fmla="*/ 207 h 330"/>
                    <a:gd name="T36" fmla="*/ 2129 w 2129"/>
                    <a:gd name="T37" fmla="*/ 165 h 330"/>
                    <a:gd name="T38" fmla="*/ 13 w 2129"/>
                    <a:gd name="T39" fmla="*/ 3 h 330"/>
                    <a:gd name="T40" fmla="*/ 7 w 2129"/>
                    <a:gd name="T41" fmla="*/ 42 h 330"/>
                    <a:gd name="T42" fmla="*/ 3 w 2129"/>
                    <a:gd name="T43" fmla="*/ 84 h 330"/>
                    <a:gd name="T44" fmla="*/ 3 w 2129"/>
                    <a:gd name="T45" fmla="*/ 123 h 330"/>
                    <a:gd name="T46" fmla="*/ 0 w 2129"/>
                    <a:gd name="T47" fmla="*/ 165 h 330"/>
                    <a:gd name="T48" fmla="*/ 3 w 2129"/>
                    <a:gd name="T49" fmla="*/ 207 h 330"/>
                    <a:gd name="T50" fmla="*/ 3 w 2129"/>
                    <a:gd name="T51" fmla="*/ 249 h 330"/>
                    <a:gd name="T52" fmla="*/ 7 w 2129"/>
                    <a:gd name="T53" fmla="*/ 288 h 330"/>
                    <a:gd name="T54" fmla="*/ 13 w 2129"/>
                    <a:gd name="T55" fmla="*/ 330 h 330"/>
                    <a:gd name="T56" fmla="*/ 26 w 2129"/>
                    <a:gd name="T57" fmla="*/ 330 h 330"/>
                    <a:gd name="T58" fmla="*/ 20 w 2129"/>
                    <a:gd name="T59" fmla="*/ 291 h 330"/>
                    <a:gd name="T60" fmla="*/ 16 w 2129"/>
                    <a:gd name="T61" fmla="*/ 249 h 330"/>
                    <a:gd name="T62" fmla="*/ 13 w 2129"/>
                    <a:gd name="T63" fmla="*/ 207 h 330"/>
                    <a:gd name="T64" fmla="*/ 13 w 2129"/>
                    <a:gd name="T65" fmla="*/ 165 h 330"/>
                    <a:gd name="T66" fmla="*/ 13 w 2129"/>
                    <a:gd name="T67" fmla="*/ 123 h 330"/>
                    <a:gd name="T68" fmla="*/ 16 w 2129"/>
                    <a:gd name="T69" fmla="*/ 81 h 330"/>
                    <a:gd name="T70" fmla="*/ 20 w 2129"/>
                    <a:gd name="T71" fmla="*/ 42 h 330"/>
                    <a:gd name="T72" fmla="*/ 26 w 2129"/>
                    <a:gd name="T73" fmla="*/ 0 h 330"/>
                    <a:gd name="T74" fmla="*/ 13 w 2129"/>
                    <a:gd name="T75" fmla="*/ 3 h 33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129" h="330">
                      <a:moveTo>
                        <a:pt x="2129" y="165"/>
                      </a:moveTo>
                      <a:lnTo>
                        <a:pt x="2129" y="123"/>
                      </a:lnTo>
                      <a:lnTo>
                        <a:pt x="2126" y="84"/>
                      </a:lnTo>
                      <a:lnTo>
                        <a:pt x="2123" y="42"/>
                      </a:lnTo>
                      <a:lnTo>
                        <a:pt x="2116" y="3"/>
                      </a:lnTo>
                      <a:lnTo>
                        <a:pt x="2103" y="0"/>
                      </a:lnTo>
                      <a:lnTo>
                        <a:pt x="2110" y="42"/>
                      </a:lnTo>
                      <a:lnTo>
                        <a:pt x="2113" y="81"/>
                      </a:lnTo>
                      <a:lnTo>
                        <a:pt x="2116" y="123"/>
                      </a:lnTo>
                      <a:lnTo>
                        <a:pt x="2116" y="165"/>
                      </a:lnTo>
                      <a:lnTo>
                        <a:pt x="2116" y="207"/>
                      </a:lnTo>
                      <a:lnTo>
                        <a:pt x="2113" y="249"/>
                      </a:lnTo>
                      <a:lnTo>
                        <a:pt x="2110" y="291"/>
                      </a:lnTo>
                      <a:lnTo>
                        <a:pt x="2103" y="330"/>
                      </a:lnTo>
                      <a:lnTo>
                        <a:pt x="2116" y="330"/>
                      </a:lnTo>
                      <a:lnTo>
                        <a:pt x="2123" y="288"/>
                      </a:lnTo>
                      <a:lnTo>
                        <a:pt x="2126" y="249"/>
                      </a:lnTo>
                      <a:lnTo>
                        <a:pt x="2129" y="207"/>
                      </a:lnTo>
                      <a:lnTo>
                        <a:pt x="2129" y="165"/>
                      </a:lnTo>
                      <a:close/>
                      <a:moveTo>
                        <a:pt x="13" y="3"/>
                      </a:moveTo>
                      <a:lnTo>
                        <a:pt x="7" y="42"/>
                      </a:lnTo>
                      <a:lnTo>
                        <a:pt x="3" y="84"/>
                      </a:lnTo>
                      <a:lnTo>
                        <a:pt x="3" y="123"/>
                      </a:lnTo>
                      <a:lnTo>
                        <a:pt x="0" y="165"/>
                      </a:lnTo>
                      <a:lnTo>
                        <a:pt x="3" y="207"/>
                      </a:lnTo>
                      <a:lnTo>
                        <a:pt x="3" y="249"/>
                      </a:lnTo>
                      <a:lnTo>
                        <a:pt x="7" y="288"/>
                      </a:lnTo>
                      <a:lnTo>
                        <a:pt x="13" y="330"/>
                      </a:lnTo>
                      <a:lnTo>
                        <a:pt x="26" y="330"/>
                      </a:lnTo>
                      <a:lnTo>
                        <a:pt x="20" y="291"/>
                      </a:lnTo>
                      <a:lnTo>
                        <a:pt x="16" y="249"/>
                      </a:lnTo>
                      <a:lnTo>
                        <a:pt x="13" y="207"/>
                      </a:lnTo>
                      <a:lnTo>
                        <a:pt x="13" y="165"/>
                      </a:lnTo>
                      <a:lnTo>
                        <a:pt x="13" y="123"/>
                      </a:lnTo>
                      <a:lnTo>
                        <a:pt x="16" y="81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295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7" name="Freeform 365"/>
                <p:cNvSpPr>
                  <a:spLocks noEditPoints="1"/>
                </p:cNvSpPr>
                <p:nvPr/>
              </p:nvSpPr>
              <p:spPr bwMode="auto">
                <a:xfrm>
                  <a:off x="1968" y="2592"/>
                  <a:ext cx="2116" cy="330"/>
                </a:xfrm>
                <a:custGeom>
                  <a:avLst/>
                  <a:gdLst>
                    <a:gd name="T0" fmla="*/ 2116 w 2116"/>
                    <a:gd name="T1" fmla="*/ 165 h 330"/>
                    <a:gd name="T2" fmla="*/ 2116 w 2116"/>
                    <a:gd name="T3" fmla="*/ 123 h 330"/>
                    <a:gd name="T4" fmla="*/ 2113 w 2116"/>
                    <a:gd name="T5" fmla="*/ 81 h 330"/>
                    <a:gd name="T6" fmla="*/ 2109 w 2116"/>
                    <a:gd name="T7" fmla="*/ 42 h 330"/>
                    <a:gd name="T8" fmla="*/ 2103 w 2116"/>
                    <a:gd name="T9" fmla="*/ 0 h 330"/>
                    <a:gd name="T10" fmla="*/ 2096 w 2116"/>
                    <a:gd name="T11" fmla="*/ 0 h 330"/>
                    <a:gd name="T12" fmla="*/ 2090 w 2116"/>
                    <a:gd name="T13" fmla="*/ 0 h 330"/>
                    <a:gd name="T14" fmla="*/ 2096 w 2116"/>
                    <a:gd name="T15" fmla="*/ 39 h 330"/>
                    <a:gd name="T16" fmla="*/ 2100 w 2116"/>
                    <a:gd name="T17" fmla="*/ 81 h 330"/>
                    <a:gd name="T18" fmla="*/ 2103 w 2116"/>
                    <a:gd name="T19" fmla="*/ 123 h 330"/>
                    <a:gd name="T20" fmla="*/ 2103 w 2116"/>
                    <a:gd name="T21" fmla="*/ 165 h 330"/>
                    <a:gd name="T22" fmla="*/ 2103 w 2116"/>
                    <a:gd name="T23" fmla="*/ 207 h 330"/>
                    <a:gd name="T24" fmla="*/ 2100 w 2116"/>
                    <a:gd name="T25" fmla="*/ 249 h 330"/>
                    <a:gd name="T26" fmla="*/ 2096 w 2116"/>
                    <a:gd name="T27" fmla="*/ 291 h 330"/>
                    <a:gd name="T28" fmla="*/ 2090 w 2116"/>
                    <a:gd name="T29" fmla="*/ 330 h 330"/>
                    <a:gd name="T30" fmla="*/ 2096 w 2116"/>
                    <a:gd name="T31" fmla="*/ 330 h 330"/>
                    <a:gd name="T32" fmla="*/ 2103 w 2116"/>
                    <a:gd name="T33" fmla="*/ 330 h 330"/>
                    <a:gd name="T34" fmla="*/ 2109 w 2116"/>
                    <a:gd name="T35" fmla="*/ 288 h 330"/>
                    <a:gd name="T36" fmla="*/ 2113 w 2116"/>
                    <a:gd name="T37" fmla="*/ 249 h 330"/>
                    <a:gd name="T38" fmla="*/ 2116 w 2116"/>
                    <a:gd name="T39" fmla="*/ 207 h 330"/>
                    <a:gd name="T40" fmla="*/ 2116 w 2116"/>
                    <a:gd name="T41" fmla="*/ 165 h 330"/>
                    <a:gd name="T42" fmla="*/ 13 w 2116"/>
                    <a:gd name="T43" fmla="*/ 0 h 330"/>
                    <a:gd name="T44" fmla="*/ 6 w 2116"/>
                    <a:gd name="T45" fmla="*/ 42 h 330"/>
                    <a:gd name="T46" fmla="*/ 3 w 2116"/>
                    <a:gd name="T47" fmla="*/ 81 h 330"/>
                    <a:gd name="T48" fmla="*/ 0 w 2116"/>
                    <a:gd name="T49" fmla="*/ 123 h 330"/>
                    <a:gd name="T50" fmla="*/ 0 w 2116"/>
                    <a:gd name="T51" fmla="*/ 165 h 330"/>
                    <a:gd name="T52" fmla="*/ 0 w 2116"/>
                    <a:gd name="T53" fmla="*/ 207 h 330"/>
                    <a:gd name="T54" fmla="*/ 3 w 2116"/>
                    <a:gd name="T55" fmla="*/ 249 h 330"/>
                    <a:gd name="T56" fmla="*/ 6 w 2116"/>
                    <a:gd name="T57" fmla="*/ 288 h 330"/>
                    <a:gd name="T58" fmla="*/ 13 w 2116"/>
                    <a:gd name="T59" fmla="*/ 330 h 330"/>
                    <a:gd name="T60" fmla="*/ 19 w 2116"/>
                    <a:gd name="T61" fmla="*/ 330 h 330"/>
                    <a:gd name="T62" fmla="*/ 26 w 2116"/>
                    <a:gd name="T63" fmla="*/ 330 h 330"/>
                    <a:gd name="T64" fmla="*/ 19 w 2116"/>
                    <a:gd name="T65" fmla="*/ 291 h 330"/>
                    <a:gd name="T66" fmla="*/ 16 w 2116"/>
                    <a:gd name="T67" fmla="*/ 249 h 330"/>
                    <a:gd name="T68" fmla="*/ 13 w 2116"/>
                    <a:gd name="T69" fmla="*/ 207 h 330"/>
                    <a:gd name="T70" fmla="*/ 13 w 2116"/>
                    <a:gd name="T71" fmla="*/ 165 h 330"/>
                    <a:gd name="T72" fmla="*/ 13 w 2116"/>
                    <a:gd name="T73" fmla="*/ 123 h 330"/>
                    <a:gd name="T74" fmla="*/ 16 w 2116"/>
                    <a:gd name="T75" fmla="*/ 81 h 330"/>
                    <a:gd name="T76" fmla="*/ 19 w 2116"/>
                    <a:gd name="T77" fmla="*/ 39 h 330"/>
                    <a:gd name="T78" fmla="*/ 26 w 2116"/>
                    <a:gd name="T79" fmla="*/ 0 h 330"/>
                    <a:gd name="T80" fmla="*/ 19 w 2116"/>
                    <a:gd name="T81" fmla="*/ 0 h 330"/>
                    <a:gd name="T82" fmla="*/ 13 w 2116"/>
                    <a:gd name="T83" fmla="*/ 0 h 33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116" h="330">
                      <a:moveTo>
                        <a:pt x="2116" y="165"/>
                      </a:moveTo>
                      <a:lnTo>
                        <a:pt x="2116" y="123"/>
                      </a:lnTo>
                      <a:lnTo>
                        <a:pt x="2113" y="81"/>
                      </a:lnTo>
                      <a:lnTo>
                        <a:pt x="2109" y="42"/>
                      </a:lnTo>
                      <a:lnTo>
                        <a:pt x="2103" y="0"/>
                      </a:lnTo>
                      <a:lnTo>
                        <a:pt x="2096" y="0"/>
                      </a:lnTo>
                      <a:lnTo>
                        <a:pt x="2090" y="0"/>
                      </a:lnTo>
                      <a:lnTo>
                        <a:pt x="2096" y="39"/>
                      </a:lnTo>
                      <a:lnTo>
                        <a:pt x="2100" y="81"/>
                      </a:lnTo>
                      <a:lnTo>
                        <a:pt x="2103" y="123"/>
                      </a:lnTo>
                      <a:lnTo>
                        <a:pt x="2103" y="165"/>
                      </a:lnTo>
                      <a:lnTo>
                        <a:pt x="2103" y="207"/>
                      </a:lnTo>
                      <a:lnTo>
                        <a:pt x="2100" y="249"/>
                      </a:lnTo>
                      <a:lnTo>
                        <a:pt x="2096" y="291"/>
                      </a:lnTo>
                      <a:lnTo>
                        <a:pt x="2090" y="330"/>
                      </a:lnTo>
                      <a:lnTo>
                        <a:pt x="2096" y="330"/>
                      </a:lnTo>
                      <a:lnTo>
                        <a:pt x="2103" y="330"/>
                      </a:lnTo>
                      <a:lnTo>
                        <a:pt x="2109" y="288"/>
                      </a:lnTo>
                      <a:lnTo>
                        <a:pt x="2113" y="249"/>
                      </a:lnTo>
                      <a:lnTo>
                        <a:pt x="2116" y="207"/>
                      </a:lnTo>
                      <a:lnTo>
                        <a:pt x="2116" y="165"/>
                      </a:lnTo>
                      <a:close/>
                      <a:moveTo>
                        <a:pt x="13" y="0"/>
                      </a:moveTo>
                      <a:lnTo>
                        <a:pt x="6" y="42"/>
                      </a:lnTo>
                      <a:lnTo>
                        <a:pt x="3" y="81"/>
                      </a:lnTo>
                      <a:lnTo>
                        <a:pt x="0" y="123"/>
                      </a:lnTo>
                      <a:lnTo>
                        <a:pt x="0" y="165"/>
                      </a:lnTo>
                      <a:lnTo>
                        <a:pt x="0" y="207"/>
                      </a:lnTo>
                      <a:lnTo>
                        <a:pt x="3" y="249"/>
                      </a:lnTo>
                      <a:lnTo>
                        <a:pt x="6" y="288"/>
                      </a:lnTo>
                      <a:lnTo>
                        <a:pt x="13" y="330"/>
                      </a:lnTo>
                      <a:lnTo>
                        <a:pt x="19" y="330"/>
                      </a:lnTo>
                      <a:lnTo>
                        <a:pt x="26" y="330"/>
                      </a:lnTo>
                      <a:lnTo>
                        <a:pt x="19" y="291"/>
                      </a:lnTo>
                      <a:lnTo>
                        <a:pt x="16" y="249"/>
                      </a:lnTo>
                      <a:lnTo>
                        <a:pt x="13" y="207"/>
                      </a:lnTo>
                      <a:lnTo>
                        <a:pt x="13" y="165"/>
                      </a:lnTo>
                      <a:lnTo>
                        <a:pt x="13" y="123"/>
                      </a:lnTo>
                      <a:lnTo>
                        <a:pt x="16" y="81"/>
                      </a:lnTo>
                      <a:lnTo>
                        <a:pt x="19" y="39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294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8" name="Freeform 366"/>
                <p:cNvSpPr>
                  <a:spLocks noEditPoints="1"/>
                </p:cNvSpPr>
                <p:nvPr/>
              </p:nvSpPr>
              <p:spPr bwMode="auto">
                <a:xfrm>
                  <a:off x="1974" y="2589"/>
                  <a:ext cx="2103" cy="337"/>
                </a:xfrm>
                <a:custGeom>
                  <a:avLst/>
                  <a:gdLst>
                    <a:gd name="T0" fmla="*/ 2103 w 2103"/>
                    <a:gd name="T1" fmla="*/ 168 h 337"/>
                    <a:gd name="T2" fmla="*/ 2103 w 2103"/>
                    <a:gd name="T3" fmla="*/ 126 h 337"/>
                    <a:gd name="T4" fmla="*/ 2100 w 2103"/>
                    <a:gd name="T5" fmla="*/ 84 h 337"/>
                    <a:gd name="T6" fmla="*/ 2097 w 2103"/>
                    <a:gd name="T7" fmla="*/ 45 h 337"/>
                    <a:gd name="T8" fmla="*/ 2090 w 2103"/>
                    <a:gd name="T9" fmla="*/ 3 h 337"/>
                    <a:gd name="T10" fmla="*/ 2077 w 2103"/>
                    <a:gd name="T11" fmla="*/ 0 h 337"/>
                    <a:gd name="T12" fmla="*/ 2084 w 2103"/>
                    <a:gd name="T13" fmla="*/ 42 h 337"/>
                    <a:gd name="T14" fmla="*/ 2087 w 2103"/>
                    <a:gd name="T15" fmla="*/ 84 h 337"/>
                    <a:gd name="T16" fmla="*/ 2090 w 2103"/>
                    <a:gd name="T17" fmla="*/ 126 h 337"/>
                    <a:gd name="T18" fmla="*/ 2094 w 2103"/>
                    <a:gd name="T19" fmla="*/ 168 h 337"/>
                    <a:gd name="T20" fmla="*/ 2090 w 2103"/>
                    <a:gd name="T21" fmla="*/ 210 h 337"/>
                    <a:gd name="T22" fmla="*/ 2087 w 2103"/>
                    <a:gd name="T23" fmla="*/ 252 h 337"/>
                    <a:gd name="T24" fmla="*/ 2084 w 2103"/>
                    <a:gd name="T25" fmla="*/ 294 h 337"/>
                    <a:gd name="T26" fmla="*/ 2077 w 2103"/>
                    <a:gd name="T27" fmla="*/ 337 h 337"/>
                    <a:gd name="T28" fmla="*/ 2090 w 2103"/>
                    <a:gd name="T29" fmla="*/ 333 h 337"/>
                    <a:gd name="T30" fmla="*/ 2097 w 2103"/>
                    <a:gd name="T31" fmla="*/ 294 h 337"/>
                    <a:gd name="T32" fmla="*/ 2100 w 2103"/>
                    <a:gd name="T33" fmla="*/ 252 h 337"/>
                    <a:gd name="T34" fmla="*/ 2103 w 2103"/>
                    <a:gd name="T35" fmla="*/ 210 h 337"/>
                    <a:gd name="T36" fmla="*/ 2103 w 2103"/>
                    <a:gd name="T37" fmla="*/ 168 h 337"/>
                    <a:gd name="T38" fmla="*/ 13 w 2103"/>
                    <a:gd name="T39" fmla="*/ 3 h 337"/>
                    <a:gd name="T40" fmla="*/ 7 w 2103"/>
                    <a:gd name="T41" fmla="*/ 45 h 337"/>
                    <a:gd name="T42" fmla="*/ 3 w 2103"/>
                    <a:gd name="T43" fmla="*/ 84 h 337"/>
                    <a:gd name="T44" fmla="*/ 0 w 2103"/>
                    <a:gd name="T45" fmla="*/ 126 h 337"/>
                    <a:gd name="T46" fmla="*/ 0 w 2103"/>
                    <a:gd name="T47" fmla="*/ 168 h 337"/>
                    <a:gd name="T48" fmla="*/ 0 w 2103"/>
                    <a:gd name="T49" fmla="*/ 210 h 337"/>
                    <a:gd name="T50" fmla="*/ 3 w 2103"/>
                    <a:gd name="T51" fmla="*/ 252 h 337"/>
                    <a:gd name="T52" fmla="*/ 7 w 2103"/>
                    <a:gd name="T53" fmla="*/ 294 h 337"/>
                    <a:gd name="T54" fmla="*/ 13 w 2103"/>
                    <a:gd name="T55" fmla="*/ 333 h 337"/>
                    <a:gd name="T56" fmla="*/ 26 w 2103"/>
                    <a:gd name="T57" fmla="*/ 337 h 337"/>
                    <a:gd name="T58" fmla="*/ 20 w 2103"/>
                    <a:gd name="T59" fmla="*/ 294 h 337"/>
                    <a:gd name="T60" fmla="*/ 16 w 2103"/>
                    <a:gd name="T61" fmla="*/ 252 h 337"/>
                    <a:gd name="T62" fmla="*/ 13 w 2103"/>
                    <a:gd name="T63" fmla="*/ 210 h 337"/>
                    <a:gd name="T64" fmla="*/ 13 w 2103"/>
                    <a:gd name="T65" fmla="*/ 168 h 337"/>
                    <a:gd name="T66" fmla="*/ 13 w 2103"/>
                    <a:gd name="T67" fmla="*/ 126 h 337"/>
                    <a:gd name="T68" fmla="*/ 16 w 2103"/>
                    <a:gd name="T69" fmla="*/ 84 h 337"/>
                    <a:gd name="T70" fmla="*/ 20 w 2103"/>
                    <a:gd name="T71" fmla="*/ 42 h 337"/>
                    <a:gd name="T72" fmla="*/ 26 w 2103"/>
                    <a:gd name="T73" fmla="*/ 0 h 337"/>
                    <a:gd name="T74" fmla="*/ 13 w 2103"/>
                    <a:gd name="T75" fmla="*/ 3 h 33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103" h="337">
                      <a:moveTo>
                        <a:pt x="2103" y="168"/>
                      </a:moveTo>
                      <a:lnTo>
                        <a:pt x="2103" y="126"/>
                      </a:lnTo>
                      <a:lnTo>
                        <a:pt x="2100" y="84"/>
                      </a:lnTo>
                      <a:lnTo>
                        <a:pt x="2097" y="45"/>
                      </a:lnTo>
                      <a:lnTo>
                        <a:pt x="2090" y="3"/>
                      </a:lnTo>
                      <a:lnTo>
                        <a:pt x="2077" y="0"/>
                      </a:lnTo>
                      <a:lnTo>
                        <a:pt x="2084" y="42"/>
                      </a:lnTo>
                      <a:lnTo>
                        <a:pt x="2087" y="84"/>
                      </a:lnTo>
                      <a:lnTo>
                        <a:pt x="2090" y="126"/>
                      </a:lnTo>
                      <a:lnTo>
                        <a:pt x="2094" y="168"/>
                      </a:lnTo>
                      <a:lnTo>
                        <a:pt x="2090" y="210"/>
                      </a:lnTo>
                      <a:lnTo>
                        <a:pt x="2087" y="252"/>
                      </a:lnTo>
                      <a:lnTo>
                        <a:pt x="2084" y="294"/>
                      </a:lnTo>
                      <a:lnTo>
                        <a:pt x="2077" y="337"/>
                      </a:lnTo>
                      <a:lnTo>
                        <a:pt x="2090" y="333"/>
                      </a:lnTo>
                      <a:lnTo>
                        <a:pt x="2097" y="294"/>
                      </a:lnTo>
                      <a:lnTo>
                        <a:pt x="2100" y="252"/>
                      </a:lnTo>
                      <a:lnTo>
                        <a:pt x="2103" y="210"/>
                      </a:lnTo>
                      <a:lnTo>
                        <a:pt x="2103" y="168"/>
                      </a:lnTo>
                      <a:close/>
                      <a:moveTo>
                        <a:pt x="13" y="3"/>
                      </a:moveTo>
                      <a:lnTo>
                        <a:pt x="7" y="45"/>
                      </a:lnTo>
                      <a:lnTo>
                        <a:pt x="3" y="84"/>
                      </a:lnTo>
                      <a:lnTo>
                        <a:pt x="0" y="126"/>
                      </a:lnTo>
                      <a:lnTo>
                        <a:pt x="0" y="168"/>
                      </a:lnTo>
                      <a:lnTo>
                        <a:pt x="0" y="210"/>
                      </a:lnTo>
                      <a:lnTo>
                        <a:pt x="3" y="252"/>
                      </a:lnTo>
                      <a:lnTo>
                        <a:pt x="7" y="294"/>
                      </a:lnTo>
                      <a:lnTo>
                        <a:pt x="13" y="333"/>
                      </a:lnTo>
                      <a:lnTo>
                        <a:pt x="26" y="337"/>
                      </a:lnTo>
                      <a:lnTo>
                        <a:pt x="20" y="294"/>
                      </a:lnTo>
                      <a:lnTo>
                        <a:pt x="16" y="252"/>
                      </a:lnTo>
                      <a:lnTo>
                        <a:pt x="13" y="210"/>
                      </a:lnTo>
                      <a:lnTo>
                        <a:pt x="13" y="168"/>
                      </a:lnTo>
                      <a:lnTo>
                        <a:pt x="13" y="126"/>
                      </a:lnTo>
                      <a:lnTo>
                        <a:pt x="16" y="84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293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19" name="Freeform 367"/>
                <p:cNvSpPr>
                  <a:spLocks noEditPoints="1"/>
                </p:cNvSpPr>
                <p:nvPr/>
              </p:nvSpPr>
              <p:spPr bwMode="auto">
                <a:xfrm>
                  <a:off x="1981" y="2589"/>
                  <a:ext cx="2090" cy="337"/>
                </a:xfrm>
                <a:custGeom>
                  <a:avLst/>
                  <a:gdLst>
                    <a:gd name="T0" fmla="*/ 2090 w 2090"/>
                    <a:gd name="T1" fmla="*/ 168 h 337"/>
                    <a:gd name="T2" fmla="*/ 2090 w 2090"/>
                    <a:gd name="T3" fmla="*/ 126 h 337"/>
                    <a:gd name="T4" fmla="*/ 2087 w 2090"/>
                    <a:gd name="T5" fmla="*/ 84 h 337"/>
                    <a:gd name="T6" fmla="*/ 2083 w 2090"/>
                    <a:gd name="T7" fmla="*/ 42 h 337"/>
                    <a:gd name="T8" fmla="*/ 2077 w 2090"/>
                    <a:gd name="T9" fmla="*/ 3 h 337"/>
                    <a:gd name="T10" fmla="*/ 2070 w 2090"/>
                    <a:gd name="T11" fmla="*/ 0 h 337"/>
                    <a:gd name="T12" fmla="*/ 2064 w 2090"/>
                    <a:gd name="T13" fmla="*/ 0 h 337"/>
                    <a:gd name="T14" fmla="*/ 2070 w 2090"/>
                    <a:gd name="T15" fmla="*/ 42 h 337"/>
                    <a:gd name="T16" fmla="*/ 2077 w 2090"/>
                    <a:gd name="T17" fmla="*/ 84 h 337"/>
                    <a:gd name="T18" fmla="*/ 2077 w 2090"/>
                    <a:gd name="T19" fmla="*/ 126 h 337"/>
                    <a:gd name="T20" fmla="*/ 2080 w 2090"/>
                    <a:gd name="T21" fmla="*/ 168 h 337"/>
                    <a:gd name="T22" fmla="*/ 2077 w 2090"/>
                    <a:gd name="T23" fmla="*/ 210 h 337"/>
                    <a:gd name="T24" fmla="*/ 2077 w 2090"/>
                    <a:gd name="T25" fmla="*/ 252 h 337"/>
                    <a:gd name="T26" fmla="*/ 2070 w 2090"/>
                    <a:gd name="T27" fmla="*/ 294 h 337"/>
                    <a:gd name="T28" fmla="*/ 2064 w 2090"/>
                    <a:gd name="T29" fmla="*/ 337 h 337"/>
                    <a:gd name="T30" fmla="*/ 2070 w 2090"/>
                    <a:gd name="T31" fmla="*/ 337 h 337"/>
                    <a:gd name="T32" fmla="*/ 2077 w 2090"/>
                    <a:gd name="T33" fmla="*/ 333 h 337"/>
                    <a:gd name="T34" fmla="*/ 2083 w 2090"/>
                    <a:gd name="T35" fmla="*/ 294 h 337"/>
                    <a:gd name="T36" fmla="*/ 2087 w 2090"/>
                    <a:gd name="T37" fmla="*/ 252 h 337"/>
                    <a:gd name="T38" fmla="*/ 2090 w 2090"/>
                    <a:gd name="T39" fmla="*/ 210 h 337"/>
                    <a:gd name="T40" fmla="*/ 2090 w 2090"/>
                    <a:gd name="T41" fmla="*/ 168 h 337"/>
                    <a:gd name="T42" fmla="*/ 13 w 2090"/>
                    <a:gd name="T43" fmla="*/ 3 h 337"/>
                    <a:gd name="T44" fmla="*/ 6 w 2090"/>
                    <a:gd name="T45" fmla="*/ 42 h 337"/>
                    <a:gd name="T46" fmla="*/ 3 w 2090"/>
                    <a:gd name="T47" fmla="*/ 84 h 337"/>
                    <a:gd name="T48" fmla="*/ 0 w 2090"/>
                    <a:gd name="T49" fmla="*/ 126 h 337"/>
                    <a:gd name="T50" fmla="*/ 0 w 2090"/>
                    <a:gd name="T51" fmla="*/ 168 h 337"/>
                    <a:gd name="T52" fmla="*/ 0 w 2090"/>
                    <a:gd name="T53" fmla="*/ 210 h 337"/>
                    <a:gd name="T54" fmla="*/ 3 w 2090"/>
                    <a:gd name="T55" fmla="*/ 252 h 337"/>
                    <a:gd name="T56" fmla="*/ 6 w 2090"/>
                    <a:gd name="T57" fmla="*/ 294 h 337"/>
                    <a:gd name="T58" fmla="*/ 13 w 2090"/>
                    <a:gd name="T59" fmla="*/ 333 h 337"/>
                    <a:gd name="T60" fmla="*/ 19 w 2090"/>
                    <a:gd name="T61" fmla="*/ 337 h 337"/>
                    <a:gd name="T62" fmla="*/ 26 w 2090"/>
                    <a:gd name="T63" fmla="*/ 337 h 337"/>
                    <a:gd name="T64" fmla="*/ 19 w 2090"/>
                    <a:gd name="T65" fmla="*/ 294 h 337"/>
                    <a:gd name="T66" fmla="*/ 13 w 2090"/>
                    <a:gd name="T67" fmla="*/ 252 h 337"/>
                    <a:gd name="T68" fmla="*/ 13 w 2090"/>
                    <a:gd name="T69" fmla="*/ 210 h 337"/>
                    <a:gd name="T70" fmla="*/ 9 w 2090"/>
                    <a:gd name="T71" fmla="*/ 168 h 337"/>
                    <a:gd name="T72" fmla="*/ 13 w 2090"/>
                    <a:gd name="T73" fmla="*/ 126 h 337"/>
                    <a:gd name="T74" fmla="*/ 13 w 2090"/>
                    <a:gd name="T75" fmla="*/ 84 h 337"/>
                    <a:gd name="T76" fmla="*/ 19 w 2090"/>
                    <a:gd name="T77" fmla="*/ 42 h 337"/>
                    <a:gd name="T78" fmla="*/ 26 w 2090"/>
                    <a:gd name="T79" fmla="*/ 0 h 337"/>
                    <a:gd name="T80" fmla="*/ 19 w 2090"/>
                    <a:gd name="T81" fmla="*/ 0 h 337"/>
                    <a:gd name="T82" fmla="*/ 13 w 2090"/>
                    <a:gd name="T83" fmla="*/ 3 h 33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090" h="337">
                      <a:moveTo>
                        <a:pt x="2090" y="168"/>
                      </a:moveTo>
                      <a:lnTo>
                        <a:pt x="2090" y="126"/>
                      </a:lnTo>
                      <a:lnTo>
                        <a:pt x="2087" y="84"/>
                      </a:lnTo>
                      <a:lnTo>
                        <a:pt x="2083" y="42"/>
                      </a:lnTo>
                      <a:lnTo>
                        <a:pt x="2077" y="3"/>
                      </a:lnTo>
                      <a:lnTo>
                        <a:pt x="2070" y="0"/>
                      </a:lnTo>
                      <a:lnTo>
                        <a:pt x="2064" y="0"/>
                      </a:lnTo>
                      <a:lnTo>
                        <a:pt x="2070" y="42"/>
                      </a:lnTo>
                      <a:lnTo>
                        <a:pt x="2077" y="84"/>
                      </a:lnTo>
                      <a:lnTo>
                        <a:pt x="2077" y="126"/>
                      </a:lnTo>
                      <a:lnTo>
                        <a:pt x="2080" y="168"/>
                      </a:lnTo>
                      <a:lnTo>
                        <a:pt x="2077" y="210"/>
                      </a:lnTo>
                      <a:lnTo>
                        <a:pt x="2077" y="252"/>
                      </a:lnTo>
                      <a:lnTo>
                        <a:pt x="2070" y="294"/>
                      </a:lnTo>
                      <a:lnTo>
                        <a:pt x="2064" y="337"/>
                      </a:lnTo>
                      <a:lnTo>
                        <a:pt x="2070" y="337"/>
                      </a:lnTo>
                      <a:lnTo>
                        <a:pt x="2077" y="333"/>
                      </a:lnTo>
                      <a:lnTo>
                        <a:pt x="2083" y="294"/>
                      </a:lnTo>
                      <a:lnTo>
                        <a:pt x="2087" y="252"/>
                      </a:lnTo>
                      <a:lnTo>
                        <a:pt x="2090" y="210"/>
                      </a:lnTo>
                      <a:lnTo>
                        <a:pt x="2090" y="168"/>
                      </a:lnTo>
                      <a:close/>
                      <a:moveTo>
                        <a:pt x="13" y="3"/>
                      </a:moveTo>
                      <a:lnTo>
                        <a:pt x="6" y="42"/>
                      </a:lnTo>
                      <a:lnTo>
                        <a:pt x="3" y="84"/>
                      </a:lnTo>
                      <a:lnTo>
                        <a:pt x="0" y="126"/>
                      </a:lnTo>
                      <a:lnTo>
                        <a:pt x="0" y="168"/>
                      </a:lnTo>
                      <a:lnTo>
                        <a:pt x="0" y="210"/>
                      </a:lnTo>
                      <a:lnTo>
                        <a:pt x="3" y="252"/>
                      </a:lnTo>
                      <a:lnTo>
                        <a:pt x="6" y="294"/>
                      </a:lnTo>
                      <a:lnTo>
                        <a:pt x="13" y="333"/>
                      </a:lnTo>
                      <a:lnTo>
                        <a:pt x="19" y="337"/>
                      </a:lnTo>
                      <a:lnTo>
                        <a:pt x="26" y="337"/>
                      </a:lnTo>
                      <a:lnTo>
                        <a:pt x="19" y="294"/>
                      </a:lnTo>
                      <a:lnTo>
                        <a:pt x="13" y="252"/>
                      </a:lnTo>
                      <a:lnTo>
                        <a:pt x="13" y="210"/>
                      </a:lnTo>
                      <a:lnTo>
                        <a:pt x="9" y="168"/>
                      </a:lnTo>
                      <a:lnTo>
                        <a:pt x="13" y="126"/>
                      </a:lnTo>
                      <a:lnTo>
                        <a:pt x="13" y="84"/>
                      </a:lnTo>
                      <a:lnTo>
                        <a:pt x="19" y="42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29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0" name="Freeform 368"/>
                <p:cNvSpPr>
                  <a:spLocks noEditPoints="1"/>
                </p:cNvSpPr>
                <p:nvPr/>
              </p:nvSpPr>
              <p:spPr bwMode="auto">
                <a:xfrm>
                  <a:off x="1987" y="2589"/>
                  <a:ext cx="2081" cy="337"/>
                </a:xfrm>
                <a:custGeom>
                  <a:avLst/>
                  <a:gdLst>
                    <a:gd name="T0" fmla="*/ 2081 w 2081"/>
                    <a:gd name="T1" fmla="*/ 168 h 337"/>
                    <a:gd name="T2" fmla="*/ 2077 w 2081"/>
                    <a:gd name="T3" fmla="*/ 126 h 337"/>
                    <a:gd name="T4" fmla="*/ 2074 w 2081"/>
                    <a:gd name="T5" fmla="*/ 84 h 337"/>
                    <a:gd name="T6" fmla="*/ 2071 w 2081"/>
                    <a:gd name="T7" fmla="*/ 42 h 337"/>
                    <a:gd name="T8" fmla="*/ 2064 w 2081"/>
                    <a:gd name="T9" fmla="*/ 0 h 337"/>
                    <a:gd name="T10" fmla="*/ 2061 w 2081"/>
                    <a:gd name="T11" fmla="*/ 0 h 337"/>
                    <a:gd name="T12" fmla="*/ 2055 w 2081"/>
                    <a:gd name="T13" fmla="*/ 0 h 337"/>
                    <a:gd name="T14" fmla="*/ 2058 w 2081"/>
                    <a:gd name="T15" fmla="*/ 42 h 337"/>
                    <a:gd name="T16" fmla="*/ 2064 w 2081"/>
                    <a:gd name="T17" fmla="*/ 84 h 337"/>
                    <a:gd name="T18" fmla="*/ 2068 w 2081"/>
                    <a:gd name="T19" fmla="*/ 126 h 337"/>
                    <a:gd name="T20" fmla="*/ 2068 w 2081"/>
                    <a:gd name="T21" fmla="*/ 168 h 337"/>
                    <a:gd name="T22" fmla="*/ 2068 w 2081"/>
                    <a:gd name="T23" fmla="*/ 210 h 337"/>
                    <a:gd name="T24" fmla="*/ 2064 w 2081"/>
                    <a:gd name="T25" fmla="*/ 256 h 337"/>
                    <a:gd name="T26" fmla="*/ 2058 w 2081"/>
                    <a:gd name="T27" fmla="*/ 298 h 337"/>
                    <a:gd name="T28" fmla="*/ 2055 w 2081"/>
                    <a:gd name="T29" fmla="*/ 337 h 337"/>
                    <a:gd name="T30" fmla="*/ 2061 w 2081"/>
                    <a:gd name="T31" fmla="*/ 337 h 337"/>
                    <a:gd name="T32" fmla="*/ 2064 w 2081"/>
                    <a:gd name="T33" fmla="*/ 337 h 337"/>
                    <a:gd name="T34" fmla="*/ 2071 w 2081"/>
                    <a:gd name="T35" fmla="*/ 294 h 337"/>
                    <a:gd name="T36" fmla="*/ 2074 w 2081"/>
                    <a:gd name="T37" fmla="*/ 252 h 337"/>
                    <a:gd name="T38" fmla="*/ 2077 w 2081"/>
                    <a:gd name="T39" fmla="*/ 210 h 337"/>
                    <a:gd name="T40" fmla="*/ 2081 w 2081"/>
                    <a:gd name="T41" fmla="*/ 168 h 337"/>
                    <a:gd name="T42" fmla="*/ 13 w 2081"/>
                    <a:gd name="T43" fmla="*/ 0 h 337"/>
                    <a:gd name="T44" fmla="*/ 7 w 2081"/>
                    <a:gd name="T45" fmla="*/ 42 h 337"/>
                    <a:gd name="T46" fmla="*/ 3 w 2081"/>
                    <a:gd name="T47" fmla="*/ 84 h 337"/>
                    <a:gd name="T48" fmla="*/ 0 w 2081"/>
                    <a:gd name="T49" fmla="*/ 126 h 337"/>
                    <a:gd name="T50" fmla="*/ 0 w 2081"/>
                    <a:gd name="T51" fmla="*/ 168 h 337"/>
                    <a:gd name="T52" fmla="*/ 0 w 2081"/>
                    <a:gd name="T53" fmla="*/ 210 h 337"/>
                    <a:gd name="T54" fmla="*/ 3 w 2081"/>
                    <a:gd name="T55" fmla="*/ 252 h 337"/>
                    <a:gd name="T56" fmla="*/ 7 w 2081"/>
                    <a:gd name="T57" fmla="*/ 294 h 337"/>
                    <a:gd name="T58" fmla="*/ 13 w 2081"/>
                    <a:gd name="T59" fmla="*/ 337 h 337"/>
                    <a:gd name="T60" fmla="*/ 20 w 2081"/>
                    <a:gd name="T61" fmla="*/ 337 h 337"/>
                    <a:gd name="T62" fmla="*/ 23 w 2081"/>
                    <a:gd name="T63" fmla="*/ 337 h 337"/>
                    <a:gd name="T64" fmla="*/ 20 w 2081"/>
                    <a:gd name="T65" fmla="*/ 298 h 337"/>
                    <a:gd name="T66" fmla="*/ 13 w 2081"/>
                    <a:gd name="T67" fmla="*/ 256 h 337"/>
                    <a:gd name="T68" fmla="*/ 10 w 2081"/>
                    <a:gd name="T69" fmla="*/ 210 h 337"/>
                    <a:gd name="T70" fmla="*/ 10 w 2081"/>
                    <a:gd name="T71" fmla="*/ 168 h 337"/>
                    <a:gd name="T72" fmla="*/ 10 w 2081"/>
                    <a:gd name="T73" fmla="*/ 126 h 337"/>
                    <a:gd name="T74" fmla="*/ 13 w 2081"/>
                    <a:gd name="T75" fmla="*/ 84 h 337"/>
                    <a:gd name="T76" fmla="*/ 20 w 2081"/>
                    <a:gd name="T77" fmla="*/ 42 h 337"/>
                    <a:gd name="T78" fmla="*/ 23 w 2081"/>
                    <a:gd name="T79" fmla="*/ 0 h 337"/>
                    <a:gd name="T80" fmla="*/ 20 w 2081"/>
                    <a:gd name="T81" fmla="*/ 0 h 337"/>
                    <a:gd name="T82" fmla="*/ 13 w 2081"/>
                    <a:gd name="T83" fmla="*/ 0 h 33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081" h="337">
                      <a:moveTo>
                        <a:pt x="2081" y="168"/>
                      </a:moveTo>
                      <a:lnTo>
                        <a:pt x="2077" y="126"/>
                      </a:lnTo>
                      <a:lnTo>
                        <a:pt x="2074" y="84"/>
                      </a:lnTo>
                      <a:lnTo>
                        <a:pt x="2071" y="42"/>
                      </a:lnTo>
                      <a:lnTo>
                        <a:pt x="2064" y="0"/>
                      </a:lnTo>
                      <a:lnTo>
                        <a:pt x="2061" y="0"/>
                      </a:lnTo>
                      <a:lnTo>
                        <a:pt x="2055" y="0"/>
                      </a:lnTo>
                      <a:lnTo>
                        <a:pt x="2058" y="42"/>
                      </a:lnTo>
                      <a:lnTo>
                        <a:pt x="2064" y="84"/>
                      </a:lnTo>
                      <a:lnTo>
                        <a:pt x="2068" y="126"/>
                      </a:lnTo>
                      <a:lnTo>
                        <a:pt x="2068" y="168"/>
                      </a:lnTo>
                      <a:lnTo>
                        <a:pt x="2068" y="210"/>
                      </a:lnTo>
                      <a:lnTo>
                        <a:pt x="2064" y="256"/>
                      </a:lnTo>
                      <a:lnTo>
                        <a:pt x="2058" y="298"/>
                      </a:lnTo>
                      <a:lnTo>
                        <a:pt x="2055" y="337"/>
                      </a:lnTo>
                      <a:lnTo>
                        <a:pt x="2061" y="337"/>
                      </a:lnTo>
                      <a:lnTo>
                        <a:pt x="2064" y="337"/>
                      </a:lnTo>
                      <a:lnTo>
                        <a:pt x="2071" y="294"/>
                      </a:lnTo>
                      <a:lnTo>
                        <a:pt x="2074" y="252"/>
                      </a:lnTo>
                      <a:lnTo>
                        <a:pt x="2077" y="210"/>
                      </a:lnTo>
                      <a:lnTo>
                        <a:pt x="2081" y="168"/>
                      </a:lnTo>
                      <a:close/>
                      <a:moveTo>
                        <a:pt x="13" y="0"/>
                      </a:moveTo>
                      <a:lnTo>
                        <a:pt x="7" y="42"/>
                      </a:lnTo>
                      <a:lnTo>
                        <a:pt x="3" y="84"/>
                      </a:lnTo>
                      <a:lnTo>
                        <a:pt x="0" y="126"/>
                      </a:lnTo>
                      <a:lnTo>
                        <a:pt x="0" y="168"/>
                      </a:lnTo>
                      <a:lnTo>
                        <a:pt x="0" y="210"/>
                      </a:lnTo>
                      <a:lnTo>
                        <a:pt x="3" y="252"/>
                      </a:lnTo>
                      <a:lnTo>
                        <a:pt x="7" y="294"/>
                      </a:lnTo>
                      <a:lnTo>
                        <a:pt x="13" y="337"/>
                      </a:lnTo>
                      <a:lnTo>
                        <a:pt x="20" y="337"/>
                      </a:lnTo>
                      <a:lnTo>
                        <a:pt x="23" y="337"/>
                      </a:lnTo>
                      <a:lnTo>
                        <a:pt x="20" y="298"/>
                      </a:lnTo>
                      <a:lnTo>
                        <a:pt x="13" y="256"/>
                      </a:lnTo>
                      <a:lnTo>
                        <a:pt x="10" y="210"/>
                      </a:lnTo>
                      <a:lnTo>
                        <a:pt x="10" y="168"/>
                      </a:lnTo>
                      <a:lnTo>
                        <a:pt x="10" y="126"/>
                      </a:lnTo>
                      <a:lnTo>
                        <a:pt x="13" y="84"/>
                      </a:lnTo>
                      <a:lnTo>
                        <a:pt x="20" y="42"/>
                      </a:lnTo>
                      <a:lnTo>
                        <a:pt x="23" y="0"/>
                      </a:lnTo>
                      <a:lnTo>
                        <a:pt x="2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292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1" name="Freeform 369"/>
                <p:cNvSpPr>
                  <a:spLocks noEditPoints="1"/>
                </p:cNvSpPr>
                <p:nvPr/>
              </p:nvSpPr>
              <p:spPr bwMode="auto">
                <a:xfrm>
                  <a:off x="1990" y="2589"/>
                  <a:ext cx="2071" cy="340"/>
                </a:xfrm>
                <a:custGeom>
                  <a:avLst/>
                  <a:gdLst>
                    <a:gd name="T0" fmla="*/ 2071 w 2071"/>
                    <a:gd name="T1" fmla="*/ 168 h 340"/>
                    <a:gd name="T2" fmla="*/ 2068 w 2071"/>
                    <a:gd name="T3" fmla="*/ 126 h 340"/>
                    <a:gd name="T4" fmla="*/ 2068 w 2071"/>
                    <a:gd name="T5" fmla="*/ 84 h 340"/>
                    <a:gd name="T6" fmla="*/ 2061 w 2071"/>
                    <a:gd name="T7" fmla="*/ 42 h 340"/>
                    <a:gd name="T8" fmla="*/ 2055 w 2071"/>
                    <a:gd name="T9" fmla="*/ 0 h 340"/>
                    <a:gd name="T10" fmla="*/ 2052 w 2071"/>
                    <a:gd name="T11" fmla="*/ 0 h 340"/>
                    <a:gd name="T12" fmla="*/ 2045 w 2071"/>
                    <a:gd name="T13" fmla="*/ 0 h 340"/>
                    <a:gd name="T14" fmla="*/ 2052 w 2071"/>
                    <a:gd name="T15" fmla="*/ 39 h 340"/>
                    <a:gd name="T16" fmla="*/ 2055 w 2071"/>
                    <a:gd name="T17" fmla="*/ 84 h 340"/>
                    <a:gd name="T18" fmla="*/ 2058 w 2071"/>
                    <a:gd name="T19" fmla="*/ 126 h 340"/>
                    <a:gd name="T20" fmla="*/ 2058 w 2071"/>
                    <a:gd name="T21" fmla="*/ 168 h 340"/>
                    <a:gd name="T22" fmla="*/ 2058 w 2071"/>
                    <a:gd name="T23" fmla="*/ 210 h 340"/>
                    <a:gd name="T24" fmla="*/ 2055 w 2071"/>
                    <a:gd name="T25" fmla="*/ 256 h 340"/>
                    <a:gd name="T26" fmla="*/ 2052 w 2071"/>
                    <a:gd name="T27" fmla="*/ 298 h 340"/>
                    <a:gd name="T28" fmla="*/ 2045 w 2071"/>
                    <a:gd name="T29" fmla="*/ 340 h 340"/>
                    <a:gd name="T30" fmla="*/ 2052 w 2071"/>
                    <a:gd name="T31" fmla="*/ 337 h 340"/>
                    <a:gd name="T32" fmla="*/ 2055 w 2071"/>
                    <a:gd name="T33" fmla="*/ 337 h 340"/>
                    <a:gd name="T34" fmla="*/ 2061 w 2071"/>
                    <a:gd name="T35" fmla="*/ 294 h 340"/>
                    <a:gd name="T36" fmla="*/ 2068 w 2071"/>
                    <a:gd name="T37" fmla="*/ 252 h 340"/>
                    <a:gd name="T38" fmla="*/ 2068 w 2071"/>
                    <a:gd name="T39" fmla="*/ 210 h 340"/>
                    <a:gd name="T40" fmla="*/ 2071 w 2071"/>
                    <a:gd name="T41" fmla="*/ 168 h 340"/>
                    <a:gd name="T42" fmla="*/ 17 w 2071"/>
                    <a:gd name="T43" fmla="*/ 0 h 340"/>
                    <a:gd name="T44" fmla="*/ 10 w 2071"/>
                    <a:gd name="T45" fmla="*/ 42 h 340"/>
                    <a:gd name="T46" fmla="*/ 4 w 2071"/>
                    <a:gd name="T47" fmla="*/ 84 h 340"/>
                    <a:gd name="T48" fmla="*/ 4 w 2071"/>
                    <a:gd name="T49" fmla="*/ 126 h 340"/>
                    <a:gd name="T50" fmla="*/ 0 w 2071"/>
                    <a:gd name="T51" fmla="*/ 168 h 340"/>
                    <a:gd name="T52" fmla="*/ 4 w 2071"/>
                    <a:gd name="T53" fmla="*/ 210 h 340"/>
                    <a:gd name="T54" fmla="*/ 4 w 2071"/>
                    <a:gd name="T55" fmla="*/ 252 h 340"/>
                    <a:gd name="T56" fmla="*/ 10 w 2071"/>
                    <a:gd name="T57" fmla="*/ 294 h 340"/>
                    <a:gd name="T58" fmla="*/ 17 w 2071"/>
                    <a:gd name="T59" fmla="*/ 337 h 340"/>
                    <a:gd name="T60" fmla="*/ 20 w 2071"/>
                    <a:gd name="T61" fmla="*/ 337 h 340"/>
                    <a:gd name="T62" fmla="*/ 26 w 2071"/>
                    <a:gd name="T63" fmla="*/ 340 h 340"/>
                    <a:gd name="T64" fmla="*/ 20 w 2071"/>
                    <a:gd name="T65" fmla="*/ 298 h 340"/>
                    <a:gd name="T66" fmla="*/ 17 w 2071"/>
                    <a:gd name="T67" fmla="*/ 256 h 340"/>
                    <a:gd name="T68" fmla="*/ 13 w 2071"/>
                    <a:gd name="T69" fmla="*/ 210 h 340"/>
                    <a:gd name="T70" fmla="*/ 13 w 2071"/>
                    <a:gd name="T71" fmla="*/ 168 h 340"/>
                    <a:gd name="T72" fmla="*/ 13 w 2071"/>
                    <a:gd name="T73" fmla="*/ 126 h 340"/>
                    <a:gd name="T74" fmla="*/ 17 w 2071"/>
                    <a:gd name="T75" fmla="*/ 84 h 340"/>
                    <a:gd name="T76" fmla="*/ 20 w 2071"/>
                    <a:gd name="T77" fmla="*/ 39 h 340"/>
                    <a:gd name="T78" fmla="*/ 26 w 2071"/>
                    <a:gd name="T79" fmla="*/ 0 h 340"/>
                    <a:gd name="T80" fmla="*/ 20 w 2071"/>
                    <a:gd name="T81" fmla="*/ 0 h 340"/>
                    <a:gd name="T82" fmla="*/ 17 w 2071"/>
                    <a:gd name="T83" fmla="*/ 0 h 34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071" h="340">
                      <a:moveTo>
                        <a:pt x="2071" y="168"/>
                      </a:moveTo>
                      <a:lnTo>
                        <a:pt x="2068" y="126"/>
                      </a:lnTo>
                      <a:lnTo>
                        <a:pt x="2068" y="84"/>
                      </a:lnTo>
                      <a:lnTo>
                        <a:pt x="2061" y="42"/>
                      </a:lnTo>
                      <a:lnTo>
                        <a:pt x="2055" y="0"/>
                      </a:lnTo>
                      <a:lnTo>
                        <a:pt x="2052" y="0"/>
                      </a:lnTo>
                      <a:lnTo>
                        <a:pt x="2045" y="0"/>
                      </a:lnTo>
                      <a:lnTo>
                        <a:pt x="2052" y="39"/>
                      </a:lnTo>
                      <a:lnTo>
                        <a:pt x="2055" y="84"/>
                      </a:lnTo>
                      <a:lnTo>
                        <a:pt x="2058" y="126"/>
                      </a:lnTo>
                      <a:lnTo>
                        <a:pt x="2058" y="168"/>
                      </a:lnTo>
                      <a:lnTo>
                        <a:pt x="2058" y="210"/>
                      </a:lnTo>
                      <a:lnTo>
                        <a:pt x="2055" y="256"/>
                      </a:lnTo>
                      <a:lnTo>
                        <a:pt x="2052" y="298"/>
                      </a:lnTo>
                      <a:lnTo>
                        <a:pt x="2045" y="340"/>
                      </a:lnTo>
                      <a:lnTo>
                        <a:pt x="2052" y="337"/>
                      </a:lnTo>
                      <a:lnTo>
                        <a:pt x="2055" y="337"/>
                      </a:lnTo>
                      <a:lnTo>
                        <a:pt x="2061" y="294"/>
                      </a:lnTo>
                      <a:lnTo>
                        <a:pt x="2068" y="252"/>
                      </a:lnTo>
                      <a:lnTo>
                        <a:pt x="2068" y="210"/>
                      </a:lnTo>
                      <a:lnTo>
                        <a:pt x="2071" y="168"/>
                      </a:lnTo>
                      <a:close/>
                      <a:moveTo>
                        <a:pt x="17" y="0"/>
                      </a:moveTo>
                      <a:lnTo>
                        <a:pt x="10" y="42"/>
                      </a:lnTo>
                      <a:lnTo>
                        <a:pt x="4" y="84"/>
                      </a:lnTo>
                      <a:lnTo>
                        <a:pt x="4" y="126"/>
                      </a:lnTo>
                      <a:lnTo>
                        <a:pt x="0" y="168"/>
                      </a:lnTo>
                      <a:lnTo>
                        <a:pt x="4" y="210"/>
                      </a:lnTo>
                      <a:lnTo>
                        <a:pt x="4" y="252"/>
                      </a:lnTo>
                      <a:lnTo>
                        <a:pt x="10" y="294"/>
                      </a:lnTo>
                      <a:lnTo>
                        <a:pt x="17" y="337"/>
                      </a:lnTo>
                      <a:lnTo>
                        <a:pt x="20" y="337"/>
                      </a:lnTo>
                      <a:lnTo>
                        <a:pt x="26" y="340"/>
                      </a:lnTo>
                      <a:lnTo>
                        <a:pt x="20" y="298"/>
                      </a:lnTo>
                      <a:lnTo>
                        <a:pt x="17" y="256"/>
                      </a:lnTo>
                      <a:lnTo>
                        <a:pt x="13" y="210"/>
                      </a:lnTo>
                      <a:lnTo>
                        <a:pt x="13" y="168"/>
                      </a:lnTo>
                      <a:lnTo>
                        <a:pt x="13" y="126"/>
                      </a:lnTo>
                      <a:lnTo>
                        <a:pt x="17" y="84"/>
                      </a:lnTo>
                      <a:lnTo>
                        <a:pt x="20" y="39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291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2" name="Freeform 370"/>
                <p:cNvSpPr>
                  <a:spLocks noEditPoints="1"/>
                </p:cNvSpPr>
                <p:nvPr/>
              </p:nvSpPr>
              <p:spPr bwMode="auto">
                <a:xfrm>
                  <a:off x="1997" y="2586"/>
                  <a:ext cx="2058" cy="343"/>
                </a:xfrm>
                <a:custGeom>
                  <a:avLst/>
                  <a:gdLst>
                    <a:gd name="T0" fmla="*/ 2058 w 2058"/>
                    <a:gd name="T1" fmla="*/ 171 h 343"/>
                    <a:gd name="T2" fmla="*/ 2058 w 2058"/>
                    <a:gd name="T3" fmla="*/ 129 h 343"/>
                    <a:gd name="T4" fmla="*/ 2054 w 2058"/>
                    <a:gd name="T5" fmla="*/ 87 h 343"/>
                    <a:gd name="T6" fmla="*/ 2048 w 2058"/>
                    <a:gd name="T7" fmla="*/ 45 h 343"/>
                    <a:gd name="T8" fmla="*/ 2045 w 2058"/>
                    <a:gd name="T9" fmla="*/ 3 h 343"/>
                    <a:gd name="T10" fmla="*/ 2032 w 2058"/>
                    <a:gd name="T11" fmla="*/ 0 h 343"/>
                    <a:gd name="T12" fmla="*/ 2038 w 2058"/>
                    <a:gd name="T13" fmla="*/ 42 h 343"/>
                    <a:gd name="T14" fmla="*/ 2042 w 2058"/>
                    <a:gd name="T15" fmla="*/ 84 h 343"/>
                    <a:gd name="T16" fmla="*/ 2045 w 2058"/>
                    <a:gd name="T17" fmla="*/ 129 h 343"/>
                    <a:gd name="T18" fmla="*/ 2045 w 2058"/>
                    <a:gd name="T19" fmla="*/ 171 h 343"/>
                    <a:gd name="T20" fmla="*/ 2045 w 2058"/>
                    <a:gd name="T21" fmla="*/ 217 h 343"/>
                    <a:gd name="T22" fmla="*/ 2042 w 2058"/>
                    <a:gd name="T23" fmla="*/ 259 h 343"/>
                    <a:gd name="T24" fmla="*/ 2038 w 2058"/>
                    <a:gd name="T25" fmla="*/ 301 h 343"/>
                    <a:gd name="T26" fmla="*/ 2032 w 2058"/>
                    <a:gd name="T27" fmla="*/ 343 h 343"/>
                    <a:gd name="T28" fmla="*/ 2045 w 2058"/>
                    <a:gd name="T29" fmla="*/ 340 h 343"/>
                    <a:gd name="T30" fmla="*/ 2048 w 2058"/>
                    <a:gd name="T31" fmla="*/ 301 h 343"/>
                    <a:gd name="T32" fmla="*/ 2054 w 2058"/>
                    <a:gd name="T33" fmla="*/ 259 h 343"/>
                    <a:gd name="T34" fmla="*/ 2058 w 2058"/>
                    <a:gd name="T35" fmla="*/ 213 h 343"/>
                    <a:gd name="T36" fmla="*/ 2058 w 2058"/>
                    <a:gd name="T37" fmla="*/ 171 h 343"/>
                    <a:gd name="T38" fmla="*/ 13 w 2058"/>
                    <a:gd name="T39" fmla="*/ 3 h 343"/>
                    <a:gd name="T40" fmla="*/ 10 w 2058"/>
                    <a:gd name="T41" fmla="*/ 45 h 343"/>
                    <a:gd name="T42" fmla="*/ 3 w 2058"/>
                    <a:gd name="T43" fmla="*/ 87 h 343"/>
                    <a:gd name="T44" fmla="*/ 0 w 2058"/>
                    <a:gd name="T45" fmla="*/ 129 h 343"/>
                    <a:gd name="T46" fmla="*/ 0 w 2058"/>
                    <a:gd name="T47" fmla="*/ 171 h 343"/>
                    <a:gd name="T48" fmla="*/ 0 w 2058"/>
                    <a:gd name="T49" fmla="*/ 213 h 343"/>
                    <a:gd name="T50" fmla="*/ 3 w 2058"/>
                    <a:gd name="T51" fmla="*/ 259 h 343"/>
                    <a:gd name="T52" fmla="*/ 10 w 2058"/>
                    <a:gd name="T53" fmla="*/ 301 h 343"/>
                    <a:gd name="T54" fmla="*/ 13 w 2058"/>
                    <a:gd name="T55" fmla="*/ 340 h 343"/>
                    <a:gd name="T56" fmla="*/ 26 w 2058"/>
                    <a:gd name="T57" fmla="*/ 343 h 343"/>
                    <a:gd name="T58" fmla="*/ 19 w 2058"/>
                    <a:gd name="T59" fmla="*/ 301 h 343"/>
                    <a:gd name="T60" fmla="*/ 16 w 2058"/>
                    <a:gd name="T61" fmla="*/ 259 h 343"/>
                    <a:gd name="T62" fmla="*/ 13 w 2058"/>
                    <a:gd name="T63" fmla="*/ 217 h 343"/>
                    <a:gd name="T64" fmla="*/ 13 w 2058"/>
                    <a:gd name="T65" fmla="*/ 171 h 343"/>
                    <a:gd name="T66" fmla="*/ 13 w 2058"/>
                    <a:gd name="T67" fmla="*/ 129 h 343"/>
                    <a:gd name="T68" fmla="*/ 16 w 2058"/>
                    <a:gd name="T69" fmla="*/ 84 h 343"/>
                    <a:gd name="T70" fmla="*/ 19 w 2058"/>
                    <a:gd name="T71" fmla="*/ 42 h 343"/>
                    <a:gd name="T72" fmla="*/ 26 w 2058"/>
                    <a:gd name="T73" fmla="*/ 0 h 343"/>
                    <a:gd name="T74" fmla="*/ 13 w 2058"/>
                    <a:gd name="T75" fmla="*/ 3 h 34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58" h="343">
                      <a:moveTo>
                        <a:pt x="2058" y="171"/>
                      </a:moveTo>
                      <a:lnTo>
                        <a:pt x="2058" y="129"/>
                      </a:lnTo>
                      <a:lnTo>
                        <a:pt x="2054" y="87"/>
                      </a:lnTo>
                      <a:lnTo>
                        <a:pt x="2048" y="45"/>
                      </a:lnTo>
                      <a:lnTo>
                        <a:pt x="2045" y="3"/>
                      </a:lnTo>
                      <a:lnTo>
                        <a:pt x="2032" y="0"/>
                      </a:lnTo>
                      <a:lnTo>
                        <a:pt x="2038" y="42"/>
                      </a:lnTo>
                      <a:lnTo>
                        <a:pt x="2042" y="84"/>
                      </a:lnTo>
                      <a:lnTo>
                        <a:pt x="2045" y="129"/>
                      </a:lnTo>
                      <a:lnTo>
                        <a:pt x="2045" y="171"/>
                      </a:lnTo>
                      <a:lnTo>
                        <a:pt x="2045" y="217"/>
                      </a:lnTo>
                      <a:lnTo>
                        <a:pt x="2042" y="259"/>
                      </a:lnTo>
                      <a:lnTo>
                        <a:pt x="2038" y="301"/>
                      </a:lnTo>
                      <a:lnTo>
                        <a:pt x="2032" y="343"/>
                      </a:lnTo>
                      <a:lnTo>
                        <a:pt x="2045" y="340"/>
                      </a:lnTo>
                      <a:lnTo>
                        <a:pt x="2048" y="301"/>
                      </a:lnTo>
                      <a:lnTo>
                        <a:pt x="2054" y="259"/>
                      </a:lnTo>
                      <a:lnTo>
                        <a:pt x="2058" y="213"/>
                      </a:lnTo>
                      <a:lnTo>
                        <a:pt x="2058" y="171"/>
                      </a:lnTo>
                      <a:close/>
                      <a:moveTo>
                        <a:pt x="13" y="3"/>
                      </a:moveTo>
                      <a:lnTo>
                        <a:pt x="10" y="45"/>
                      </a:lnTo>
                      <a:lnTo>
                        <a:pt x="3" y="87"/>
                      </a:lnTo>
                      <a:lnTo>
                        <a:pt x="0" y="129"/>
                      </a:lnTo>
                      <a:lnTo>
                        <a:pt x="0" y="171"/>
                      </a:lnTo>
                      <a:lnTo>
                        <a:pt x="0" y="213"/>
                      </a:lnTo>
                      <a:lnTo>
                        <a:pt x="3" y="259"/>
                      </a:lnTo>
                      <a:lnTo>
                        <a:pt x="10" y="301"/>
                      </a:lnTo>
                      <a:lnTo>
                        <a:pt x="13" y="340"/>
                      </a:lnTo>
                      <a:lnTo>
                        <a:pt x="26" y="343"/>
                      </a:lnTo>
                      <a:lnTo>
                        <a:pt x="19" y="301"/>
                      </a:lnTo>
                      <a:lnTo>
                        <a:pt x="16" y="259"/>
                      </a:lnTo>
                      <a:lnTo>
                        <a:pt x="13" y="217"/>
                      </a:lnTo>
                      <a:lnTo>
                        <a:pt x="13" y="171"/>
                      </a:lnTo>
                      <a:lnTo>
                        <a:pt x="13" y="129"/>
                      </a:lnTo>
                      <a:lnTo>
                        <a:pt x="16" y="84"/>
                      </a:lnTo>
                      <a:lnTo>
                        <a:pt x="19" y="42"/>
                      </a:lnTo>
                      <a:lnTo>
                        <a:pt x="26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190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3" name="Freeform 371"/>
                <p:cNvSpPr>
                  <a:spLocks noEditPoints="1"/>
                </p:cNvSpPr>
                <p:nvPr/>
              </p:nvSpPr>
              <p:spPr bwMode="auto">
                <a:xfrm>
                  <a:off x="2003" y="2586"/>
                  <a:ext cx="2045" cy="343"/>
                </a:xfrm>
                <a:custGeom>
                  <a:avLst/>
                  <a:gdLst>
                    <a:gd name="T0" fmla="*/ 2045 w 2045"/>
                    <a:gd name="T1" fmla="*/ 171 h 343"/>
                    <a:gd name="T2" fmla="*/ 2045 w 2045"/>
                    <a:gd name="T3" fmla="*/ 129 h 343"/>
                    <a:gd name="T4" fmla="*/ 2042 w 2045"/>
                    <a:gd name="T5" fmla="*/ 87 h 343"/>
                    <a:gd name="T6" fmla="*/ 2039 w 2045"/>
                    <a:gd name="T7" fmla="*/ 42 h 343"/>
                    <a:gd name="T8" fmla="*/ 2032 w 2045"/>
                    <a:gd name="T9" fmla="*/ 3 h 343"/>
                    <a:gd name="T10" fmla="*/ 2019 w 2045"/>
                    <a:gd name="T11" fmla="*/ 0 h 343"/>
                    <a:gd name="T12" fmla="*/ 2026 w 2045"/>
                    <a:gd name="T13" fmla="*/ 42 h 343"/>
                    <a:gd name="T14" fmla="*/ 2029 w 2045"/>
                    <a:gd name="T15" fmla="*/ 84 h 343"/>
                    <a:gd name="T16" fmla="*/ 2032 w 2045"/>
                    <a:gd name="T17" fmla="*/ 129 h 343"/>
                    <a:gd name="T18" fmla="*/ 2036 w 2045"/>
                    <a:gd name="T19" fmla="*/ 171 h 343"/>
                    <a:gd name="T20" fmla="*/ 2032 w 2045"/>
                    <a:gd name="T21" fmla="*/ 217 h 343"/>
                    <a:gd name="T22" fmla="*/ 2029 w 2045"/>
                    <a:gd name="T23" fmla="*/ 259 h 343"/>
                    <a:gd name="T24" fmla="*/ 2026 w 2045"/>
                    <a:gd name="T25" fmla="*/ 301 h 343"/>
                    <a:gd name="T26" fmla="*/ 2019 w 2045"/>
                    <a:gd name="T27" fmla="*/ 343 h 343"/>
                    <a:gd name="T28" fmla="*/ 2032 w 2045"/>
                    <a:gd name="T29" fmla="*/ 343 h 343"/>
                    <a:gd name="T30" fmla="*/ 2039 w 2045"/>
                    <a:gd name="T31" fmla="*/ 301 h 343"/>
                    <a:gd name="T32" fmla="*/ 2042 w 2045"/>
                    <a:gd name="T33" fmla="*/ 259 h 343"/>
                    <a:gd name="T34" fmla="*/ 2045 w 2045"/>
                    <a:gd name="T35" fmla="*/ 213 h 343"/>
                    <a:gd name="T36" fmla="*/ 2045 w 2045"/>
                    <a:gd name="T37" fmla="*/ 171 h 343"/>
                    <a:gd name="T38" fmla="*/ 13 w 2045"/>
                    <a:gd name="T39" fmla="*/ 3 h 343"/>
                    <a:gd name="T40" fmla="*/ 7 w 2045"/>
                    <a:gd name="T41" fmla="*/ 42 h 343"/>
                    <a:gd name="T42" fmla="*/ 4 w 2045"/>
                    <a:gd name="T43" fmla="*/ 87 h 343"/>
                    <a:gd name="T44" fmla="*/ 0 w 2045"/>
                    <a:gd name="T45" fmla="*/ 129 h 343"/>
                    <a:gd name="T46" fmla="*/ 0 w 2045"/>
                    <a:gd name="T47" fmla="*/ 171 h 343"/>
                    <a:gd name="T48" fmla="*/ 0 w 2045"/>
                    <a:gd name="T49" fmla="*/ 213 h 343"/>
                    <a:gd name="T50" fmla="*/ 4 w 2045"/>
                    <a:gd name="T51" fmla="*/ 259 h 343"/>
                    <a:gd name="T52" fmla="*/ 7 w 2045"/>
                    <a:gd name="T53" fmla="*/ 301 h 343"/>
                    <a:gd name="T54" fmla="*/ 13 w 2045"/>
                    <a:gd name="T55" fmla="*/ 343 h 343"/>
                    <a:gd name="T56" fmla="*/ 26 w 2045"/>
                    <a:gd name="T57" fmla="*/ 343 h 343"/>
                    <a:gd name="T58" fmla="*/ 20 w 2045"/>
                    <a:gd name="T59" fmla="*/ 301 h 343"/>
                    <a:gd name="T60" fmla="*/ 16 w 2045"/>
                    <a:gd name="T61" fmla="*/ 259 h 343"/>
                    <a:gd name="T62" fmla="*/ 13 w 2045"/>
                    <a:gd name="T63" fmla="*/ 217 h 343"/>
                    <a:gd name="T64" fmla="*/ 13 w 2045"/>
                    <a:gd name="T65" fmla="*/ 171 h 343"/>
                    <a:gd name="T66" fmla="*/ 13 w 2045"/>
                    <a:gd name="T67" fmla="*/ 129 h 343"/>
                    <a:gd name="T68" fmla="*/ 16 w 2045"/>
                    <a:gd name="T69" fmla="*/ 84 h 343"/>
                    <a:gd name="T70" fmla="*/ 20 w 2045"/>
                    <a:gd name="T71" fmla="*/ 42 h 343"/>
                    <a:gd name="T72" fmla="*/ 26 w 2045"/>
                    <a:gd name="T73" fmla="*/ 0 h 343"/>
                    <a:gd name="T74" fmla="*/ 13 w 2045"/>
                    <a:gd name="T75" fmla="*/ 3 h 34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45" h="343">
                      <a:moveTo>
                        <a:pt x="2045" y="171"/>
                      </a:moveTo>
                      <a:lnTo>
                        <a:pt x="2045" y="129"/>
                      </a:lnTo>
                      <a:lnTo>
                        <a:pt x="2042" y="87"/>
                      </a:lnTo>
                      <a:lnTo>
                        <a:pt x="2039" y="42"/>
                      </a:lnTo>
                      <a:lnTo>
                        <a:pt x="2032" y="3"/>
                      </a:lnTo>
                      <a:lnTo>
                        <a:pt x="2019" y="0"/>
                      </a:lnTo>
                      <a:lnTo>
                        <a:pt x="2026" y="42"/>
                      </a:lnTo>
                      <a:lnTo>
                        <a:pt x="2029" y="84"/>
                      </a:lnTo>
                      <a:lnTo>
                        <a:pt x="2032" y="129"/>
                      </a:lnTo>
                      <a:lnTo>
                        <a:pt x="2036" y="171"/>
                      </a:lnTo>
                      <a:lnTo>
                        <a:pt x="2032" y="217"/>
                      </a:lnTo>
                      <a:lnTo>
                        <a:pt x="2029" y="259"/>
                      </a:lnTo>
                      <a:lnTo>
                        <a:pt x="2026" y="301"/>
                      </a:lnTo>
                      <a:lnTo>
                        <a:pt x="2019" y="343"/>
                      </a:lnTo>
                      <a:lnTo>
                        <a:pt x="2032" y="343"/>
                      </a:lnTo>
                      <a:lnTo>
                        <a:pt x="2039" y="301"/>
                      </a:lnTo>
                      <a:lnTo>
                        <a:pt x="2042" y="259"/>
                      </a:lnTo>
                      <a:lnTo>
                        <a:pt x="2045" y="213"/>
                      </a:lnTo>
                      <a:lnTo>
                        <a:pt x="2045" y="171"/>
                      </a:lnTo>
                      <a:close/>
                      <a:moveTo>
                        <a:pt x="13" y="3"/>
                      </a:moveTo>
                      <a:lnTo>
                        <a:pt x="7" y="42"/>
                      </a:lnTo>
                      <a:lnTo>
                        <a:pt x="4" y="87"/>
                      </a:lnTo>
                      <a:lnTo>
                        <a:pt x="0" y="129"/>
                      </a:lnTo>
                      <a:lnTo>
                        <a:pt x="0" y="171"/>
                      </a:lnTo>
                      <a:lnTo>
                        <a:pt x="0" y="213"/>
                      </a:lnTo>
                      <a:lnTo>
                        <a:pt x="4" y="259"/>
                      </a:lnTo>
                      <a:lnTo>
                        <a:pt x="7" y="301"/>
                      </a:lnTo>
                      <a:lnTo>
                        <a:pt x="13" y="343"/>
                      </a:lnTo>
                      <a:lnTo>
                        <a:pt x="26" y="343"/>
                      </a:lnTo>
                      <a:lnTo>
                        <a:pt x="20" y="301"/>
                      </a:lnTo>
                      <a:lnTo>
                        <a:pt x="16" y="259"/>
                      </a:lnTo>
                      <a:lnTo>
                        <a:pt x="13" y="217"/>
                      </a:lnTo>
                      <a:lnTo>
                        <a:pt x="13" y="171"/>
                      </a:lnTo>
                      <a:lnTo>
                        <a:pt x="13" y="129"/>
                      </a:lnTo>
                      <a:lnTo>
                        <a:pt x="16" y="84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18F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4" name="Freeform 372"/>
                <p:cNvSpPr>
                  <a:spLocks noEditPoints="1"/>
                </p:cNvSpPr>
                <p:nvPr/>
              </p:nvSpPr>
              <p:spPr bwMode="auto">
                <a:xfrm>
                  <a:off x="2010" y="2586"/>
                  <a:ext cx="2032" cy="343"/>
                </a:xfrm>
                <a:custGeom>
                  <a:avLst/>
                  <a:gdLst>
                    <a:gd name="T0" fmla="*/ 2032 w 2032"/>
                    <a:gd name="T1" fmla="*/ 171 h 343"/>
                    <a:gd name="T2" fmla="*/ 2032 w 2032"/>
                    <a:gd name="T3" fmla="*/ 129 h 343"/>
                    <a:gd name="T4" fmla="*/ 2029 w 2032"/>
                    <a:gd name="T5" fmla="*/ 84 h 343"/>
                    <a:gd name="T6" fmla="*/ 2025 w 2032"/>
                    <a:gd name="T7" fmla="*/ 42 h 343"/>
                    <a:gd name="T8" fmla="*/ 2019 w 2032"/>
                    <a:gd name="T9" fmla="*/ 0 h 343"/>
                    <a:gd name="T10" fmla="*/ 2006 w 2032"/>
                    <a:gd name="T11" fmla="*/ 0 h 343"/>
                    <a:gd name="T12" fmla="*/ 2012 w 2032"/>
                    <a:gd name="T13" fmla="*/ 42 h 343"/>
                    <a:gd name="T14" fmla="*/ 2019 w 2032"/>
                    <a:gd name="T15" fmla="*/ 84 h 343"/>
                    <a:gd name="T16" fmla="*/ 2019 w 2032"/>
                    <a:gd name="T17" fmla="*/ 129 h 343"/>
                    <a:gd name="T18" fmla="*/ 2022 w 2032"/>
                    <a:gd name="T19" fmla="*/ 171 h 343"/>
                    <a:gd name="T20" fmla="*/ 2019 w 2032"/>
                    <a:gd name="T21" fmla="*/ 217 h 343"/>
                    <a:gd name="T22" fmla="*/ 2019 w 2032"/>
                    <a:gd name="T23" fmla="*/ 259 h 343"/>
                    <a:gd name="T24" fmla="*/ 2012 w 2032"/>
                    <a:gd name="T25" fmla="*/ 301 h 343"/>
                    <a:gd name="T26" fmla="*/ 2006 w 2032"/>
                    <a:gd name="T27" fmla="*/ 343 h 343"/>
                    <a:gd name="T28" fmla="*/ 2019 w 2032"/>
                    <a:gd name="T29" fmla="*/ 343 h 343"/>
                    <a:gd name="T30" fmla="*/ 2025 w 2032"/>
                    <a:gd name="T31" fmla="*/ 301 h 343"/>
                    <a:gd name="T32" fmla="*/ 2029 w 2032"/>
                    <a:gd name="T33" fmla="*/ 259 h 343"/>
                    <a:gd name="T34" fmla="*/ 2032 w 2032"/>
                    <a:gd name="T35" fmla="*/ 217 h 343"/>
                    <a:gd name="T36" fmla="*/ 2032 w 2032"/>
                    <a:gd name="T37" fmla="*/ 171 h 343"/>
                    <a:gd name="T38" fmla="*/ 13 w 2032"/>
                    <a:gd name="T39" fmla="*/ 0 h 343"/>
                    <a:gd name="T40" fmla="*/ 6 w 2032"/>
                    <a:gd name="T41" fmla="*/ 42 h 343"/>
                    <a:gd name="T42" fmla="*/ 3 w 2032"/>
                    <a:gd name="T43" fmla="*/ 84 h 343"/>
                    <a:gd name="T44" fmla="*/ 0 w 2032"/>
                    <a:gd name="T45" fmla="*/ 129 h 343"/>
                    <a:gd name="T46" fmla="*/ 0 w 2032"/>
                    <a:gd name="T47" fmla="*/ 171 h 343"/>
                    <a:gd name="T48" fmla="*/ 0 w 2032"/>
                    <a:gd name="T49" fmla="*/ 217 h 343"/>
                    <a:gd name="T50" fmla="*/ 3 w 2032"/>
                    <a:gd name="T51" fmla="*/ 259 h 343"/>
                    <a:gd name="T52" fmla="*/ 6 w 2032"/>
                    <a:gd name="T53" fmla="*/ 301 h 343"/>
                    <a:gd name="T54" fmla="*/ 13 w 2032"/>
                    <a:gd name="T55" fmla="*/ 343 h 343"/>
                    <a:gd name="T56" fmla="*/ 26 w 2032"/>
                    <a:gd name="T57" fmla="*/ 343 h 343"/>
                    <a:gd name="T58" fmla="*/ 19 w 2032"/>
                    <a:gd name="T59" fmla="*/ 301 h 343"/>
                    <a:gd name="T60" fmla="*/ 16 w 2032"/>
                    <a:gd name="T61" fmla="*/ 259 h 343"/>
                    <a:gd name="T62" fmla="*/ 13 w 2032"/>
                    <a:gd name="T63" fmla="*/ 217 h 343"/>
                    <a:gd name="T64" fmla="*/ 9 w 2032"/>
                    <a:gd name="T65" fmla="*/ 171 h 343"/>
                    <a:gd name="T66" fmla="*/ 13 w 2032"/>
                    <a:gd name="T67" fmla="*/ 129 h 343"/>
                    <a:gd name="T68" fmla="*/ 16 w 2032"/>
                    <a:gd name="T69" fmla="*/ 84 h 343"/>
                    <a:gd name="T70" fmla="*/ 19 w 2032"/>
                    <a:gd name="T71" fmla="*/ 42 h 343"/>
                    <a:gd name="T72" fmla="*/ 26 w 2032"/>
                    <a:gd name="T73" fmla="*/ 0 h 343"/>
                    <a:gd name="T74" fmla="*/ 13 w 2032"/>
                    <a:gd name="T75" fmla="*/ 0 h 34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32" h="343">
                      <a:moveTo>
                        <a:pt x="2032" y="171"/>
                      </a:moveTo>
                      <a:lnTo>
                        <a:pt x="2032" y="129"/>
                      </a:lnTo>
                      <a:lnTo>
                        <a:pt x="2029" y="84"/>
                      </a:lnTo>
                      <a:lnTo>
                        <a:pt x="2025" y="42"/>
                      </a:lnTo>
                      <a:lnTo>
                        <a:pt x="2019" y="0"/>
                      </a:lnTo>
                      <a:lnTo>
                        <a:pt x="2006" y="0"/>
                      </a:lnTo>
                      <a:lnTo>
                        <a:pt x="2012" y="42"/>
                      </a:lnTo>
                      <a:lnTo>
                        <a:pt x="2019" y="84"/>
                      </a:lnTo>
                      <a:lnTo>
                        <a:pt x="2019" y="129"/>
                      </a:lnTo>
                      <a:lnTo>
                        <a:pt x="2022" y="171"/>
                      </a:lnTo>
                      <a:lnTo>
                        <a:pt x="2019" y="217"/>
                      </a:lnTo>
                      <a:lnTo>
                        <a:pt x="2019" y="259"/>
                      </a:lnTo>
                      <a:lnTo>
                        <a:pt x="2012" y="301"/>
                      </a:lnTo>
                      <a:lnTo>
                        <a:pt x="2006" y="343"/>
                      </a:lnTo>
                      <a:lnTo>
                        <a:pt x="2019" y="343"/>
                      </a:lnTo>
                      <a:lnTo>
                        <a:pt x="2025" y="301"/>
                      </a:lnTo>
                      <a:lnTo>
                        <a:pt x="2029" y="259"/>
                      </a:lnTo>
                      <a:lnTo>
                        <a:pt x="2032" y="217"/>
                      </a:lnTo>
                      <a:lnTo>
                        <a:pt x="2032" y="171"/>
                      </a:lnTo>
                      <a:close/>
                      <a:moveTo>
                        <a:pt x="13" y="0"/>
                      </a:moveTo>
                      <a:lnTo>
                        <a:pt x="6" y="42"/>
                      </a:lnTo>
                      <a:lnTo>
                        <a:pt x="3" y="84"/>
                      </a:lnTo>
                      <a:lnTo>
                        <a:pt x="0" y="129"/>
                      </a:lnTo>
                      <a:lnTo>
                        <a:pt x="0" y="171"/>
                      </a:lnTo>
                      <a:lnTo>
                        <a:pt x="0" y="217"/>
                      </a:lnTo>
                      <a:lnTo>
                        <a:pt x="3" y="259"/>
                      </a:lnTo>
                      <a:lnTo>
                        <a:pt x="6" y="301"/>
                      </a:lnTo>
                      <a:lnTo>
                        <a:pt x="13" y="343"/>
                      </a:lnTo>
                      <a:lnTo>
                        <a:pt x="26" y="343"/>
                      </a:lnTo>
                      <a:lnTo>
                        <a:pt x="19" y="301"/>
                      </a:lnTo>
                      <a:lnTo>
                        <a:pt x="16" y="259"/>
                      </a:lnTo>
                      <a:lnTo>
                        <a:pt x="13" y="217"/>
                      </a:lnTo>
                      <a:lnTo>
                        <a:pt x="9" y="171"/>
                      </a:lnTo>
                      <a:lnTo>
                        <a:pt x="13" y="129"/>
                      </a:lnTo>
                      <a:lnTo>
                        <a:pt x="16" y="84"/>
                      </a:lnTo>
                      <a:lnTo>
                        <a:pt x="19" y="42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18E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5" name="Freeform 373"/>
                <p:cNvSpPr>
                  <a:spLocks noEditPoints="1"/>
                </p:cNvSpPr>
                <p:nvPr/>
              </p:nvSpPr>
              <p:spPr bwMode="auto">
                <a:xfrm>
                  <a:off x="2016" y="2582"/>
                  <a:ext cx="2023" cy="350"/>
                </a:xfrm>
                <a:custGeom>
                  <a:avLst/>
                  <a:gdLst>
                    <a:gd name="T0" fmla="*/ 2023 w 2023"/>
                    <a:gd name="T1" fmla="*/ 175 h 350"/>
                    <a:gd name="T2" fmla="*/ 2019 w 2023"/>
                    <a:gd name="T3" fmla="*/ 133 h 350"/>
                    <a:gd name="T4" fmla="*/ 2016 w 2023"/>
                    <a:gd name="T5" fmla="*/ 88 h 350"/>
                    <a:gd name="T6" fmla="*/ 2013 w 2023"/>
                    <a:gd name="T7" fmla="*/ 46 h 350"/>
                    <a:gd name="T8" fmla="*/ 2006 w 2023"/>
                    <a:gd name="T9" fmla="*/ 4 h 350"/>
                    <a:gd name="T10" fmla="*/ 1993 w 2023"/>
                    <a:gd name="T11" fmla="*/ 0 h 350"/>
                    <a:gd name="T12" fmla="*/ 2000 w 2023"/>
                    <a:gd name="T13" fmla="*/ 46 h 350"/>
                    <a:gd name="T14" fmla="*/ 2006 w 2023"/>
                    <a:gd name="T15" fmla="*/ 88 h 350"/>
                    <a:gd name="T16" fmla="*/ 2010 w 2023"/>
                    <a:gd name="T17" fmla="*/ 130 h 350"/>
                    <a:gd name="T18" fmla="*/ 2010 w 2023"/>
                    <a:gd name="T19" fmla="*/ 175 h 350"/>
                    <a:gd name="T20" fmla="*/ 2010 w 2023"/>
                    <a:gd name="T21" fmla="*/ 221 h 350"/>
                    <a:gd name="T22" fmla="*/ 2006 w 2023"/>
                    <a:gd name="T23" fmla="*/ 263 h 350"/>
                    <a:gd name="T24" fmla="*/ 2000 w 2023"/>
                    <a:gd name="T25" fmla="*/ 308 h 350"/>
                    <a:gd name="T26" fmla="*/ 1993 w 2023"/>
                    <a:gd name="T27" fmla="*/ 350 h 350"/>
                    <a:gd name="T28" fmla="*/ 2006 w 2023"/>
                    <a:gd name="T29" fmla="*/ 347 h 350"/>
                    <a:gd name="T30" fmla="*/ 2013 w 2023"/>
                    <a:gd name="T31" fmla="*/ 305 h 350"/>
                    <a:gd name="T32" fmla="*/ 2016 w 2023"/>
                    <a:gd name="T33" fmla="*/ 263 h 350"/>
                    <a:gd name="T34" fmla="*/ 2019 w 2023"/>
                    <a:gd name="T35" fmla="*/ 221 h 350"/>
                    <a:gd name="T36" fmla="*/ 2023 w 2023"/>
                    <a:gd name="T37" fmla="*/ 175 h 350"/>
                    <a:gd name="T38" fmla="*/ 13 w 2023"/>
                    <a:gd name="T39" fmla="*/ 4 h 350"/>
                    <a:gd name="T40" fmla="*/ 7 w 2023"/>
                    <a:gd name="T41" fmla="*/ 46 h 350"/>
                    <a:gd name="T42" fmla="*/ 3 w 2023"/>
                    <a:gd name="T43" fmla="*/ 88 h 350"/>
                    <a:gd name="T44" fmla="*/ 0 w 2023"/>
                    <a:gd name="T45" fmla="*/ 133 h 350"/>
                    <a:gd name="T46" fmla="*/ 0 w 2023"/>
                    <a:gd name="T47" fmla="*/ 175 h 350"/>
                    <a:gd name="T48" fmla="*/ 0 w 2023"/>
                    <a:gd name="T49" fmla="*/ 221 h 350"/>
                    <a:gd name="T50" fmla="*/ 3 w 2023"/>
                    <a:gd name="T51" fmla="*/ 263 h 350"/>
                    <a:gd name="T52" fmla="*/ 7 w 2023"/>
                    <a:gd name="T53" fmla="*/ 305 h 350"/>
                    <a:gd name="T54" fmla="*/ 13 w 2023"/>
                    <a:gd name="T55" fmla="*/ 347 h 350"/>
                    <a:gd name="T56" fmla="*/ 26 w 2023"/>
                    <a:gd name="T57" fmla="*/ 350 h 350"/>
                    <a:gd name="T58" fmla="*/ 20 w 2023"/>
                    <a:gd name="T59" fmla="*/ 308 h 350"/>
                    <a:gd name="T60" fmla="*/ 13 w 2023"/>
                    <a:gd name="T61" fmla="*/ 263 h 350"/>
                    <a:gd name="T62" fmla="*/ 10 w 2023"/>
                    <a:gd name="T63" fmla="*/ 221 h 350"/>
                    <a:gd name="T64" fmla="*/ 10 w 2023"/>
                    <a:gd name="T65" fmla="*/ 175 h 350"/>
                    <a:gd name="T66" fmla="*/ 10 w 2023"/>
                    <a:gd name="T67" fmla="*/ 130 h 350"/>
                    <a:gd name="T68" fmla="*/ 13 w 2023"/>
                    <a:gd name="T69" fmla="*/ 88 h 350"/>
                    <a:gd name="T70" fmla="*/ 20 w 2023"/>
                    <a:gd name="T71" fmla="*/ 46 h 350"/>
                    <a:gd name="T72" fmla="*/ 26 w 2023"/>
                    <a:gd name="T73" fmla="*/ 0 h 350"/>
                    <a:gd name="T74" fmla="*/ 13 w 2023"/>
                    <a:gd name="T75" fmla="*/ 4 h 3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23" h="350">
                      <a:moveTo>
                        <a:pt x="2023" y="175"/>
                      </a:moveTo>
                      <a:lnTo>
                        <a:pt x="2019" y="133"/>
                      </a:lnTo>
                      <a:lnTo>
                        <a:pt x="2016" y="88"/>
                      </a:lnTo>
                      <a:lnTo>
                        <a:pt x="2013" y="46"/>
                      </a:lnTo>
                      <a:lnTo>
                        <a:pt x="2006" y="4"/>
                      </a:lnTo>
                      <a:lnTo>
                        <a:pt x="1993" y="0"/>
                      </a:lnTo>
                      <a:lnTo>
                        <a:pt x="2000" y="46"/>
                      </a:lnTo>
                      <a:lnTo>
                        <a:pt x="2006" y="88"/>
                      </a:lnTo>
                      <a:lnTo>
                        <a:pt x="2010" y="130"/>
                      </a:lnTo>
                      <a:lnTo>
                        <a:pt x="2010" y="175"/>
                      </a:lnTo>
                      <a:lnTo>
                        <a:pt x="2010" y="221"/>
                      </a:lnTo>
                      <a:lnTo>
                        <a:pt x="2006" y="263"/>
                      </a:lnTo>
                      <a:lnTo>
                        <a:pt x="2000" y="308"/>
                      </a:lnTo>
                      <a:lnTo>
                        <a:pt x="1993" y="350"/>
                      </a:lnTo>
                      <a:lnTo>
                        <a:pt x="2006" y="347"/>
                      </a:lnTo>
                      <a:lnTo>
                        <a:pt x="2013" y="305"/>
                      </a:lnTo>
                      <a:lnTo>
                        <a:pt x="2016" y="263"/>
                      </a:lnTo>
                      <a:lnTo>
                        <a:pt x="2019" y="221"/>
                      </a:lnTo>
                      <a:lnTo>
                        <a:pt x="2023" y="175"/>
                      </a:lnTo>
                      <a:close/>
                      <a:moveTo>
                        <a:pt x="13" y="4"/>
                      </a:moveTo>
                      <a:lnTo>
                        <a:pt x="7" y="46"/>
                      </a:lnTo>
                      <a:lnTo>
                        <a:pt x="3" y="88"/>
                      </a:lnTo>
                      <a:lnTo>
                        <a:pt x="0" y="133"/>
                      </a:lnTo>
                      <a:lnTo>
                        <a:pt x="0" y="175"/>
                      </a:lnTo>
                      <a:lnTo>
                        <a:pt x="0" y="221"/>
                      </a:lnTo>
                      <a:lnTo>
                        <a:pt x="3" y="263"/>
                      </a:lnTo>
                      <a:lnTo>
                        <a:pt x="7" y="305"/>
                      </a:lnTo>
                      <a:lnTo>
                        <a:pt x="13" y="347"/>
                      </a:lnTo>
                      <a:lnTo>
                        <a:pt x="26" y="350"/>
                      </a:lnTo>
                      <a:lnTo>
                        <a:pt x="20" y="308"/>
                      </a:lnTo>
                      <a:lnTo>
                        <a:pt x="13" y="263"/>
                      </a:lnTo>
                      <a:lnTo>
                        <a:pt x="10" y="221"/>
                      </a:lnTo>
                      <a:lnTo>
                        <a:pt x="10" y="175"/>
                      </a:lnTo>
                      <a:lnTo>
                        <a:pt x="10" y="130"/>
                      </a:lnTo>
                      <a:lnTo>
                        <a:pt x="13" y="88"/>
                      </a:lnTo>
                      <a:lnTo>
                        <a:pt x="20" y="46"/>
                      </a:lnTo>
                      <a:lnTo>
                        <a:pt x="26" y="0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F18C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6" name="Freeform 374"/>
                <p:cNvSpPr>
                  <a:spLocks noEditPoints="1"/>
                </p:cNvSpPr>
                <p:nvPr/>
              </p:nvSpPr>
              <p:spPr bwMode="auto">
                <a:xfrm>
                  <a:off x="2019" y="2582"/>
                  <a:ext cx="2013" cy="350"/>
                </a:xfrm>
                <a:custGeom>
                  <a:avLst/>
                  <a:gdLst>
                    <a:gd name="T0" fmla="*/ 2013 w 2013"/>
                    <a:gd name="T1" fmla="*/ 175 h 350"/>
                    <a:gd name="T2" fmla="*/ 2010 w 2013"/>
                    <a:gd name="T3" fmla="*/ 133 h 350"/>
                    <a:gd name="T4" fmla="*/ 2010 w 2013"/>
                    <a:gd name="T5" fmla="*/ 88 h 350"/>
                    <a:gd name="T6" fmla="*/ 2003 w 2013"/>
                    <a:gd name="T7" fmla="*/ 46 h 350"/>
                    <a:gd name="T8" fmla="*/ 1997 w 2013"/>
                    <a:gd name="T9" fmla="*/ 4 h 350"/>
                    <a:gd name="T10" fmla="*/ 1984 w 2013"/>
                    <a:gd name="T11" fmla="*/ 0 h 350"/>
                    <a:gd name="T12" fmla="*/ 1990 w 2013"/>
                    <a:gd name="T13" fmla="*/ 42 h 350"/>
                    <a:gd name="T14" fmla="*/ 1997 w 2013"/>
                    <a:gd name="T15" fmla="*/ 88 h 350"/>
                    <a:gd name="T16" fmla="*/ 2000 w 2013"/>
                    <a:gd name="T17" fmla="*/ 130 h 350"/>
                    <a:gd name="T18" fmla="*/ 2000 w 2013"/>
                    <a:gd name="T19" fmla="*/ 175 h 350"/>
                    <a:gd name="T20" fmla="*/ 2000 w 2013"/>
                    <a:gd name="T21" fmla="*/ 221 h 350"/>
                    <a:gd name="T22" fmla="*/ 1997 w 2013"/>
                    <a:gd name="T23" fmla="*/ 263 h 350"/>
                    <a:gd name="T24" fmla="*/ 1990 w 2013"/>
                    <a:gd name="T25" fmla="*/ 308 h 350"/>
                    <a:gd name="T26" fmla="*/ 1984 w 2013"/>
                    <a:gd name="T27" fmla="*/ 350 h 350"/>
                    <a:gd name="T28" fmla="*/ 1997 w 2013"/>
                    <a:gd name="T29" fmla="*/ 347 h 350"/>
                    <a:gd name="T30" fmla="*/ 2003 w 2013"/>
                    <a:gd name="T31" fmla="*/ 305 h 350"/>
                    <a:gd name="T32" fmla="*/ 2010 w 2013"/>
                    <a:gd name="T33" fmla="*/ 263 h 350"/>
                    <a:gd name="T34" fmla="*/ 2010 w 2013"/>
                    <a:gd name="T35" fmla="*/ 221 h 350"/>
                    <a:gd name="T36" fmla="*/ 2013 w 2013"/>
                    <a:gd name="T37" fmla="*/ 175 h 350"/>
                    <a:gd name="T38" fmla="*/ 17 w 2013"/>
                    <a:gd name="T39" fmla="*/ 4 h 350"/>
                    <a:gd name="T40" fmla="*/ 10 w 2013"/>
                    <a:gd name="T41" fmla="*/ 46 h 350"/>
                    <a:gd name="T42" fmla="*/ 7 w 2013"/>
                    <a:gd name="T43" fmla="*/ 88 h 350"/>
                    <a:gd name="T44" fmla="*/ 4 w 2013"/>
                    <a:gd name="T45" fmla="*/ 133 h 350"/>
                    <a:gd name="T46" fmla="*/ 0 w 2013"/>
                    <a:gd name="T47" fmla="*/ 175 h 350"/>
                    <a:gd name="T48" fmla="*/ 4 w 2013"/>
                    <a:gd name="T49" fmla="*/ 221 h 350"/>
                    <a:gd name="T50" fmla="*/ 7 w 2013"/>
                    <a:gd name="T51" fmla="*/ 263 h 350"/>
                    <a:gd name="T52" fmla="*/ 10 w 2013"/>
                    <a:gd name="T53" fmla="*/ 305 h 350"/>
                    <a:gd name="T54" fmla="*/ 17 w 2013"/>
                    <a:gd name="T55" fmla="*/ 347 h 350"/>
                    <a:gd name="T56" fmla="*/ 30 w 2013"/>
                    <a:gd name="T57" fmla="*/ 350 h 350"/>
                    <a:gd name="T58" fmla="*/ 23 w 2013"/>
                    <a:gd name="T59" fmla="*/ 308 h 350"/>
                    <a:gd name="T60" fmla="*/ 17 w 2013"/>
                    <a:gd name="T61" fmla="*/ 263 h 350"/>
                    <a:gd name="T62" fmla="*/ 13 w 2013"/>
                    <a:gd name="T63" fmla="*/ 221 h 350"/>
                    <a:gd name="T64" fmla="*/ 13 w 2013"/>
                    <a:gd name="T65" fmla="*/ 175 h 350"/>
                    <a:gd name="T66" fmla="*/ 13 w 2013"/>
                    <a:gd name="T67" fmla="*/ 130 h 350"/>
                    <a:gd name="T68" fmla="*/ 17 w 2013"/>
                    <a:gd name="T69" fmla="*/ 88 h 350"/>
                    <a:gd name="T70" fmla="*/ 23 w 2013"/>
                    <a:gd name="T71" fmla="*/ 42 h 350"/>
                    <a:gd name="T72" fmla="*/ 30 w 2013"/>
                    <a:gd name="T73" fmla="*/ 0 h 350"/>
                    <a:gd name="T74" fmla="*/ 17 w 2013"/>
                    <a:gd name="T75" fmla="*/ 4 h 3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13" h="350">
                      <a:moveTo>
                        <a:pt x="2013" y="175"/>
                      </a:moveTo>
                      <a:lnTo>
                        <a:pt x="2010" y="133"/>
                      </a:lnTo>
                      <a:lnTo>
                        <a:pt x="2010" y="88"/>
                      </a:lnTo>
                      <a:lnTo>
                        <a:pt x="2003" y="46"/>
                      </a:lnTo>
                      <a:lnTo>
                        <a:pt x="1997" y="4"/>
                      </a:lnTo>
                      <a:lnTo>
                        <a:pt x="1984" y="0"/>
                      </a:lnTo>
                      <a:lnTo>
                        <a:pt x="1990" y="42"/>
                      </a:lnTo>
                      <a:lnTo>
                        <a:pt x="1997" y="88"/>
                      </a:lnTo>
                      <a:lnTo>
                        <a:pt x="2000" y="130"/>
                      </a:lnTo>
                      <a:lnTo>
                        <a:pt x="2000" y="175"/>
                      </a:lnTo>
                      <a:lnTo>
                        <a:pt x="2000" y="221"/>
                      </a:lnTo>
                      <a:lnTo>
                        <a:pt x="1997" y="263"/>
                      </a:lnTo>
                      <a:lnTo>
                        <a:pt x="1990" y="308"/>
                      </a:lnTo>
                      <a:lnTo>
                        <a:pt x="1984" y="350"/>
                      </a:lnTo>
                      <a:lnTo>
                        <a:pt x="1997" y="347"/>
                      </a:lnTo>
                      <a:lnTo>
                        <a:pt x="2003" y="305"/>
                      </a:lnTo>
                      <a:lnTo>
                        <a:pt x="2010" y="263"/>
                      </a:lnTo>
                      <a:lnTo>
                        <a:pt x="2010" y="221"/>
                      </a:lnTo>
                      <a:lnTo>
                        <a:pt x="2013" y="175"/>
                      </a:lnTo>
                      <a:close/>
                      <a:moveTo>
                        <a:pt x="17" y="4"/>
                      </a:moveTo>
                      <a:lnTo>
                        <a:pt x="10" y="46"/>
                      </a:lnTo>
                      <a:lnTo>
                        <a:pt x="7" y="88"/>
                      </a:lnTo>
                      <a:lnTo>
                        <a:pt x="4" y="133"/>
                      </a:lnTo>
                      <a:lnTo>
                        <a:pt x="0" y="175"/>
                      </a:lnTo>
                      <a:lnTo>
                        <a:pt x="4" y="221"/>
                      </a:lnTo>
                      <a:lnTo>
                        <a:pt x="7" y="263"/>
                      </a:lnTo>
                      <a:lnTo>
                        <a:pt x="10" y="305"/>
                      </a:lnTo>
                      <a:lnTo>
                        <a:pt x="17" y="347"/>
                      </a:lnTo>
                      <a:lnTo>
                        <a:pt x="30" y="350"/>
                      </a:lnTo>
                      <a:lnTo>
                        <a:pt x="23" y="308"/>
                      </a:lnTo>
                      <a:lnTo>
                        <a:pt x="17" y="263"/>
                      </a:lnTo>
                      <a:lnTo>
                        <a:pt x="13" y="221"/>
                      </a:lnTo>
                      <a:lnTo>
                        <a:pt x="13" y="175"/>
                      </a:lnTo>
                      <a:lnTo>
                        <a:pt x="13" y="130"/>
                      </a:lnTo>
                      <a:lnTo>
                        <a:pt x="17" y="88"/>
                      </a:lnTo>
                      <a:lnTo>
                        <a:pt x="23" y="42"/>
                      </a:lnTo>
                      <a:lnTo>
                        <a:pt x="30" y="0"/>
                      </a:lnTo>
                      <a:lnTo>
                        <a:pt x="17" y="4"/>
                      </a:lnTo>
                      <a:close/>
                    </a:path>
                  </a:pathLst>
                </a:custGeom>
                <a:solidFill>
                  <a:srgbClr val="F18B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7" name="Freeform 375"/>
                <p:cNvSpPr>
                  <a:spLocks noEditPoints="1"/>
                </p:cNvSpPr>
                <p:nvPr/>
              </p:nvSpPr>
              <p:spPr bwMode="auto">
                <a:xfrm>
                  <a:off x="2026" y="2582"/>
                  <a:ext cx="2000" cy="350"/>
                </a:xfrm>
                <a:custGeom>
                  <a:avLst/>
                  <a:gdLst>
                    <a:gd name="T0" fmla="*/ 2000 w 2000"/>
                    <a:gd name="T1" fmla="*/ 175 h 350"/>
                    <a:gd name="T2" fmla="*/ 2000 w 2000"/>
                    <a:gd name="T3" fmla="*/ 130 h 350"/>
                    <a:gd name="T4" fmla="*/ 1996 w 2000"/>
                    <a:gd name="T5" fmla="*/ 88 h 350"/>
                    <a:gd name="T6" fmla="*/ 1990 w 2000"/>
                    <a:gd name="T7" fmla="*/ 46 h 350"/>
                    <a:gd name="T8" fmla="*/ 1983 w 2000"/>
                    <a:gd name="T9" fmla="*/ 0 h 350"/>
                    <a:gd name="T10" fmla="*/ 1970 w 2000"/>
                    <a:gd name="T11" fmla="*/ 0 h 350"/>
                    <a:gd name="T12" fmla="*/ 1980 w 2000"/>
                    <a:gd name="T13" fmla="*/ 42 h 350"/>
                    <a:gd name="T14" fmla="*/ 1983 w 2000"/>
                    <a:gd name="T15" fmla="*/ 88 h 350"/>
                    <a:gd name="T16" fmla="*/ 1987 w 2000"/>
                    <a:gd name="T17" fmla="*/ 130 h 350"/>
                    <a:gd name="T18" fmla="*/ 1987 w 2000"/>
                    <a:gd name="T19" fmla="*/ 175 h 350"/>
                    <a:gd name="T20" fmla="*/ 1987 w 2000"/>
                    <a:gd name="T21" fmla="*/ 221 h 350"/>
                    <a:gd name="T22" fmla="*/ 1983 w 2000"/>
                    <a:gd name="T23" fmla="*/ 263 h 350"/>
                    <a:gd name="T24" fmla="*/ 1980 w 2000"/>
                    <a:gd name="T25" fmla="*/ 308 h 350"/>
                    <a:gd name="T26" fmla="*/ 1970 w 2000"/>
                    <a:gd name="T27" fmla="*/ 350 h 350"/>
                    <a:gd name="T28" fmla="*/ 1983 w 2000"/>
                    <a:gd name="T29" fmla="*/ 350 h 350"/>
                    <a:gd name="T30" fmla="*/ 1990 w 2000"/>
                    <a:gd name="T31" fmla="*/ 308 h 350"/>
                    <a:gd name="T32" fmla="*/ 1996 w 2000"/>
                    <a:gd name="T33" fmla="*/ 263 h 350"/>
                    <a:gd name="T34" fmla="*/ 2000 w 2000"/>
                    <a:gd name="T35" fmla="*/ 221 h 350"/>
                    <a:gd name="T36" fmla="*/ 2000 w 2000"/>
                    <a:gd name="T37" fmla="*/ 175 h 350"/>
                    <a:gd name="T38" fmla="*/ 16 w 2000"/>
                    <a:gd name="T39" fmla="*/ 0 h 350"/>
                    <a:gd name="T40" fmla="*/ 10 w 2000"/>
                    <a:gd name="T41" fmla="*/ 46 h 350"/>
                    <a:gd name="T42" fmla="*/ 3 w 2000"/>
                    <a:gd name="T43" fmla="*/ 88 h 350"/>
                    <a:gd name="T44" fmla="*/ 0 w 2000"/>
                    <a:gd name="T45" fmla="*/ 130 h 350"/>
                    <a:gd name="T46" fmla="*/ 0 w 2000"/>
                    <a:gd name="T47" fmla="*/ 175 h 350"/>
                    <a:gd name="T48" fmla="*/ 0 w 2000"/>
                    <a:gd name="T49" fmla="*/ 221 h 350"/>
                    <a:gd name="T50" fmla="*/ 3 w 2000"/>
                    <a:gd name="T51" fmla="*/ 263 h 350"/>
                    <a:gd name="T52" fmla="*/ 10 w 2000"/>
                    <a:gd name="T53" fmla="*/ 308 h 350"/>
                    <a:gd name="T54" fmla="*/ 16 w 2000"/>
                    <a:gd name="T55" fmla="*/ 350 h 350"/>
                    <a:gd name="T56" fmla="*/ 29 w 2000"/>
                    <a:gd name="T57" fmla="*/ 350 h 350"/>
                    <a:gd name="T58" fmla="*/ 19 w 2000"/>
                    <a:gd name="T59" fmla="*/ 308 h 350"/>
                    <a:gd name="T60" fmla="*/ 16 w 2000"/>
                    <a:gd name="T61" fmla="*/ 263 h 350"/>
                    <a:gd name="T62" fmla="*/ 13 w 2000"/>
                    <a:gd name="T63" fmla="*/ 221 h 350"/>
                    <a:gd name="T64" fmla="*/ 13 w 2000"/>
                    <a:gd name="T65" fmla="*/ 175 h 350"/>
                    <a:gd name="T66" fmla="*/ 13 w 2000"/>
                    <a:gd name="T67" fmla="*/ 130 h 350"/>
                    <a:gd name="T68" fmla="*/ 16 w 2000"/>
                    <a:gd name="T69" fmla="*/ 88 h 350"/>
                    <a:gd name="T70" fmla="*/ 19 w 2000"/>
                    <a:gd name="T71" fmla="*/ 42 h 350"/>
                    <a:gd name="T72" fmla="*/ 29 w 2000"/>
                    <a:gd name="T73" fmla="*/ 0 h 350"/>
                    <a:gd name="T74" fmla="*/ 16 w 2000"/>
                    <a:gd name="T75" fmla="*/ 0 h 3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00" h="350">
                      <a:moveTo>
                        <a:pt x="2000" y="175"/>
                      </a:moveTo>
                      <a:lnTo>
                        <a:pt x="2000" y="130"/>
                      </a:lnTo>
                      <a:lnTo>
                        <a:pt x="1996" y="88"/>
                      </a:lnTo>
                      <a:lnTo>
                        <a:pt x="1990" y="46"/>
                      </a:lnTo>
                      <a:lnTo>
                        <a:pt x="1983" y="0"/>
                      </a:lnTo>
                      <a:lnTo>
                        <a:pt x="1970" y="0"/>
                      </a:lnTo>
                      <a:lnTo>
                        <a:pt x="1980" y="42"/>
                      </a:lnTo>
                      <a:lnTo>
                        <a:pt x="1983" y="88"/>
                      </a:lnTo>
                      <a:lnTo>
                        <a:pt x="1987" y="130"/>
                      </a:lnTo>
                      <a:lnTo>
                        <a:pt x="1987" y="175"/>
                      </a:lnTo>
                      <a:lnTo>
                        <a:pt x="1987" y="221"/>
                      </a:lnTo>
                      <a:lnTo>
                        <a:pt x="1983" y="263"/>
                      </a:lnTo>
                      <a:lnTo>
                        <a:pt x="1980" y="308"/>
                      </a:lnTo>
                      <a:lnTo>
                        <a:pt x="1970" y="350"/>
                      </a:lnTo>
                      <a:lnTo>
                        <a:pt x="1983" y="350"/>
                      </a:lnTo>
                      <a:lnTo>
                        <a:pt x="1990" y="308"/>
                      </a:lnTo>
                      <a:lnTo>
                        <a:pt x="1996" y="263"/>
                      </a:lnTo>
                      <a:lnTo>
                        <a:pt x="2000" y="221"/>
                      </a:lnTo>
                      <a:lnTo>
                        <a:pt x="2000" y="175"/>
                      </a:lnTo>
                      <a:close/>
                      <a:moveTo>
                        <a:pt x="16" y="0"/>
                      </a:moveTo>
                      <a:lnTo>
                        <a:pt x="10" y="46"/>
                      </a:lnTo>
                      <a:lnTo>
                        <a:pt x="3" y="88"/>
                      </a:lnTo>
                      <a:lnTo>
                        <a:pt x="0" y="130"/>
                      </a:lnTo>
                      <a:lnTo>
                        <a:pt x="0" y="175"/>
                      </a:lnTo>
                      <a:lnTo>
                        <a:pt x="0" y="221"/>
                      </a:lnTo>
                      <a:lnTo>
                        <a:pt x="3" y="263"/>
                      </a:lnTo>
                      <a:lnTo>
                        <a:pt x="10" y="308"/>
                      </a:lnTo>
                      <a:lnTo>
                        <a:pt x="16" y="350"/>
                      </a:lnTo>
                      <a:lnTo>
                        <a:pt x="29" y="350"/>
                      </a:lnTo>
                      <a:lnTo>
                        <a:pt x="19" y="308"/>
                      </a:lnTo>
                      <a:lnTo>
                        <a:pt x="16" y="263"/>
                      </a:lnTo>
                      <a:lnTo>
                        <a:pt x="13" y="221"/>
                      </a:lnTo>
                      <a:lnTo>
                        <a:pt x="13" y="175"/>
                      </a:lnTo>
                      <a:lnTo>
                        <a:pt x="13" y="130"/>
                      </a:lnTo>
                      <a:lnTo>
                        <a:pt x="16" y="88"/>
                      </a:lnTo>
                      <a:lnTo>
                        <a:pt x="19" y="42"/>
                      </a:lnTo>
                      <a:lnTo>
                        <a:pt x="29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F18B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8" name="Freeform 376"/>
                <p:cNvSpPr>
                  <a:spLocks noEditPoints="1"/>
                </p:cNvSpPr>
                <p:nvPr/>
              </p:nvSpPr>
              <p:spPr bwMode="auto">
                <a:xfrm>
                  <a:off x="2032" y="2582"/>
                  <a:ext cx="1987" cy="350"/>
                </a:xfrm>
                <a:custGeom>
                  <a:avLst/>
                  <a:gdLst>
                    <a:gd name="T0" fmla="*/ 1987 w 1987"/>
                    <a:gd name="T1" fmla="*/ 175 h 350"/>
                    <a:gd name="T2" fmla="*/ 1987 w 1987"/>
                    <a:gd name="T3" fmla="*/ 130 h 350"/>
                    <a:gd name="T4" fmla="*/ 1984 w 1987"/>
                    <a:gd name="T5" fmla="*/ 88 h 350"/>
                    <a:gd name="T6" fmla="*/ 1977 w 1987"/>
                    <a:gd name="T7" fmla="*/ 42 h 350"/>
                    <a:gd name="T8" fmla="*/ 1971 w 1987"/>
                    <a:gd name="T9" fmla="*/ 0 h 350"/>
                    <a:gd name="T10" fmla="*/ 1964 w 1987"/>
                    <a:gd name="T11" fmla="*/ 0 h 350"/>
                    <a:gd name="T12" fmla="*/ 1961 w 1987"/>
                    <a:gd name="T13" fmla="*/ 0 h 350"/>
                    <a:gd name="T14" fmla="*/ 1968 w 1987"/>
                    <a:gd name="T15" fmla="*/ 42 h 350"/>
                    <a:gd name="T16" fmla="*/ 1971 w 1987"/>
                    <a:gd name="T17" fmla="*/ 88 h 350"/>
                    <a:gd name="T18" fmla="*/ 1974 w 1987"/>
                    <a:gd name="T19" fmla="*/ 130 h 350"/>
                    <a:gd name="T20" fmla="*/ 1974 w 1987"/>
                    <a:gd name="T21" fmla="*/ 175 h 350"/>
                    <a:gd name="T22" fmla="*/ 1974 w 1987"/>
                    <a:gd name="T23" fmla="*/ 221 h 350"/>
                    <a:gd name="T24" fmla="*/ 1971 w 1987"/>
                    <a:gd name="T25" fmla="*/ 266 h 350"/>
                    <a:gd name="T26" fmla="*/ 1968 w 1987"/>
                    <a:gd name="T27" fmla="*/ 308 h 350"/>
                    <a:gd name="T28" fmla="*/ 1961 w 1987"/>
                    <a:gd name="T29" fmla="*/ 350 h 350"/>
                    <a:gd name="T30" fmla="*/ 1964 w 1987"/>
                    <a:gd name="T31" fmla="*/ 350 h 350"/>
                    <a:gd name="T32" fmla="*/ 1971 w 1987"/>
                    <a:gd name="T33" fmla="*/ 350 h 350"/>
                    <a:gd name="T34" fmla="*/ 1977 w 1987"/>
                    <a:gd name="T35" fmla="*/ 308 h 350"/>
                    <a:gd name="T36" fmla="*/ 1984 w 1987"/>
                    <a:gd name="T37" fmla="*/ 263 h 350"/>
                    <a:gd name="T38" fmla="*/ 1987 w 1987"/>
                    <a:gd name="T39" fmla="*/ 221 h 350"/>
                    <a:gd name="T40" fmla="*/ 1987 w 1987"/>
                    <a:gd name="T41" fmla="*/ 175 h 350"/>
                    <a:gd name="T42" fmla="*/ 17 w 1987"/>
                    <a:gd name="T43" fmla="*/ 0 h 350"/>
                    <a:gd name="T44" fmla="*/ 10 w 1987"/>
                    <a:gd name="T45" fmla="*/ 42 h 350"/>
                    <a:gd name="T46" fmla="*/ 4 w 1987"/>
                    <a:gd name="T47" fmla="*/ 88 h 350"/>
                    <a:gd name="T48" fmla="*/ 0 w 1987"/>
                    <a:gd name="T49" fmla="*/ 130 h 350"/>
                    <a:gd name="T50" fmla="*/ 0 w 1987"/>
                    <a:gd name="T51" fmla="*/ 175 h 350"/>
                    <a:gd name="T52" fmla="*/ 0 w 1987"/>
                    <a:gd name="T53" fmla="*/ 221 h 350"/>
                    <a:gd name="T54" fmla="*/ 4 w 1987"/>
                    <a:gd name="T55" fmla="*/ 263 h 350"/>
                    <a:gd name="T56" fmla="*/ 10 w 1987"/>
                    <a:gd name="T57" fmla="*/ 308 h 350"/>
                    <a:gd name="T58" fmla="*/ 17 w 1987"/>
                    <a:gd name="T59" fmla="*/ 350 h 350"/>
                    <a:gd name="T60" fmla="*/ 23 w 1987"/>
                    <a:gd name="T61" fmla="*/ 350 h 350"/>
                    <a:gd name="T62" fmla="*/ 26 w 1987"/>
                    <a:gd name="T63" fmla="*/ 350 h 350"/>
                    <a:gd name="T64" fmla="*/ 20 w 1987"/>
                    <a:gd name="T65" fmla="*/ 308 h 350"/>
                    <a:gd name="T66" fmla="*/ 17 w 1987"/>
                    <a:gd name="T67" fmla="*/ 266 h 350"/>
                    <a:gd name="T68" fmla="*/ 13 w 1987"/>
                    <a:gd name="T69" fmla="*/ 221 h 350"/>
                    <a:gd name="T70" fmla="*/ 13 w 1987"/>
                    <a:gd name="T71" fmla="*/ 175 h 350"/>
                    <a:gd name="T72" fmla="*/ 13 w 1987"/>
                    <a:gd name="T73" fmla="*/ 130 h 350"/>
                    <a:gd name="T74" fmla="*/ 17 w 1987"/>
                    <a:gd name="T75" fmla="*/ 88 h 350"/>
                    <a:gd name="T76" fmla="*/ 20 w 1987"/>
                    <a:gd name="T77" fmla="*/ 42 h 350"/>
                    <a:gd name="T78" fmla="*/ 26 w 1987"/>
                    <a:gd name="T79" fmla="*/ 0 h 350"/>
                    <a:gd name="T80" fmla="*/ 23 w 1987"/>
                    <a:gd name="T81" fmla="*/ 0 h 350"/>
                    <a:gd name="T82" fmla="*/ 17 w 1987"/>
                    <a:gd name="T83" fmla="*/ 0 h 35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987" h="350">
                      <a:moveTo>
                        <a:pt x="1987" y="175"/>
                      </a:moveTo>
                      <a:lnTo>
                        <a:pt x="1987" y="130"/>
                      </a:lnTo>
                      <a:lnTo>
                        <a:pt x="1984" y="88"/>
                      </a:lnTo>
                      <a:lnTo>
                        <a:pt x="1977" y="42"/>
                      </a:lnTo>
                      <a:lnTo>
                        <a:pt x="1971" y="0"/>
                      </a:lnTo>
                      <a:lnTo>
                        <a:pt x="1964" y="0"/>
                      </a:lnTo>
                      <a:lnTo>
                        <a:pt x="1961" y="0"/>
                      </a:lnTo>
                      <a:lnTo>
                        <a:pt x="1968" y="42"/>
                      </a:lnTo>
                      <a:lnTo>
                        <a:pt x="1971" y="88"/>
                      </a:lnTo>
                      <a:lnTo>
                        <a:pt x="1974" y="130"/>
                      </a:lnTo>
                      <a:lnTo>
                        <a:pt x="1974" y="175"/>
                      </a:lnTo>
                      <a:lnTo>
                        <a:pt x="1974" y="221"/>
                      </a:lnTo>
                      <a:lnTo>
                        <a:pt x="1971" y="266"/>
                      </a:lnTo>
                      <a:lnTo>
                        <a:pt x="1968" y="308"/>
                      </a:lnTo>
                      <a:lnTo>
                        <a:pt x="1961" y="350"/>
                      </a:lnTo>
                      <a:lnTo>
                        <a:pt x="1964" y="350"/>
                      </a:lnTo>
                      <a:lnTo>
                        <a:pt x="1971" y="350"/>
                      </a:lnTo>
                      <a:lnTo>
                        <a:pt x="1977" y="308"/>
                      </a:lnTo>
                      <a:lnTo>
                        <a:pt x="1984" y="263"/>
                      </a:lnTo>
                      <a:lnTo>
                        <a:pt x="1987" y="221"/>
                      </a:lnTo>
                      <a:lnTo>
                        <a:pt x="1987" y="175"/>
                      </a:lnTo>
                      <a:close/>
                      <a:moveTo>
                        <a:pt x="17" y="0"/>
                      </a:moveTo>
                      <a:lnTo>
                        <a:pt x="10" y="42"/>
                      </a:lnTo>
                      <a:lnTo>
                        <a:pt x="4" y="88"/>
                      </a:lnTo>
                      <a:lnTo>
                        <a:pt x="0" y="130"/>
                      </a:lnTo>
                      <a:lnTo>
                        <a:pt x="0" y="175"/>
                      </a:lnTo>
                      <a:lnTo>
                        <a:pt x="0" y="221"/>
                      </a:lnTo>
                      <a:lnTo>
                        <a:pt x="4" y="263"/>
                      </a:lnTo>
                      <a:lnTo>
                        <a:pt x="10" y="308"/>
                      </a:lnTo>
                      <a:lnTo>
                        <a:pt x="17" y="350"/>
                      </a:lnTo>
                      <a:lnTo>
                        <a:pt x="23" y="350"/>
                      </a:lnTo>
                      <a:lnTo>
                        <a:pt x="26" y="350"/>
                      </a:lnTo>
                      <a:lnTo>
                        <a:pt x="20" y="308"/>
                      </a:lnTo>
                      <a:lnTo>
                        <a:pt x="17" y="266"/>
                      </a:lnTo>
                      <a:lnTo>
                        <a:pt x="13" y="221"/>
                      </a:lnTo>
                      <a:lnTo>
                        <a:pt x="13" y="175"/>
                      </a:lnTo>
                      <a:lnTo>
                        <a:pt x="13" y="130"/>
                      </a:lnTo>
                      <a:lnTo>
                        <a:pt x="17" y="88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18A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29" name="Freeform 377"/>
                <p:cNvSpPr>
                  <a:spLocks noEditPoints="1"/>
                </p:cNvSpPr>
                <p:nvPr/>
              </p:nvSpPr>
              <p:spPr bwMode="auto">
                <a:xfrm>
                  <a:off x="2039" y="2579"/>
                  <a:ext cx="1974" cy="356"/>
                </a:xfrm>
                <a:custGeom>
                  <a:avLst/>
                  <a:gdLst>
                    <a:gd name="T0" fmla="*/ 1974 w 1974"/>
                    <a:gd name="T1" fmla="*/ 178 h 356"/>
                    <a:gd name="T2" fmla="*/ 1974 w 1974"/>
                    <a:gd name="T3" fmla="*/ 133 h 356"/>
                    <a:gd name="T4" fmla="*/ 1970 w 1974"/>
                    <a:gd name="T5" fmla="*/ 91 h 356"/>
                    <a:gd name="T6" fmla="*/ 1967 w 1974"/>
                    <a:gd name="T7" fmla="*/ 45 h 356"/>
                    <a:gd name="T8" fmla="*/ 1957 w 1974"/>
                    <a:gd name="T9" fmla="*/ 3 h 356"/>
                    <a:gd name="T10" fmla="*/ 1948 w 1974"/>
                    <a:gd name="T11" fmla="*/ 0 h 356"/>
                    <a:gd name="T12" fmla="*/ 1954 w 1974"/>
                    <a:gd name="T13" fmla="*/ 45 h 356"/>
                    <a:gd name="T14" fmla="*/ 1957 w 1974"/>
                    <a:gd name="T15" fmla="*/ 88 h 356"/>
                    <a:gd name="T16" fmla="*/ 1961 w 1974"/>
                    <a:gd name="T17" fmla="*/ 133 h 356"/>
                    <a:gd name="T18" fmla="*/ 1964 w 1974"/>
                    <a:gd name="T19" fmla="*/ 178 h 356"/>
                    <a:gd name="T20" fmla="*/ 1961 w 1974"/>
                    <a:gd name="T21" fmla="*/ 224 h 356"/>
                    <a:gd name="T22" fmla="*/ 1957 w 1974"/>
                    <a:gd name="T23" fmla="*/ 269 h 356"/>
                    <a:gd name="T24" fmla="*/ 1954 w 1974"/>
                    <a:gd name="T25" fmla="*/ 311 h 356"/>
                    <a:gd name="T26" fmla="*/ 1948 w 1974"/>
                    <a:gd name="T27" fmla="*/ 356 h 356"/>
                    <a:gd name="T28" fmla="*/ 1957 w 1974"/>
                    <a:gd name="T29" fmla="*/ 353 h 356"/>
                    <a:gd name="T30" fmla="*/ 1967 w 1974"/>
                    <a:gd name="T31" fmla="*/ 311 h 356"/>
                    <a:gd name="T32" fmla="*/ 1970 w 1974"/>
                    <a:gd name="T33" fmla="*/ 266 h 356"/>
                    <a:gd name="T34" fmla="*/ 1974 w 1974"/>
                    <a:gd name="T35" fmla="*/ 224 h 356"/>
                    <a:gd name="T36" fmla="*/ 1974 w 1974"/>
                    <a:gd name="T37" fmla="*/ 178 h 356"/>
                    <a:gd name="T38" fmla="*/ 16 w 1974"/>
                    <a:gd name="T39" fmla="*/ 3 h 356"/>
                    <a:gd name="T40" fmla="*/ 6 w 1974"/>
                    <a:gd name="T41" fmla="*/ 45 h 356"/>
                    <a:gd name="T42" fmla="*/ 3 w 1974"/>
                    <a:gd name="T43" fmla="*/ 91 h 356"/>
                    <a:gd name="T44" fmla="*/ 0 w 1974"/>
                    <a:gd name="T45" fmla="*/ 133 h 356"/>
                    <a:gd name="T46" fmla="*/ 0 w 1974"/>
                    <a:gd name="T47" fmla="*/ 178 h 356"/>
                    <a:gd name="T48" fmla="*/ 0 w 1974"/>
                    <a:gd name="T49" fmla="*/ 224 h 356"/>
                    <a:gd name="T50" fmla="*/ 3 w 1974"/>
                    <a:gd name="T51" fmla="*/ 266 h 356"/>
                    <a:gd name="T52" fmla="*/ 6 w 1974"/>
                    <a:gd name="T53" fmla="*/ 311 h 356"/>
                    <a:gd name="T54" fmla="*/ 16 w 1974"/>
                    <a:gd name="T55" fmla="*/ 353 h 356"/>
                    <a:gd name="T56" fmla="*/ 26 w 1974"/>
                    <a:gd name="T57" fmla="*/ 356 h 356"/>
                    <a:gd name="T58" fmla="*/ 19 w 1974"/>
                    <a:gd name="T59" fmla="*/ 311 h 356"/>
                    <a:gd name="T60" fmla="*/ 16 w 1974"/>
                    <a:gd name="T61" fmla="*/ 269 h 356"/>
                    <a:gd name="T62" fmla="*/ 13 w 1974"/>
                    <a:gd name="T63" fmla="*/ 224 h 356"/>
                    <a:gd name="T64" fmla="*/ 10 w 1974"/>
                    <a:gd name="T65" fmla="*/ 178 h 356"/>
                    <a:gd name="T66" fmla="*/ 13 w 1974"/>
                    <a:gd name="T67" fmla="*/ 133 h 356"/>
                    <a:gd name="T68" fmla="*/ 16 w 1974"/>
                    <a:gd name="T69" fmla="*/ 88 h 356"/>
                    <a:gd name="T70" fmla="*/ 19 w 1974"/>
                    <a:gd name="T71" fmla="*/ 45 h 356"/>
                    <a:gd name="T72" fmla="*/ 26 w 1974"/>
                    <a:gd name="T73" fmla="*/ 0 h 356"/>
                    <a:gd name="T74" fmla="*/ 16 w 1974"/>
                    <a:gd name="T75" fmla="*/ 3 h 3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74" h="356">
                      <a:moveTo>
                        <a:pt x="1974" y="178"/>
                      </a:moveTo>
                      <a:lnTo>
                        <a:pt x="1974" y="133"/>
                      </a:lnTo>
                      <a:lnTo>
                        <a:pt x="1970" y="91"/>
                      </a:lnTo>
                      <a:lnTo>
                        <a:pt x="1967" y="45"/>
                      </a:lnTo>
                      <a:lnTo>
                        <a:pt x="1957" y="3"/>
                      </a:lnTo>
                      <a:lnTo>
                        <a:pt x="1948" y="0"/>
                      </a:lnTo>
                      <a:lnTo>
                        <a:pt x="1954" y="45"/>
                      </a:lnTo>
                      <a:lnTo>
                        <a:pt x="1957" y="88"/>
                      </a:lnTo>
                      <a:lnTo>
                        <a:pt x="1961" y="133"/>
                      </a:lnTo>
                      <a:lnTo>
                        <a:pt x="1964" y="178"/>
                      </a:lnTo>
                      <a:lnTo>
                        <a:pt x="1961" y="224"/>
                      </a:lnTo>
                      <a:lnTo>
                        <a:pt x="1957" y="269"/>
                      </a:lnTo>
                      <a:lnTo>
                        <a:pt x="1954" y="311"/>
                      </a:lnTo>
                      <a:lnTo>
                        <a:pt x="1948" y="356"/>
                      </a:lnTo>
                      <a:lnTo>
                        <a:pt x="1957" y="353"/>
                      </a:lnTo>
                      <a:lnTo>
                        <a:pt x="1967" y="311"/>
                      </a:lnTo>
                      <a:lnTo>
                        <a:pt x="1970" y="266"/>
                      </a:lnTo>
                      <a:lnTo>
                        <a:pt x="1974" y="224"/>
                      </a:lnTo>
                      <a:lnTo>
                        <a:pt x="1974" y="178"/>
                      </a:lnTo>
                      <a:close/>
                      <a:moveTo>
                        <a:pt x="16" y="3"/>
                      </a:moveTo>
                      <a:lnTo>
                        <a:pt x="6" y="45"/>
                      </a:lnTo>
                      <a:lnTo>
                        <a:pt x="3" y="91"/>
                      </a:lnTo>
                      <a:lnTo>
                        <a:pt x="0" y="133"/>
                      </a:lnTo>
                      <a:lnTo>
                        <a:pt x="0" y="178"/>
                      </a:lnTo>
                      <a:lnTo>
                        <a:pt x="0" y="224"/>
                      </a:lnTo>
                      <a:lnTo>
                        <a:pt x="3" y="266"/>
                      </a:lnTo>
                      <a:lnTo>
                        <a:pt x="6" y="311"/>
                      </a:lnTo>
                      <a:lnTo>
                        <a:pt x="16" y="353"/>
                      </a:lnTo>
                      <a:lnTo>
                        <a:pt x="26" y="356"/>
                      </a:lnTo>
                      <a:lnTo>
                        <a:pt x="19" y="311"/>
                      </a:lnTo>
                      <a:lnTo>
                        <a:pt x="16" y="269"/>
                      </a:lnTo>
                      <a:lnTo>
                        <a:pt x="13" y="224"/>
                      </a:lnTo>
                      <a:lnTo>
                        <a:pt x="10" y="178"/>
                      </a:lnTo>
                      <a:lnTo>
                        <a:pt x="13" y="133"/>
                      </a:lnTo>
                      <a:lnTo>
                        <a:pt x="16" y="88"/>
                      </a:lnTo>
                      <a:lnTo>
                        <a:pt x="19" y="45"/>
                      </a:lnTo>
                      <a:lnTo>
                        <a:pt x="26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F08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0" name="Freeform 378"/>
                <p:cNvSpPr>
                  <a:spLocks noEditPoints="1"/>
                </p:cNvSpPr>
                <p:nvPr/>
              </p:nvSpPr>
              <p:spPr bwMode="auto">
                <a:xfrm>
                  <a:off x="2045" y="2579"/>
                  <a:ext cx="1961" cy="356"/>
                </a:xfrm>
                <a:custGeom>
                  <a:avLst/>
                  <a:gdLst>
                    <a:gd name="T0" fmla="*/ 1961 w 1961"/>
                    <a:gd name="T1" fmla="*/ 178 h 356"/>
                    <a:gd name="T2" fmla="*/ 1961 w 1961"/>
                    <a:gd name="T3" fmla="*/ 133 h 356"/>
                    <a:gd name="T4" fmla="*/ 1958 w 1961"/>
                    <a:gd name="T5" fmla="*/ 91 h 356"/>
                    <a:gd name="T6" fmla="*/ 1955 w 1961"/>
                    <a:gd name="T7" fmla="*/ 45 h 356"/>
                    <a:gd name="T8" fmla="*/ 1948 w 1961"/>
                    <a:gd name="T9" fmla="*/ 3 h 356"/>
                    <a:gd name="T10" fmla="*/ 1942 w 1961"/>
                    <a:gd name="T11" fmla="*/ 0 h 356"/>
                    <a:gd name="T12" fmla="*/ 1935 w 1961"/>
                    <a:gd name="T13" fmla="*/ 0 h 356"/>
                    <a:gd name="T14" fmla="*/ 1942 w 1961"/>
                    <a:gd name="T15" fmla="*/ 45 h 356"/>
                    <a:gd name="T16" fmla="*/ 1948 w 1961"/>
                    <a:gd name="T17" fmla="*/ 88 h 356"/>
                    <a:gd name="T18" fmla="*/ 1951 w 1961"/>
                    <a:gd name="T19" fmla="*/ 133 h 356"/>
                    <a:gd name="T20" fmla="*/ 1951 w 1961"/>
                    <a:gd name="T21" fmla="*/ 178 h 356"/>
                    <a:gd name="T22" fmla="*/ 1951 w 1961"/>
                    <a:gd name="T23" fmla="*/ 224 h 356"/>
                    <a:gd name="T24" fmla="*/ 1948 w 1961"/>
                    <a:gd name="T25" fmla="*/ 269 h 356"/>
                    <a:gd name="T26" fmla="*/ 1942 w 1961"/>
                    <a:gd name="T27" fmla="*/ 314 h 356"/>
                    <a:gd name="T28" fmla="*/ 1935 w 1961"/>
                    <a:gd name="T29" fmla="*/ 356 h 356"/>
                    <a:gd name="T30" fmla="*/ 1942 w 1961"/>
                    <a:gd name="T31" fmla="*/ 356 h 356"/>
                    <a:gd name="T32" fmla="*/ 1948 w 1961"/>
                    <a:gd name="T33" fmla="*/ 353 h 356"/>
                    <a:gd name="T34" fmla="*/ 1955 w 1961"/>
                    <a:gd name="T35" fmla="*/ 311 h 356"/>
                    <a:gd name="T36" fmla="*/ 1958 w 1961"/>
                    <a:gd name="T37" fmla="*/ 269 h 356"/>
                    <a:gd name="T38" fmla="*/ 1961 w 1961"/>
                    <a:gd name="T39" fmla="*/ 224 h 356"/>
                    <a:gd name="T40" fmla="*/ 1961 w 1961"/>
                    <a:gd name="T41" fmla="*/ 178 h 356"/>
                    <a:gd name="T42" fmla="*/ 13 w 1961"/>
                    <a:gd name="T43" fmla="*/ 3 h 356"/>
                    <a:gd name="T44" fmla="*/ 7 w 1961"/>
                    <a:gd name="T45" fmla="*/ 45 h 356"/>
                    <a:gd name="T46" fmla="*/ 4 w 1961"/>
                    <a:gd name="T47" fmla="*/ 91 h 356"/>
                    <a:gd name="T48" fmla="*/ 0 w 1961"/>
                    <a:gd name="T49" fmla="*/ 133 h 356"/>
                    <a:gd name="T50" fmla="*/ 0 w 1961"/>
                    <a:gd name="T51" fmla="*/ 178 h 356"/>
                    <a:gd name="T52" fmla="*/ 0 w 1961"/>
                    <a:gd name="T53" fmla="*/ 224 h 356"/>
                    <a:gd name="T54" fmla="*/ 4 w 1961"/>
                    <a:gd name="T55" fmla="*/ 269 h 356"/>
                    <a:gd name="T56" fmla="*/ 7 w 1961"/>
                    <a:gd name="T57" fmla="*/ 311 h 356"/>
                    <a:gd name="T58" fmla="*/ 13 w 1961"/>
                    <a:gd name="T59" fmla="*/ 353 h 356"/>
                    <a:gd name="T60" fmla="*/ 20 w 1961"/>
                    <a:gd name="T61" fmla="*/ 356 h 356"/>
                    <a:gd name="T62" fmla="*/ 26 w 1961"/>
                    <a:gd name="T63" fmla="*/ 356 h 356"/>
                    <a:gd name="T64" fmla="*/ 20 w 1961"/>
                    <a:gd name="T65" fmla="*/ 314 h 356"/>
                    <a:gd name="T66" fmla="*/ 13 w 1961"/>
                    <a:gd name="T67" fmla="*/ 269 h 356"/>
                    <a:gd name="T68" fmla="*/ 10 w 1961"/>
                    <a:gd name="T69" fmla="*/ 224 h 356"/>
                    <a:gd name="T70" fmla="*/ 10 w 1961"/>
                    <a:gd name="T71" fmla="*/ 178 h 356"/>
                    <a:gd name="T72" fmla="*/ 10 w 1961"/>
                    <a:gd name="T73" fmla="*/ 133 h 356"/>
                    <a:gd name="T74" fmla="*/ 13 w 1961"/>
                    <a:gd name="T75" fmla="*/ 88 h 356"/>
                    <a:gd name="T76" fmla="*/ 20 w 1961"/>
                    <a:gd name="T77" fmla="*/ 45 h 356"/>
                    <a:gd name="T78" fmla="*/ 26 w 1961"/>
                    <a:gd name="T79" fmla="*/ 0 h 356"/>
                    <a:gd name="T80" fmla="*/ 20 w 1961"/>
                    <a:gd name="T81" fmla="*/ 0 h 356"/>
                    <a:gd name="T82" fmla="*/ 13 w 1961"/>
                    <a:gd name="T83" fmla="*/ 3 h 35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961" h="356">
                      <a:moveTo>
                        <a:pt x="1961" y="178"/>
                      </a:moveTo>
                      <a:lnTo>
                        <a:pt x="1961" y="133"/>
                      </a:lnTo>
                      <a:lnTo>
                        <a:pt x="1958" y="91"/>
                      </a:lnTo>
                      <a:lnTo>
                        <a:pt x="1955" y="45"/>
                      </a:lnTo>
                      <a:lnTo>
                        <a:pt x="1948" y="3"/>
                      </a:lnTo>
                      <a:lnTo>
                        <a:pt x="1942" y="0"/>
                      </a:lnTo>
                      <a:lnTo>
                        <a:pt x="1935" y="0"/>
                      </a:lnTo>
                      <a:lnTo>
                        <a:pt x="1942" y="45"/>
                      </a:lnTo>
                      <a:lnTo>
                        <a:pt x="1948" y="88"/>
                      </a:lnTo>
                      <a:lnTo>
                        <a:pt x="1951" y="133"/>
                      </a:lnTo>
                      <a:lnTo>
                        <a:pt x="1951" y="178"/>
                      </a:lnTo>
                      <a:lnTo>
                        <a:pt x="1951" y="224"/>
                      </a:lnTo>
                      <a:lnTo>
                        <a:pt x="1948" y="269"/>
                      </a:lnTo>
                      <a:lnTo>
                        <a:pt x="1942" y="314"/>
                      </a:lnTo>
                      <a:lnTo>
                        <a:pt x="1935" y="356"/>
                      </a:lnTo>
                      <a:lnTo>
                        <a:pt x="1942" y="356"/>
                      </a:lnTo>
                      <a:lnTo>
                        <a:pt x="1948" y="353"/>
                      </a:lnTo>
                      <a:lnTo>
                        <a:pt x="1955" y="311"/>
                      </a:lnTo>
                      <a:lnTo>
                        <a:pt x="1958" y="269"/>
                      </a:lnTo>
                      <a:lnTo>
                        <a:pt x="1961" y="224"/>
                      </a:lnTo>
                      <a:lnTo>
                        <a:pt x="1961" y="178"/>
                      </a:lnTo>
                      <a:close/>
                      <a:moveTo>
                        <a:pt x="13" y="3"/>
                      </a:moveTo>
                      <a:lnTo>
                        <a:pt x="7" y="45"/>
                      </a:lnTo>
                      <a:lnTo>
                        <a:pt x="4" y="91"/>
                      </a:lnTo>
                      <a:lnTo>
                        <a:pt x="0" y="133"/>
                      </a:lnTo>
                      <a:lnTo>
                        <a:pt x="0" y="178"/>
                      </a:lnTo>
                      <a:lnTo>
                        <a:pt x="0" y="224"/>
                      </a:lnTo>
                      <a:lnTo>
                        <a:pt x="4" y="269"/>
                      </a:lnTo>
                      <a:lnTo>
                        <a:pt x="7" y="311"/>
                      </a:lnTo>
                      <a:lnTo>
                        <a:pt x="13" y="353"/>
                      </a:lnTo>
                      <a:lnTo>
                        <a:pt x="20" y="356"/>
                      </a:lnTo>
                      <a:lnTo>
                        <a:pt x="26" y="356"/>
                      </a:lnTo>
                      <a:lnTo>
                        <a:pt x="20" y="314"/>
                      </a:lnTo>
                      <a:lnTo>
                        <a:pt x="13" y="269"/>
                      </a:lnTo>
                      <a:lnTo>
                        <a:pt x="10" y="224"/>
                      </a:lnTo>
                      <a:lnTo>
                        <a:pt x="10" y="178"/>
                      </a:lnTo>
                      <a:lnTo>
                        <a:pt x="10" y="133"/>
                      </a:lnTo>
                      <a:lnTo>
                        <a:pt x="13" y="88"/>
                      </a:lnTo>
                      <a:lnTo>
                        <a:pt x="20" y="45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088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1" name="Freeform 379"/>
                <p:cNvSpPr>
                  <a:spLocks noEditPoints="1"/>
                </p:cNvSpPr>
                <p:nvPr/>
              </p:nvSpPr>
              <p:spPr bwMode="auto">
                <a:xfrm>
                  <a:off x="2049" y="2579"/>
                  <a:ext cx="1954" cy="356"/>
                </a:xfrm>
                <a:custGeom>
                  <a:avLst/>
                  <a:gdLst>
                    <a:gd name="T0" fmla="*/ 1954 w 1954"/>
                    <a:gd name="T1" fmla="*/ 178 h 356"/>
                    <a:gd name="T2" fmla="*/ 1951 w 1954"/>
                    <a:gd name="T3" fmla="*/ 133 h 356"/>
                    <a:gd name="T4" fmla="*/ 1947 w 1954"/>
                    <a:gd name="T5" fmla="*/ 88 h 356"/>
                    <a:gd name="T6" fmla="*/ 1944 w 1954"/>
                    <a:gd name="T7" fmla="*/ 45 h 356"/>
                    <a:gd name="T8" fmla="*/ 1938 w 1954"/>
                    <a:gd name="T9" fmla="*/ 0 h 356"/>
                    <a:gd name="T10" fmla="*/ 1925 w 1954"/>
                    <a:gd name="T11" fmla="*/ 0 h 356"/>
                    <a:gd name="T12" fmla="*/ 1931 w 1954"/>
                    <a:gd name="T13" fmla="*/ 42 h 356"/>
                    <a:gd name="T14" fmla="*/ 1938 w 1954"/>
                    <a:gd name="T15" fmla="*/ 88 h 356"/>
                    <a:gd name="T16" fmla="*/ 1941 w 1954"/>
                    <a:gd name="T17" fmla="*/ 133 h 356"/>
                    <a:gd name="T18" fmla="*/ 1941 w 1954"/>
                    <a:gd name="T19" fmla="*/ 178 h 356"/>
                    <a:gd name="T20" fmla="*/ 1941 w 1954"/>
                    <a:gd name="T21" fmla="*/ 224 h 356"/>
                    <a:gd name="T22" fmla="*/ 1938 w 1954"/>
                    <a:gd name="T23" fmla="*/ 269 h 356"/>
                    <a:gd name="T24" fmla="*/ 1931 w 1954"/>
                    <a:gd name="T25" fmla="*/ 314 h 356"/>
                    <a:gd name="T26" fmla="*/ 1925 w 1954"/>
                    <a:gd name="T27" fmla="*/ 356 h 356"/>
                    <a:gd name="T28" fmla="*/ 1938 w 1954"/>
                    <a:gd name="T29" fmla="*/ 356 h 356"/>
                    <a:gd name="T30" fmla="*/ 1944 w 1954"/>
                    <a:gd name="T31" fmla="*/ 311 h 356"/>
                    <a:gd name="T32" fmla="*/ 1947 w 1954"/>
                    <a:gd name="T33" fmla="*/ 269 h 356"/>
                    <a:gd name="T34" fmla="*/ 1951 w 1954"/>
                    <a:gd name="T35" fmla="*/ 224 h 356"/>
                    <a:gd name="T36" fmla="*/ 1954 w 1954"/>
                    <a:gd name="T37" fmla="*/ 178 h 356"/>
                    <a:gd name="T38" fmla="*/ 16 w 1954"/>
                    <a:gd name="T39" fmla="*/ 0 h 356"/>
                    <a:gd name="T40" fmla="*/ 9 w 1954"/>
                    <a:gd name="T41" fmla="*/ 45 h 356"/>
                    <a:gd name="T42" fmla="*/ 6 w 1954"/>
                    <a:gd name="T43" fmla="*/ 88 h 356"/>
                    <a:gd name="T44" fmla="*/ 3 w 1954"/>
                    <a:gd name="T45" fmla="*/ 133 h 356"/>
                    <a:gd name="T46" fmla="*/ 0 w 1954"/>
                    <a:gd name="T47" fmla="*/ 178 h 356"/>
                    <a:gd name="T48" fmla="*/ 3 w 1954"/>
                    <a:gd name="T49" fmla="*/ 224 h 356"/>
                    <a:gd name="T50" fmla="*/ 6 w 1954"/>
                    <a:gd name="T51" fmla="*/ 269 h 356"/>
                    <a:gd name="T52" fmla="*/ 9 w 1954"/>
                    <a:gd name="T53" fmla="*/ 311 h 356"/>
                    <a:gd name="T54" fmla="*/ 16 w 1954"/>
                    <a:gd name="T55" fmla="*/ 356 h 356"/>
                    <a:gd name="T56" fmla="*/ 29 w 1954"/>
                    <a:gd name="T57" fmla="*/ 356 h 356"/>
                    <a:gd name="T58" fmla="*/ 22 w 1954"/>
                    <a:gd name="T59" fmla="*/ 314 h 356"/>
                    <a:gd name="T60" fmla="*/ 16 w 1954"/>
                    <a:gd name="T61" fmla="*/ 269 h 356"/>
                    <a:gd name="T62" fmla="*/ 13 w 1954"/>
                    <a:gd name="T63" fmla="*/ 224 h 356"/>
                    <a:gd name="T64" fmla="*/ 13 w 1954"/>
                    <a:gd name="T65" fmla="*/ 178 h 356"/>
                    <a:gd name="T66" fmla="*/ 13 w 1954"/>
                    <a:gd name="T67" fmla="*/ 133 h 356"/>
                    <a:gd name="T68" fmla="*/ 16 w 1954"/>
                    <a:gd name="T69" fmla="*/ 88 h 356"/>
                    <a:gd name="T70" fmla="*/ 22 w 1954"/>
                    <a:gd name="T71" fmla="*/ 42 h 356"/>
                    <a:gd name="T72" fmla="*/ 29 w 1954"/>
                    <a:gd name="T73" fmla="*/ 0 h 356"/>
                    <a:gd name="T74" fmla="*/ 16 w 1954"/>
                    <a:gd name="T75" fmla="*/ 0 h 3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54" h="356">
                      <a:moveTo>
                        <a:pt x="1954" y="178"/>
                      </a:moveTo>
                      <a:lnTo>
                        <a:pt x="1951" y="133"/>
                      </a:lnTo>
                      <a:lnTo>
                        <a:pt x="1947" y="88"/>
                      </a:lnTo>
                      <a:lnTo>
                        <a:pt x="1944" y="45"/>
                      </a:lnTo>
                      <a:lnTo>
                        <a:pt x="1938" y="0"/>
                      </a:lnTo>
                      <a:lnTo>
                        <a:pt x="1925" y="0"/>
                      </a:lnTo>
                      <a:lnTo>
                        <a:pt x="1931" y="42"/>
                      </a:lnTo>
                      <a:lnTo>
                        <a:pt x="1938" y="88"/>
                      </a:lnTo>
                      <a:lnTo>
                        <a:pt x="1941" y="133"/>
                      </a:lnTo>
                      <a:lnTo>
                        <a:pt x="1941" y="178"/>
                      </a:lnTo>
                      <a:lnTo>
                        <a:pt x="1941" y="224"/>
                      </a:lnTo>
                      <a:lnTo>
                        <a:pt x="1938" y="269"/>
                      </a:lnTo>
                      <a:lnTo>
                        <a:pt x="1931" y="314"/>
                      </a:lnTo>
                      <a:lnTo>
                        <a:pt x="1925" y="356"/>
                      </a:lnTo>
                      <a:lnTo>
                        <a:pt x="1938" y="356"/>
                      </a:lnTo>
                      <a:lnTo>
                        <a:pt x="1944" y="311"/>
                      </a:lnTo>
                      <a:lnTo>
                        <a:pt x="1947" y="269"/>
                      </a:lnTo>
                      <a:lnTo>
                        <a:pt x="1951" y="224"/>
                      </a:lnTo>
                      <a:lnTo>
                        <a:pt x="1954" y="178"/>
                      </a:lnTo>
                      <a:close/>
                      <a:moveTo>
                        <a:pt x="16" y="0"/>
                      </a:moveTo>
                      <a:lnTo>
                        <a:pt x="9" y="45"/>
                      </a:lnTo>
                      <a:lnTo>
                        <a:pt x="6" y="88"/>
                      </a:lnTo>
                      <a:lnTo>
                        <a:pt x="3" y="133"/>
                      </a:lnTo>
                      <a:lnTo>
                        <a:pt x="0" y="178"/>
                      </a:lnTo>
                      <a:lnTo>
                        <a:pt x="3" y="224"/>
                      </a:lnTo>
                      <a:lnTo>
                        <a:pt x="6" y="269"/>
                      </a:lnTo>
                      <a:lnTo>
                        <a:pt x="9" y="311"/>
                      </a:lnTo>
                      <a:lnTo>
                        <a:pt x="16" y="356"/>
                      </a:lnTo>
                      <a:lnTo>
                        <a:pt x="29" y="356"/>
                      </a:lnTo>
                      <a:lnTo>
                        <a:pt x="22" y="314"/>
                      </a:lnTo>
                      <a:lnTo>
                        <a:pt x="16" y="269"/>
                      </a:lnTo>
                      <a:lnTo>
                        <a:pt x="13" y="224"/>
                      </a:lnTo>
                      <a:lnTo>
                        <a:pt x="13" y="178"/>
                      </a:lnTo>
                      <a:lnTo>
                        <a:pt x="13" y="133"/>
                      </a:lnTo>
                      <a:lnTo>
                        <a:pt x="16" y="88"/>
                      </a:lnTo>
                      <a:lnTo>
                        <a:pt x="22" y="42"/>
                      </a:lnTo>
                      <a:lnTo>
                        <a:pt x="29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F087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2" name="Freeform 380"/>
                <p:cNvSpPr>
                  <a:spLocks noEditPoints="1"/>
                </p:cNvSpPr>
                <p:nvPr/>
              </p:nvSpPr>
              <p:spPr bwMode="auto">
                <a:xfrm>
                  <a:off x="2055" y="2579"/>
                  <a:ext cx="1941" cy="356"/>
                </a:xfrm>
                <a:custGeom>
                  <a:avLst/>
                  <a:gdLst>
                    <a:gd name="T0" fmla="*/ 1941 w 1941"/>
                    <a:gd name="T1" fmla="*/ 178 h 356"/>
                    <a:gd name="T2" fmla="*/ 1941 w 1941"/>
                    <a:gd name="T3" fmla="*/ 133 h 356"/>
                    <a:gd name="T4" fmla="*/ 1938 w 1941"/>
                    <a:gd name="T5" fmla="*/ 88 h 356"/>
                    <a:gd name="T6" fmla="*/ 1932 w 1941"/>
                    <a:gd name="T7" fmla="*/ 45 h 356"/>
                    <a:gd name="T8" fmla="*/ 1925 w 1941"/>
                    <a:gd name="T9" fmla="*/ 0 h 356"/>
                    <a:gd name="T10" fmla="*/ 1912 w 1941"/>
                    <a:gd name="T11" fmla="*/ 0 h 356"/>
                    <a:gd name="T12" fmla="*/ 1919 w 1941"/>
                    <a:gd name="T13" fmla="*/ 42 h 356"/>
                    <a:gd name="T14" fmla="*/ 1925 w 1941"/>
                    <a:gd name="T15" fmla="*/ 88 h 356"/>
                    <a:gd name="T16" fmla="*/ 1929 w 1941"/>
                    <a:gd name="T17" fmla="*/ 133 h 356"/>
                    <a:gd name="T18" fmla="*/ 1929 w 1941"/>
                    <a:gd name="T19" fmla="*/ 178 h 356"/>
                    <a:gd name="T20" fmla="*/ 1929 w 1941"/>
                    <a:gd name="T21" fmla="*/ 224 h 356"/>
                    <a:gd name="T22" fmla="*/ 1925 w 1941"/>
                    <a:gd name="T23" fmla="*/ 269 h 356"/>
                    <a:gd name="T24" fmla="*/ 1919 w 1941"/>
                    <a:gd name="T25" fmla="*/ 314 h 356"/>
                    <a:gd name="T26" fmla="*/ 1912 w 1941"/>
                    <a:gd name="T27" fmla="*/ 356 h 356"/>
                    <a:gd name="T28" fmla="*/ 1925 w 1941"/>
                    <a:gd name="T29" fmla="*/ 356 h 356"/>
                    <a:gd name="T30" fmla="*/ 1932 w 1941"/>
                    <a:gd name="T31" fmla="*/ 314 h 356"/>
                    <a:gd name="T32" fmla="*/ 1938 w 1941"/>
                    <a:gd name="T33" fmla="*/ 269 h 356"/>
                    <a:gd name="T34" fmla="*/ 1941 w 1941"/>
                    <a:gd name="T35" fmla="*/ 224 h 356"/>
                    <a:gd name="T36" fmla="*/ 1941 w 1941"/>
                    <a:gd name="T37" fmla="*/ 178 h 356"/>
                    <a:gd name="T38" fmla="*/ 16 w 1941"/>
                    <a:gd name="T39" fmla="*/ 0 h 356"/>
                    <a:gd name="T40" fmla="*/ 10 w 1941"/>
                    <a:gd name="T41" fmla="*/ 45 h 356"/>
                    <a:gd name="T42" fmla="*/ 3 w 1941"/>
                    <a:gd name="T43" fmla="*/ 88 h 356"/>
                    <a:gd name="T44" fmla="*/ 3 w 1941"/>
                    <a:gd name="T45" fmla="*/ 133 h 356"/>
                    <a:gd name="T46" fmla="*/ 0 w 1941"/>
                    <a:gd name="T47" fmla="*/ 178 h 356"/>
                    <a:gd name="T48" fmla="*/ 3 w 1941"/>
                    <a:gd name="T49" fmla="*/ 224 h 356"/>
                    <a:gd name="T50" fmla="*/ 3 w 1941"/>
                    <a:gd name="T51" fmla="*/ 269 h 356"/>
                    <a:gd name="T52" fmla="*/ 10 w 1941"/>
                    <a:gd name="T53" fmla="*/ 314 h 356"/>
                    <a:gd name="T54" fmla="*/ 16 w 1941"/>
                    <a:gd name="T55" fmla="*/ 356 h 356"/>
                    <a:gd name="T56" fmla="*/ 29 w 1941"/>
                    <a:gd name="T57" fmla="*/ 356 h 356"/>
                    <a:gd name="T58" fmla="*/ 23 w 1941"/>
                    <a:gd name="T59" fmla="*/ 314 h 356"/>
                    <a:gd name="T60" fmla="*/ 16 w 1941"/>
                    <a:gd name="T61" fmla="*/ 269 h 356"/>
                    <a:gd name="T62" fmla="*/ 13 w 1941"/>
                    <a:gd name="T63" fmla="*/ 224 h 356"/>
                    <a:gd name="T64" fmla="*/ 13 w 1941"/>
                    <a:gd name="T65" fmla="*/ 178 h 356"/>
                    <a:gd name="T66" fmla="*/ 13 w 1941"/>
                    <a:gd name="T67" fmla="*/ 133 h 356"/>
                    <a:gd name="T68" fmla="*/ 16 w 1941"/>
                    <a:gd name="T69" fmla="*/ 88 h 356"/>
                    <a:gd name="T70" fmla="*/ 23 w 1941"/>
                    <a:gd name="T71" fmla="*/ 42 h 356"/>
                    <a:gd name="T72" fmla="*/ 29 w 1941"/>
                    <a:gd name="T73" fmla="*/ 0 h 356"/>
                    <a:gd name="T74" fmla="*/ 16 w 1941"/>
                    <a:gd name="T75" fmla="*/ 0 h 3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41" h="356">
                      <a:moveTo>
                        <a:pt x="1941" y="178"/>
                      </a:moveTo>
                      <a:lnTo>
                        <a:pt x="1941" y="133"/>
                      </a:lnTo>
                      <a:lnTo>
                        <a:pt x="1938" y="88"/>
                      </a:lnTo>
                      <a:lnTo>
                        <a:pt x="1932" y="45"/>
                      </a:lnTo>
                      <a:lnTo>
                        <a:pt x="1925" y="0"/>
                      </a:lnTo>
                      <a:lnTo>
                        <a:pt x="1912" y="0"/>
                      </a:lnTo>
                      <a:lnTo>
                        <a:pt x="1919" y="42"/>
                      </a:lnTo>
                      <a:lnTo>
                        <a:pt x="1925" y="88"/>
                      </a:lnTo>
                      <a:lnTo>
                        <a:pt x="1929" y="133"/>
                      </a:lnTo>
                      <a:lnTo>
                        <a:pt x="1929" y="178"/>
                      </a:lnTo>
                      <a:lnTo>
                        <a:pt x="1929" y="224"/>
                      </a:lnTo>
                      <a:lnTo>
                        <a:pt x="1925" y="269"/>
                      </a:lnTo>
                      <a:lnTo>
                        <a:pt x="1919" y="314"/>
                      </a:lnTo>
                      <a:lnTo>
                        <a:pt x="1912" y="356"/>
                      </a:lnTo>
                      <a:lnTo>
                        <a:pt x="1925" y="356"/>
                      </a:lnTo>
                      <a:lnTo>
                        <a:pt x="1932" y="314"/>
                      </a:lnTo>
                      <a:lnTo>
                        <a:pt x="1938" y="269"/>
                      </a:lnTo>
                      <a:lnTo>
                        <a:pt x="1941" y="224"/>
                      </a:lnTo>
                      <a:lnTo>
                        <a:pt x="1941" y="178"/>
                      </a:lnTo>
                      <a:close/>
                      <a:moveTo>
                        <a:pt x="16" y="0"/>
                      </a:moveTo>
                      <a:lnTo>
                        <a:pt x="10" y="45"/>
                      </a:lnTo>
                      <a:lnTo>
                        <a:pt x="3" y="88"/>
                      </a:lnTo>
                      <a:lnTo>
                        <a:pt x="3" y="133"/>
                      </a:lnTo>
                      <a:lnTo>
                        <a:pt x="0" y="178"/>
                      </a:lnTo>
                      <a:lnTo>
                        <a:pt x="3" y="224"/>
                      </a:lnTo>
                      <a:lnTo>
                        <a:pt x="3" y="269"/>
                      </a:lnTo>
                      <a:lnTo>
                        <a:pt x="10" y="314"/>
                      </a:lnTo>
                      <a:lnTo>
                        <a:pt x="16" y="356"/>
                      </a:lnTo>
                      <a:lnTo>
                        <a:pt x="29" y="356"/>
                      </a:lnTo>
                      <a:lnTo>
                        <a:pt x="23" y="314"/>
                      </a:lnTo>
                      <a:lnTo>
                        <a:pt x="16" y="269"/>
                      </a:lnTo>
                      <a:lnTo>
                        <a:pt x="13" y="224"/>
                      </a:lnTo>
                      <a:lnTo>
                        <a:pt x="13" y="178"/>
                      </a:lnTo>
                      <a:lnTo>
                        <a:pt x="13" y="133"/>
                      </a:lnTo>
                      <a:lnTo>
                        <a:pt x="16" y="88"/>
                      </a:lnTo>
                      <a:lnTo>
                        <a:pt x="23" y="42"/>
                      </a:lnTo>
                      <a:lnTo>
                        <a:pt x="29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F086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3" name="Freeform 381"/>
                <p:cNvSpPr>
                  <a:spLocks noEditPoints="1"/>
                </p:cNvSpPr>
                <p:nvPr/>
              </p:nvSpPr>
              <p:spPr bwMode="auto">
                <a:xfrm>
                  <a:off x="2062" y="2576"/>
                  <a:ext cx="1928" cy="362"/>
                </a:xfrm>
                <a:custGeom>
                  <a:avLst/>
                  <a:gdLst>
                    <a:gd name="T0" fmla="*/ 1928 w 1928"/>
                    <a:gd name="T1" fmla="*/ 181 h 362"/>
                    <a:gd name="T2" fmla="*/ 1928 w 1928"/>
                    <a:gd name="T3" fmla="*/ 136 h 362"/>
                    <a:gd name="T4" fmla="*/ 1925 w 1928"/>
                    <a:gd name="T5" fmla="*/ 91 h 362"/>
                    <a:gd name="T6" fmla="*/ 1918 w 1928"/>
                    <a:gd name="T7" fmla="*/ 45 h 362"/>
                    <a:gd name="T8" fmla="*/ 1912 w 1928"/>
                    <a:gd name="T9" fmla="*/ 3 h 362"/>
                    <a:gd name="T10" fmla="*/ 1899 w 1928"/>
                    <a:gd name="T11" fmla="*/ 0 h 362"/>
                    <a:gd name="T12" fmla="*/ 1905 w 1928"/>
                    <a:gd name="T13" fmla="*/ 45 h 362"/>
                    <a:gd name="T14" fmla="*/ 1912 w 1928"/>
                    <a:gd name="T15" fmla="*/ 91 h 362"/>
                    <a:gd name="T16" fmla="*/ 1915 w 1928"/>
                    <a:gd name="T17" fmla="*/ 136 h 362"/>
                    <a:gd name="T18" fmla="*/ 1915 w 1928"/>
                    <a:gd name="T19" fmla="*/ 181 h 362"/>
                    <a:gd name="T20" fmla="*/ 1915 w 1928"/>
                    <a:gd name="T21" fmla="*/ 227 h 362"/>
                    <a:gd name="T22" fmla="*/ 1912 w 1928"/>
                    <a:gd name="T23" fmla="*/ 272 h 362"/>
                    <a:gd name="T24" fmla="*/ 1905 w 1928"/>
                    <a:gd name="T25" fmla="*/ 317 h 362"/>
                    <a:gd name="T26" fmla="*/ 1899 w 1928"/>
                    <a:gd name="T27" fmla="*/ 362 h 362"/>
                    <a:gd name="T28" fmla="*/ 1912 w 1928"/>
                    <a:gd name="T29" fmla="*/ 359 h 362"/>
                    <a:gd name="T30" fmla="*/ 1918 w 1928"/>
                    <a:gd name="T31" fmla="*/ 317 h 362"/>
                    <a:gd name="T32" fmla="*/ 1925 w 1928"/>
                    <a:gd name="T33" fmla="*/ 272 h 362"/>
                    <a:gd name="T34" fmla="*/ 1928 w 1928"/>
                    <a:gd name="T35" fmla="*/ 227 h 362"/>
                    <a:gd name="T36" fmla="*/ 1928 w 1928"/>
                    <a:gd name="T37" fmla="*/ 181 h 362"/>
                    <a:gd name="T38" fmla="*/ 16 w 1928"/>
                    <a:gd name="T39" fmla="*/ 3 h 362"/>
                    <a:gd name="T40" fmla="*/ 9 w 1928"/>
                    <a:gd name="T41" fmla="*/ 45 h 362"/>
                    <a:gd name="T42" fmla="*/ 3 w 1928"/>
                    <a:gd name="T43" fmla="*/ 91 h 362"/>
                    <a:gd name="T44" fmla="*/ 0 w 1928"/>
                    <a:gd name="T45" fmla="*/ 136 h 362"/>
                    <a:gd name="T46" fmla="*/ 0 w 1928"/>
                    <a:gd name="T47" fmla="*/ 181 h 362"/>
                    <a:gd name="T48" fmla="*/ 0 w 1928"/>
                    <a:gd name="T49" fmla="*/ 227 h 362"/>
                    <a:gd name="T50" fmla="*/ 3 w 1928"/>
                    <a:gd name="T51" fmla="*/ 272 h 362"/>
                    <a:gd name="T52" fmla="*/ 9 w 1928"/>
                    <a:gd name="T53" fmla="*/ 317 h 362"/>
                    <a:gd name="T54" fmla="*/ 16 w 1928"/>
                    <a:gd name="T55" fmla="*/ 359 h 362"/>
                    <a:gd name="T56" fmla="*/ 29 w 1928"/>
                    <a:gd name="T57" fmla="*/ 362 h 362"/>
                    <a:gd name="T58" fmla="*/ 22 w 1928"/>
                    <a:gd name="T59" fmla="*/ 317 h 362"/>
                    <a:gd name="T60" fmla="*/ 16 w 1928"/>
                    <a:gd name="T61" fmla="*/ 272 h 362"/>
                    <a:gd name="T62" fmla="*/ 12 w 1928"/>
                    <a:gd name="T63" fmla="*/ 227 h 362"/>
                    <a:gd name="T64" fmla="*/ 12 w 1928"/>
                    <a:gd name="T65" fmla="*/ 181 h 362"/>
                    <a:gd name="T66" fmla="*/ 12 w 1928"/>
                    <a:gd name="T67" fmla="*/ 136 h 362"/>
                    <a:gd name="T68" fmla="*/ 16 w 1928"/>
                    <a:gd name="T69" fmla="*/ 91 h 362"/>
                    <a:gd name="T70" fmla="*/ 22 w 1928"/>
                    <a:gd name="T71" fmla="*/ 45 h 362"/>
                    <a:gd name="T72" fmla="*/ 29 w 1928"/>
                    <a:gd name="T73" fmla="*/ 0 h 362"/>
                    <a:gd name="T74" fmla="*/ 16 w 1928"/>
                    <a:gd name="T75" fmla="*/ 3 h 3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28" h="362">
                      <a:moveTo>
                        <a:pt x="1928" y="181"/>
                      </a:moveTo>
                      <a:lnTo>
                        <a:pt x="1928" y="136"/>
                      </a:lnTo>
                      <a:lnTo>
                        <a:pt x="1925" y="91"/>
                      </a:lnTo>
                      <a:lnTo>
                        <a:pt x="1918" y="45"/>
                      </a:lnTo>
                      <a:lnTo>
                        <a:pt x="1912" y="3"/>
                      </a:lnTo>
                      <a:lnTo>
                        <a:pt x="1899" y="0"/>
                      </a:lnTo>
                      <a:lnTo>
                        <a:pt x="1905" y="45"/>
                      </a:lnTo>
                      <a:lnTo>
                        <a:pt x="1912" y="91"/>
                      </a:lnTo>
                      <a:lnTo>
                        <a:pt x="1915" y="136"/>
                      </a:lnTo>
                      <a:lnTo>
                        <a:pt x="1915" y="181"/>
                      </a:lnTo>
                      <a:lnTo>
                        <a:pt x="1915" y="227"/>
                      </a:lnTo>
                      <a:lnTo>
                        <a:pt x="1912" y="272"/>
                      </a:lnTo>
                      <a:lnTo>
                        <a:pt x="1905" y="317"/>
                      </a:lnTo>
                      <a:lnTo>
                        <a:pt x="1899" y="362"/>
                      </a:lnTo>
                      <a:lnTo>
                        <a:pt x="1912" y="359"/>
                      </a:lnTo>
                      <a:lnTo>
                        <a:pt x="1918" y="317"/>
                      </a:lnTo>
                      <a:lnTo>
                        <a:pt x="1925" y="272"/>
                      </a:lnTo>
                      <a:lnTo>
                        <a:pt x="1928" y="227"/>
                      </a:lnTo>
                      <a:lnTo>
                        <a:pt x="1928" y="181"/>
                      </a:lnTo>
                      <a:close/>
                      <a:moveTo>
                        <a:pt x="16" y="3"/>
                      </a:moveTo>
                      <a:lnTo>
                        <a:pt x="9" y="45"/>
                      </a:lnTo>
                      <a:lnTo>
                        <a:pt x="3" y="91"/>
                      </a:lnTo>
                      <a:lnTo>
                        <a:pt x="0" y="136"/>
                      </a:lnTo>
                      <a:lnTo>
                        <a:pt x="0" y="181"/>
                      </a:lnTo>
                      <a:lnTo>
                        <a:pt x="0" y="227"/>
                      </a:lnTo>
                      <a:lnTo>
                        <a:pt x="3" y="272"/>
                      </a:lnTo>
                      <a:lnTo>
                        <a:pt x="9" y="317"/>
                      </a:lnTo>
                      <a:lnTo>
                        <a:pt x="16" y="359"/>
                      </a:lnTo>
                      <a:lnTo>
                        <a:pt x="29" y="362"/>
                      </a:lnTo>
                      <a:lnTo>
                        <a:pt x="22" y="317"/>
                      </a:lnTo>
                      <a:lnTo>
                        <a:pt x="16" y="272"/>
                      </a:lnTo>
                      <a:lnTo>
                        <a:pt x="12" y="227"/>
                      </a:lnTo>
                      <a:lnTo>
                        <a:pt x="12" y="181"/>
                      </a:lnTo>
                      <a:lnTo>
                        <a:pt x="12" y="136"/>
                      </a:lnTo>
                      <a:lnTo>
                        <a:pt x="16" y="91"/>
                      </a:lnTo>
                      <a:lnTo>
                        <a:pt x="22" y="45"/>
                      </a:lnTo>
                      <a:lnTo>
                        <a:pt x="29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F085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4" name="Freeform 382"/>
                <p:cNvSpPr>
                  <a:spLocks noEditPoints="1"/>
                </p:cNvSpPr>
                <p:nvPr/>
              </p:nvSpPr>
              <p:spPr bwMode="auto">
                <a:xfrm>
                  <a:off x="2068" y="2576"/>
                  <a:ext cx="1916" cy="362"/>
                </a:xfrm>
                <a:custGeom>
                  <a:avLst/>
                  <a:gdLst>
                    <a:gd name="T0" fmla="*/ 1916 w 1916"/>
                    <a:gd name="T1" fmla="*/ 181 h 362"/>
                    <a:gd name="T2" fmla="*/ 1916 w 1916"/>
                    <a:gd name="T3" fmla="*/ 136 h 362"/>
                    <a:gd name="T4" fmla="*/ 1912 w 1916"/>
                    <a:gd name="T5" fmla="*/ 91 h 362"/>
                    <a:gd name="T6" fmla="*/ 1906 w 1916"/>
                    <a:gd name="T7" fmla="*/ 45 h 362"/>
                    <a:gd name="T8" fmla="*/ 1899 w 1916"/>
                    <a:gd name="T9" fmla="*/ 3 h 362"/>
                    <a:gd name="T10" fmla="*/ 1886 w 1916"/>
                    <a:gd name="T11" fmla="*/ 0 h 362"/>
                    <a:gd name="T12" fmla="*/ 1896 w 1916"/>
                    <a:gd name="T13" fmla="*/ 45 h 362"/>
                    <a:gd name="T14" fmla="*/ 1899 w 1916"/>
                    <a:gd name="T15" fmla="*/ 91 h 362"/>
                    <a:gd name="T16" fmla="*/ 1903 w 1916"/>
                    <a:gd name="T17" fmla="*/ 136 h 362"/>
                    <a:gd name="T18" fmla="*/ 1906 w 1916"/>
                    <a:gd name="T19" fmla="*/ 181 h 362"/>
                    <a:gd name="T20" fmla="*/ 1903 w 1916"/>
                    <a:gd name="T21" fmla="*/ 227 h 362"/>
                    <a:gd name="T22" fmla="*/ 1899 w 1916"/>
                    <a:gd name="T23" fmla="*/ 272 h 362"/>
                    <a:gd name="T24" fmla="*/ 1896 w 1916"/>
                    <a:gd name="T25" fmla="*/ 317 h 362"/>
                    <a:gd name="T26" fmla="*/ 1886 w 1916"/>
                    <a:gd name="T27" fmla="*/ 362 h 362"/>
                    <a:gd name="T28" fmla="*/ 1899 w 1916"/>
                    <a:gd name="T29" fmla="*/ 359 h 362"/>
                    <a:gd name="T30" fmla="*/ 1906 w 1916"/>
                    <a:gd name="T31" fmla="*/ 317 h 362"/>
                    <a:gd name="T32" fmla="*/ 1912 w 1916"/>
                    <a:gd name="T33" fmla="*/ 272 h 362"/>
                    <a:gd name="T34" fmla="*/ 1916 w 1916"/>
                    <a:gd name="T35" fmla="*/ 227 h 362"/>
                    <a:gd name="T36" fmla="*/ 1916 w 1916"/>
                    <a:gd name="T37" fmla="*/ 181 h 362"/>
                    <a:gd name="T38" fmla="*/ 16 w 1916"/>
                    <a:gd name="T39" fmla="*/ 3 h 362"/>
                    <a:gd name="T40" fmla="*/ 10 w 1916"/>
                    <a:gd name="T41" fmla="*/ 45 h 362"/>
                    <a:gd name="T42" fmla="*/ 3 w 1916"/>
                    <a:gd name="T43" fmla="*/ 91 h 362"/>
                    <a:gd name="T44" fmla="*/ 0 w 1916"/>
                    <a:gd name="T45" fmla="*/ 136 h 362"/>
                    <a:gd name="T46" fmla="*/ 0 w 1916"/>
                    <a:gd name="T47" fmla="*/ 181 h 362"/>
                    <a:gd name="T48" fmla="*/ 0 w 1916"/>
                    <a:gd name="T49" fmla="*/ 227 h 362"/>
                    <a:gd name="T50" fmla="*/ 3 w 1916"/>
                    <a:gd name="T51" fmla="*/ 272 h 362"/>
                    <a:gd name="T52" fmla="*/ 10 w 1916"/>
                    <a:gd name="T53" fmla="*/ 317 h 362"/>
                    <a:gd name="T54" fmla="*/ 16 w 1916"/>
                    <a:gd name="T55" fmla="*/ 359 h 362"/>
                    <a:gd name="T56" fmla="*/ 29 w 1916"/>
                    <a:gd name="T57" fmla="*/ 362 h 362"/>
                    <a:gd name="T58" fmla="*/ 19 w 1916"/>
                    <a:gd name="T59" fmla="*/ 317 h 362"/>
                    <a:gd name="T60" fmla="*/ 16 w 1916"/>
                    <a:gd name="T61" fmla="*/ 272 h 362"/>
                    <a:gd name="T62" fmla="*/ 13 w 1916"/>
                    <a:gd name="T63" fmla="*/ 227 h 362"/>
                    <a:gd name="T64" fmla="*/ 10 w 1916"/>
                    <a:gd name="T65" fmla="*/ 181 h 362"/>
                    <a:gd name="T66" fmla="*/ 13 w 1916"/>
                    <a:gd name="T67" fmla="*/ 136 h 362"/>
                    <a:gd name="T68" fmla="*/ 16 w 1916"/>
                    <a:gd name="T69" fmla="*/ 91 h 362"/>
                    <a:gd name="T70" fmla="*/ 19 w 1916"/>
                    <a:gd name="T71" fmla="*/ 45 h 362"/>
                    <a:gd name="T72" fmla="*/ 29 w 1916"/>
                    <a:gd name="T73" fmla="*/ 0 h 362"/>
                    <a:gd name="T74" fmla="*/ 16 w 1916"/>
                    <a:gd name="T75" fmla="*/ 3 h 3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16" h="362">
                      <a:moveTo>
                        <a:pt x="1916" y="181"/>
                      </a:moveTo>
                      <a:lnTo>
                        <a:pt x="1916" y="136"/>
                      </a:lnTo>
                      <a:lnTo>
                        <a:pt x="1912" y="91"/>
                      </a:lnTo>
                      <a:lnTo>
                        <a:pt x="1906" y="45"/>
                      </a:lnTo>
                      <a:lnTo>
                        <a:pt x="1899" y="3"/>
                      </a:lnTo>
                      <a:lnTo>
                        <a:pt x="1886" y="0"/>
                      </a:lnTo>
                      <a:lnTo>
                        <a:pt x="1896" y="45"/>
                      </a:lnTo>
                      <a:lnTo>
                        <a:pt x="1899" y="91"/>
                      </a:lnTo>
                      <a:lnTo>
                        <a:pt x="1903" y="136"/>
                      </a:lnTo>
                      <a:lnTo>
                        <a:pt x="1906" y="181"/>
                      </a:lnTo>
                      <a:lnTo>
                        <a:pt x="1903" y="227"/>
                      </a:lnTo>
                      <a:lnTo>
                        <a:pt x="1899" y="272"/>
                      </a:lnTo>
                      <a:lnTo>
                        <a:pt x="1896" y="317"/>
                      </a:lnTo>
                      <a:lnTo>
                        <a:pt x="1886" y="362"/>
                      </a:lnTo>
                      <a:lnTo>
                        <a:pt x="1899" y="359"/>
                      </a:lnTo>
                      <a:lnTo>
                        <a:pt x="1906" y="317"/>
                      </a:lnTo>
                      <a:lnTo>
                        <a:pt x="1912" y="272"/>
                      </a:lnTo>
                      <a:lnTo>
                        <a:pt x="1916" y="227"/>
                      </a:lnTo>
                      <a:lnTo>
                        <a:pt x="1916" y="181"/>
                      </a:lnTo>
                      <a:close/>
                      <a:moveTo>
                        <a:pt x="16" y="3"/>
                      </a:moveTo>
                      <a:lnTo>
                        <a:pt x="10" y="45"/>
                      </a:lnTo>
                      <a:lnTo>
                        <a:pt x="3" y="91"/>
                      </a:lnTo>
                      <a:lnTo>
                        <a:pt x="0" y="136"/>
                      </a:lnTo>
                      <a:lnTo>
                        <a:pt x="0" y="181"/>
                      </a:lnTo>
                      <a:lnTo>
                        <a:pt x="0" y="227"/>
                      </a:lnTo>
                      <a:lnTo>
                        <a:pt x="3" y="272"/>
                      </a:lnTo>
                      <a:lnTo>
                        <a:pt x="10" y="317"/>
                      </a:lnTo>
                      <a:lnTo>
                        <a:pt x="16" y="359"/>
                      </a:lnTo>
                      <a:lnTo>
                        <a:pt x="29" y="362"/>
                      </a:lnTo>
                      <a:lnTo>
                        <a:pt x="19" y="317"/>
                      </a:lnTo>
                      <a:lnTo>
                        <a:pt x="16" y="272"/>
                      </a:lnTo>
                      <a:lnTo>
                        <a:pt x="13" y="227"/>
                      </a:lnTo>
                      <a:lnTo>
                        <a:pt x="10" y="181"/>
                      </a:lnTo>
                      <a:lnTo>
                        <a:pt x="13" y="136"/>
                      </a:lnTo>
                      <a:lnTo>
                        <a:pt x="16" y="91"/>
                      </a:lnTo>
                      <a:lnTo>
                        <a:pt x="19" y="45"/>
                      </a:lnTo>
                      <a:lnTo>
                        <a:pt x="29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F083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5" name="Freeform 383"/>
                <p:cNvSpPr>
                  <a:spLocks noEditPoints="1"/>
                </p:cNvSpPr>
                <p:nvPr/>
              </p:nvSpPr>
              <p:spPr bwMode="auto">
                <a:xfrm>
                  <a:off x="2074" y="2576"/>
                  <a:ext cx="1903" cy="362"/>
                </a:xfrm>
                <a:custGeom>
                  <a:avLst/>
                  <a:gdLst>
                    <a:gd name="T0" fmla="*/ 1903 w 1903"/>
                    <a:gd name="T1" fmla="*/ 181 h 362"/>
                    <a:gd name="T2" fmla="*/ 1903 w 1903"/>
                    <a:gd name="T3" fmla="*/ 136 h 362"/>
                    <a:gd name="T4" fmla="*/ 1900 w 1903"/>
                    <a:gd name="T5" fmla="*/ 91 h 362"/>
                    <a:gd name="T6" fmla="*/ 1893 w 1903"/>
                    <a:gd name="T7" fmla="*/ 45 h 362"/>
                    <a:gd name="T8" fmla="*/ 1887 w 1903"/>
                    <a:gd name="T9" fmla="*/ 0 h 362"/>
                    <a:gd name="T10" fmla="*/ 1874 w 1903"/>
                    <a:gd name="T11" fmla="*/ 0 h 362"/>
                    <a:gd name="T12" fmla="*/ 1884 w 1903"/>
                    <a:gd name="T13" fmla="*/ 45 h 362"/>
                    <a:gd name="T14" fmla="*/ 1887 w 1903"/>
                    <a:gd name="T15" fmla="*/ 91 h 362"/>
                    <a:gd name="T16" fmla="*/ 1890 w 1903"/>
                    <a:gd name="T17" fmla="*/ 136 h 362"/>
                    <a:gd name="T18" fmla="*/ 1893 w 1903"/>
                    <a:gd name="T19" fmla="*/ 181 h 362"/>
                    <a:gd name="T20" fmla="*/ 1890 w 1903"/>
                    <a:gd name="T21" fmla="*/ 227 h 362"/>
                    <a:gd name="T22" fmla="*/ 1887 w 1903"/>
                    <a:gd name="T23" fmla="*/ 275 h 362"/>
                    <a:gd name="T24" fmla="*/ 1884 w 1903"/>
                    <a:gd name="T25" fmla="*/ 317 h 362"/>
                    <a:gd name="T26" fmla="*/ 1874 w 1903"/>
                    <a:gd name="T27" fmla="*/ 362 h 362"/>
                    <a:gd name="T28" fmla="*/ 1887 w 1903"/>
                    <a:gd name="T29" fmla="*/ 362 h 362"/>
                    <a:gd name="T30" fmla="*/ 1893 w 1903"/>
                    <a:gd name="T31" fmla="*/ 317 h 362"/>
                    <a:gd name="T32" fmla="*/ 1900 w 1903"/>
                    <a:gd name="T33" fmla="*/ 272 h 362"/>
                    <a:gd name="T34" fmla="*/ 1903 w 1903"/>
                    <a:gd name="T35" fmla="*/ 227 h 362"/>
                    <a:gd name="T36" fmla="*/ 1903 w 1903"/>
                    <a:gd name="T37" fmla="*/ 181 h 362"/>
                    <a:gd name="T38" fmla="*/ 17 w 1903"/>
                    <a:gd name="T39" fmla="*/ 0 h 362"/>
                    <a:gd name="T40" fmla="*/ 10 w 1903"/>
                    <a:gd name="T41" fmla="*/ 45 h 362"/>
                    <a:gd name="T42" fmla="*/ 4 w 1903"/>
                    <a:gd name="T43" fmla="*/ 91 h 362"/>
                    <a:gd name="T44" fmla="*/ 0 w 1903"/>
                    <a:gd name="T45" fmla="*/ 136 h 362"/>
                    <a:gd name="T46" fmla="*/ 0 w 1903"/>
                    <a:gd name="T47" fmla="*/ 181 h 362"/>
                    <a:gd name="T48" fmla="*/ 0 w 1903"/>
                    <a:gd name="T49" fmla="*/ 227 h 362"/>
                    <a:gd name="T50" fmla="*/ 4 w 1903"/>
                    <a:gd name="T51" fmla="*/ 272 h 362"/>
                    <a:gd name="T52" fmla="*/ 10 w 1903"/>
                    <a:gd name="T53" fmla="*/ 317 h 362"/>
                    <a:gd name="T54" fmla="*/ 17 w 1903"/>
                    <a:gd name="T55" fmla="*/ 362 h 362"/>
                    <a:gd name="T56" fmla="*/ 30 w 1903"/>
                    <a:gd name="T57" fmla="*/ 362 h 362"/>
                    <a:gd name="T58" fmla="*/ 20 w 1903"/>
                    <a:gd name="T59" fmla="*/ 317 h 362"/>
                    <a:gd name="T60" fmla="*/ 17 w 1903"/>
                    <a:gd name="T61" fmla="*/ 275 h 362"/>
                    <a:gd name="T62" fmla="*/ 13 w 1903"/>
                    <a:gd name="T63" fmla="*/ 227 h 362"/>
                    <a:gd name="T64" fmla="*/ 10 w 1903"/>
                    <a:gd name="T65" fmla="*/ 181 h 362"/>
                    <a:gd name="T66" fmla="*/ 13 w 1903"/>
                    <a:gd name="T67" fmla="*/ 136 h 362"/>
                    <a:gd name="T68" fmla="*/ 17 w 1903"/>
                    <a:gd name="T69" fmla="*/ 91 h 362"/>
                    <a:gd name="T70" fmla="*/ 20 w 1903"/>
                    <a:gd name="T71" fmla="*/ 45 h 362"/>
                    <a:gd name="T72" fmla="*/ 30 w 1903"/>
                    <a:gd name="T73" fmla="*/ 0 h 362"/>
                    <a:gd name="T74" fmla="*/ 17 w 1903"/>
                    <a:gd name="T75" fmla="*/ 0 h 3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03" h="362">
                      <a:moveTo>
                        <a:pt x="1903" y="181"/>
                      </a:moveTo>
                      <a:lnTo>
                        <a:pt x="1903" y="136"/>
                      </a:lnTo>
                      <a:lnTo>
                        <a:pt x="1900" y="91"/>
                      </a:lnTo>
                      <a:lnTo>
                        <a:pt x="1893" y="45"/>
                      </a:lnTo>
                      <a:lnTo>
                        <a:pt x="1887" y="0"/>
                      </a:lnTo>
                      <a:lnTo>
                        <a:pt x="1874" y="0"/>
                      </a:lnTo>
                      <a:lnTo>
                        <a:pt x="1884" y="45"/>
                      </a:lnTo>
                      <a:lnTo>
                        <a:pt x="1887" y="91"/>
                      </a:lnTo>
                      <a:lnTo>
                        <a:pt x="1890" y="136"/>
                      </a:lnTo>
                      <a:lnTo>
                        <a:pt x="1893" y="181"/>
                      </a:lnTo>
                      <a:lnTo>
                        <a:pt x="1890" y="227"/>
                      </a:lnTo>
                      <a:lnTo>
                        <a:pt x="1887" y="275"/>
                      </a:lnTo>
                      <a:lnTo>
                        <a:pt x="1884" y="317"/>
                      </a:lnTo>
                      <a:lnTo>
                        <a:pt x="1874" y="362"/>
                      </a:lnTo>
                      <a:lnTo>
                        <a:pt x="1887" y="362"/>
                      </a:lnTo>
                      <a:lnTo>
                        <a:pt x="1893" y="317"/>
                      </a:lnTo>
                      <a:lnTo>
                        <a:pt x="1900" y="272"/>
                      </a:lnTo>
                      <a:lnTo>
                        <a:pt x="1903" y="227"/>
                      </a:lnTo>
                      <a:lnTo>
                        <a:pt x="1903" y="181"/>
                      </a:lnTo>
                      <a:close/>
                      <a:moveTo>
                        <a:pt x="17" y="0"/>
                      </a:moveTo>
                      <a:lnTo>
                        <a:pt x="10" y="45"/>
                      </a:lnTo>
                      <a:lnTo>
                        <a:pt x="4" y="91"/>
                      </a:lnTo>
                      <a:lnTo>
                        <a:pt x="0" y="136"/>
                      </a:lnTo>
                      <a:lnTo>
                        <a:pt x="0" y="181"/>
                      </a:lnTo>
                      <a:lnTo>
                        <a:pt x="0" y="227"/>
                      </a:lnTo>
                      <a:lnTo>
                        <a:pt x="4" y="272"/>
                      </a:lnTo>
                      <a:lnTo>
                        <a:pt x="10" y="317"/>
                      </a:lnTo>
                      <a:lnTo>
                        <a:pt x="17" y="362"/>
                      </a:lnTo>
                      <a:lnTo>
                        <a:pt x="30" y="362"/>
                      </a:lnTo>
                      <a:lnTo>
                        <a:pt x="20" y="317"/>
                      </a:lnTo>
                      <a:lnTo>
                        <a:pt x="17" y="275"/>
                      </a:lnTo>
                      <a:lnTo>
                        <a:pt x="13" y="227"/>
                      </a:lnTo>
                      <a:lnTo>
                        <a:pt x="10" y="181"/>
                      </a:lnTo>
                      <a:lnTo>
                        <a:pt x="13" y="136"/>
                      </a:lnTo>
                      <a:lnTo>
                        <a:pt x="17" y="91"/>
                      </a:lnTo>
                      <a:lnTo>
                        <a:pt x="20" y="45"/>
                      </a:lnTo>
                      <a:lnTo>
                        <a:pt x="30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083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6" name="Freeform 384"/>
                <p:cNvSpPr>
                  <a:spLocks noEditPoints="1"/>
                </p:cNvSpPr>
                <p:nvPr/>
              </p:nvSpPr>
              <p:spPr bwMode="auto">
                <a:xfrm>
                  <a:off x="2078" y="2576"/>
                  <a:ext cx="1896" cy="362"/>
                </a:xfrm>
                <a:custGeom>
                  <a:avLst/>
                  <a:gdLst>
                    <a:gd name="T0" fmla="*/ 1896 w 1896"/>
                    <a:gd name="T1" fmla="*/ 181 h 362"/>
                    <a:gd name="T2" fmla="*/ 1893 w 1896"/>
                    <a:gd name="T3" fmla="*/ 136 h 362"/>
                    <a:gd name="T4" fmla="*/ 1889 w 1896"/>
                    <a:gd name="T5" fmla="*/ 91 h 362"/>
                    <a:gd name="T6" fmla="*/ 1886 w 1896"/>
                    <a:gd name="T7" fmla="*/ 45 h 362"/>
                    <a:gd name="T8" fmla="*/ 1876 w 1896"/>
                    <a:gd name="T9" fmla="*/ 0 h 362"/>
                    <a:gd name="T10" fmla="*/ 1867 w 1896"/>
                    <a:gd name="T11" fmla="*/ 0 h 362"/>
                    <a:gd name="T12" fmla="*/ 1873 w 1896"/>
                    <a:gd name="T13" fmla="*/ 45 h 362"/>
                    <a:gd name="T14" fmla="*/ 1880 w 1896"/>
                    <a:gd name="T15" fmla="*/ 91 h 362"/>
                    <a:gd name="T16" fmla="*/ 1883 w 1896"/>
                    <a:gd name="T17" fmla="*/ 136 h 362"/>
                    <a:gd name="T18" fmla="*/ 1883 w 1896"/>
                    <a:gd name="T19" fmla="*/ 181 h 362"/>
                    <a:gd name="T20" fmla="*/ 1883 w 1896"/>
                    <a:gd name="T21" fmla="*/ 227 h 362"/>
                    <a:gd name="T22" fmla="*/ 1880 w 1896"/>
                    <a:gd name="T23" fmla="*/ 275 h 362"/>
                    <a:gd name="T24" fmla="*/ 1873 w 1896"/>
                    <a:gd name="T25" fmla="*/ 320 h 362"/>
                    <a:gd name="T26" fmla="*/ 1867 w 1896"/>
                    <a:gd name="T27" fmla="*/ 362 h 362"/>
                    <a:gd name="T28" fmla="*/ 1876 w 1896"/>
                    <a:gd name="T29" fmla="*/ 362 h 362"/>
                    <a:gd name="T30" fmla="*/ 1886 w 1896"/>
                    <a:gd name="T31" fmla="*/ 317 h 362"/>
                    <a:gd name="T32" fmla="*/ 1889 w 1896"/>
                    <a:gd name="T33" fmla="*/ 272 h 362"/>
                    <a:gd name="T34" fmla="*/ 1893 w 1896"/>
                    <a:gd name="T35" fmla="*/ 227 h 362"/>
                    <a:gd name="T36" fmla="*/ 1896 w 1896"/>
                    <a:gd name="T37" fmla="*/ 181 h 362"/>
                    <a:gd name="T38" fmla="*/ 19 w 1896"/>
                    <a:gd name="T39" fmla="*/ 0 h 362"/>
                    <a:gd name="T40" fmla="*/ 9 w 1896"/>
                    <a:gd name="T41" fmla="*/ 45 h 362"/>
                    <a:gd name="T42" fmla="*/ 6 w 1896"/>
                    <a:gd name="T43" fmla="*/ 91 h 362"/>
                    <a:gd name="T44" fmla="*/ 3 w 1896"/>
                    <a:gd name="T45" fmla="*/ 136 h 362"/>
                    <a:gd name="T46" fmla="*/ 0 w 1896"/>
                    <a:gd name="T47" fmla="*/ 181 h 362"/>
                    <a:gd name="T48" fmla="*/ 3 w 1896"/>
                    <a:gd name="T49" fmla="*/ 227 h 362"/>
                    <a:gd name="T50" fmla="*/ 6 w 1896"/>
                    <a:gd name="T51" fmla="*/ 272 h 362"/>
                    <a:gd name="T52" fmla="*/ 9 w 1896"/>
                    <a:gd name="T53" fmla="*/ 317 h 362"/>
                    <a:gd name="T54" fmla="*/ 19 w 1896"/>
                    <a:gd name="T55" fmla="*/ 362 h 362"/>
                    <a:gd name="T56" fmla="*/ 32 w 1896"/>
                    <a:gd name="T57" fmla="*/ 362 h 362"/>
                    <a:gd name="T58" fmla="*/ 22 w 1896"/>
                    <a:gd name="T59" fmla="*/ 320 h 362"/>
                    <a:gd name="T60" fmla="*/ 16 w 1896"/>
                    <a:gd name="T61" fmla="*/ 275 h 362"/>
                    <a:gd name="T62" fmla="*/ 13 w 1896"/>
                    <a:gd name="T63" fmla="*/ 227 h 362"/>
                    <a:gd name="T64" fmla="*/ 13 w 1896"/>
                    <a:gd name="T65" fmla="*/ 181 h 362"/>
                    <a:gd name="T66" fmla="*/ 13 w 1896"/>
                    <a:gd name="T67" fmla="*/ 136 h 362"/>
                    <a:gd name="T68" fmla="*/ 16 w 1896"/>
                    <a:gd name="T69" fmla="*/ 91 h 362"/>
                    <a:gd name="T70" fmla="*/ 22 w 1896"/>
                    <a:gd name="T71" fmla="*/ 45 h 362"/>
                    <a:gd name="T72" fmla="*/ 32 w 1896"/>
                    <a:gd name="T73" fmla="*/ 0 h 362"/>
                    <a:gd name="T74" fmla="*/ 19 w 1896"/>
                    <a:gd name="T75" fmla="*/ 0 h 3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96" h="362">
                      <a:moveTo>
                        <a:pt x="1896" y="181"/>
                      </a:moveTo>
                      <a:lnTo>
                        <a:pt x="1893" y="136"/>
                      </a:lnTo>
                      <a:lnTo>
                        <a:pt x="1889" y="91"/>
                      </a:lnTo>
                      <a:lnTo>
                        <a:pt x="1886" y="45"/>
                      </a:lnTo>
                      <a:lnTo>
                        <a:pt x="1876" y="0"/>
                      </a:lnTo>
                      <a:lnTo>
                        <a:pt x="1867" y="0"/>
                      </a:lnTo>
                      <a:lnTo>
                        <a:pt x="1873" y="45"/>
                      </a:lnTo>
                      <a:lnTo>
                        <a:pt x="1880" y="91"/>
                      </a:lnTo>
                      <a:lnTo>
                        <a:pt x="1883" y="136"/>
                      </a:lnTo>
                      <a:lnTo>
                        <a:pt x="1883" y="181"/>
                      </a:lnTo>
                      <a:lnTo>
                        <a:pt x="1883" y="227"/>
                      </a:lnTo>
                      <a:lnTo>
                        <a:pt x="1880" y="275"/>
                      </a:lnTo>
                      <a:lnTo>
                        <a:pt x="1873" y="320"/>
                      </a:lnTo>
                      <a:lnTo>
                        <a:pt x="1867" y="362"/>
                      </a:lnTo>
                      <a:lnTo>
                        <a:pt x="1876" y="362"/>
                      </a:lnTo>
                      <a:lnTo>
                        <a:pt x="1886" y="317"/>
                      </a:lnTo>
                      <a:lnTo>
                        <a:pt x="1889" y="272"/>
                      </a:lnTo>
                      <a:lnTo>
                        <a:pt x="1893" y="227"/>
                      </a:lnTo>
                      <a:lnTo>
                        <a:pt x="1896" y="181"/>
                      </a:lnTo>
                      <a:close/>
                      <a:moveTo>
                        <a:pt x="19" y="0"/>
                      </a:moveTo>
                      <a:lnTo>
                        <a:pt x="9" y="45"/>
                      </a:lnTo>
                      <a:lnTo>
                        <a:pt x="6" y="91"/>
                      </a:lnTo>
                      <a:lnTo>
                        <a:pt x="3" y="136"/>
                      </a:lnTo>
                      <a:lnTo>
                        <a:pt x="0" y="181"/>
                      </a:lnTo>
                      <a:lnTo>
                        <a:pt x="3" y="227"/>
                      </a:lnTo>
                      <a:lnTo>
                        <a:pt x="6" y="272"/>
                      </a:lnTo>
                      <a:lnTo>
                        <a:pt x="9" y="317"/>
                      </a:lnTo>
                      <a:lnTo>
                        <a:pt x="19" y="362"/>
                      </a:lnTo>
                      <a:lnTo>
                        <a:pt x="32" y="362"/>
                      </a:lnTo>
                      <a:lnTo>
                        <a:pt x="22" y="320"/>
                      </a:lnTo>
                      <a:lnTo>
                        <a:pt x="16" y="275"/>
                      </a:lnTo>
                      <a:lnTo>
                        <a:pt x="13" y="227"/>
                      </a:lnTo>
                      <a:lnTo>
                        <a:pt x="13" y="181"/>
                      </a:lnTo>
                      <a:lnTo>
                        <a:pt x="13" y="136"/>
                      </a:lnTo>
                      <a:lnTo>
                        <a:pt x="16" y="91"/>
                      </a:lnTo>
                      <a:lnTo>
                        <a:pt x="22" y="45"/>
                      </a:lnTo>
                      <a:lnTo>
                        <a:pt x="32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083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7" name="Freeform 385"/>
                <p:cNvSpPr>
                  <a:spLocks noEditPoints="1"/>
                </p:cNvSpPr>
                <p:nvPr/>
              </p:nvSpPr>
              <p:spPr bwMode="auto">
                <a:xfrm>
                  <a:off x="2084" y="2576"/>
                  <a:ext cx="1883" cy="366"/>
                </a:xfrm>
                <a:custGeom>
                  <a:avLst/>
                  <a:gdLst>
                    <a:gd name="T0" fmla="*/ 1883 w 1883"/>
                    <a:gd name="T1" fmla="*/ 181 h 366"/>
                    <a:gd name="T2" fmla="*/ 1880 w 1883"/>
                    <a:gd name="T3" fmla="*/ 136 h 366"/>
                    <a:gd name="T4" fmla="*/ 1877 w 1883"/>
                    <a:gd name="T5" fmla="*/ 91 h 366"/>
                    <a:gd name="T6" fmla="*/ 1874 w 1883"/>
                    <a:gd name="T7" fmla="*/ 45 h 366"/>
                    <a:gd name="T8" fmla="*/ 1864 w 1883"/>
                    <a:gd name="T9" fmla="*/ 0 h 366"/>
                    <a:gd name="T10" fmla="*/ 1854 w 1883"/>
                    <a:gd name="T11" fmla="*/ 0 h 366"/>
                    <a:gd name="T12" fmla="*/ 1861 w 1883"/>
                    <a:gd name="T13" fmla="*/ 42 h 366"/>
                    <a:gd name="T14" fmla="*/ 1867 w 1883"/>
                    <a:gd name="T15" fmla="*/ 87 h 366"/>
                    <a:gd name="T16" fmla="*/ 1870 w 1883"/>
                    <a:gd name="T17" fmla="*/ 136 h 366"/>
                    <a:gd name="T18" fmla="*/ 1870 w 1883"/>
                    <a:gd name="T19" fmla="*/ 181 h 366"/>
                    <a:gd name="T20" fmla="*/ 1870 w 1883"/>
                    <a:gd name="T21" fmla="*/ 230 h 366"/>
                    <a:gd name="T22" fmla="*/ 1867 w 1883"/>
                    <a:gd name="T23" fmla="*/ 275 h 366"/>
                    <a:gd name="T24" fmla="*/ 1861 w 1883"/>
                    <a:gd name="T25" fmla="*/ 320 h 366"/>
                    <a:gd name="T26" fmla="*/ 1854 w 1883"/>
                    <a:gd name="T27" fmla="*/ 366 h 366"/>
                    <a:gd name="T28" fmla="*/ 1864 w 1883"/>
                    <a:gd name="T29" fmla="*/ 362 h 366"/>
                    <a:gd name="T30" fmla="*/ 1874 w 1883"/>
                    <a:gd name="T31" fmla="*/ 317 h 366"/>
                    <a:gd name="T32" fmla="*/ 1877 w 1883"/>
                    <a:gd name="T33" fmla="*/ 275 h 366"/>
                    <a:gd name="T34" fmla="*/ 1880 w 1883"/>
                    <a:gd name="T35" fmla="*/ 227 h 366"/>
                    <a:gd name="T36" fmla="*/ 1883 w 1883"/>
                    <a:gd name="T37" fmla="*/ 181 h 366"/>
                    <a:gd name="T38" fmla="*/ 20 w 1883"/>
                    <a:gd name="T39" fmla="*/ 0 h 366"/>
                    <a:gd name="T40" fmla="*/ 10 w 1883"/>
                    <a:gd name="T41" fmla="*/ 45 h 366"/>
                    <a:gd name="T42" fmla="*/ 7 w 1883"/>
                    <a:gd name="T43" fmla="*/ 91 h 366"/>
                    <a:gd name="T44" fmla="*/ 3 w 1883"/>
                    <a:gd name="T45" fmla="*/ 136 h 366"/>
                    <a:gd name="T46" fmla="*/ 0 w 1883"/>
                    <a:gd name="T47" fmla="*/ 181 h 366"/>
                    <a:gd name="T48" fmla="*/ 3 w 1883"/>
                    <a:gd name="T49" fmla="*/ 227 h 366"/>
                    <a:gd name="T50" fmla="*/ 7 w 1883"/>
                    <a:gd name="T51" fmla="*/ 275 h 366"/>
                    <a:gd name="T52" fmla="*/ 10 w 1883"/>
                    <a:gd name="T53" fmla="*/ 317 h 366"/>
                    <a:gd name="T54" fmla="*/ 20 w 1883"/>
                    <a:gd name="T55" fmla="*/ 362 h 366"/>
                    <a:gd name="T56" fmla="*/ 29 w 1883"/>
                    <a:gd name="T57" fmla="*/ 366 h 366"/>
                    <a:gd name="T58" fmla="*/ 23 w 1883"/>
                    <a:gd name="T59" fmla="*/ 320 h 366"/>
                    <a:gd name="T60" fmla="*/ 16 w 1883"/>
                    <a:gd name="T61" fmla="*/ 275 h 366"/>
                    <a:gd name="T62" fmla="*/ 13 w 1883"/>
                    <a:gd name="T63" fmla="*/ 230 h 366"/>
                    <a:gd name="T64" fmla="*/ 13 w 1883"/>
                    <a:gd name="T65" fmla="*/ 181 h 366"/>
                    <a:gd name="T66" fmla="*/ 13 w 1883"/>
                    <a:gd name="T67" fmla="*/ 136 h 366"/>
                    <a:gd name="T68" fmla="*/ 16 w 1883"/>
                    <a:gd name="T69" fmla="*/ 87 h 366"/>
                    <a:gd name="T70" fmla="*/ 23 w 1883"/>
                    <a:gd name="T71" fmla="*/ 42 h 366"/>
                    <a:gd name="T72" fmla="*/ 29 w 1883"/>
                    <a:gd name="T73" fmla="*/ 0 h 366"/>
                    <a:gd name="T74" fmla="*/ 20 w 1883"/>
                    <a:gd name="T75" fmla="*/ 0 h 36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83" h="366">
                      <a:moveTo>
                        <a:pt x="1883" y="181"/>
                      </a:moveTo>
                      <a:lnTo>
                        <a:pt x="1880" y="136"/>
                      </a:lnTo>
                      <a:lnTo>
                        <a:pt x="1877" y="91"/>
                      </a:lnTo>
                      <a:lnTo>
                        <a:pt x="1874" y="45"/>
                      </a:lnTo>
                      <a:lnTo>
                        <a:pt x="1864" y="0"/>
                      </a:lnTo>
                      <a:lnTo>
                        <a:pt x="1854" y="0"/>
                      </a:lnTo>
                      <a:lnTo>
                        <a:pt x="1861" y="42"/>
                      </a:lnTo>
                      <a:lnTo>
                        <a:pt x="1867" y="87"/>
                      </a:lnTo>
                      <a:lnTo>
                        <a:pt x="1870" y="136"/>
                      </a:lnTo>
                      <a:lnTo>
                        <a:pt x="1870" y="181"/>
                      </a:lnTo>
                      <a:lnTo>
                        <a:pt x="1870" y="230"/>
                      </a:lnTo>
                      <a:lnTo>
                        <a:pt x="1867" y="275"/>
                      </a:lnTo>
                      <a:lnTo>
                        <a:pt x="1861" y="320"/>
                      </a:lnTo>
                      <a:lnTo>
                        <a:pt x="1854" y="366"/>
                      </a:lnTo>
                      <a:lnTo>
                        <a:pt x="1864" y="362"/>
                      </a:lnTo>
                      <a:lnTo>
                        <a:pt x="1874" y="317"/>
                      </a:lnTo>
                      <a:lnTo>
                        <a:pt x="1877" y="275"/>
                      </a:lnTo>
                      <a:lnTo>
                        <a:pt x="1880" y="227"/>
                      </a:lnTo>
                      <a:lnTo>
                        <a:pt x="1883" y="181"/>
                      </a:lnTo>
                      <a:close/>
                      <a:moveTo>
                        <a:pt x="20" y="0"/>
                      </a:moveTo>
                      <a:lnTo>
                        <a:pt x="10" y="45"/>
                      </a:lnTo>
                      <a:lnTo>
                        <a:pt x="7" y="91"/>
                      </a:lnTo>
                      <a:lnTo>
                        <a:pt x="3" y="136"/>
                      </a:lnTo>
                      <a:lnTo>
                        <a:pt x="0" y="181"/>
                      </a:lnTo>
                      <a:lnTo>
                        <a:pt x="3" y="227"/>
                      </a:lnTo>
                      <a:lnTo>
                        <a:pt x="7" y="275"/>
                      </a:lnTo>
                      <a:lnTo>
                        <a:pt x="10" y="317"/>
                      </a:lnTo>
                      <a:lnTo>
                        <a:pt x="20" y="362"/>
                      </a:lnTo>
                      <a:lnTo>
                        <a:pt x="29" y="366"/>
                      </a:lnTo>
                      <a:lnTo>
                        <a:pt x="23" y="320"/>
                      </a:lnTo>
                      <a:lnTo>
                        <a:pt x="16" y="275"/>
                      </a:lnTo>
                      <a:lnTo>
                        <a:pt x="13" y="230"/>
                      </a:lnTo>
                      <a:lnTo>
                        <a:pt x="13" y="181"/>
                      </a:lnTo>
                      <a:lnTo>
                        <a:pt x="13" y="136"/>
                      </a:lnTo>
                      <a:lnTo>
                        <a:pt x="16" y="87"/>
                      </a:lnTo>
                      <a:lnTo>
                        <a:pt x="23" y="42"/>
                      </a:lnTo>
                      <a:lnTo>
                        <a:pt x="29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083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8" name="Freeform 386"/>
                <p:cNvSpPr>
                  <a:spLocks noEditPoints="1"/>
                </p:cNvSpPr>
                <p:nvPr/>
              </p:nvSpPr>
              <p:spPr bwMode="auto">
                <a:xfrm>
                  <a:off x="2091" y="2573"/>
                  <a:ext cx="1870" cy="369"/>
                </a:xfrm>
                <a:custGeom>
                  <a:avLst/>
                  <a:gdLst>
                    <a:gd name="T0" fmla="*/ 1870 w 1870"/>
                    <a:gd name="T1" fmla="*/ 184 h 369"/>
                    <a:gd name="T2" fmla="*/ 1870 w 1870"/>
                    <a:gd name="T3" fmla="*/ 139 h 369"/>
                    <a:gd name="T4" fmla="*/ 1867 w 1870"/>
                    <a:gd name="T5" fmla="*/ 94 h 369"/>
                    <a:gd name="T6" fmla="*/ 1860 w 1870"/>
                    <a:gd name="T7" fmla="*/ 48 h 369"/>
                    <a:gd name="T8" fmla="*/ 1854 w 1870"/>
                    <a:gd name="T9" fmla="*/ 3 h 369"/>
                    <a:gd name="T10" fmla="*/ 1841 w 1870"/>
                    <a:gd name="T11" fmla="*/ 0 h 369"/>
                    <a:gd name="T12" fmla="*/ 1847 w 1870"/>
                    <a:gd name="T13" fmla="*/ 45 h 369"/>
                    <a:gd name="T14" fmla="*/ 1854 w 1870"/>
                    <a:gd name="T15" fmla="*/ 90 h 369"/>
                    <a:gd name="T16" fmla="*/ 1857 w 1870"/>
                    <a:gd name="T17" fmla="*/ 139 h 369"/>
                    <a:gd name="T18" fmla="*/ 1857 w 1870"/>
                    <a:gd name="T19" fmla="*/ 184 h 369"/>
                    <a:gd name="T20" fmla="*/ 1857 w 1870"/>
                    <a:gd name="T21" fmla="*/ 233 h 369"/>
                    <a:gd name="T22" fmla="*/ 1854 w 1870"/>
                    <a:gd name="T23" fmla="*/ 278 h 369"/>
                    <a:gd name="T24" fmla="*/ 1847 w 1870"/>
                    <a:gd name="T25" fmla="*/ 323 h 369"/>
                    <a:gd name="T26" fmla="*/ 1841 w 1870"/>
                    <a:gd name="T27" fmla="*/ 369 h 369"/>
                    <a:gd name="T28" fmla="*/ 1854 w 1870"/>
                    <a:gd name="T29" fmla="*/ 365 h 369"/>
                    <a:gd name="T30" fmla="*/ 1860 w 1870"/>
                    <a:gd name="T31" fmla="*/ 323 h 369"/>
                    <a:gd name="T32" fmla="*/ 1867 w 1870"/>
                    <a:gd name="T33" fmla="*/ 278 h 369"/>
                    <a:gd name="T34" fmla="*/ 1870 w 1870"/>
                    <a:gd name="T35" fmla="*/ 230 h 369"/>
                    <a:gd name="T36" fmla="*/ 1870 w 1870"/>
                    <a:gd name="T37" fmla="*/ 184 h 369"/>
                    <a:gd name="T38" fmla="*/ 19 w 1870"/>
                    <a:gd name="T39" fmla="*/ 3 h 369"/>
                    <a:gd name="T40" fmla="*/ 9 w 1870"/>
                    <a:gd name="T41" fmla="*/ 48 h 369"/>
                    <a:gd name="T42" fmla="*/ 3 w 1870"/>
                    <a:gd name="T43" fmla="*/ 94 h 369"/>
                    <a:gd name="T44" fmla="*/ 0 w 1870"/>
                    <a:gd name="T45" fmla="*/ 139 h 369"/>
                    <a:gd name="T46" fmla="*/ 0 w 1870"/>
                    <a:gd name="T47" fmla="*/ 184 h 369"/>
                    <a:gd name="T48" fmla="*/ 0 w 1870"/>
                    <a:gd name="T49" fmla="*/ 230 h 369"/>
                    <a:gd name="T50" fmla="*/ 3 w 1870"/>
                    <a:gd name="T51" fmla="*/ 278 h 369"/>
                    <a:gd name="T52" fmla="*/ 9 w 1870"/>
                    <a:gd name="T53" fmla="*/ 323 h 369"/>
                    <a:gd name="T54" fmla="*/ 19 w 1870"/>
                    <a:gd name="T55" fmla="*/ 365 h 369"/>
                    <a:gd name="T56" fmla="*/ 29 w 1870"/>
                    <a:gd name="T57" fmla="*/ 369 h 369"/>
                    <a:gd name="T58" fmla="*/ 22 w 1870"/>
                    <a:gd name="T59" fmla="*/ 323 h 369"/>
                    <a:gd name="T60" fmla="*/ 16 w 1870"/>
                    <a:gd name="T61" fmla="*/ 278 h 369"/>
                    <a:gd name="T62" fmla="*/ 13 w 1870"/>
                    <a:gd name="T63" fmla="*/ 233 h 369"/>
                    <a:gd name="T64" fmla="*/ 13 w 1870"/>
                    <a:gd name="T65" fmla="*/ 184 h 369"/>
                    <a:gd name="T66" fmla="*/ 13 w 1870"/>
                    <a:gd name="T67" fmla="*/ 139 h 369"/>
                    <a:gd name="T68" fmla="*/ 16 w 1870"/>
                    <a:gd name="T69" fmla="*/ 90 h 369"/>
                    <a:gd name="T70" fmla="*/ 22 w 1870"/>
                    <a:gd name="T71" fmla="*/ 45 h 369"/>
                    <a:gd name="T72" fmla="*/ 29 w 1870"/>
                    <a:gd name="T73" fmla="*/ 0 h 369"/>
                    <a:gd name="T74" fmla="*/ 19 w 1870"/>
                    <a:gd name="T75" fmla="*/ 3 h 36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70" h="369">
                      <a:moveTo>
                        <a:pt x="1870" y="184"/>
                      </a:moveTo>
                      <a:lnTo>
                        <a:pt x="1870" y="139"/>
                      </a:lnTo>
                      <a:lnTo>
                        <a:pt x="1867" y="94"/>
                      </a:lnTo>
                      <a:lnTo>
                        <a:pt x="1860" y="48"/>
                      </a:lnTo>
                      <a:lnTo>
                        <a:pt x="1854" y="3"/>
                      </a:lnTo>
                      <a:lnTo>
                        <a:pt x="1841" y="0"/>
                      </a:lnTo>
                      <a:lnTo>
                        <a:pt x="1847" y="45"/>
                      </a:lnTo>
                      <a:lnTo>
                        <a:pt x="1854" y="90"/>
                      </a:lnTo>
                      <a:lnTo>
                        <a:pt x="1857" y="139"/>
                      </a:lnTo>
                      <a:lnTo>
                        <a:pt x="1857" y="184"/>
                      </a:lnTo>
                      <a:lnTo>
                        <a:pt x="1857" y="233"/>
                      </a:lnTo>
                      <a:lnTo>
                        <a:pt x="1854" y="278"/>
                      </a:lnTo>
                      <a:lnTo>
                        <a:pt x="1847" y="323"/>
                      </a:lnTo>
                      <a:lnTo>
                        <a:pt x="1841" y="369"/>
                      </a:lnTo>
                      <a:lnTo>
                        <a:pt x="1854" y="365"/>
                      </a:lnTo>
                      <a:lnTo>
                        <a:pt x="1860" y="323"/>
                      </a:lnTo>
                      <a:lnTo>
                        <a:pt x="1867" y="278"/>
                      </a:lnTo>
                      <a:lnTo>
                        <a:pt x="1870" y="230"/>
                      </a:lnTo>
                      <a:lnTo>
                        <a:pt x="1870" y="184"/>
                      </a:lnTo>
                      <a:close/>
                      <a:moveTo>
                        <a:pt x="19" y="3"/>
                      </a:moveTo>
                      <a:lnTo>
                        <a:pt x="9" y="48"/>
                      </a:lnTo>
                      <a:lnTo>
                        <a:pt x="3" y="94"/>
                      </a:lnTo>
                      <a:lnTo>
                        <a:pt x="0" y="139"/>
                      </a:lnTo>
                      <a:lnTo>
                        <a:pt x="0" y="184"/>
                      </a:lnTo>
                      <a:lnTo>
                        <a:pt x="0" y="230"/>
                      </a:lnTo>
                      <a:lnTo>
                        <a:pt x="3" y="278"/>
                      </a:lnTo>
                      <a:lnTo>
                        <a:pt x="9" y="323"/>
                      </a:lnTo>
                      <a:lnTo>
                        <a:pt x="19" y="365"/>
                      </a:lnTo>
                      <a:lnTo>
                        <a:pt x="29" y="369"/>
                      </a:lnTo>
                      <a:lnTo>
                        <a:pt x="22" y="323"/>
                      </a:lnTo>
                      <a:lnTo>
                        <a:pt x="16" y="278"/>
                      </a:lnTo>
                      <a:lnTo>
                        <a:pt x="13" y="233"/>
                      </a:lnTo>
                      <a:lnTo>
                        <a:pt x="13" y="184"/>
                      </a:lnTo>
                      <a:lnTo>
                        <a:pt x="13" y="139"/>
                      </a:lnTo>
                      <a:lnTo>
                        <a:pt x="16" y="90"/>
                      </a:lnTo>
                      <a:lnTo>
                        <a:pt x="22" y="45"/>
                      </a:lnTo>
                      <a:lnTo>
                        <a:pt x="29" y="0"/>
                      </a:lnTo>
                      <a:lnTo>
                        <a:pt x="19" y="3"/>
                      </a:lnTo>
                      <a:close/>
                    </a:path>
                  </a:pathLst>
                </a:custGeom>
                <a:solidFill>
                  <a:srgbClr val="F082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39" name="Freeform 387"/>
                <p:cNvSpPr>
                  <a:spLocks noEditPoints="1"/>
                </p:cNvSpPr>
                <p:nvPr/>
              </p:nvSpPr>
              <p:spPr bwMode="auto">
                <a:xfrm>
                  <a:off x="2097" y="2573"/>
                  <a:ext cx="1857" cy="369"/>
                </a:xfrm>
                <a:custGeom>
                  <a:avLst/>
                  <a:gdLst>
                    <a:gd name="T0" fmla="*/ 1857 w 1857"/>
                    <a:gd name="T1" fmla="*/ 184 h 369"/>
                    <a:gd name="T2" fmla="*/ 1857 w 1857"/>
                    <a:gd name="T3" fmla="*/ 139 h 369"/>
                    <a:gd name="T4" fmla="*/ 1854 w 1857"/>
                    <a:gd name="T5" fmla="*/ 90 h 369"/>
                    <a:gd name="T6" fmla="*/ 1848 w 1857"/>
                    <a:gd name="T7" fmla="*/ 45 h 369"/>
                    <a:gd name="T8" fmla="*/ 1841 w 1857"/>
                    <a:gd name="T9" fmla="*/ 3 h 369"/>
                    <a:gd name="T10" fmla="*/ 1835 w 1857"/>
                    <a:gd name="T11" fmla="*/ 0 h 369"/>
                    <a:gd name="T12" fmla="*/ 1828 w 1857"/>
                    <a:gd name="T13" fmla="*/ 0 h 369"/>
                    <a:gd name="T14" fmla="*/ 1835 w 1857"/>
                    <a:gd name="T15" fmla="*/ 45 h 369"/>
                    <a:gd name="T16" fmla="*/ 1841 w 1857"/>
                    <a:gd name="T17" fmla="*/ 90 h 369"/>
                    <a:gd name="T18" fmla="*/ 1844 w 1857"/>
                    <a:gd name="T19" fmla="*/ 139 h 369"/>
                    <a:gd name="T20" fmla="*/ 1848 w 1857"/>
                    <a:gd name="T21" fmla="*/ 184 h 369"/>
                    <a:gd name="T22" fmla="*/ 1844 w 1857"/>
                    <a:gd name="T23" fmla="*/ 233 h 369"/>
                    <a:gd name="T24" fmla="*/ 1841 w 1857"/>
                    <a:gd name="T25" fmla="*/ 278 h 369"/>
                    <a:gd name="T26" fmla="*/ 1835 w 1857"/>
                    <a:gd name="T27" fmla="*/ 323 h 369"/>
                    <a:gd name="T28" fmla="*/ 1828 w 1857"/>
                    <a:gd name="T29" fmla="*/ 369 h 369"/>
                    <a:gd name="T30" fmla="*/ 1835 w 1857"/>
                    <a:gd name="T31" fmla="*/ 369 h 369"/>
                    <a:gd name="T32" fmla="*/ 1841 w 1857"/>
                    <a:gd name="T33" fmla="*/ 369 h 369"/>
                    <a:gd name="T34" fmla="*/ 1848 w 1857"/>
                    <a:gd name="T35" fmla="*/ 323 h 369"/>
                    <a:gd name="T36" fmla="*/ 1854 w 1857"/>
                    <a:gd name="T37" fmla="*/ 278 h 369"/>
                    <a:gd name="T38" fmla="*/ 1857 w 1857"/>
                    <a:gd name="T39" fmla="*/ 233 h 369"/>
                    <a:gd name="T40" fmla="*/ 1857 w 1857"/>
                    <a:gd name="T41" fmla="*/ 184 h 369"/>
                    <a:gd name="T42" fmla="*/ 16 w 1857"/>
                    <a:gd name="T43" fmla="*/ 3 h 369"/>
                    <a:gd name="T44" fmla="*/ 10 w 1857"/>
                    <a:gd name="T45" fmla="*/ 45 h 369"/>
                    <a:gd name="T46" fmla="*/ 3 w 1857"/>
                    <a:gd name="T47" fmla="*/ 90 h 369"/>
                    <a:gd name="T48" fmla="*/ 0 w 1857"/>
                    <a:gd name="T49" fmla="*/ 139 h 369"/>
                    <a:gd name="T50" fmla="*/ 0 w 1857"/>
                    <a:gd name="T51" fmla="*/ 184 h 369"/>
                    <a:gd name="T52" fmla="*/ 0 w 1857"/>
                    <a:gd name="T53" fmla="*/ 233 h 369"/>
                    <a:gd name="T54" fmla="*/ 3 w 1857"/>
                    <a:gd name="T55" fmla="*/ 278 h 369"/>
                    <a:gd name="T56" fmla="*/ 10 w 1857"/>
                    <a:gd name="T57" fmla="*/ 323 h 369"/>
                    <a:gd name="T58" fmla="*/ 16 w 1857"/>
                    <a:gd name="T59" fmla="*/ 369 h 369"/>
                    <a:gd name="T60" fmla="*/ 23 w 1857"/>
                    <a:gd name="T61" fmla="*/ 369 h 369"/>
                    <a:gd name="T62" fmla="*/ 29 w 1857"/>
                    <a:gd name="T63" fmla="*/ 369 h 369"/>
                    <a:gd name="T64" fmla="*/ 23 w 1857"/>
                    <a:gd name="T65" fmla="*/ 323 h 369"/>
                    <a:gd name="T66" fmla="*/ 16 w 1857"/>
                    <a:gd name="T67" fmla="*/ 278 h 369"/>
                    <a:gd name="T68" fmla="*/ 13 w 1857"/>
                    <a:gd name="T69" fmla="*/ 233 h 369"/>
                    <a:gd name="T70" fmla="*/ 10 w 1857"/>
                    <a:gd name="T71" fmla="*/ 184 h 369"/>
                    <a:gd name="T72" fmla="*/ 13 w 1857"/>
                    <a:gd name="T73" fmla="*/ 139 h 369"/>
                    <a:gd name="T74" fmla="*/ 16 w 1857"/>
                    <a:gd name="T75" fmla="*/ 90 h 369"/>
                    <a:gd name="T76" fmla="*/ 23 w 1857"/>
                    <a:gd name="T77" fmla="*/ 45 h 369"/>
                    <a:gd name="T78" fmla="*/ 29 w 1857"/>
                    <a:gd name="T79" fmla="*/ 0 h 369"/>
                    <a:gd name="T80" fmla="*/ 23 w 1857"/>
                    <a:gd name="T81" fmla="*/ 0 h 369"/>
                    <a:gd name="T82" fmla="*/ 16 w 1857"/>
                    <a:gd name="T83" fmla="*/ 3 h 36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857" h="369">
                      <a:moveTo>
                        <a:pt x="1857" y="184"/>
                      </a:moveTo>
                      <a:lnTo>
                        <a:pt x="1857" y="139"/>
                      </a:lnTo>
                      <a:lnTo>
                        <a:pt x="1854" y="90"/>
                      </a:lnTo>
                      <a:lnTo>
                        <a:pt x="1848" y="45"/>
                      </a:lnTo>
                      <a:lnTo>
                        <a:pt x="1841" y="3"/>
                      </a:lnTo>
                      <a:lnTo>
                        <a:pt x="1835" y="0"/>
                      </a:lnTo>
                      <a:lnTo>
                        <a:pt x="1828" y="0"/>
                      </a:lnTo>
                      <a:lnTo>
                        <a:pt x="1835" y="45"/>
                      </a:lnTo>
                      <a:lnTo>
                        <a:pt x="1841" y="90"/>
                      </a:lnTo>
                      <a:lnTo>
                        <a:pt x="1844" y="139"/>
                      </a:lnTo>
                      <a:lnTo>
                        <a:pt x="1848" y="184"/>
                      </a:lnTo>
                      <a:lnTo>
                        <a:pt x="1844" y="233"/>
                      </a:lnTo>
                      <a:lnTo>
                        <a:pt x="1841" y="278"/>
                      </a:lnTo>
                      <a:lnTo>
                        <a:pt x="1835" y="323"/>
                      </a:lnTo>
                      <a:lnTo>
                        <a:pt x="1828" y="369"/>
                      </a:lnTo>
                      <a:lnTo>
                        <a:pt x="1835" y="369"/>
                      </a:lnTo>
                      <a:lnTo>
                        <a:pt x="1841" y="369"/>
                      </a:lnTo>
                      <a:lnTo>
                        <a:pt x="1848" y="323"/>
                      </a:lnTo>
                      <a:lnTo>
                        <a:pt x="1854" y="278"/>
                      </a:lnTo>
                      <a:lnTo>
                        <a:pt x="1857" y="233"/>
                      </a:lnTo>
                      <a:lnTo>
                        <a:pt x="1857" y="184"/>
                      </a:lnTo>
                      <a:close/>
                      <a:moveTo>
                        <a:pt x="16" y="3"/>
                      </a:moveTo>
                      <a:lnTo>
                        <a:pt x="10" y="45"/>
                      </a:lnTo>
                      <a:lnTo>
                        <a:pt x="3" y="90"/>
                      </a:lnTo>
                      <a:lnTo>
                        <a:pt x="0" y="139"/>
                      </a:lnTo>
                      <a:lnTo>
                        <a:pt x="0" y="184"/>
                      </a:lnTo>
                      <a:lnTo>
                        <a:pt x="0" y="233"/>
                      </a:lnTo>
                      <a:lnTo>
                        <a:pt x="3" y="278"/>
                      </a:lnTo>
                      <a:lnTo>
                        <a:pt x="10" y="323"/>
                      </a:lnTo>
                      <a:lnTo>
                        <a:pt x="16" y="369"/>
                      </a:lnTo>
                      <a:lnTo>
                        <a:pt x="23" y="369"/>
                      </a:lnTo>
                      <a:lnTo>
                        <a:pt x="29" y="369"/>
                      </a:lnTo>
                      <a:lnTo>
                        <a:pt x="23" y="323"/>
                      </a:lnTo>
                      <a:lnTo>
                        <a:pt x="16" y="278"/>
                      </a:lnTo>
                      <a:lnTo>
                        <a:pt x="13" y="233"/>
                      </a:lnTo>
                      <a:lnTo>
                        <a:pt x="10" y="184"/>
                      </a:lnTo>
                      <a:lnTo>
                        <a:pt x="13" y="139"/>
                      </a:lnTo>
                      <a:lnTo>
                        <a:pt x="16" y="90"/>
                      </a:lnTo>
                      <a:lnTo>
                        <a:pt x="23" y="45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EF81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0" name="Freeform 388"/>
                <p:cNvSpPr>
                  <a:spLocks noEditPoints="1"/>
                </p:cNvSpPr>
                <p:nvPr/>
              </p:nvSpPr>
              <p:spPr bwMode="auto">
                <a:xfrm>
                  <a:off x="2104" y="2573"/>
                  <a:ext cx="1844" cy="369"/>
                </a:xfrm>
                <a:custGeom>
                  <a:avLst/>
                  <a:gdLst>
                    <a:gd name="T0" fmla="*/ 1844 w 1844"/>
                    <a:gd name="T1" fmla="*/ 184 h 369"/>
                    <a:gd name="T2" fmla="*/ 1844 w 1844"/>
                    <a:gd name="T3" fmla="*/ 139 h 369"/>
                    <a:gd name="T4" fmla="*/ 1841 w 1844"/>
                    <a:gd name="T5" fmla="*/ 90 h 369"/>
                    <a:gd name="T6" fmla="*/ 1834 w 1844"/>
                    <a:gd name="T7" fmla="*/ 45 h 369"/>
                    <a:gd name="T8" fmla="*/ 1828 w 1844"/>
                    <a:gd name="T9" fmla="*/ 0 h 369"/>
                    <a:gd name="T10" fmla="*/ 1815 w 1844"/>
                    <a:gd name="T11" fmla="*/ 0 h 369"/>
                    <a:gd name="T12" fmla="*/ 1821 w 1844"/>
                    <a:gd name="T13" fmla="*/ 45 h 369"/>
                    <a:gd name="T14" fmla="*/ 1828 w 1844"/>
                    <a:gd name="T15" fmla="*/ 90 h 369"/>
                    <a:gd name="T16" fmla="*/ 1831 w 1844"/>
                    <a:gd name="T17" fmla="*/ 136 h 369"/>
                    <a:gd name="T18" fmla="*/ 1834 w 1844"/>
                    <a:gd name="T19" fmla="*/ 184 h 369"/>
                    <a:gd name="T20" fmla="*/ 1831 w 1844"/>
                    <a:gd name="T21" fmla="*/ 233 h 369"/>
                    <a:gd name="T22" fmla="*/ 1828 w 1844"/>
                    <a:gd name="T23" fmla="*/ 278 h 369"/>
                    <a:gd name="T24" fmla="*/ 1821 w 1844"/>
                    <a:gd name="T25" fmla="*/ 323 h 369"/>
                    <a:gd name="T26" fmla="*/ 1815 w 1844"/>
                    <a:gd name="T27" fmla="*/ 369 h 369"/>
                    <a:gd name="T28" fmla="*/ 1828 w 1844"/>
                    <a:gd name="T29" fmla="*/ 369 h 369"/>
                    <a:gd name="T30" fmla="*/ 1834 w 1844"/>
                    <a:gd name="T31" fmla="*/ 323 h 369"/>
                    <a:gd name="T32" fmla="*/ 1841 w 1844"/>
                    <a:gd name="T33" fmla="*/ 278 h 369"/>
                    <a:gd name="T34" fmla="*/ 1844 w 1844"/>
                    <a:gd name="T35" fmla="*/ 233 h 369"/>
                    <a:gd name="T36" fmla="*/ 1844 w 1844"/>
                    <a:gd name="T37" fmla="*/ 184 h 369"/>
                    <a:gd name="T38" fmla="*/ 16 w 1844"/>
                    <a:gd name="T39" fmla="*/ 0 h 369"/>
                    <a:gd name="T40" fmla="*/ 9 w 1844"/>
                    <a:gd name="T41" fmla="*/ 45 h 369"/>
                    <a:gd name="T42" fmla="*/ 3 w 1844"/>
                    <a:gd name="T43" fmla="*/ 90 h 369"/>
                    <a:gd name="T44" fmla="*/ 0 w 1844"/>
                    <a:gd name="T45" fmla="*/ 139 h 369"/>
                    <a:gd name="T46" fmla="*/ 0 w 1844"/>
                    <a:gd name="T47" fmla="*/ 184 h 369"/>
                    <a:gd name="T48" fmla="*/ 0 w 1844"/>
                    <a:gd name="T49" fmla="*/ 233 h 369"/>
                    <a:gd name="T50" fmla="*/ 3 w 1844"/>
                    <a:gd name="T51" fmla="*/ 278 h 369"/>
                    <a:gd name="T52" fmla="*/ 9 w 1844"/>
                    <a:gd name="T53" fmla="*/ 323 h 369"/>
                    <a:gd name="T54" fmla="*/ 16 w 1844"/>
                    <a:gd name="T55" fmla="*/ 369 h 369"/>
                    <a:gd name="T56" fmla="*/ 29 w 1844"/>
                    <a:gd name="T57" fmla="*/ 369 h 369"/>
                    <a:gd name="T58" fmla="*/ 22 w 1844"/>
                    <a:gd name="T59" fmla="*/ 323 h 369"/>
                    <a:gd name="T60" fmla="*/ 16 w 1844"/>
                    <a:gd name="T61" fmla="*/ 278 h 369"/>
                    <a:gd name="T62" fmla="*/ 13 w 1844"/>
                    <a:gd name="T63" fmla="*/ 233 h 369"/>
                    <a:gd name="T64" fmla="*/ 9 w 1844"/>
                    <a:gd name="T65" fmla="*/ 184 h 369"/>
                    <a:gd name="T66" fmla="*/ 13 w 1844"/>
                    <a:gd name="T67" fmla="*/ 136 h 369"/>
                    <a:gd name="T68" fmla="*/ 16 w 1844"/>
                    <a:gd name="T69" fmla="*/ 90 h 369"/>
                    <a:gd name="T70" fmla="*/ 22 w 1844"/>
                    <a:gd name="T71" fmla="*/ 45 h 369"/>
                    <a:gd name="T72" fmla="*/ 29 w 1844"/>
                    <a:gd name="T73" fmla="*/ 0 h 369"/>
                    <a:gd name="T74" fmla="*/ 16 w 1844"/>
                    <a:gd name="T75" fmla="*/ 0 h 36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44" h="369">
                      <a:moveTo>
                        <a:pt x="1844" y="184"/>
                      </a:moveTo>
                      <a:lnTo>
                        <a:pt x="1844" y="139"/>
                      </a:lnTo>
                      <a:lnTo>
                        <a:pt x="1841" y="90"/>
                      </a:lnTo>
                      <a:lnTo>
                        <a:pt x="1834" y="45"/>
                      </a:lnTo>
                      <a:lnTo>
                        <a:pt x="1828" y="0"/>
                      </a:lnTo>
                      <a:lnTo>
                        <a:pt x="1815" y="0"/>
                      </a:lnTo>
                      <a:lnTo>
                        <a:pt x="1821" y="45"/>
                      </a:lnTo>
                      <a:lnTo>
                        <a:pt x="1828" y="90"/>
                      </a:lnTo>
                      <a:lnTo>
                        <a:pt x="1831" y="136"/>
                      </a:lnTo>
                      <a:lnTo>
                        <a:pt x="1834" y="184"/>
                      </a:lnTo>
                      <a:lnTo>
                        <a:pt x="1831" y="233"/>
                      </a:lnTo>
                      <a:lnTo>
                        <a:pt x="1828" y="278"/>
                      </a:lnTo>
                      <a:lnTo>
                        <a:pt x="1821" y="323"/>
                      </a:lnTo>
                      <a:lnTo>
                        <a:pt x="1815" y="369"/>
                      </a:lnTo>
                      <a:lnTo>
                        <a:pt x="1828" y="369"/>
                      </a:lnTo>
                      <a:lnTo>
                        <a:pt x="1834" y="323"/>
                      </a:lnTo>
                      <a:lnTo>
                        <a:pt x="1841" y="278"/>
                      </a:lnTo>
                      <a:lnTo>
                        <a:pt x="1844" y="233"/>
                      </a:lnTo>
                      <a:lnTo>
                        <a:pt x="1844" y="184"/>
                      </a:lnTo>
                      <a:close/>
                      <a:moveTo>
                        <a:pt x="16" y="0"/>
                      </a:moveTo>
                      <a:lnTo>
                        <a:pt x="9" y="45"/>
                      </a:lnTo>
                      <a:lnTo>
                        <a:pt x="3" y="90"/>
                      </a:lnTo>
                      <a:lnTo>
                        <a:pt x="0" y="139"/>
                      </a:lnTo>
                      <a:lnTo>
                        <a:pt x="0" y="184"/>
                      </a:lnTo>
                      <a:lnTo>
                        <a:pt x="0" y="233"/>
                      </a:lnTo>
                      <a:lnTo>
                        <a:pt x="3" y="278"/>
                      </a:lnTo>
                      <a:lnTo>
                        <a:pt x="9" y="323"/>
                      </a:lnTo>
                      <a:lnTo>
                        <a:pt x="16" y="369"/>
                      </a:lnTo>
                      <a:lnTo>
                        <a:pt x="29" y="369"/>
                      </a:lnTo>
                      <a:lnTo>
                        <a:pt x="22" y="323"/>
                      </a:lnTo>
                      <a:lnTo>
                        <a:pt x="16" y="278"/>
                      </a:lnTo>
                      <a:lnTo>
                        <a:pt x="13" y="233"/>
                      </a:lnTo>
                      <a:lnTo>
                        <a:pt x="9" y="184"/>
                      </a:lnTo>
                      <a:lnTo>
                        <a:pt x="13" y="136"/>
                      </a:lnTo>
                      <a:lnTo>
                        <a:pt x="16" y="90"/>
                      </a:lnTo>
                      <a:lnTo>
                        <a:pt x="22" y="45"/>
                      </a:lnTo>
                      <a:lnTo>
                        <a:pt x="29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EF81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1" name="Freeform 389"/>
                <p:cNvSpPr>
                  <a:spLocks noEditPoints="1"/>
                </p:cNvSpPr>
                <p:nvPr/>
              </p:nvSpPr>
              <p:spPr bwMode="auto">
                <a:xfrm>
                  <a:off x="2107" y="2573"/>
                  <a:ext cx="1838" cy="372"/>
                </a:xfrm>
                <a:custGeom>
                  <a:avLst/>
                  <a:gdLst>
                    <a:gd name="T0" fmla="*/ 1838 w 1838"/>
                    <a:gd name="T1" fmla="*/ 184 h 372"/>
                    <a:gd name="T2" fmla="*/ 1834 w 1838"/>
                    <a:gd name="T3" fmla="*/ 139 h 372"/>
                    <a:gd name="T4" fmla="*/ 1831 w 1838"/>
                    <a:gd name="T5" fmla="*/ 90 h 372"/>
                    <a:gd name="T6" fmla="*/ 1825 w 1838"/>
                    <a:gd name="T7" fmla="*/ 45 h 372"/>
                    <a:gd name="T8" fmla="*/ 1818 w 1838"/>
                    <a:gd name="T9" fmla="*/ 0 h 372"/>
                    <a:gd name="T10" fmla="*/ 1805 w 1838"/>
                    <a:gd name="T11" fmla="*/ 0 h 372"/>
                    <a:gd name="T12" fmla="*/ 1815 w 1838"/>
                    <a:gd name="T13" fmla="*/ 45 h 372"/>
                    <a:gd name="T14" fmla="*/ 1818 w 1838"/>
                    <a:gd name="T15" fmla="*/ 90 h 372"/>
                    <a:gd name="T16" fmla="*/ 1825 w 1838"/>
                    <a:gd name="T17" fmla="*/ 136 h 372"/>
                    <a:gd name="T18" fmla="*/ 1825 w 1838"/>
                    <a:gd name="T19" fmla="*/ 184 h 372"/>
                    <a:gd name="T20" fmla="*/ 1825 w 1838"/>
                    <a:gd name="T21" fmla="*/ 233 h 372"/>
                    <a:gd name="T22" fmla="*/ 1818 w 1838"/>
                    <a:gd name="T23" fmla="*/ 278 h 372"/>
                    <a:gd name="T24" fmla="*/ 1815 w 1838"/>
                    <a:gd name="T25" fmla="*/ 327 h 372"/>
                    <a:gd name="T26" fmla="*/ 1805 w 1838"/>
                    <a:gd name="T27" fmla="*/ 372 h 372"/>
                    <a:gd name="T28" fmla="*/ 1818 w 1838"/>
                    <a:gd name="T29" fmla="*/ 369 h 372"/>
                    <a:gd name="T30" fmla="*/ 1825 w 1838"/>
                    <a:gd name="T31" fmla="*/ 323 h 372"/>
                    <a:gd name="T32" fmla="*/ 1831 w 1838"/>
                    <a:gd name="T33" fmla="*/ 278 h 372"/>
                    <a:gd name="T34" fmla="*/ 1834 w 1838"/>
                    <a:gd name="T35" fmla="*/ 233 h 372"/>
                    <a:gd name="T36" fmla="*/ 1838 w 1838"/>
                    <a:gd name="T37" fmla="*/ 184 h 372"/>
                    <a:gd name="T38" fmla="*/ 19 w 1838"/>
                    <a:gd name="T39" fmla="*/ 0 h 372"/>
                    <a:gd name="T40" fmla="*/ 13 w 1838"/>
                    <a:gd name="T41" fmla="*/ 45 h 372"/>
                    <a:gd name="T42" fmla="*/ 6 w 1838"/>
                    <a:gd name="T43" fmla="*/ 90 h 372"/>
                    <a:gd name="T44" fmla="*/ 3 w 1838"/>
                    <a:gd name="T45" fmla="*/ 139 h 372"/>
                    <a:gd name="T46" fmla="*/ 0 w 1838"/>
                    <a:gd name="T47" fmla="*/ 184 h 372"/>
                    <a:gd name="T48" fmla="*/ 3 w 1838"/>
                    <a:gd name="T49" fmla="*/ 233 h 372"/>
                    <a:gd name="T50" fmla="*/ 6 w 1838"/>
                    <a:gd name="T51" fmla="*/ 278 h 372"/>
                    <a:gd name="T52" fmla="*/ 13 w 1838"/>
                    <a:gd name="T53" fmla="*/ 323 h 372"/>
                    <a:gd name="T54" fmla="*/ 19 w 1838"/>
                    <a:gd name="T55" fmla="*/ 369 h 372"/>
                    <a:gd name="T56" fmla="*/ 32 w 1838"/>
                    <a:gd name="T57" fmla="*/ 372 h 372"/>
                    <a:gd name="T58" fmla="*/ 23 w 1838"/>
                    <a:gd name="T59" fmla="*/ 327 h 372"/>
                    <a:gd name="T60" fmla="*/ 19 w 1838"/>
                    <a:gd name="T61" fmla="*/ 278 h 372"/>
                    <a:gd name="T62" fmla="*/ 13 w 1838"/>
                    <a:gd name="T63" fmla="*/ 233 h 372"/>
                    <a:gd name="T64" fmla="*/ 13 w 1838"/>
                    <a:gd name="T65" fmla="*/ 184 h 372"/>
                    <a:gd name="T66" fmla="*/ 13 w 1838"/>
                    <a:gd name="T67" fmla="*/ 136 h 372"/>
                    <a:gd name="T68" fmla="*/ 19 w 1838"/>
                    <a:gd name="T69" fmla="*/ 90 h 372"/>
                    <a:gd name="T70" fmla="*/ 23 w 1838"/>
                    <a:gd name="T71" fmla="*/ 45 h 372"/>
                    <a:gd name="T72" fmla="*/ 32 w 1838"/>
                    <a:gd name="T73" fmla="*/ 0 h 372"/>
                    <a:gd name="T74" fmla="*/ 19 w 1838"/>
                    <a:gd name="T75" fmla="*/ 0 h 37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38" h="372">
                      <a:moveTo>
                        <a:pt x="1838" y="184"/>
                      </a:moveTo>
                      <a:lnTo>
                        <a:pt x="1834" y="139"/>
                      </a:lnTo>
                      <a:lnTo>
                        <a:pt x="1831" y="90"/>
                      </a:lnTo>
                      <a:lnTo>
                        <a:pt x="1825" y="45"/>
                      </a:lnTo>
                      <a:lnTo>
                        <a:pt x="1818" y="0"/>
                      </a:lnTo>
                      <a:lnTo>
                        <a:pt x="1805" y="0"/>
                      </a:lnTo>
                      <a:lnTo>
                        <a:pt x="1815" y="45"/>
                      </a:lnTo>
                      <a:lnTo>
                        <a:pt x="1818" y="90"/>
                      </a:lnTo>
                      <a:lnTo>
                        <a:pt x="1825" y="136"/>
                      </a:lnTo>
                      <a:lnTo>
                        <a:pt x="1825" y="184"/>
                      </a:lnTo>
                      <a:lnTo>
                        <a:pt x="1825" y="233"/>
                      </a:lnTo>
                      <a:lnTo>
                        <a:pt x="1818" y="278"/>
                      </a:lnTo>
                      <a:lnTo>
                        <a:pt x="1815" y="327"/>
                      </a:lnTo>
                      <a:lnTo>
                        <a:pt x="1805" y="372"/>
                      </a:lnTo>
                      <a:lnTo>
                        <a:pt x="1818" y="369"/>
                      </a:lnTo>
                      <a:lnTo>
                        <a:pt x="1825" y="323"/>
                      </a:lnTo>
                      <a:lnTo>
                        <a:pt x="1831" y="278"/>
                      </a:lnTo>
                      <a:lnTo>
                        <a:pt x="1834" y="233"/>
                      </a:lnTo>
                      <a:lnTo>
                        <a:pt x="1838" y="184"/>
                      </a:lnTo>
                      <a:close/>
                      <a:moveTo>
                        <a:pt x="19" y="0"/>
                      </a:moveTo>
                      <a:lnTo>
                        <a:pt x="13" y="45"/>
                      </a:lnTo>
                      <a:lnTo>
                        <a:pt x="6" y="90"/>
                      </a:lnTo>
                      <a:lnTo>
                        <a:pt x="3" y="139"/>
                      </a:lnTo>
                      <a:lnTo>
                        <a:pt x="0" y="184"/>
                      </a:lnTo>
                      <a:lnTo>
                        <a:pt x="3" y="233"/>
                      </a:lnTo>
                      <a:lnTo>
                        <a:pt x="6" y="278"/>
                      </a:lnTo>
                      <a:lnTo>
                        <a:pt x="13" y="323"/>
                      </a:lnTo>
                      <a:lnTo>
                        <a:pt x="19" y="369"/>
                      </a:lnTo>
                      <a:lnTo>
                        <a:pt x="32" y="372"/>
                      </a:lnTo>
                      <a:lnTo>
                        <a:pt x="23" y="327"/>
                      </a:lnTo>
                      <a:lnTo>
                        <a:pt x="19" y="278"/>
                      </a:lnTo>
                      <a:lnTo>
                        <a:pt x="13" y="233"/>
                      </a:lnTo>
                      <a:lnTo>
                        <a:pt x="13" y="184"/>
                      </a:lnTo>
                      <a:lnTo>
                        <a:pt x="13" y="136"/>
                      </a:lnTo>
                      <a:lnTo>
                        <a:pt x="19" y="90"/>
                      </a:lnTo>
                      <a:lnTo>
                        <a:pt x="23" y="45"/>
                      </a:lnTo>
                      <a:lnTo>
                        <a:pt x="32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F80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2" name="Freeform 390"/>
                <p:cNvSpPr>
                  <a:spLocks noEditPoints="1"/>
                </p:cNvSpPr>
                <p:nvPr/>
              </p:nvSpPr>
              <p:spPr bwMode="auto">
                <a:xfrm>
                  <a:off x="2113" y="2569"/>
                  <a:ext cx="1825" cy="376"/>
                </a:xfrm>
                <a:custGeom>
                  <a:avLst/>
                  <a:gdLst>
                    <a:gd name="T0" fmla="*/ 1825 w 1825"/>
                    <a:gd name="T1" fmla="*/ 188 h 376"/>
                    <a:gd name="T2" fmla="*/ 1822 w 1825"/>
                    <a:gd name="T3" fmla="*/ 140 h 376"/>
                    <a:gd name="T4" fmla="*/ 1819 w 1825"/>
                    <a:gd name="T5" fmla="*/ 94 h 376"/>
                    <a:gd name="T6" fmla="*/ 1812 w 1825"/>
                    <a:gd name="T7" fmla="*/ 49 h 376"/>
                    <a:gd name="T8" fmla="*/ 1806 w 1825"/>
                    <a:gd name="T9" fmla="*/ 4 h 376"/>
                    <a:gd name="T10" fmla="*/ 1793 w 1825"/>
                    <a:gd name="T11" fmla="*/ 0 h 376"/>
                    <a:gd name="T12" fmla="*/ 1803 w 1825"/>
                    <a:gd name="T13" fmla="*/ 46 h 376"/>
                    <a:gd name="T14" fmla="*/ 1809 w 1825"/>
                    <a:gd name="T15" fmla="*/ 94 h 376"/>
                    <a:gd name="T16" fmla="*/ 1812 w 1825"/>
                    <a:gd name="T17" fmla="*/ 140 h 376"/>
                    <a:gd name="T18" fmla="*/ 1812 w 1825"/>
                    <a:gd name="T19" fmla="*/ 188 h 376"/>
                    <a:gd name="T20" fmla="*/ 1812 w 1825"/>
                    <a:gd name="T21" fmla="*/ 237 h 376"/>
                    <a:gd name="T22" fmla="*/ 1809 w 1825"/>
                    <a:gd name="T23" fmla="*/ 282 h 376"/>
                    <a:gd name="T24" fmla="*/ 1803 w 1825"/>
                    <a:gd name="T25" fmla="*/ 331 h 376"/>
                    <a:gd name="T26" fmla="*/ 1793 w 1825"/>
                    <a:gd name="T27" fmla="*/ 376 h 376"/>
                    <a:gd name="T28" fmla="*/ 1806 w 1825"/>
                    <a:gd name="T29" fmla="*/ 373 h 376"/>
                    <a:gd name="T30" fmla="*/ 1812 w 1825"/>
                    <a:gd name="T31" fmla="*/ 327 h 376"/>
                    <a:gd name="T32" fmla="*/ 1819 w 1825"/>
                    <a:gd name="T33" fmla="*/ 282 h 376"/>
                    <a:gd name="T34" fmla="*/ 1822 w 1825"/>
                    <a:gd name="T35" fmla="*/ 237 h 376"/>
                    <a:gd name="T36" fmla="*/ 1825 w 1825"/>
                    <a:gd name="T37" fmla="*/ 188 h 376"/>
                    <a:gd name="T38" fmla="*/ 20 w 1825"/>
                    <a:gd name="T39" fmla="*/ 4 h 376"/>
                    <a:gd name="T40" fmla="*/ 13 w 1825"/>
                    <a:gd name="T41" fmla="*/ 49 h 376"/>
                    <a:gd name="T42" fmla="*/ 7 w 1825"/>
                    <a:gd name="T43" fmla="*/ 94 h 376"/>
                    <a:gd name="T44" fmla="*/ 4 w 1825"/>
                    <a:gd name="T45" fmla="*/ 140 h 376"/>
                    <a:gd name="T46" fmla="*/ 0 w 1825"/>
                    <a:gd name="T47" fmla="*/ 188 h 376"/>
                    <a:gd name="T48" fmla="*/ 4 w 1825"/>
                    <a:gd name="T49" fmla="*/ 237 h 376"/>
                    <a:gd name="T50" fmla="*/ 7 w 1825"/>
                    <a:gd name="T51" fmla="*/ 282 h 376"/>
                    <a:gd name="T52" fmla="*/ 13 w 1825"/>
                    <a:gd name="T53" fmla="*/ 327 h 376"/>
                    <a:gd name="T54" fmla="*/ 20 w 1825"/>
                    <a:gd name="T55" fmla="*/ 373 h 376"/>
                    <a:gd name="T56" fmla="*/ 33 w 1825"/>
                    <a:gd name="T57" fmla="*/ 376 h 376"/>
                    <a:gd name="T58" fmla="*/ 23 w 1825"/>
                    <a:gd name="T59" fmla="*/ 331 h 376"/>
                    <a:gd name="T60" fmla="*/ 17 w 1825"/>
                    <a:gd name="T61" fmla="*/ 282 h 376"/>
                    <a:gd name="T62" fmla="*/ 13 w 1825"/>
                    <a:gd name="T63" fmla="*/ 237 h 376"/>
                    <a:gd name="T64" fmla="*/ 13 w 1825"/>
                    <a:gd name="T65" fmla="*/ 188 h 376"/>
                    <a:gd name="T66" fmla="*/ 13 w 1825"/>
                    <a:gd name="T67" fmla="*/ 140 h 376"/>
                    <a:gd name="T68" fmla="*/ 17 w 1825"/>
                    <a:gd name="T69" fmla="*/ 94 h 376"/>
                    <a:gd name="T70" fmla="*/ 23 w 1825"/>
                    <a:gd name="T71" fmla="*/ 46 h 376"/>
                    <a:gd name="T72" fmla="*/ 33 w 1825"/>
                    <a:gd name="T73" fmla="*/ 0 h 376"/>
                    <a:gd name="T74" fmla="*/ 20 w 1825"/>
                    <a:gd name="T75" fmla="*/ 4 h 3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25" h="376">
                      <a:moveTo>
                        <a:pt x="1825" y="188"/>
                      </a:moveTo>
                      <a:lnTo>
                        <a:pt x="1822" y="140"/>
                      </a:lnTo>
                      <a:lnTo>
                        <a:pt x="1819" y="94"/>
                      </a:lnTo>
                      <a:lnTo>
                        <a:pt x="1812" y="49"/>
                      </a:lnTo>
                      <a:lnTo>
                        <a:pt x="1806" y="4"/>
                      </a:lnTo>
                      <a:lnTo>
                        <a:pt x="1793" y="0"/>
                      </a:lnTo>
                      <a:lnTo>
                        <a:pt x="1803" y="46"/>
                      </a:lnTo>
                      <a:lnTo>
                        <a:pt x="1809" y="94"/>
                      </a:lnTo>
                      <a:lnTo>
                        <a:pt x="1812" y="140"/>
                      </a:lnTo>
                      <a:lnTo>
                        <a:pt x="1812" y="188"/>
                      </a:lnTo>
                      <a:lnTo>
                        <a:pt x="1812" y="237"/>
                      </a:lnTo>
                      <a:lnTo>
                        <a:pt x="1809" y="282"/>
                      </a:lnTo>
                      <a:lnTo>
                        <a:pt x="1803" y="331"/>
                      </a:lnTo>
                      <a:lnTo>
                        <a:pt x="1793" y="376"/>
                      </a:lnTo>
                      <a:lnTo>
                        <a:pt x="1806" y="373"/>
                      </a:lnTo>
                      <a:lnTo>
                        <a:pt x="1812" y="327"/>
                      </a:lnTo>
                      <a:lnTo>
                        <a:pt x="1819" y="282"/>
                      </a:lnTo>
                      <a:lnTo>
                        <a:pt x="1822" y="237"/>
                      </a:lnTo>
                      <a:lnTo>
                        <a:pt x="1825" y="188"/>
                      </a:lnTo>
                      <a:close/>
                      <a:moveTo>
                        <a:pt x="20" y="4"/>
                      </a:moveTo>
                      <a:lnTo>
                        <a:pt x="13" y="49"/>
                      </a:lnTo>
                      <a:lnTo>
                        <a:pt x="7" y="94"/>
                      </a:lnTo>
                      <a:lnTo>
                        <a:pt x="4" y="140"/>
                      </a:lnTo>
                      <a:lnTo>
                        <a:pt x="0" y="188"/>
                      </a:lnTo>
                      <a:lnTo>
                        <a:pt x="4" y="237"/>
                      </a:lnTo>
                      <a:lnTo>
                        <a:pt x="7" y="282"/>
                      </a:lnTo>
                      <a:lnTo>
                        <a:pt x="13" y="327"/>
                      </a:lnTo>
                      <a:lnTo>
                        <a:pt x="20" y="373"/>
                      </a:lnTo>
                      <a:lnTo>
                        <a:pt x="33" y="376"/>
                      </a:lnTo>
                      <a:lnTo>
                        <a:pt x="23" y="331"/>
                      </a:lnTo>
                      <a:lnTo>
                        <a:pt x="17" y="282"/>
                      </a:lnTo>
                      <a:lnTo>
                        <a:pt x="13" y="237"/>
                      </a:lnTo>
                      <a:lnTo>
                        <a:pt x="13" y="188"/>
                      </a:lnTo>
                      <a:lnTo>
                        <a:pt x="13" y="140"/>
                      </a:lnTo>
                      <a:lnTo>
                        <a:pt x="17" y="94"/>
                      </a:lnTo>
                      <a:lnTo>
                        <a:pt x="23" y="46"/>
                      </a:lnTo>
                      <a:lnTo>
                        <a:pt x="33" y="0"/>
                      </a:lnTo>
                      <a:lnTo>
                        <a:pt x="20" y="4"/>
                      </a:lnTo>
                      <a:close/>
                    </a:path>
                  </a:pathLst>
                </a:custGeom>
                <a:solidFill>
                  <a:srgbClr val="EF7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3" name="Freeform 391"/>
                <p:cNvSpPr>
                  <a:spLocks noEditPoints="1"/>
                </p:cNvSpPr>
                <p:nvPr/>
              </p:nvSpPr>
              <p:spPr bwMode="auto">
                <a:xfrm>
                  <a:off x="2120" y="2569"/>
                  <a:ext cx="1812" cy="376"/>
                </a:xfrm>
                <a:custGeom>
                  <a:avLst/>
                  <a:gdLst>
                    <a:gd name="T0" fmla="*/ 1812 w 1812"/>
                    <a:gd name="T1" fmla="*/ 188 h 376"/>
                    <a:gd name="T2" fmla="*/ 1812 w 1812"/>
                    <a:gd name="T3" fmla="*/ 140 h 376"/>
                    <a:gd name="T4" fmla="*/ 1805 w 1812"/>
                    <a:gd name="T5" fmla="*/ 94 h 376"/>
                    <a:gd name="T6" fmla="*/ 1802 w 1812"/>
                    <a:gd name="T7" fmla="*/ 49 h 376"/>
                    <a:gd name="T8" fmla="*/ 1792 w 1812"/>
                    <a:gd name="T9" fmla="*/ 4 h 376"/>
                    <a:gd name="T10" fmla="*/ 1779 w 1812"/>
                    <a:gd name="T11" fmla="*/ 0 h 376"/>
                    <a:gd name="T12" fmla="*/ 1789 w 1812"/>
                    <a:gd name="T13" fmla="*/ 46 h 376"/>
                    <a:gd name="T14" fmla="*/ 1796 w 1812"/>
                    <a:gd name="T15" fmla="*/ 94 h 376"/>
                    <a:gd name="T16" fmla="*/ 1799 w 1812"/>
                    <a:gd name="T17" fmla="*/ 140 h 376"/>
                    <a:gd name="T18" fmla="*/ 1799 w 1812"/>
                    <a:gd name="T19" fmla="*/ 188 h 376"/>
                    <a:gd name="T20" fmla="*/ 1799 w 1812"/>
                    <a:gd name="T21" fmla="*/ 237 h 376"/>
                    <a:gd name="T22" fmla="*/ 1796 w 1812"/>
                    <a:gd name="T23" fmla="*/ 285 h 376"/>
                    <a:gd name="T24" fmla="*/ 1789 w 1812"/>
                    <a:gd name="T25" fmla="*/ 331 h 376"/>
                    <a:gd name="T26" fmla="*/ 1779 w 1812"/>
                    <a:gd name="T27" fmla="*/ 376 h 376"/>
                    <a:gd name="T28" fmla="*/ 1792 w 1812"/>
                    <a:gd name="T29" fmla="*/ 376 h 376"/>
                    <a:gd name="T30" fmla="*/ 1802 w 1812"/>
                    <a:gd name="T31" fmla="*/ 331 h 376"/>
                    <a:gd name="T32" fmla="*/ 1805 w 1812"/>
                    <a:gd name="T33" fmla="*/ 282 h 376"/>
                    <a:gd name="T34" fmla="*/ 1812 w 1812"/>
                    <a:gd name="T35" fmla="*/ 237 h 376"/>
                    <a:gd name="T36" fmla="*/ 1812 w 1812"/>
                    <a:gd name="T37" fmla="*/ 188 h 376"/>
                    <a:gd name="T38" fmla="*/ 19 w 1812"/>
                    <a:gd name="T39" fmla="*/ 4 h 376"/>
                    <a:gd name="T40" fmla="*/ 10 w 1812"/>
                    <a:gd name="T41" fmla="*/ 49 h 376"/>
                    <a:gd name="T42" fmla="*/ 6 w 1812"/>
                    <a:gd name="T43" fmla="*/ 94 h 376"/>
                    <a:gd name="T44" fmla="*/ 0 w 1812"/>
                    <a:gd name="T45" fmla="*/ 140 h 376"/>
                    <a:gd name="T46" fmla="*/ 0 w 1812"/>
                    <a:gd name="T47" fmla="*/ 188 h 376"/>
                    <a:gd name="T48" fmla="*/ 0 w 1812"/>
                    <a:gd name="T49" fmla="*/ 237 h 376"/>
                    <a:gd name="T50" fmla="*/ 6 w 1812"/>
                    <a:gd name="T51" fmla="*/ 282 h 376"/>
                    <a:gd name="T52" fmla="*/ 10 w 1812"/>
                    <a:gd name="T53" fmla="*/ 331 h 376"/>
                    <a:gd name="T54" fmla="*/ 19 w 1812"/>
                    <a:gd name="T55" fmla="*/ 376 h 376"/>
                    <a:gd name="T56" fmla="*/ 32 w 1812"/>
                    <a:gd name="T57" fmla="*/ 376 h 376"/>
                    <a:gd name="T58" fmla="*/ 22 w 1812"/>
                    <a:gd name="T59" fmla="*/ 331 h 376"/>
                    <a:gd name="T60" fmla="*/ 16 w 1812"/>
                    <a:gd name="T61" fmla="*/ 285 h 376"/>
                    <a:gd name="T62" fmla="*/ 13 w 1812"/>
                    <a:gd name="T63" fmla="*/ 237 h 376"/>
                    <a:gd name="T64" fmla="*/ 13 w 1812"/>
                    <a:gd name="T65" fmla="*/ 188 h 376"/>
                    <a:gd name="T66" fmla="*/ 13 w 1812"/>
                    <a:gd name="T67" fmla="*/ 140 h 376"/>
                    <a:gd name="T68" fmla="*/ 16 w 1812"/>
                    <a:gd name="T69" fmla="*/ 94 h 376"/>
                    <a:gd name="T70" fmla="*/ 22 w 1812"/>
                    <a:gd name="T71" fmla="*/ 46 h 376"/>
                    <a:gd name="T72" fmla="*/ 32 w 1812"/>
                    <a:gd name="T73" fmla="*/ 0 h 376"/>
                    <a:gd name="T74" fmla="*/ 19 w 1812"/>
                    <a:gd name="T75" fmla="*/ 4 h 3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12" h="376">
                      <a:moveTo>
                        <a:pt x="1812" y="188"/>
                      </a:moveTo>
                      <a:lnTo>
                        <a:pt x="1812" y="140"/>
                      </a:lnTo>
                      <a:lnTo>
                        <a:pt x="1805" y="94"/>
                      </a:lnTo>
                      <a:lnTo>
                        <a:pt x="1802" y="49"/>
                      </a:lnTo>
                      <a:lnTo>
                        <a:pt x="1792" y="4"/>
                      </a:lnTo>
                      <a:lnTo>
                        <a:pt x="1779" y="0"/>
                      </a:lnTo>
                      <a:lnTo>
                        <a:pt x="1789" y="46"/>
                      </a:lnTo>
                      <a:lnTo>
                        <a:pt x="1796" y="94"/>
                      </a:lnTo>
                      <a:lnTo>
                        <a:pt x="1799" y="140"/>
                      </a:lnTo>
                      <a:lnTo>
                        <a:pt x="1799" y="188"/>
                      </a:lnTo>
                      <a:lnTo>
                        <a:pt x="1799" y="237"/>
                      </a:lnTo>
                      <a:lnTo>
                        <a:pt x="1796" y="285"/>
                      </a:lnTo>
                      <a:lnTo>
                        <a:pt x="1789" y="331"/>
                      </a:lnTo>
                      <a:lnTo>
                        <a:pt x="1779" y="376"/>
                      </a:lnTo>
                      <a:lnTo>
                        <a:pt x="1792" y="376"/>
                      </a:lnTo>
                      <a:lnTo>
                        <a:pt x="1802" y="331"/>
                      </a:lnTo>
                      <a:lnTo>
                        <a:pt x="1805" y="282"/>
                      </a:lnTo>
                      <a:lnTo>
                        <a:pt x="1812" y="237"/>
                      </a:lnTo>
                      <a:lnTo>
                        <a:pt x="1812" y="188"/>
                      </a:lnTo>
                      <a:close/>
                      <a:moveTo>
                        <a:pt x="19" y="4"/>
                      </a:moveTo>
                      <a:lnTo>
                        <a:pt x="10" y="49"/>
                      </a:lnTo>
                      <a:lnTo>
                        <a:pt x="6" y="94"/>
                      </a:lnTo>
                      <a:lnTo>
                        <a:pt x="0" y="140"/>
                      </a:lnTo>
                      <a:lnTo>
                        <a:pt x="0" y="188"/>
                      </a:lnTo>
                      <a:lnTo>
                        <a:pt x="0" y="237"/>
                      </a:lnTo>
                      <a:lnTo>
                        <a:pt x="6" y="282"/>
                      </a:lnTo>
                      <a:lnTo>
                        <a:pt x="10" y="331"/>
                      </a:lnTo>
                      <a:lnTo>
                        <a:pt x="19" y="376"/>
                      </a:lnTo>
                      <a:lnTo>
                        <a:pt x="32" y="376"/>
                      </a:lnTo>
                      <a:lnTo>
                        <a:pt x="22" y="331"/>
                      </a:lnTo>
                      <a:lnTo>
                        <a:pt x="16" y="285"/>
                      </a:lnTo>
                      <a:lnTo>
                        <a:pt x="13" y="237"/>
                      </a:lnTo>
                      <a:lnTo>
                        <a:pt x="13" y="188"/>
                      </a:lnTo>
                      <a:lnTo>
                        <a:pt x="13" y="140"/>
                      </a:lnTo>
                      <a:lnTo>
                        <a:pt x="16" y="94"/>
                      </a:lnTo>
                      <a:lnTo>
                        <a:pt x="22" y="46"/>
                      </a:lnTo>
                      <a:lnTo>
                        <a:pt x="32" y="0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rgbClr val="EF7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4" name="Freeform 392"/>
                <p:cNvSpPr>
                  <a:spLocks noEditPoints="1"/>
                </p:cNvSpPr>
                <p:nvPr/>
              </p:nvSpPr>
              <p:spPr bwMode="auto">
                <a:xfrm>
                  <a:off x="2126" y="2569"/>
                  <a:ext cx="1799" cy="376"/>
                </a:xfrm>
                <a:custGeom>
                  <a:avLst/>
                  <a:gdLst>
                    <a:gd name="T0" fmla="*/ 1799 w 1799"/>
                    <a:gd name="T1" fmla="*/ 188 h 376"/>
                    <a:gd name="T2" fmla="*/ 1799 w 1799"/>
                    <a:gd name="T3" fmla="*/ 140 h 376"/>
                    <a:gd name="T4" fmla="*/ 1796 w 1799"/>
                    <a:gd name="T5" fmla="*/ 94 h 376"/>
                    <a:gd name="T6" fmla="*/ 1790 w 1799"/>
                    <a:gd name="T7" fmla="*/ 46 h 376"/>
                    <a:gd name="T8" fmla="*/ 1780 w 1799"/>
                    <a:gd name="T9" fmla="*/ 0 h 376"/>
                    <a:gd name="T10" fmla="*/ 1767 w 1799"/>
                    <a:gd name="T11" fmla="*/ 0 h 376"/>
                    <a:gd name="T12" fmla="*/ 1777 w 1799"/>
                    <a:gd name="T13" fmla="*/ 46 h 376"/>
                    <a:gd name="T14" fmla="*/ 1783 w 1799"/>
                    <a:gd name="T15" fmla="*/ 94 h 376"/>
                    <a:gd name="T16" fmla="*/ 1786 w 1799"/>
                    <a:gd name="T17" fmla="*/ 140 h 376"/>
                    <a:gd name="T18" fmla="*/ 1790 w 1799"/>
                    <a:gd name="T19" fmla="*/ 188 h 376"/>
                    <a:gd name="T20" fmla="*/ 1786 w 1799"/>
                    <a:gd name="T21" fmla="*/ 237 h 376"/>
                    <a:gd name="T22" fmla="*/ 1783 w 1799"/>
                    <a:gd name="T23" fmla="*/ 285 h 376"/>
                    <a:gd name="T24" fmla="*/ 1777 w 1799"/>
                    <a:gd name="T25" fmla="*/ 331 h 376"/>
                    <a:gd name="T26" fmla="*/ 1767 w 1799"/>
                    <a:gd name="T27" fmla="*/ 376 h 376"/>
                    <a:gd name="T28" fmla="*/ 1780 w 1799"/>
                    <a:gd name="T29" fmla="*/ 376 h 376"/>
                    <a:gd name="T30" fmla="*/ 1790 w 1799"/>
                    <a:gd name="T31" fmla="*/ 331 h 376"/>
                    <a:gd name="T32" fmla="*/ 1796 w 1799"/>
                    <a:gd name="T33" fmla="*/ 282 h 376"/>
                    <a:gd name="T34" fmla="*/ 1799 w 1799"/>
                    <a:gd name="T35" fmla="*/ 237 h 376"/>
                    <a:gd name="T36" fmla="*/ 1799 w 1799"/>
                    <a:gd name="T37" fmla="*/ 188 h 376"/>
                    <a:gd name="T38" fmla="*/ 20 w 1799"/>
                    <a:gd name="T39" fmla="*/ 0 h 376"/>
                    <a:gd name="T40" fmla="*/ 10 w 1799"/>
                    <a:gd name="T41" fmla="*/ 46 h 376"/>
                    <a:gd name="T42" fmla="*/ 4 w 1799"/>
                    <a:gd name="T43" fmla="*/ 94 h 376"/>
                    <a:gd name="T44" fmla="*/ 0 w 1799"/>
                    <a:gd name="T45" fmla="*/ 140 h 376"/>
                    <a:gd name="T46" fmla="*/ 0 w 1799"/>
                    <a:gd name="T47" fmla="*/ 188 h 376"/>
                    <a:gd name="T48" fmla="*/ 0 w 1799"/>
                    <a:gd name="T49" fmla="*/ 237 h 376"/>
                    <a:gd name="T50" fmla="*/ 4 w 1799"/>
                    <a:gd name="T51" fmla="*/ 282 h 376"/>
                    <a:gd name="T52" fmla="*/ 10 w 1799"/>
                    <a:gd name="T53" fmla="*/ 331 h 376"/>
                    <a:gd name="T54" fmla="*/ 20 w 1799"/>
                    <a:gd name="T55" fmla="*/ 376 h 376"/>
                    <a:gd name="T56" fmla="*/ 33 w 1799"/>
                    <a:gd name="T57" fmla="*/ 376 h 376"/>
                    <a:gd name="T58" fmla="*/ 23 w 1799"/>
                    <a:gd name="T59" fmla="*/ 331 h 376"/>
                    <a:gd name="T60" fmla="*/ 16 w 1799"/>
                    <a:gd name="T61" fmla="*/ 285 h 376"/>
                    <a:gd name="T62" fmla="*/ 13 w 1799"/>
                    <a:gd name="T63" fmla="*/ 237 h 376"/>
                    <a:gd name="T64" fmla="*/ 10 w 1799"/>
                    <a:gd name="T65" fmla="*/ 188 h 376"/>
                    <a:gd name="T66" fmla="*/ 13 w 1799"/>
                    <a:gd name="T67" fmla="*/ 140 h 376"/>
                    <a:gd name="T68" fmla="*/ 16 w 1799"/>
                    <a:gd name="T69" fmla="*/ 94 h 376"/>
                    <a:gd name="T70" fmla="*/ 23 w 1799"/>
                    <a:gd name="T71" fmla="*/ 46 h 376"/>
                    <a:gd name="T72" fmla="*/ 33 w 1799"/>
                    <a:gd name="T73" fmla="*/ 0 h 376"/>
                    <a:gd name="T74" fmla="*/ 20 w 1799"/>
                    <a:gd name="T75" fmla="*/ 0 h 3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99" h="376">
                      <a:moveTo>
                        <a:pt x="1799" y="188"/>
                      </a:moveTo>
                      <a:lnTo>
                        <a:pt x="1799" y="140"/>
                      </a:lnTo>
                      <a:lnTo>
                        <a:pt x="1796" y="94"/>
                      </a:lnTo>
                      <a:lnTo>
                        <a:pt x="1790" y="46"/>
                      </a:lnTo>
                      <a:lnTo>
                        <a:pt x="1780" y="0"/>
                      </a:lnTo>
                      <a:lnTo>
                        <a:pt x="1767" y="0"/>
                      </a:lnTo>
                      <a:lnTo>
                        <a:pt x="1777" y="46"/>
                      </a:lnTo>
                      <a:lnTo>
                        <a:pt x="1783" y="94"/>
                      </a:lnTo>
                      <a:lnTo>
                        <a:pt x="1786" y="140"/>
                      </a:lnTo>
                      <a:lnTo>
                        <a:pt x="1790" y="188"/>
                      </a:lnTo>
                      <a:lnTo>
                        <a:pt x="1786" y="237"/>
                      </a:lnTo>
                      <a:lnTo>
                        <a:pt x="1783" y="285"/>
                      </a:lnTo>
                      <a:lnTo>
                        <a:pt x="1777" y="331"/>
                      </a:lnTo>
                      <a:lnTo>
                        <a:pt x="1767" y="376"/>
                      </a:lnTo>
                      <a:lnTo>
                        <a:pt x="1780" y="376"/>
                      </a:lnTo>
                      <a:lnTo>
                        <a:pt x="1790" y="331"/>
                      </a:lnTo>
                      <a:lnTo>
                        <a:pt x="1796" y="282"/>
                      </a:lnTo>
                      <a:lnTo>
                        <a:pt x="1799" y="237"/>
                      </a:lnTo>
                      <a:lnTo>
                        <a:pt x="1799" y="188"/>
                      </a:lnTo>
                      <a:close/>
                      <a:moveTo>
                        <a:pt x="20" y="0"/>
                      </a:moveTo>
                      <a:lnTo>
                        <a:pt x="10" y="46"/>
                      </a:lnTo>
                      <a:lnTo>
                        <a:pt x="4" y="94"/>
                      </a:lnTo>
                      <a:lnTo>
                        <a:pt x="0" y="140"/>
                      </a:lnTo>
                      <a:lnTo>
                        <a:pt x="0" y="188"/>
                      </a:lnTo>
                      <a:lnTo>
                        <a:pt x="0" y="237"/>
                      </a:lnTo>
                      <a:lnTo>
                        <a:pt x="4" y="282"/>
                      </a:lnTo>
                      <a:lnTo>
                        <a:pt x="10" y="331"/>
                      </a:lnTo>
                      <a:lnTo>
                        <a:pt x="20" y="376"/>
                      </a:lnTo>
                      <a:lnTo>
                        <a:pt x="33" y="376"/>
                      </a:lnTo>
                      <a:lnTo>
                        <a:pt x="23" y="331"/>
                      </a:lnTo>
                      <a:lnTo>
                        <a:pt x="16" y="285"/>
                      </a:lnTo>
                      <a:lnTo>
                        <a:pt x="13" y="237"/>
                      </a:lnTo>
                      <a:lnTo>
                        <a:pt x="10" y="188"/>
                      </a:lnTo>
                      <a:lnTo>
                        <a:pt x="13" y="140"/>
                      </a:lnTo>
                      <a:lnTo>
                        <a:pt x="16" y="94"/>
                      </a:lnTo>
                      <a:lnTo>
                        <a:pt x="23" y="46"/>
                      </a:lnTo>
                      <a:lnTo>
                        <a:pt x="3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EF7E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5" name="Freeform 393"/>
                <p:cNvSpPr>
                  <a:spLocks noEditPoints="1"/>
                </p:cNvSpPr>
                <p:nvPr/>
              </p:nvSpPr>
              <p:spPr bwMode="auto">
                <a:xfrm>
                  <a:off x="2133" y="2569"/>
                  <a:ext cx="1786" cy="376"/>
                </a:xfrm>
                <a:custGeom>
                  <a:avLst/>
                  <a:gdLst>
                    <a:gd name="T0" fmla="*/ 1786 w 1786"/>
                    <a:gd name="T1" fmla="*/ 188 h 376"/>
                    <a:gd name="T2" fmla="*/ 1786 w 1786"/>
                    <a:gd name="T3" fmla="*/ 140 h 376"/>
                    <a:gd name="T4" fmla="*/ 1783 w 1786"/>
                    <a:gd name="T5" fmla="*/ 94 h 376"/>
                    <a:gd name="T6" fmla="*/ 1776 w 1786"/>
                    <a:gd name="T7" fmla="*/ 46 h 376"/>
                    <a:gd name="T8" fmla="*/ 1766 w 1786"/>
                    <a:gd name="T9" fmla="*/ 0 h 376"/>
                    <a:gd name="T10" fmla="*/ 1753 w 1786"/>
                    <a:gd name="T11" fmla="*/ 0 h 376"/>
                    <a:gd name="T12" fmla="*/ 1763 w 1786"/>
                    <a:gd name="T13" fmla="*/ 46 h 376"/>
                    <a:gd name="T14" fmla="*/ 1770 w 1786"/>
                    <a:gd name="T15" fmla="*/ 91 h 376"/>
                    <a:gd name="T16" fmla="*/ 1773 w 1786"/>
                    <a:gd name="T17" fmla="*/ 140 h 376"/>
                    <a:gd name="T18" fmla="*/ 1776 w 1786"/>
                    <a:gd name="T19" fmla="*/ 188 h 376"/>
                    <a:gd name="T20" fmla="*/ 1773 w 1786"/>
                    <a:gd name="T21" fmla="*/ 237 h 376"/>
                    <a:gd name="T22" fmla="*/ 1770 w 1786"/>
                    <a:gd name="T23" fmla="*/ 285 h 376"/>
                    <a:gd name="T24" fmla="*/ 1763 w 1786"/>
                    <a:gd name="T25" fmla="*/ 331 h 376"/>
                    <a:gd name="T26" fmla="*/ 1753 w 1786"/>
                    <a:gd name="T27" fmla="*/ 376 h 376"/>
                    <a:gd name="T28" fmla="*/ 1766 w 1786"/>
                    <a:gd name="T29" fmla="*/ 376 h 376"/>
                    <a:gd name="T30" fmla="*/ 1776 w 1786"/>
                    <a:gd name="T31" fmla="*/ 331 h 376"/>
                    <a:gd name="T32" fmla="*/ 1783 w 1786"/>
                    <a:gd name="T33" fmla="*/ 285 h 376"/>
                    <a:gd name="T34" fmla="*/ 1786 w 1786"/>
                    <a:gd name="T35" fmla="*/ 237 h 376"/>
                    <a:gd name="T36" fmla="*/ 1786 w 1786"/>
                    <a:gd name="T37" fmla="*/ 188 h 376"/>
                    <a:gd name="T38" fmla="*/ 19 w 1786"/>
                    <a:gd name="T39" fmla="*/ 0 h 376"/>
                    <a:gd name="T40" fmla="*/ 9 w 1786"/>
                    <a:gd name="T41" fmla="*/ 46 h 376"/>
                    <a:gd name="T42" fmla="*/ 3 w 1786"/>
                    <a:gd name="T43" fmla="*/ 94 h 376"/>
                    <a:gd name="T44" fmla="*/ 0 w 1786"/>
                    <a:gd name="T45" fmla="*/ 140 h 376"/>
                    <a:gd name="T46" fmla="*/ 0 w 1786"/>
                    <a:gd name="T47" fmla="*/ 188 h 376"/>
                    <a:gd name="T48" fmla="*/ 0 w 1786"/>
                    <a:gd name="T49" fmla="*/ 237 h 376"/>
                    <a:gd name="T50" fmla="*/ 3 w 1786"/>
                    <a:gd name="T51" fmla="*/ 285 h 376"/>
                    <a:gd name="T52" fmla="*/ 9 w 1786"/>
                    <a:gd name="T53" fmla="*/ 331 h 376"/>
                    <a:gd name="T54" fmla="*/ 19 w 1786"/>
                    <a:gd name="T55" fmla="*/ 376 h 376"/>
                    <a:gd name="T56" fmla="*/ 32 w 1786"/>
                    <a:gd name="T57" fmla="*/ 376 h 376"/>
                    <a:gd name="T58" fmla="*/ 22 w 1786"/>
                    <a:gd name="T59" fmla="*/ 331 h 376"/>
                    <a:gd name="T60" fmla="*/ 16 w 1786"/>
                    <a:gd name="T61" fmla="*/ 285 h 376"/>
                    <a:gd name="T62" fmla="*/ 13 w 1786"/>
                    <a:gd name="T63" fmla="*/ 237 h 376"/>
                    <a:gd name="T64" fmla="*/ 9 w 1786"/>
                    <a:gd name="T65" fmla="*/ 188 h 376"/>
                    <a:gd name="T66" fmla="*/ 13 w 1786"/>
                    <a:gd name="T67" fmla="*/ 140 h 376"/>
                    <a:gd name="T68" fmla="*/ 16 w 1786"/>
                    <a:gd name="T69" fmla="*/ 91 h 376"/>
                    <a:gd name="T70" fmla="*/ 22 w 1786"/>
                    <a:gd name="T71" fmla="*/ 46 h 376"/>
                    <a:gd name="T72" fmla="*/ 32 w 1786"/>
                    <a:gd name="T73" fmla="*/ 0 h 376"/>
                    <a:gd name="T74" fmla="*/ 19 w 1786"/>
                    <a:gd name="T75" fmla="*/ 0 h 3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86" h="376">
                      <a:moveTo>
                        <a:pt x="1786" y="188"/>
                      </a:moveTo>
                      <a:lnTo>
                        <a:pt x="1786" y="140"/>
                      </a:lnTo>
                      <a:lnTo>
                        <a:pt x="1783" y="94"/>
                      </a:lnTo>
                      <a:lnTo>
                        <a:pt x="1776" y="46"/>
                      </a:lnTo>
                      <a:lnTo>
                        <a:pt x="1766" y="0"/>
                      </a:lnTo>
                      <a:lnTo>
                        <a:pt x="1753" y="0"/>
                      </a:lnTo>
                      <a:lnTo>
                        <a:pt x="1763" y="46"/>
                      </a:lnTo>
                      <a:lnTo>
                        <a:pt x="1770" y="91"/>
                      </a:lnTo>
                      <a:lnTo>
                        <a:pt x="1773" y="140"/>
                      </a:lnTo>
                      <a:lnTo>
                        <a:pt x="1776" y="188"/>
                      </a:lnTo>
                      <a:lnTo>
                        <a:pt x="1773" y="237"/>
                      </a:lnTo>
                      <a:lnTo>
                        <a:pt x="1770" y="285"/>
                      </a:lnTo>
                      <a:lnTo>
                        <a:pt x="1763" y="331"/>
                      </a:lnTo>
                      <a:lnTo>
                        <a:pt x="1753" y="376"/>
                      </a:lnTo>
                      <a:lnTo>
                        <a:pt x="1766" y="376"/>
                      </a:lnTo>
                      <a:lnTo>
                        <a:pt x="1776" y="331"/>
                      </a:lnTo>
                      <a:lnTo>
                        <a:pt x="1783" y="285"/>
                      </a:lnTo>
                      <a:lnTo>
                        <a:pt x="1786" y="237"/>
                      </a:lnTo>
                      <a:lnTo>
                        <a:pt x="1786" y="188"/>
                      </a:lnTo>
                      <a:close/>
                      <a:moveTo>
                        <a:pt x="19" y="0"/>
                      </a:moveTo>
                      <a:lnTo>
                        <a:pt x="9" y="46"/>
                      </a:lnTo>
                      <a:lnTo>
                        <a:pt x="3" y="94"/>
                      </a:lnTo>
                      <a:lnTo>
                        <a:pt x="0" y="140"/>
                      </a:lnTo>
                      <a:lnTo>
                        <a:pt x="0" y="188"/>
                      </a:lnTo>
                      <a:lnTo>
                        <a:pt x="0" y="237"/>
                      </a:lnTo>
                      <a:lnTo>
                        <a:pt x="3" y="285"/>
                      </a:lnTo>
                      <a:lnTo>
                        <a:pt x="9" y="331"/>
                      </a:lnTo>
                      <a:lnTo>
                        <a:pt x="19" y="376"/>
                      </a:lnTo>
                      <a:lnTo>
                        <a:pt x="32" y="376"/>
                      </a:lnTo>
                      <a:lnTo>
                        <a:pt x="22" y="331"/>
                      </a:lnTo>
                      <a:lnTo>
                        <a:pt x="16" y="285"/>
                      </a:lnTo>
                      <a:lnTo>
                        <a:pt x="13" y="237"/>
                      </a:lnTo>
                      <a:lnTo>
                        <a:pt x="9" y="188"/>
                      </a:lnTo>
                      <a:lnTo>
                        <a:pt x="13" y="140"/>
                      </a:lnTo>
                      <a:lnTo>
                        <a:pt x="16" y="91"/>
                      </a:lnTo>
                      <a:lnTo>
                        <a:pt x="22" y="46"/>
                      </a:lnTo>
                      <a:lnTo>
                        <a:pt x="32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F7E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6" name="Freeform 394"/>
                <p:cNvSpPr>
                  <a:spLocks noEditPoints="1"/>
                </p:cNvSpPr>
                <p:nvPr/>
              </p:nvSpPr>
              <p:spPr bwMode="auto">
                <a:xfrm>
                  <a:off x="2136" y="2569"/>
                  <a:ext cx="1780" cy="379"/>
                </a:xfrm>
                <a:custGeom>
                  <a:avLst/>
                  <a:gdLst>
                    <a:gd name="T0" fmla="*/ 1780 w 1780"/>
                    <a:gd name="T1" fmla="*/ 188 h 379"/>
                    <a:gd name="T2" fmla="*/ 1776 w 1780"/>
                    <a:gd name="T3" fmla="*/ 140 h 379"/>
                    <a:gd name="T4" fmla="*/ 1773 w 1780"/>
                    <a:gd name="T5" fmla="*/ 94 h 379"/>
                    <a:gd name="T6" fmla="*/ 1767 w 1780"/>
                    <a:gd name="T7" fmla="*/ 46 h 379"/>
                    <a:gd name="T8" fmla="*/ 1757 w 1780"/>
                    <a:gd name="T9" fmla="*/ 0 h 379"/>
                    <a:gd name="T10" fmla="*/ 1750 w 1780"/>
                    <a:gd name="T11" fmla="*/ 0 h 379"/>
                    <a:gd name="T12" fmla="*/ 1747 w 1780"/>
                    <a:gd name="T13" fmla="*/ 0 h 379"/>
                    <a:gd name="T14" fmla="*/ 1754 w 1780"/>
                    <a:gd name="T15" fmla="*/ 46 h 379"/>
                    <a:gd name="T16" fmla="*/ 1760 w 1780"/>
                    <a:gd name="T17" fmla="*/ 91 h 379"/>
                    <a:gd name="T18" fmla="*/ 1767 w 1780"/>
                    <a:gd name="T19" fmla="*/ 140 h 379"/>
                    <a:gd name="T20" fmla="*/ 1767 w 1780"/>
                    <a:gd name="T21" fmla="*/ 188 h 379"/>
                    <a:gd name="T22" fmla="*/ 1767 w 1780"/>
                    <a:gd name="T23" fmla="*/ 237 h 379"/>
                    <a:gd name="T24" fmla="*/ 1760 w 1780"/>
                    <a:gd name="T25" fmla="*/ 285 h 379"/>
                    <a:gd name="T26" fmla="*/ 1754 w 1780"/>
                    <a:gd name="T27" fmla="*/ 331 h 379"/>
                    <a:gd name="T28" fmla="*/ 1747 w 1780"/>
                    <a:gd name="T29" fmla="*/ 379 h 379"/>
                    <a:gd name="T30" fmla="*/ 1750 w 1780"/>
                    <a:gd name="T31" fmla="*/ 376 h 379"/>
                    <a:gd name="T32" fmla="*/ 1757 w 1780"/>
                    <a:gd name="T33" fmla="*/ 376 h 379"/>
                    <a:gd name="T34" fmla="*/ 1767 w 1780"/>
                    <a:gd name="T35" fmla="*/ 331 h 379"/>
                    <a:gd name="T36" fmla="*/ 1773 w 1780"/>
                    <a:gd name="T37" fmla="*/ 285 h 379"/>
                    <a:gd name="T38" fmla="*/ 1776 w 1780"/>
                    <a:gd name="T39" fmla="*/ 237 h 379"/>
                    <a:gd name="T40" fmla="*/ 1780 w 1780"/>
                    <a:gd name="T41" fmla="*/ 188 h 379"/>
                    <a:gd name="T42" fmla="*/ 23 w 1780"/>
                    <a:gd name="T43" fmla="*/ 0 h 379"/>
                    <a:gd name="T44" fmla="*/ 13 w 1780"/>
                    <a:gd name="T45" fmla="*/ 46 h 379"/>
                    <a:gd name="T46" fmla="*/ 6 w 1780"/>
                    <a:gd name="T47" fmla="*/ 94 h 379"/>
                    <a:gd name="T48" fmla="*/ 3 w 1780"/>
                    <a:gd name="T49" fmla="*/ 140 h 379"/>
                    <a:gd name="T50" fmla="*/ 0 w 1780"/>
                    <a:gd name="T51" fmla="*/ 188 h 379"/>
                    <a:gd name="T52" fmla="*/ 3 w 1780"/>
                    <a:gd name="T53" fmla="*/ 237 h 379"/>
                    <a:gd name="T54" fmla="*/ 6 w 1780"/>
                    <a:gd name="T55" fmla="*/ 285 h 379"/>
                    <a:gd name="T56" fmla="*/ 13 w 1780"/>
                    <a:gd name="T57" fmla="*/ 331 h 379"/>
                    <a:gd name="T58" fmla="*/ 23 w 1780"/>
                    <a:gd name="T59" fmla="*/ 376 h 379"/>
                    <a:gd name="T60" fmla="*/ 29 w 1780"/>
                    <a:gd name="T61" fmla="*/ 376 h 379"/>
                    <a:gd name="T62" fmla="*/ 32 w 1780"/>
                    <a:gd name="T63" fmla="*/ 379 h 379"/>
                    <a:gd name="T64" fmla="*/ 26 w 1780"/>
                    <a:gd name="T65" fmla="*/ 331 h 379"/>
                    <a:gd name="T66" fmla="*/ 19 w 1780"/>
                    <a:gd name="T67" fmla="*/ 285 h 379"/>
                    <a:gd name="T68" fmla="*/ 13 w 1780"/>
                    <a:gd name="T69" fmla="*/ 237 h 379"/>
                    <a:gd name="T70" fmla="*/ 13 w 1780"/>
                    <a:gd name="T71" fmla="*/ 188 h 379"/>
                    <a:gd name="T72" fmla="*/ 13 w 1780"/>
                    <a:gd name="T73" fmla="*/ 140 h 379"/>
                    <a:gd name="T74" fmla="*/ 19 w 1780"/>
                    <a:gd name="T75" fmla="*/ 91 h 379"/>
                    <a:gd name="T76" fmla="*/ 26 w 1780"/>
                    <a:gd name="T77" fmla="*/ 46 h 379"/>
                    <a:gd name="T78" fmla="*/ 32 w 1780"/>
                    <a:gd name="T79" fmla="*/ 0 h 379"/>
                    <a:gd name="T80" fmla="*/ 29 w 1780"/>
                    <a:gd name="T81" fmla="*/ 0 h 379"/>
                    <a:gd name="T82" fmla="*/ 23 w 1780"/>
                    <a:gd name="T83" fmla="*/ 0 h 37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780" h="379">
                      <a:moveTo>
                        <a:pt x="1780" y="188"/>
                      </a:moveTo>
                      <a:lnTo>
                        <a:pt x="1776" y="140"/>
                      </a:lnTo>
                      <a:lnTo>
                        <a:pt x="1773" y="94"/>
                      </a:lnTo>
                      <a:lnTo>
                        <a:pt x="1767" y="46"/>
                      </a:lnTo>
                      <a:lnTo>
                        <a:pt x="1757" y="0"/>
                      </a:lnTo>
                      <a:lnTo>
                        <a:pt x="1750" y="0"/>
                      </a:lnTo>
                      <a:lnTo>
                        <a:pt x="1747" y="0"/>
                      </a:lnTo>
                      <a:lnTo>
                        <a:pt x="1754" y="46"/>
                      </a:lnTo>
                      <a:lnTo>
                        <a:pt x="1760" y="91"/>
                      </a:lnTo>
                      <a:lnTo>
                        <a:pt x="1767" y="140"/>
                      </a:lnTo>
                      <a:lnTo>
                        <a:pt x="1767" y="188"/>
                      </a:lnTo>
                      <a:lnTo>
                        <a:pt x="1767" y="237"/>
                      </a:lnTo>
                      <a:lnTo>
                        <a:pt x="1760" y="285"/>
                      </a:lnTo>
                      <a:lnTo>
                        <a:pt x="1754" y="331"/>
                      </a:lnTo>
                      <a:lnTo>
                        <a:pt x="1747" y="379"/>
                      </a:lnTo>
                      <a:lnTo>
                        <a:pt x="1750" y="376"/>
                      </a:lnTo>
                      <a:lnTo>
                        <a:pt x="1757" y="376"/>
                      </a:lnTo>
                      <a:lnTo>
                        <a:pt x="1767" y="331"/>
                      </a:lnTo>
                      <a:lnTo>
                        <a:pt x="1773" y="285"/>
                      </a:lnTo>
                      <a:lnTo>
                        <a:pt x="1776" y="237"/>
                      </a:lnTo>
                      <a:lnTo>
                        <a:pt x="1780" y="188"/>
                      </a:lnTo>
                      <a:close/>
                      <a:moveTo>
                        <a:pt x="23" y="0"/>
                      </a:moveTo>
                      <a:lnTo>
                        <a:pt x="13" y="46"/>
                      </a:lnTo>
                      <a:lnTo>
                        <a:pt x="6" y="94"/>
                      </a:lnTo>
                      <a:lnTo>
                        <a:pt x="3" y="140"/>
                      </a:lnTo>
                      <a:lnTo>
                        <a:pt x="0" y="188"/>
                      </a:lnTo>
                      <a:lnTo>
                        <a:pt x="3" y="237"/>
                      </a:lnTo>
                      <a:lnTo>
                        <a:pt x="6" y="285"/>
                      </a:lnTo>
                      <a:lnTo>
                        <a:pt x="13" y="331"/>
                      </a:lnTo>
                      <a:lnTo>
                        <a:pt x="23" y="376"/>
                      </a:lnTo>
                      <a:lnTo>
                        <a:pt x="29" y="376"/>
                      </a:lnTo>
                      <a:lnTo>
                        <a:pt x="32" y="379"/>
                      </a:lnTo>
                      <a:lnTo>
                        <a:pt x="26" y="331"/>
                      </a:lnTo>
                      <a:lnTo>
                        <a:pt x="19" y="285"/>
                      </a:lnTo>
                      <a:lnTo>
                        <a:pt x="13" y="237"/>
                      </a:lnTo>
                      <a:lnTo>
                        <a:pt x="13" y="188"/>
                      </a:lnTo>
                      <a:lnTo>
                        <a:pt x="13" y="140"/>
                      </a:lnTo>
                      <a:lnTo>
                        <a:pt x="19" y="91"/>
                      </a:lnTo>
                      <a:lnTo>
                        <a:pt x="26" y="46"/>
                      </a:lnTo>
                      <a:lnTo>
                        <a:pt x="32" y="0"/>
                      </a:lnTo>
                      <a:lnTo>
                        <a:pt x="29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F7D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7" name="Freeform 395"/>
                <p:cNvSpPr>
                  <a:spLocks noEditPoints="1"/>
                </p:cNvSpPr>
                <p:nvPr/>
              </p:nvSpPr>
              <p:spPr bwMode="auto">
                <a:xfrm>
                  <a:off x="2142" y="2566"/>
                  <a:ext cx="1767" cy="382"/>
                </a:xfrm>
                <a:custGeom>
                  <a:avLst/>
                  <a:gdLst>
                    <a:gd name="T0" fmla="*/ 1767 w 1767"/>
                    <a:gd name="T1" fmla="*/ 191 h 382"/>
                    <a:gd name="T2" fmla="*/ 1764 w 1767"/>
                    <a:gd name="T3" fmla="*/ 143 h 382"/>
                    <a:gd name="T4" fmla="*/ 1761 w 1767"/>
                    <a:gd name="T5" fmla="*/ 94 h 382"/>
                    <a:gd name="T6" fmla="*/ 1754 w 1767"/>
                    <a:gd name="T7" fmla="*/ 49 h 382"/>
                    <a:gd name="T8" fmla="*/ 1744 w 1767"/>
                    <a:gd name="T9" fmla="*/ 3 h 382"/>
                    <a:gd name="T10" fmla="*/ 1735 w 1767"/>
                    <a:gd name="T11" fmla="*/ 0 h 382"/>
                    <a:gd name="T12" fmla="*/ 1741 w 1767"/>
                    <a:gd name="T13" fmla="*/ 49 h 382"/>
                    <a:gd name="T14" fmla="*/ 1751 w 1767"/>
                    <a:gd name="T15" fmla="*/ 94 h 382"/>
                    <a:gd name="T16" fmla="*/ 1754 w 1767"/>
                    <a:gd name="T17" fmla="*/ 143 h 382"/>
                    <a:gd name="T18" fmla="*/ 1754 w 1767"/>
                    <a:gd name="T19" fmla="*/ 191 h 382"/>
                    <a:gd name="T20" fmla="*/ 1754 w 1767"/>
                    <a:gd name="T21" fmla="*/ 240 h 382"/>
                    <a:gd name="T22" fmla="*/ 1751 w 1767"/>
                    <a:gd name="T23" fmla="*/ 288 h 382"/>
                    <a:gd name="T24" fmla="*/ 1741 w 1767"/>
                    <a:gd name="T25" fmla="*/ 337 h 382"/>
                    <a:gd name="T26" fmla="*/ 1735 w 1767"/>
                    <a:gd name="T27" fmla="*/ 382 h 382"/>
                    <a:gd name="T28" fmla="*/ 1744 w 1767"/>
                    <a:gd name="T29" fmla="*/ 379 h 382"/>
                    <a:gd name="T30" fmla="*/ 1754 w 1767"/>
                    <a:gd name="T31" fmla="*/ 334 h 382"/>
                    <a:gd name="T32" fmla="*/ 1761 w 1767"/>
                    <a:gd name="T33" fmla="*/ 288 h 382"/>
                    <a:gd name="T34" fmla="*/ 1764 w 1767"/>
                    <a:gd name="T35" fmla="*/ 240 h 382"/>
                    <a:gd name="T36" fmla="*/ 1767 w 1767"/>
                    <a:gd name="T37" fmla="*/ 191 h 382"/>
                    <a:gd name="T38" fmla="*/ 23 w 1767"/>
                    <a:gd name="T39" fmla="*/ 3 h 382"/>
                    <a:gd name="T40" fmla="*/ 13 w 1767"/>
                    <a:gd name="T41" fmla="*/ 49 h 382"/>
                    <a:gd name="T42" fmla="*/ 7 w 1767"/>
                    <a:gd name="T43" fmla="*/ 94 h 382"/>
                    <a:gd name="T44" fmla="*/ 4 w 1767"/>
                    <a:gd name="T45" fmla="*/ 143 h 382"/>
                    <a:gd name="T46" fmla="*/ 0 w 1767"/>
                    <a:gd name="T47" fmla="*/ 191 h 382"/>
                    <a:gd name="T48" fmla="*/ 4 w 1767"/>
                    <a:gd name="T49" fmla="*/ 240 h 382"/>
                    <a:gd name="T50" fmla="*/ 7 w 1767"/>
                    <a:gd name="T51" fmla="*/ 288 h 382"/>
                    <a:gd name="T52" fmla="*/ 13 w 1767"/>
                    <a:gd name="T53" fmla="*/ 334 h 382"/>
                    <a:gd name="T54" fmla="*/ 23 w 1767"/>
                    <a:gd name="T55" fmla="*/ 379 h 382"/>
                    <a:gd name="T56" fmla="*/ 33 w 1767"/>
                    <a:gd name="T57" fmla="*/ 382 h 382"/>
                    <a:gd name="T58" fmla="*/ 26 w 1767"/>
                    <a:gd name="T59" fmla="*/ 337 h 382"/>
                    <a:gd name="T60" fmla="*/ 20 w 1767"/>
                    <a:gd name="T61" fmla="*/ 288 h 382"/>
                    <a:gd name="T62" fmla="*/ 13 w 1767"/>
                    <a:gd name="T63" fmla="*/ 240 h 382"/>
                    <a:gd name="T64" fmla="*/ 13 w 1767"/>
                    <a:gd name="T65" fmla="*/ 191 h 382"/>
                    <a:gd name="T66" fmla="*/ 13 w 1767"/>
                    <a:gd name="T67" fmla="*/ 143 h 382"/>
                    <a:gd name="T68" fmla="*/ 20 w 1767"/>
                    <a:gd name="T69" fmla="*/ 94 h 382"/>
                    <a:gd name="T70" fmla="*/ 26 w 1767"/>
                    <a:gd name="T71" fmla="*/ 49 h 382"/>
                    <a:gd name="T72" fmla="*/ 33 w 1767"/>
                    <a:gd name="T73" fmla="*/ 0 h 382"/>
                    <a:gd name="T74" fmla="*/ 23 w 1767"/>
                    <a:gd name="T75" fmla="*/ 3 h 3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67" h="382">
                      <a:moveTo>
                        <a:pt x="1767" y="191"/>
                      </a:moveTo>
                      <a:lnTo>
                        <a:pt x="1764" y="143"/>
                      </a:lnTo>
                      <a:lnTo>
                        <a:pt x="1761" y="94"/>
                      </a:lnTo>
                      <a:lnTo>
                        <a:pt x="1754" y="49"/>
                      </a:lnTo>
                      <a:lnTo>
                        <a:pt x="1744" y="3"/>
                      </a:lnTo>
                      <a:lnTo>
                        <a:pt x="1735" y="0"/>
                      </a:lnTo>
                      <a:lnTo>
                        <a:pt x="1741" y="49"/>
                      </a:lnTo>
                      <a:lnTo>
                        <a:pt x="1751" y="94"/>
                      </a:lnTo>
                      <a:lnTo>
                        <a:pt x="1754" y="143"/>
                      </a:lnTo>
                      <a:lnTo>
                        <a:pt x="1754" y="191"/>
                      </a:lnTo>
                      <a:lnTo>
                        <a:pt x="1754" y="240"/>
                      </a:lnTo>
                      <a:lnTo>
                        <a:pt x="1751" y="288"/>
                      </a:lnTo>
                      <a:lnTo>
                        <a:pt x="1741" y="337"/>
                      </a:lnTo>
                      <a:lnTo>
                        <a:pt x="1735" y="382"/>
                      </a:lnTo>
                      <a:lnTo>
                        <a:pt x="1744" y="379"/>
                      </a:lnTo>
                      <a:lnTo>
                        <a:pt x="1754" y="334"/>
                      </a:lnTo>
                      <a:lnTo>
                        <a:pt x="1761" y="288"/>
                      </a:lnTo>
                      <a:lnTo>
                        <a:pt x="1764" y="240"/>
                      </a:lnTo>
                      <a:lnTo>
                        <a:pt x="1767" y="191"/>
                      </a:lnTo>
                      <a:close/>
                      <a:moveTo>
                        <a:pt x="23" y="3"/>
                      </a:moveTo>
                      <a:lnTo>
                        <a:pt x="13" y="49"/>
                      </a:lnTo>
                      <a:lnTo>
                        <a:pt x="7" y="94"/>
                      </a:lnTo>
                      <a:lnTo>
                        <a:pt x="4" y="143"/>
                      </a:lnTo>
                      <a:lnTo>
                        <a:pt x="0" y="191"/>
                      </a:lnTo>
                      <a:lnTo>
                        <a:pt x="4" y="240"/>
                      </a:lnTo>
                      <a:lnTo>
                        <a:pt x="7" y="288"/>
                      </a:lnTo>
                      <a:lnTo>
                        <a:pt x="13" y="334"/>
                      </a:lnTo>
                      <a:lnTo>
                        <a:pt x="23" y="379"/>
                      </a:lnTo>
                      <a:lnTo>
                        <a:pt x="33" y="382"/>
                      </a:lnTo>
                      <a:lnTo>
                        <a:pt x="26" y="337"/>
                      </a:lnTo>
                      <a:lnTo>
                        <a:pt x="20" y="288"/>
                      </a:lnTo>
                      <a:lnTo>
                        <a:pt x="13" y="240"/>
                      </a:lnTo>
                      <a:lnTo>
                        <a:pt x="13" y="191"/>
                      </a:lnTo>
                      <a:lnTo>
                        <a:pt x="13" y="143"/>
                      </a:lnTo>
                      <a:lnTo>
                        <a:pt x="20" y="94"/>
                      </a:lnTo>
                      <a:lnTo>
                        <a:pt x="26" y="49"/>
                      </a:lnTo>
                      <a:lnTo>
                        <a:pt x="33" y="0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EF7C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8" name="Freeform 396"/>
                <p:cNvSpPr>
                  <a:spLocks noEditPoints="1"/>
                </p:cNvSpPr>
                <p:nvPr/>
              </p:nvSpPr>
              <p:spPr bwMode="auto">
                <a:xfrm>
                  <a:off x="2149" y="2566"/>
                  <a:ext cx="1754" cy="382"/>
                </a:xfrm>
                <a:custGeom>
                  <a:avLst/>
                  <a:gdLst>
                    <a:gd name="T0" fmla="*/ 1754 w 1754"/>
                    <a:gd name="T1" fmla="*/ 191 h 382"/>
                    <a:gd name="T2" fmla="*/ 1754 w 1754"/>
                    <a:gd name="T3" fmla="*/ 143 h 382"/>
                    <a:gd name="T4" fmla="*/ 1747 w 1754"/>
                    <a:gd name="T5" fmla="*/ 94 h 382"/>
                    <a:gd name="T6" fmla="*/ 1741 w 1754"/>
                    <a:gd name="T7" fmla="*/ 49 h 382"/>
                    <a:gd name="T8" fmla="*/ 1734 w 1754"/>
                    <a:gd name="T9" fmla="*/ 3 h 382"/>
                    <a:gd name="T10" fmla="*/ 1728 w 1754"/>
                    <a:gd name="T11" fmla="*/ 0 h 382"/>
                    <a:gd name="T12" fmla="*/ 1721 w 1754"/>
                    <a:gd name="T13" fmla="*/ 0 h 382"/>
                    <a:gd name="T14" fmla="*/ 1731 w 1754"/>
                    <a:gd name="T15" fmla="*/ 46 h 382"/>
                    <a:gd name="T16" fmla="*/ 1737 w 1754"/>
                    <a:gd name="T17" fmla="*/ 94 h 382"/>
                    <a:gd name="T18" fmla="*/ 1741 w 1754"/>
                    <a:gd name="T19" fmla="*/ 143 h 382"/>
                    <a:gd name="T20" fmla="*/ 1741 w 1754"/>
                    <a:gd name="T21" fmla="*/ 191 h 382"/>
                    <a:gd name="T22" fmla="*/ 1741 w 1754"/>
                    <a:gd name="T23" fmla="*/ 240 h 382"/>
                    <a:gd name="T24" fmla="*/ 1737 w 1754"/>
                    <a:gd name="T25" fmla="*/ 288 h 382"/>
                    <a:gd name="T26" fmla="*/ 1731 w 1754"/>
                    <a:gd name="T27" fmla="*/ 337 h 382"/>
                    <a:gd name="T28" fmla="*/ 1721 w 1754"/>
                    <a:gd name="T29" fmla="*/ 382 h 382"/>
                    <a:gd name="T30" fmla="*/ 1728 w 1754"/>
                    <a:gd name="T31" fmla="*/ 382 h 382"/>
                    <a:gd name="T32" fmla="*/ 1734 w 1754"/>
                    <a:gd name="T33" fmla="*/ 382 h 382"/>
                    <a:gd name="T34" fmla="*/ 1741 w 1754"/>
                    <a:gd name="T35" fmla="*/ 334 h 382"/>
                    <a:gd name="T36" fmla="*/ 1747 w 1754"/>
                    <a:gd name="T37" fmla="*/ 288 h 382"/>
                    <a:gd name="T38" fmla="*/ 1754 w 1754"/>
                    <a:gd name="T39" fmla="*/ 240 h 382"/>
                    <a:gd name="T40" fmla="*/ 1754 w 1754"/>
                    <a:gd name="T41" fmla="*/ 191 h 382"/>
                    <a:gd name="T42" fmla="*/ 19 w 1754"/>
                    <a:gd name="T43" fmla="*/ 3 h 382"/>
                    <a:gd name="T44" fmla="*/ 13 w 1754"/>
                    <a:gd name="T45" fmla="*/ 49 h 382"/>
                    <a:gd name="T46" fmla="*/ 6 w 1754"/>
                    <a:gd name="T47" fmla="*/ 94 h 382"/>
                    <a:gd name="T48" fmla="*/ 0 w 1754"/>
                    <a:gd name="T49" fmla="*/ 143 h 382"/>
                    <a:gd name="T50" fmla="*/ 0 w 1754"/>
                    <a:gd name="T51" fmla="*/ 191 h 382"/>
                    <a:gd name="T52" fmla="*/ 0 w 1754"/>
                    <a:gd name="T53" fmla="*/ 240 h 382"/>
                    <a:gd name="T54" fmla="*/ 6 w 1754"/>
                    <a:gd name="T55" fmla="*/ 288 h 382"/>
                    <a:gd name="T56" fmla="*/ 13 w 1754"/>
                    <a:gd name="T57" fmla="*/ 334 h 382"/>
                    <a:gd name="T58" fmla="*/ 19 w 1754"/>
                    <a:gd name="T59" fmla="*/ 382 h 382"/>
                    <a:gd name="T60" fmla="*/ 26 w 1754"/>
                    <a:gd name="T61" fmla="*/ 382 h 382"/>
                    <a:gd name="T62" fmla="*/ 32 w 1754"/>
                    <a:gd name="T63" fmla="*/ 382 h 382"/>
                    <a:gd name="T64" fmla="*/ 23 w 1754"/>
                    <a:gd name="T65" fmla="*/ 337 h 382"/>
                    <a:gd name="T66" fmla="*/ 16 w 1754"/>
                    <a:gd name="T67" fmla="*/ 288 h 382"/>
                    <a:gd name="T68" fmla="*/ 13 w 1754"/>
                    <a:gd name="T69" fmla="*/ 240 h 382"/>
                    <a:gd name="T70" fmla="*/ 13 w 1754"/>
                    <a:gd name="T71" fmla="*/ 191 h 382"/>
                    <a:gd name="T72" fmla="*/ 13 w 1754"/>
                    <a:gd name="T73" fmla="*/ 143 h 382"/>
                    <a:gd name="T74" fmla="*/ 16 w 1754"/>
                    <a:gd name="T75" fmla="*/ 94 h 382"/>
                    <a:gd name="T76" fmla="*/ 23 w 1754"/>
                    <a:gd name="T77" fmla="*/ 46 h 382"/>
                    <a:gd name="T78" fmla="*/ 32 w 1754"/>
                    <a:gd name="T79" fmla="*/ 0 h 382"/>
                    <a:gd name="T80" fmla="*/ 26 w 1754"/>
                    <a:gd name="T81" fmla="*/ 0 h 382"/>
                    <a:gd name="T82" fmla="*/ 19 w 1754"/>
                    <a:gd name="T83" fmla="*/ 3 h 38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754" h="382">
                      <a:moveTo>
                        <a:pt x="1754" y="191"/>
                      </a:moveTo>
                      <a:lnTo>
                        <a:pt x="1754" y="143"/>
                      </a:lnTo>
                      <a:lnTo>
                        <a:pt x="1747" y="94"/>
                      </a:lnTo>
                      <a:lnTo>
                        <a:pt x="1741" y="49"/>
                      </a:lnTo>
                      <a:lnTo>
                        <a:pt x="1734" y="3"/>
                      </a:lnTo>
                      <a:lnTo>
                        <a:pt x="1728" y="0"/>
                      </a:lnTo>
                      <a:lnTo>
                        <a:pt x="1721" y="0"/>
                      </a:lnTo>
                      <a:lnTo>
                        <a:pt x="1731" y="46"/>
                      </a:lnTo>
                      <a:lnTo>
                        <a:pt x="1737" y="94"/>
                      </a:lnTo>
                      <a:lnTo>
                        <a:pt x="1741" y="143"/>
                      </a:lnTo>
                      <a:lnTo>
                        <a:pt x="1741" y="191"/>
                      </a:lnTo>
                      <a:lnTo>
                        <a:pt x="1741" y="240"/>
                      </a:lnTo>
                      <a:lnTo>
                        <a:pt x="1737" y="288"/>
                      </a:lnTo>
                      <a:lnTo>
                        <a:pt x="1731" y="337"/>
                      </a:lnTo>
                      <a:lnTo>
                        <a:pt x="1721" y="382"/>
                      </a:lnTo>
                      <a:lnTo>
                        <a:pt x="1728" y="382"/>
                      </a:lnTo>
                      <a:lnTo>
                        <a:pt x="1734" y="382"/>
                      </a:lnTo>
                      <a:lnTo>
                        <a:pt x="1741" y="334"/>
                      </a:lnTo>
                      <a:lnTo>
                        <a:pt x="1747" y="288"/>
                      </a:lnTo>
                      <a:lnTo>
                        <a:pt x="1754" y="240"/>
                      </a:lnTo>
                      <a:lnTo>
                        <a:pt x="1754" y="191"/>
                      </a:lnTo>
                      <a:close/>
                      <a:moveTo>
                        <a:pt x="19" y="3"/>
                      </a:moveTo>
                      <a:lnTo>
                        <a:pt x="13" y="49"/>
                      </a:lnTo>
                      <a:lnTo>
                        <a:pt x="6" y="94"/>
                      </a:lnTo>
                      <a:lnTo>
                        <a:pt x="0" y="143"/>
                      </a:lnTo>
                      <a:lnTo>
                        <a:pt x="0" y="191"/>
                      </a:lnTo>
                      <a:lnTo>
                        <a:pt x="0" y="240"/>
                      </a:lnTo>
                      <a:lnTo>
                        <a:pt x="6" y="288"/>
                      </a:lnTo>
                      <a:lnTo>
                        <a:pt x="13" y="334"/>
                      </a:lnTo>
                      <a:lnTo>
                        <a:pt x="19" y="382"/>
                      </a:lnTo>
                      <a:lnTo>
                        <a:pt x="26" y="382"/>
                      </a:lnTo>
                      <a:lnTo>
                        <a:pt x="32" y="382"/>
                      </a:lnTo>
                      <a:lnTo>
                        <a:pt x="23" y="337"/>
                      </a:lnTo>
                      <a:lnTo>
                        <a:pt x="16" y="288"/>
                      </a:lnTo>
                      <a:lnTo>
                        <a:pt x="13" y="240"/>
                      </a:lnTo>
                      <a:lnTo>
                        <a:pt x="13" y="191"/>
                      </a:lnTo>
                      <a:lnTo>
                        <a:pt x="13" y="143"/>
                      </a:lnTo>
                      <a:lnTo>
                        <a:pt x="16" y="94"/>
                      </a:lnTo>
                      <a:lnTo>
                        <a:pt x="23" y="46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3"/>
                      </a:lnTo>
                      <a:close/>
                    </a:path>
                  </a:pathLst>
                </a:custGeom>
                <a:solidFill>
                  <a:srgbClr val="EF7C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49" name="Freeform 397"/>
                <p:cNvSpPr>
                  <a:spLocks noEditPoints="1"/>
                </p:cNvSpPr>
                <p:nvPr/>
              </p:nvSpPr>
              <p:spPr bwMode="auto">
                <a:xfrm>
                  <a:off x="2155" y="2566"/>
                  <a:ext cx="1741" cy="382"/>
                </a:xfrm>
                <a:custGeom>
                  <a:avLst/>
                  <a:gdLst>
                    <a:gd name="T0" fmla="*/ 1741 w 1741"/>
                    <a:gd name="T1" fmla="*/ 191 h 382"/>
                    <a:gd name="T2" fmla="*/ 1741 w 1741"/>
                    <a:gd name="T3" fmla="*/ 143 h 382"/>
                    <a:gd name="T4" fmla="*/ 1738 w 1741"/>
                    <a:gd name="T5" fmla="*/ 94 h 382"/>
                    <a:gd name="T6" fmla="*/ 1728 w 1741"/>
                    <a:gd name="T7" fmla="*/ 49 h 382"/>
                    <a:gd name="T8" fmla="*/ 1722 w 1741"/>
                    <a:gd name="T9" fmla="*/ 0 h 382"/>
                    <a:gd name="T10" fmla="*/ 1709 w 1741"/>
                    <a:gd name="T11" fmla="*/ 0 h 382"/>
                    <a:gd name="T12" fmla="*/ 1719 w 1741"/>
                    <a:gd name="T13" fmla="*/ 46 h 382"/>
                    <a:gd name="T14" fmla="*/ 1725 w 1741"/>
                    <a:gd name="T15" fmla="*/ 94 h 382"/>
                    <a:gd name="T16" fmla="*/ 1728 w 1741"/>
                    <a:gd name="T17" fmla="*/ 143 h 382"/>
                    <a:gd name="T18" fmla="*/ 1731 w 1741"/>
                    <a:gd name="T19" fmla="*/ 191 h 382"/>
                    <a:gd name="T20" fmla="*/ 1728 w 1741"/>
                    <a:gd name="T21" fmla="*/ 240 h 382"/>
                    <a:gd name="T22" fmla="*/ 1725 w 1741"/>
                    <a:gd name="T23" fmla="*/ 288 h 382"/>
                    <a:gd name="T24" fmla="*/ 1719 w 1741"/>
                    <a:gd name="T25" fmla="*/ 337 h 382"/>
                    <a:gd name="T26" fmla="*/ 1709 w 1741"/>
                    <a:gd name="T27" fmla="*/ 382 h 382"/>
                    <a:gd name="T28" fmla="*/ 1722 w 1741"/>
                    <a:gd name="T29" fmla="*/ 382 h 382"/>
                    <a:gd name="T30" fmla="*/ 1728 w 1741"/>
                    <a:gd name="T31" fmla="*/ 337 h 382"/>
                    <a:gd name="T32" fmla="*/ 1738 w 1741"/>
                    <a:gd name="T33" fmla="*/ 288 h 382"/>
                    <a:gd name="T34" fmla="*/ 1741 w 1741"/>
                    <a:gd name="T35" fmla="*/ 240 h 382"/>
                    <a:gd name="T36" fmla="*/ 1741 w 1741"/>
                    <a:gd name="T37" fmla="*/ 191 h 382"/>
                    <a:gd name="T38" fmla="*/ 20 w 1741"/>
                    <a:gd name="T39" fmla="*/ 0 h 382"/>
                    <a:gd name="T40" fmla="*/ 13 w 1741"/>
                    <a:gd name="T41" fmla="*/ 49 h 382"/>
                    <a:gd name="T42" fmla="*/ 7 w 1741"/>
                    <a:gd name="T43" fmla="*/ 94 h 382"/>
                    <a:gd name="T44" fmla="*/ 0 w 1741"/>
                    <a:gd name="T45" fmla="*/ 143 h 382"/>
                    <a:gd name="T46" fmla="*/ 0 w 1741"/>
                    <a:gd name="T47" fmla="*/ 191 h 382"/>
                    <a:gd name="T48" fmla="*/ 0 w 1741"/>
                    <a:gd name="T49" fmla="*/ 240 h 382"/>
                    <a:gd name="T50" fmla="*/ 7 w 1741"/>
                    <a:gd name="T51" fmla="*/ 288 h 382"/>
                    <a:gd name="T52" fmla="*/ 13 w 1741"/>
                    <a:gd name="T53" fmla="*/ 337 h 382"/>
                    <a:gd name="T54" fmla="*/ 20 w 1741"/>
                    <a:gd name="T55" fmla="*/ 382 h 382"/>
                    <a:gd name="T56" fmla="*/ 33 w 1741"/>
                    <a:gd name="T57" fmla="*/ 382 h 382"/>
                    <a:gd name="T58" fmla="*/ 23 w 1741"/>
                    <a:gd name="T59" fmla="*/ 337 h 382"/>
                    <a:gd name="T60" fmla="*/ 17 w 1741"/>
                    <a:gd name="T61" fmla="*/ 288 h 382"/>
                    <a:gd name="T62" fmla="*/ 13 w 1741"/>
                    <a:gd name="T63" fmla="*/ 240 h 382"/>
                    <a:gd name="T64" fmla="*/ 10 w 1741"/>
                    <a:gd name="T65" fmla="*/ 191 h 382"/>
                    <a:gd name="T66" fmla="*/ 13 w 1741"/>
                    <a:gd name="T67" fmla="*/ 143 h 382"/>
                    <a:gd name="T68" fmla="*/ 17 w 1741"/>
                    <a:gd name="T69" fmla="*/ 94 h 382"/>
                    <a:gd name="T70" fmla="*/ 23 w 1741"/>
                    <a:gd name="T71" fmla="*/ 46 h 382"/>
                    <a:gd name="T72" fmla="*/ 33 w 1741"/>
                    <a:gd name="T73" fmla="*/ 0 h 382"/>
                    <a:gd name="T74" fmla="*/ 20 w 1741"/>
                    <a:gd name="T75" fmla="*/ 0 h 3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41" h="382">
                      <a:moveTo>
                        <a:pt x="1741" y="191"/>
                      </a:moveTo>
                      <a:lnTo>
                        <a:pt x="1741" y="143"/>
                      </a:lnTo>
                      <a:lnTo>
                        <a:pt x="1738" y="94"/>
                      </a:lnTo>
                      <a:lnTo>
                        <a:pt x="1728" y="49"/>
                      </a:lnTo>
                      <a:lnTo>
                        <a:pt x="1722" y="0"/>
                      </a:lnTo>
                      <a:lnTo>
                        <a:pt x="1709" y="0"/>
                      </a:lnTo>
                      <a:lnTo>
                        <a:pt x="1719" y="46"/>
                      </a:lnTo>
                      <a:lnTo>
                        <a:pt x="1725" y="94"/>
                      </a:lnTo>
                      <a:lnTo>
                        <a:pt x="1728" y="143"/>
                      </a:lnTo>
                      <a:lnTo>
                        <a:pt x="1731" y="191"/>
                      </a:lnTo>
                      <a:lnTo>
                        <a:pt x="1728" y="240"/>
                      </a:lnTo>
                      <a:lnTo>
                        <a:pt x="1725" y="288"/>
                      </a:lnTo>
                      <a:lnTo>
                        <a:pt x="1719" y="337"/>
                      </a:lnTo>
                      <a:lnTo>
                        <a:pt x="1709" y="382"/>
                      </a:lnTo>
                      <a:lnTo>
                        <a:pt x="1722" y="382"/>
                      </a:lnTo>
                      <a:lnTo>
                        <a:pt x="1728" y="337"/>
                      </a:lnTo>
                      <a:lnTo>
                        <a:pt x="1738" y="288"/>
                      </a:lnTo>
                      <a:lnTo>
                        <a:pt x="1741" y="240"/>
                      </a:lnTo>
                      <a:lnTo>
                        <a:pt x="1741" y="191"/>
                      </a:lnTo>
                      <a:close/>
                      <a:moveTo>
                        <a:pt x="20" y="0"/>
                      </a:moveTo>
                      <a:lnTo>
                        <a:pt x="13" y="49"/>
                      </a:lnTo>
                      <a:lnTo>
                        <a:pt x="7" y="94"/>
                      </a:lnTo>
                      <a:lnTo>
                        <a:pt x="0" y="143"/>
                      </a:lnTo>
                      <a:lnTo>
                        <a:pt x="0" y="191"/>
                      </a:lnTo>
                      <a:lnTo>
                        <a:pt x="0" y="240"/>
                      </a:lnTo>
                      <a:lnTo>
                        <a:pt x="7" y="288"/>
                      </a:lnTo>
                      <a:lnTo>
                        <a:pt x="13" y="337"/>
                      </a:lnTo>
                      <a:lnTo>
                        <a:pt x="20" y="382"/>
                      </a:lnTo>
                      <a:lnTo>
                        <a:pt x="33" y="382"/>
                      </a:lnTo>
                      <a:lnTo>
                        <a:pt x="23" y="337"/>
                      </a:lnTo>
                      <a:lnTo>
                        <a:pt x="17" y="288"/>
                      </a:lnTo>
                      <a:lnTo>
                        <a:pt x="13" y="240"/>
                      </a:lnTo>
                      <a:lnTo>
                        <a:pt x="10" y="191"/>
                      </a:lnTo>
                      <a:lnTo>
                        <a:pt x="13" y="143"/>
                      </a:lnTo>
                      <a:lnTo>
                        <a:pt x="17" y="94"/>
                      </a:lnTo>
                      <a:lnTo>
                        <a:pt x="23" y="46"/>
                      </a:lnTo>
                      <a:lnTo>
                        <a:pt x="3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EF7B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0" name="Freeform 398"/>
                <p:cNvSpPr>
                  <a:spLocks noEditPoints="1"/>
                </p:cNvSpPr>
                <p:nvPr/>
              </p:nvSpPr>
              <p:spPr bwMode="auto">
                <a:xfrm>
                  <a:off x="2162" y="2566"/>
                  <a:ext cx="1728" cy="385"/>
                </a:xfrm>
                <a:custGeom>
                  <a:avLst/>
                  <a:gdLst>
                    <a:gd name="T0" fmla="*/ 1728 w 1728"/>
                    <a:gd name="T1" fmla="*/ 191 h 385"/>
                    <a:gd name="T2" fmla="*/ 1728 w 1728"/>
                    <a:gd name="T3" fmla="*/ 143 h 385"/>
                    <a:gd name="T4" fmla="*/ 1724 w 1728"/>
                    <a:gd name="T5" fmla="*/ 94 h 385"/>
                    <a:gd name="T6" fmla="*/ 1718 w 1728"/>
                    <a:gd name="T7" fmla="*/ 46 h 385"/>
                    <a:gd name="T8" fmla="*/ 1708 w 1728"/>
                    <a:gd name="T9" fmla="*/ 0 h 385"/>
                    <a:gd name="T10" fmla="*/ 1695 w 1728"/>
                    <a:gd name="T11" fmla="*/ 0 h 385"/>
                    <a:gd name="T12" fmla="*/ 1705 w 1728"/>
                    <a:gd name="T13" fmla="*/ 46 h 385"/>
                    <a:gd name="T14" fmla="*/ 1712 w 1728"/>
                    <a:gd name="T15" fmla="*/ 94 h 385"/>
                    <a:gd name="T16" fmla="*/ 1715 w 1728"/>
                    <a:gd name="T17" fmla="*/ 143 h 385"/>
                    <a:gd name="T18" fmla="*/ 1718 w 1728"/>
                    <a:gd name="T19" fmla="*/ 191 h 385"/>
                    <a:gd name="T20" fmla="*/ 1715 w 1728"/>
                    <a:gd name="T21" fmla="*/ 240 h 385"/>
                    <a:gd name="T22" fmla="*/ 1712 w 1728"/>
                    <a:gd name="T23" fmla="*/ 288 h 385"/>
                    <a:gd name="T24" fmla="*/ 1705 w 1728"/>
                    <a:gd name="T25" fmla="*/ 337 h 385"/>
                    <a:gd name="T26" fmla="*/ 1695 w 1728"/>
                    <a:gd name="T27" fmla="*/ 385 h 385"/>
                    <a:gd name="T28" fmla="*/ 1708 w 1728"/>
                    <a:gd name="T29" fmla="*/ 382 h 385"/>
                    <a:gd name="T30" fmla="*/ 1718 w 1728"/>
                    <a:gd name="T31" fmla="*/ 337 h 385"/>
                    <a:gd name="T32" fmla="*/ 1724 w 1728"/>
                    <a:gd name="T33" fmla="*/ 288 h 385"/>
                    <a:gd name="T34" fmla="*/ 1728 w 1728"/>
                    <a:gd name="T35" fmla="*/ 240 h 385"/>
                    <a:gd name="T36" fmla="*/ 1728 w 1728"/>
                    <a:gd name="T37" fmla="*/ 191 h 385"/>
                    <a:gd name="T38" fmla="*/ 19 w 1728"/>
                    <a:gd name="T39" fmla="*/ 0 h 385"/>
                    <a:gd name="T40" fmla="*/ 10 w 1728"/>
                    <a:gd name="T41" fmla="*/ 46 h 385"/>
                    <a:gd name="T42" fmla="*/ 3 w 1728"/>
                    <a:gd name="T43" fmla="*/ 94 h 385"/>
                    <a:gd name="T44" fmla="*/ 0 w 1728"/>
                    <a:gd name="T45" fmla="*/ 143 h 385"/>
                    <a:gd name="T46" fmla="*/ 0 w 1728"/>
                    <a:gd name="T47" fmla="*/ 191 h 385"/>
                    <a:gd name="T48" fmla="*/ 0 w 1728"/>
                    <a:gd name="T49" fmla="*/ 240 h 385"/>
                    <a:gd name="T50" fmla="*/ 3 w 1728"/>
                    <a:gd name="T51" fmla="*/ 288 h 385"/>
                    <a:gd name="T52" fmla="*/ 10 w 1728"/>
                    <a:gd name="T53" fmla="*/ 337 h 385"/>
                    <a:gd name="T54" fmla="*/ 19 w 1728"/>
                    <a:gd name="T55" fmla="*/ 382 h 385"/>
                    <a:gd name="T56" fmla="*/ 32 w 1728"/>
                    <a:gd name="T57" fmla="*/ 385 h 385"/>
                    <a:gd name="T58" fmla="*/ 23 w 1728"/>
                    <a:gd name="T59" fmla="*/ 337 h 385"/>
                    <a:gd name="T60" fmla="*/ 16 w 1728"/>
                    <a:gd name="T61" fmla="*/ 288 h 385"/>
                    <a:gd name="T62" fmla="*/ 13 w 1728"/>
                    <a:gd name="T63" fmla="*/ 240 h 385"/>
                    <a:gd name="T64" fmla="*/ 10 w 1728"/>
                    <a:gd name="T65" fmla="*/ 191 h 385"/>
                    <a:gd name="T66" fmla="*/ 13 w 1728"/>
                    <a:gd name="T67" fmla="*/ 143 h 385"/>
                    <a:gd name="T68" fmla="*/ 16 w 1728"/>
                    <a:gd name="T69" fmla="*/ 94 h 385"/>
                    <a:gd name="T70" fmla="*/ 23 w 1728"/>
                    <a:gd name="T71" fmla="*/ 46 h 385"/>
                    <a:gd name="T72" fmla="*/ 32 w 1728"/>
                    <a:gd name="T73" fmla="*/ 0 h 385"/>
                    <a:gd name="T74" fmla="*/ 19 w 1728"/>
                    <a:gd name="T75" fmla="*/ 0 h 38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28" h="385">
                      <a:moveTo>
                        <a:pt x="1728" y="191"/>
                      </a:moveTo>
                      <a:lnTo>
                        <a:pt x="1728" y="143"/>
                      </a:lnTo>
                      <a:lnTo>
                        <a:pt x="1724" y="94"/>
                      </a:lnTo>
                      <a:lnTo>
                        <a:pt x="1718" y="46"/>
                      </a:lnTo>
                      <a:lnTo>
                        <a:pt x="1708" y="0"/>
                      </a:lnTo>
                      <a:lnTo>
                        <a:pt x="1695" y="0"/>
                      </a:lnTo>
                      <a:lnTo>
                        <a:pt x="1705" y="46"/>
                      </a:lnTo>
                      <a:lnTo>
                        <a:pt x="1712" y="94"/>
                      </a:lnTo>
                      <a:lnTo>
                        <a:pt x="1715" y="143"/>
                      </a:lnTo>
                      <a:lnTo>
                        <a:pt x="1718" y="191"/>
                      </a:lnTo>
                      <a:lnTo>
                        <a:pt x="1715" y="240"/>
                      </a:lnTo>
                      <a:lnTo>
                        <a:pt x="1712" y="288"/>
                      </a:lnTo>
                      <a:lnTo>
                        <a:pt x="1705" y="337"/>
                      </a:lnTo>
                      <a:lnTo>
                        <a:pt x="1695" y="385"/>
                      </a:lnTo>
                      <a:lnTo>
                        <a:pt x="1708" y="382"/>
                      </a:lnTo>
                      <a:lnTo>
                        <a:pt x="1718" y="337"/>
                      </a:lnTo>
                      <a:lnTo>
                        <a:pt x="1724" y="288"/>
                      </a:lnTo>
                      <a:lnTo>
                        <a:pt x="1728" y="240"/>
                      </a:lnTo>
                      <a:lnTo>
                        <a:pt x="1728" y="191"/>
                      </a:lnTo>
                      <a:close/>
                      <a:moveTo>
                        <a:pt x="19" y="0"/>
                      </a:moveTo>
                      <a:lnTo>
                        <a:pt x="10" y="46"/>
                      </a:lnTo>
                      <a:lnTo>
                        <a:pt x="3" y="94"/>
                      </a:lnTo>
                      <a:lnTo>
                        <a:pt x="0" y="143"/>
                      </a:lnTo>
                      <a:lnTo>
                        <a:pt x="0" y="191"/>
                      </a:lnTo>
                      <a:lnTo>
                        <a:pt x="0" y="240"/>
                      </a:lnTo>
                      <a:lnTo>
                        <a:pt x="3" y="288"/>
                      </a:lnTo>
                      <a:lnTo>
                        <a:pt x="10" y="337"/>
                      </a:lnTo>
                      <a:lnTo>
                        <a:pt x="19" y="382"/>
                      </a:lnTo>
                      <a:lnTo>
                        <a:pt x="32" y="385"/>
                      </a:lnTo>
                      <a:lnTo>
                        <a:pt x="23" y="337"/>
                      </a:lnTo>
                      <a:lnTo>
                        <a:pt x="16" y="288"/>
                      </a:lnTo>
                      <a:lnTo>
                        <a:pt x="13" y="240"/>
                      </a:lnTo>
                      <a:lnTo>
                        <a:pt x="10" y="191"/>
                      </a:lnTo>
                      <a:lnTo>
                        <a:pt x="13" y="143"/>
                      </a:lnTo>
                      <a:lnTo>
                        <a:pt x="16" y="94"/>
                      </a:lnTo>
                      <a:lnTo>
                        <a:pt x="23" y="46"/>
                      </a:lnTo>
                      <a:lnTo>
                        <a:pt x="32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F7A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1" name="Freeform 399"/>
                <p:cNvSpPr>
                  <a:spLocks noEditPoints="1"/>
                </p:cNvSpPr>
                <p:nvPr/>
              </p:nvSpPr>
              <p:spPr bwMode="auto">
                <a:xfrm>
                  <a:off x="2165" y="2563"/>
                  <a:ext cx="1721" cy="388"/>
                </a:xfrm>
                <a:custGeom>
                  <a:avLst/>
                  <a:gdLst>
                    <a:gd name="T0" fmla="*/ 1721 w 1721"/>
                    <a:gd name="T1" fmla="*/ 194 h 388"/>
                    <a:gd name="T2" fmla="*/ 1718 w 1721"/>
                    <a:gd name="T3" fmla="*/ 146 h 388"/>
                    <a:gd name="T4" fmla="*/ 1715 w 1721"/>
                    <a:gd name="T5" fmla="*/ 97 h 388"/>
                    <a:gd name="T6" fmla="*/ 1709 w 1721"/>
                    <a:gd name="T7" fmla="*/ 49 h 388"/>
                    <a:gd name="T8" fmla="*/ 1699 w 1721"/>
                    <a:gd name="T9" fmla="*/ 3 h 388"/>
                    <a:gd name="T10" fmla="*/ 1692 w 1721"/>
                    <a:gd name="T11" fmla="*/ 3 h 388"/>
                    <a:gd name="T12" fmla="*/ 1686 w 1721"/>
                    <a:gd name="T13" fmla="*/ 0 h 388"/>
                    <a:gd name="T14" fmla="*/ 1696 w 1721"/>
                    <a:gd name="T15" fmla="*/ 49 h 388"/>
                    <a:gd name="T16" fmla="*/ 1702 w 1721"/>
                    <a:gd name="T17" fmla="*/ 97 h 388"/>
                    <a:gd name="T18" fmla="*/ 1705 w 1721"/>
                    <a:gd name="T19" fmla="*/ 146 h 388"/>
                    <a:gd name="T20" fmla="*/ 1709 w 1721"/>
                    <a:gd name="T21" fmla="*/ 194 h 388"/>
                    <a:gd name="T22" fmla="*/ 1705 w 1721"/>
                    <a:gd name="T23" fmla="*/ 243 h 388"/>
                    <a:gd name="T24" fmla="*/ 1702 w 1721"/>
                    <a:gd name="T25" fmla="*/ 291 h 388"/>
                    <a:gd name="T26" fmla="*/ 1696 w 1721"/>
                    <a:gd name="T27" fmla="*/ 340 h 388"/>
                    <a:gd name="T28" fmla="*/ 1686 w 1721"/>
                    <a:gd name="T29" fmla="*/ 388 h 388"/>
                    <a:gd name="T30" fmla="*/ 1692 w 1721"/>
                    <a:gd name="T31" fmla="*/ 388 h 388"/>
                    <a:gd name="T32" fmla="*/ 1699 w 1721"/>
                    <a:gd name="T33" fmla="*/ 385 h 388"/>
                    <a:gd name="T34" fmla="*/ 1709 w 1721"/>
                    <a:gd name="T35" fmla="*/ 340 h 388"/>
                    <a:gd name="T36" fmla="*/ 1715 w 1721"/>
                    <a:gd name="T37" fmla="*/ 291 h 388"/>
                    <a:gd name="T38" fmla="*/ 1718 w 1721"/>
                    <a:gd name="T39" fmla="*/ 243 h 388"/>
                    <a:gd name="T40" fmla="*/ 1721 w 1721"/>
                    <a:gd name="T41" fmla="*/ 194 h 388"/>
                    <a:gd name="T42" fmla="*/ 23 w 1721"/>
                    <a:gd name="T43" fmla="*/ 3 h 388"/>
                    <a:gd name="T44" fmla="*/ 13 w 1721"/>
                    <a:gd name="T45" fmla="*/ 49 h 388"/>
                    <a:gd name="T46" fmla="*/ 7 w 1721"/>
                    <a:gd name="T47" fmla="*/ 97 h 388"/>
                    <a:gd name="T48" fmla="*/ 3 w 1721"/>
                    <a:gd name="T49" fmla="*/ 146 h 388"/>
                    <a:gd name="T50" fmla="*/ 0 w 1721"/>
                    <a:gd name="T51" fmla="*/ 194 h 388"/>
                    <a:gd name="T52" fmla="*/ 3 w 1721"/>
                    <a:gd name="T53" fmla="*/ 243 h 388"/>
                    <a:gd name="T54" fmla="*/ 7 w 1721"/>
                    <a:gd name="T55" fmla="*/ 291 h 388"/>
                    <a:gd name="T56" fmla="*/ 13 w 1721"/>
                    <a:gd name="T57" fmla="*/ 340 h 388"/>
                    <a:gd name="T58" fmla="*/ 23 w 1721"/>
                    <a:gd name="T59" fmla="*/ 385 h 388"/>
                    <a:gd name="T60" fmla="*/ 29 w 1721"/>
                    <a:gd name="T61" fmla="*/ 388 h 388"/>
                    <a:gd name="T62" fmla="*/ 36 w 1721"/>
                    <a:gd name="T63" fmla="*/ 388 h 388"/>
                    <a:gd name="T64" fmla="*/ 26 w 1721"/>
                    <a:gd name="T65" fmla="*/ 340 h 388"/>
                    <a:gd name="T66" fmla="*/ 20 w 1721"/>
                    <a:gd name="T67" fmla="*/ 291 h 388"/>
                    <a:gd name="T68" fmla="*/ 16 w 1721"/>
                    <a:gd name="T69" fmla="*/ 243 h 388"/>
                    <a:gd name="T70" fmla="*/ 13 w 1721"/>
                    <a:gd name="T71" fmla="*/ 194 h 388"/>
                    <a:gd name="T72" fmla="*/ 16 w 1721"/>
                    <a:gd name="T73" fmla="*/ 146 h 388"/>
                    <a:gd name="T74" fmla="*/ 20 w 1721"/>
                    <a:gd name="T75" fmla="*/ 97 h 388"/>
                    <a:gd name="T76" fmla="*/ 26 w 1721"/>
                    <a:gd name="T77" fmla="*/ 49 h 388"/>
                    <a:gd name="T78" fmla="*/ 36 w 1721"/>
                    <a:gd name="T79" fmla="*/ 0 h 388"/>
                    <a:gd name="T80" fmla="*/ 29 w 1721"/>
                    <a:gd name="T81" fmla="*/ 3 h 388"/>
                    <a:gd name="T82" fmla="*/ 23 w 1721"/>
                    <a:gd name="T83" fmla="*/ 3 h 38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721" h="388">
                      <a:moveTo>
                        <a:pt x="1721" y="194"/>
                      </a:moveTo>
                      <a:lnTo>
                        <a:pt x="1718" y="146"/>
                      </a:lnTo>
                      <a:lnTo>
                        <a:pt x="1715" y="97"/>
                      </a:lnTo>
                      <a:lnTo>
                        <a:pt x="1709" y="49"/>
                      </a:lnTo>
                      <a:lnTo>
                        <a:pt x="1699" y="3"/>
                      </a:lnTo>
                      <a:lnTo>
                        <a:pt x="1692" y="3"/>
                      </a:lnTo>
                      <a:lnTo>
                        <a:pt x="1686" y="0"/>
                      </a:lnTo>
                      <a:lnTo>
                        <a:pt x="1696" y="49"/>
                      </a:lnTo>
                      <a:lnTo>
                        <a:pt x="1702" y="97"/>
                      </a:lnTo>
                      <a:lnTo>
                        <a:pt x="1705" y="146"/>
                      </a:lnTo>
                      <a:lnTo>
                        <a:pt x="1709" y="194"/>
                      </a:lnTo>
                      <a:lnTo>
                        <a:pt x="1705" y="243"/>
                      </a:lnTo>
                      <a:lnTo>
                        <a:pt x="1702" y="291"/>
                      </a:lnTo>
                      <a:lnTo>
                        <a:pt x="1696" y="340"/>
                      </a:lnTo>
                      <a:lnTo>
                        <a:pt x="1686" y="388"/>
                      </a:lnTo>
                      <a:lnTo>
                        <a:pt x="1692" y="388"/>
                      </a:lnTo>
                      <a:lnTo>
                        <a:pt x="1699" y="385"/>
                      </a:lnTo>
                      <a:lnTo>
                        <a:pt x="1709" y="340"/>
                      </a:lnTo>
                      <a:lnTo>
                        <a:pt x="1715" y="291"/>
                      </a:lnTo>
                      <a:lnTo>
                        <a:pt x="1718" y="243"/>
                      </a:lnTo>
                      <a:lnTo>
                        <a:pt x="1721" y="194"/>
                      </a:lnTo>
                      <a:close/>
                      <a:moveTo>
                        <a:pt x="23" y="3"/>
                      </a:moveTo>
                      <a:lnTo>
                        <a:pt x="13" y="49"/>
                      </a:lnTo>
                      <a:lnTo>
                        <a:pt x="7" y="97"/>
                      </a:lnTo>
                      <a:lnTo>
                        <a:pt x="3" y="146"/>
                      </a:lnTo>
                      <a:lnTo>
                        <a:pt x="0" y="194"/>
                      </a:lnTo>
                      <a:lnTo>
                        <a:pt x="3" y="243"/>
                      </a:lnTo>
                      <a:lnTo>
                        <a:pt x="7" y="291"/>
                      </a:lnTo>
                      <a:lnTo>
                        <a:pt x="13" y="340"/>
                      </a:lnTo>
                      <a:lnTo>
                        <a:pt x="23" y="385"/>
                      </a:lnTo>
                      <a:lnTo>
                        <a:pt x="29" y="388"/>
                      </a:lnTo>
                      <a:lnTo>
                        <a:pt x="36" y="388"/>
                      </a:lnTo>
                      <a:lnTo>
                        <a:pt x="26" y="340"/>
                      </a:lnTo>
                      <a:lnTo>
                        <a:pt x="20" y="291"/>
                      </a:lnTo>
                      <a:lnTo>
                        <a:pt x="16" y="243"/>
                      </a:lnTo>
                      <a:lnTo>
                        <a:pt x="13" y="194"/>
                      </a:lnTo>
                      <a:lnTo>
                        <a:pt x="16" y="146"/>
                      </a:lnTo>
                      <a:lnTo>
                        <a:pt x="20" y="97"/>
                      </a:lnTo>
                      <a:lnTo>
                        <a:pt x="26" y="49"/>
                      </a:lnTo>
                      <a:lnTo>
                        <a:pt x="36" y="0"/>
                      </a:lnTo>
                      <a:lnTo>
                        <a:pt x="29" y="3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EF7A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2" name="Freeform 400"/>
                <p:cNvSpPr>
                  <a:spLocks noEditPoints="1"/>
                </p:cNvSpPr>
                <p:nvPr/>
              </p:nvSpPr>
              <p:spPr bwMode="auto">
                <a:xfrm>
                  <a:off x="2172" y="2563"/>
                  <a:ext cx="1708" cy="388"/>
                </a:xfrm>
                <a:custGeom>
                  <a:avLst/>
                  <a:gdLst>
                    <a:gd name="T0" fmla="*/ 1708 w 1708"/>
                    <a:gd name="T1" fmla="*/ 194 h 388"/>
                    <a:gd name="T2" fmla="*/ 1705 w 1708"/>
                    <a:gd name="T3" fmla="*/ 146 h 388"/>
                    <a:gd name="T4" fmla="*/ 1702 w 1708"/>
                    <a:gd name="T5" fmla="*/ 97 h 388"/>
                    <a:gd name="T6" fmla="*/ 1695 w 1708"/>
                    <a:gd name="T7" fmla="*/ 49 h 388"/>
                    <a:gd name="T8" fmla="*/ 1685 w 1708"/>
                    <a:gd name="T9" fmla="*/ 3 h 388"/>
                    <a:gd name="T10" fmla="*/ 1672 w 1708"/>
                    <a:gd name="T11" fmla="*/ 0 h 388"/>
                    <a:gd name="T12" fmla="*/ 1682 w 1708"/>
                    <a:gd name="T13" fmla="*/ 49 h 388"/>
                    <a:gd name="T14" fmla="*/ 1689 w 1708"/>
                    <a:gd name="T15" fmla="*/ 97 h 388"/>
                    <a:gd name="T16" fmla="*/ 1695 w 1708"/>
                    <a:gd name="T17" fmla="*/ 146 h 388"/>
                    <a:gd name="T18" fmla="*/ 1695 w 1708"/>
                    <a:gd name="T19" fmla="*/ 194 h 388"/>
                    <a:gd name="T20" fmla="*/ 1695 w 1708"/>
                    <a:gd name="T21" fmla="*/ 243 h 388"/>
                    <a:gd name="T22" fmla="*/ 1689 w 1708"/>
                    <a:gd name="T23" fmla="*/ 295 h 388"/>
                    <a:gd name="T24" fmla="*/ 1682 w 1708"/>
                    <a:gd name="T25" fmla="*/ 340 h 388"/>
                    <a:gd name="T26" fmla="*/ 1672 w 1708"/>
                    <a:gd name="T27" fmla="*/ 388 h 388"/>
                    <a:gd name="T28" fmla="*/ 1685 w 1708"/>
                    <a:gd name="T29" fmla="*/ 388 h 388"/>
                    <a:gd name="T30" fmla="*/ 1695 w 1708"/>
                    <a:gd name="T31" fmla="*/ 340 h 388"/>
                    <a:gd name="T32" fmla="*/ 1702 w 1708"/>
                    <a:gd name="T33" fmla="*/ 291 h 388"/>
                    <a:gd name="T34" fmla="*/ 1705 w 1708"/>
                    <a:gd name="T35" fmla="*/ 243 h 388"/>
                    <a:gd name="T36" fmla="*/ 1708 w 1708"/>
                    <a:gd name="T37" fmla="*/ 194 h 388"/>
                    <a:gd name="T38" fmla="*/ 22 w 1708"/>
                    <a:gd name="T39" fmla="*/ 3 h 388"/>
                    <a:gd name="T40" fmla="*/ 13 w 1708"/>
                    <a:gd name="T41" fmla="*/ 49 h 388"/>
                    <a:gd name="T42" fmla="*/ 6 w 1708"/>
                    <a:gd name="T43" fmla="*/ 97 h 388"/>
                    <a:gd name="T44" fmla="*/ 3 w 1708"/>
                    <a:gd name="T45" fmla="*/ 146 h 388"/>
                    <a:gd name="T46" fmla="*/ 0 w 1708"/>
                    <a:gd name="T47" fmla="*/ 194 h 388"/>
                    <a:gd name="T48" fmla="*/ 3 w 1708"/>
                    <a:gd name="T49" fmla="*/ 243 h 388"/>
                    <a:gd name="T50" fmla="*/ 6 w 1708"/>
                    <a:gd name="T51" fmla="*/ 291 h 388"/>
                    <a:gd name="T52" fmla="*/ 13 w 1708"/>
                    <a:gd name="T53" fmla="*/ 340 h 388"/>
                    <a:gd name="T54" fmla="*/ 22 w 1708"/>
                    <a:gd name="T55" fmla="*/ 388 h 388"/>
                    <a:gd name="T56" fmla="*/ 35 w 1708"/>
                    <a:gd name="T57" fmla="*/ 388 h 388"/>
                    <a:gd name="T58" fmla="*/ 25 w 1708"/>
                    <a:gd name="T59" fmla="*/ 340 h 388"/>
                    <a:gd name="T60" fmla="*/ 19 w 1708"/>
                    <a:gd name="T61" fmla="*/ 295 h 388"/>
                    <a:gd name="T62" fmla="*/ 13 w 1708"/>
                    <a:gd name="T63" fmla="*/ 243 h 388"/>
                    <a:gd name="T64" fmla="*/ 13 w 1708"/>
                    <a:gd name="T65" fmla="*/ 194 h 388"/>
                    <a:gd name="T66" fmla="*/ 13 w 1708"/>
                    <a:gd name="T67" fmla="*/ 146 h 388"/>
                    <a:gd name="T68" fmla="*/ 19 w 1708"/>
                    <a:gd name="T69" fmla="*/ 97 h 388"/>
                    <a:gd name="T70" fmla="*/ 25 w 1708"/>
                    <a:gd name="T71" fmla="*/ 49 h 388"/>
                    <a:gd name="T72" fmla="*/ 35 w 1708"/>
                    <a:gd name="T73" fmla="*/ 0 h 388"/>
                    <a:gd name="T74" fmla="*/ 22 w 1708"/>
                    <a:gd name="T75" fmla="*/ 3 h 3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08" h="388">
                      <a:moveTo>
                        <a:pt x="1708" y="194"/>
                      </a:moveTo>
                      <a:lnTo>
                        <a:pt x="1705" y="146"/>
                      </a:lnTo>
                      <a:lnTo>
                        <a:pt x="1702" y="97"/>
                      </a:lnTo>
                      <a:lnTo>
                        <a:pt x="1695" y="49"/>
                      </a:lnTo>
                      <a:lnTo>
                        <a:pt x="1685" y="3"/>
                      </a:lnTo>
                      <a:lnTo>
                        <a:pt x="1672" y="0"/>
                      </a:lnTo>
                      <a:lnTo>
                        <a:pt x="1682" y="49"/>
                      </a:lnTo>
                      <a:lnTo>
                        <a:pt x="1689" y="97"/>
                      </a:lnTo>
                      <a:lnTo>
                        <a:pt x="1695" y="146"/>
                      </a:lnTo>
                      <a:lnTo>
                        <a:pt x="1695" y="194"/>
                      </a:lnTo>
                      <a:lnTo>
                        <a:pt x="1695" y="243"/>
                      </a:lnTo>
                      <a:lnTo>
                        <a:pt x="1689" y="295"/>
                      </a:lnTo>
                      <a:lnTo>
                        <a:pt x="1682" y="340"/>
                      </a:lnTo>
                      <a:lnTo>
                        <a:pt x="1672" y="388"/>
                      </a:lnTo>
                      <a:lnTo>
                        <a:pt x="1685" y="388"/>
                      </a:lnTo>
                      <a:lnTo>
                        <a:pt x="1695" y="340"/>
                      </a:lnTo>
                      <a:lnTo>
                        <a:pt x="1702" y="291"/>
                      </a:lnTo>
                      <a:lnTo>
                        <a:pt x="1705" y="243"/>
                      </a:lnTo>
                      <a:lnTo>
                        <a:pt x="1708" y="194"/>
                      </a:lnTo>
                      <a:close/>
                      <a:moveTo>
                        <a:pt x="22" y="3"/>
                      </a:moveTo>
                      <a:lnTo>
                        <a:pt x="13" y="49"/>
                      </a:lnTo>
                      <a:lnTo>
                        <a:pt x="6" y="97"/>
                      </a:lnTo>
                      <a:lnTo>
                        <a:pt x="3" y="146"/>
                      </a:lnTo>
                      <a:lnTo>
                        <a:pt x="0" y="194"/>
                      </a:lnTo>
                      <a:lnTo>
                        <a:pt x="3" y="243"/>
                      </a:lnTo>
                      <a:lnTo>
                        <a:pt x="6" y="291"/>
                      </a:lnTo>
                      <a:lnTo>
                        <a:pt x="13" y="340"/>
                      </a:lnTo>
                      <a:lnTo>
                        <a:pt x="22" y="388"/>
                      </a:lnTo>
                      <a:lnTo>
                        <a:pt x="35" y="388"/>
                      </a:lnTo>
                      <a:lnTo>
                        <a:pt x="25" y="340"/>
                      </a:lnTo>
                      <a:lnTo>
                        <a:pt x="19" y="295"/>
                      </a:lnTo>
                      <a:lnTo>
                        <a:pt x="13" y="243"/>
                      </a:lnTo>
                      <a:lnTo>
                        <a:pt x="13" y="194"/>
                      </a:lnTo>
                      <a:lnTo>
                        <a:pt x="13" y="146"/>
                      </a:lnTo>
                      <a:lnTo>
                        <a:pt x="19" y="97"/>
                      </a:lnTo>
                      <a:lnTo>
                        <a:pt x="25" y="49"/>
                      </a:lnTo>
                      <a:lnTo>
                        <a:pt x="35" y="0"/>
                      </a:lnTo>
                      <a:lnTo>
                        <a:pt x="22" y="3"/>
                      </a:lnTo>
                      <a:close/>
                    </a:path>
                  </a:pathLst>
                </a:custGeom>
                <a:solidFill>
                  <a:srgbClr val="EE79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3" name="Freeform 401"/>
                <p:cNvSpPr>
                  <a:spLocks noEditPoints="1"/>
                </p:cNvSpPr>
                <p:nvPr/>
              </p:nvSpPr>
              <p:spPr bwMode="auto">
                <a:xfrm>
                  <a:off x="2178" y="2563"/>
                  <a:ext cx="1696" cy="388"/>
                </a:xfrm>
                <a:custGeom>
                  <a:avLst/>
                  <a:gdLst>
                    <a:gd name="T0" fmla="*/ 1696 w 1696"/>
                    <a:gd name="T1" fmla="*/ 194 h 388"/>
                    <a:gd name="T2" fmla="*/ 1692 w 1696"/>
                    <a:gd name="T3" fmla="*/ 146 h 388"/>
                    <a:gd name="T4" fmla="*/ 1689 w 1696"/>
                    <a:gd name="T5" fmla="*/ 97 h 388"/>
                    <a:gd name="T6" fmla="*/ 1683 w 1696"/>
                    <a:gd name="T7" fmla="*/ 49 h 388"/>
                    <a:gd name="T8" fmla="*/ 1673 w 1696"/>
                    <a:gd name="T9" fmla="*/ 0 h 388"/>
                    <a:gd name="T10" fmla="*/ 1660 w 1696"/>
                    <a:gd name="T11" fmla="*/ 0 h 388"/>
                    <a:gd name="T12" fmla="*/ 1670 w 1696"/>
                    <a:gd name="T13" fmla="*/ 49 h 388"/>
                    <a:gd name="T14" fmla="*/ 1679 w 1696"/>
                    <a:gd name="T15" fmla="*/ 97 h 388"/>
                    <a:gd name="T16" fmla="*/ 1683 w 1696"/>
                    <a:gd name="T17" fmla="*/ 146 h 388"/>
                    <a:gd name="T18" fmla="*/ 1683 w 1696"/>
                    <a:gd name="T19" fmla="*/ 194 h 388"/>
                    <a:gd name="T20" fmla="*/ 1683 w 1696"/>
                    <a:gd name="T21" fmla="*/ 243 h 388"/>
                    <a:gd name="T22" fmla="*/ 1679 w 1696"/>
                    <a:gd name="T23" fmla="*/ 295 h 388"/>
                    <a:gd name="T24" fmla="*/ 1670 w 1696"/>
                    <a:gd name="T25" fmla="*/ 343 h 388"/>
                    <a:gd name="T26" fmla="*/ 1660 w 1696"/>
                    <a:gd name="T27" fmla="*/ 388 h 388"/>
                    <a:gd name="T28" fmla="*/ 1673 w 1696"/>
                    <a:gd name="T29" fmla="*/ 388 h 388"/>
                    <a:gd name="T30" fmla="*/ 1683 w 1696"/>
                    <a:gd name="T31" fmla="*/ 340 h 388"/>
                    <a:gd name="T32" fmla="*/ 1689 w 1696"/>
                    <a:gd name="T33" fmla="*/ 291 h 388"/>
                    <a:gd name="T34" fmla="*/ 1692 w 1696"/>
                    <a:gd name="T35" fmla="*/ 243 h 388"/>
                    <a:gd name="T36" fmla="*/ 1696 w 1696"/>
                    <a:gd name="T37" fmla="*/ 194 h 388"/>
                    <a:gd name="T38" fmla="*/ 23 w 1696"/>
                    <a:gd name="T39" fmla="*/ 0 h 388"/>
                    <a:gd name="T40" fmla="*/ 13 w 1696"/>
                    <a:gd name="T41" fmla="*/ 49 h 388"/>
                    <a:gd name="T42" fmla="*/ 7 w 1696"/>
                    <a:gd name="T43" fmla="*/ 97 h 388"/>
                    <a:gd name="T44" fmla="*/ 3 w 1696"/>
                    <a:gd name="T45" fmla="*/ 146 h 388"/>
                    <a:gd name="T46" fmla="*/ 0 w 1696"/>
                    <a:gd name="T47" fmla="*/ 194 h 388"/>
                    <a:gd name="T48" fmla="*/ 3 w 1696"/>
                    <a:gd name="T49" fmla="*/ 243 h 388"/>
                    <a:gd name="T50" fmla="*/ 7 w 1696"/>
                    <a:gd name="T51" fmla="*/ 291 h 388"/>
                    <a:gd name="T52" fmla="*/ 13 w 1696"/>
                    <a:gd name="T53" fmla="*/ 340 h 388"/>
                    <a:gd name="T54" fmla="*/ 23 w 1696"/>
                    <a:gd name="T55" fmla="*/ 388 h 388"/>
                    <a:gd name="T56" fmla="*/ 36 w 1696"/>
                    <a:gd name="T57" fmla="*/ 388 h 388"/>
                    <a:gd name="T58" fmla="*/ 26 w 1696"/>
                    <a:gd name="T59" fmla="*/ 343 h 388"/>
                    <a:gd name="T60" fmla="*/ 19 w 1696"/>
                    <a:gd name="T61" fmla="*/ 295 h 388"/>
                    <a:gd name="T62" fmla="*/ 13 w 1696"/>
                    <a:gd name="T63" fmla="*/ 243 h 388"/>
                    <a:gd name="T64" fmla="*/ 13 w 1696"/>
                    <a:gd name="T65" fmla="*/ 194 h 388"/>
                    <a:gd name="T66" fmla="*/ 13 w 1696"/>
                    <a:gd name="T67" fmla="*/ 146 h 388"/>
                    <a:gd name="T68" fmla="*/ 19 w 1696"/>
                    <a:gd name="T69" fmla="*/ 97 h 388"/>
                    <a:gd name="T70" fmla="*/ 26 w 1696"/>
                    <a:gd name="T71" fmla="*/ 49 h 388"/>
                    <a:gd name="T72" fmla="*/ 36 w 1696"/>
                    <a:gd name="T73" fmla="*/ 0 h 388"/>
                    <a:gd name="T74" fmla="*/ 23 w 1696"/>
                    <a:gd name="T75" fmla="*/ 0 h 3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96" h="388">
                      <a:moveTo>
                        <a:pt x="1696" y="194"/>
                      </a:moveTo>
                      <a:lnTo>
                        <a:pt x="1692" y="146"/>
                      </a:lnTo>
                      <a:lnTo>
                        <a:pt x="1689" y="97"/>
                      </a:lnTo>
                      <a:lnTo>
                        <a:pt x="1683" y="49"/>
                      </a:lnTo>
                      <a:lnTo>
                        <a:pt x="1673" y="0"/>
                      </a:lnTo>
                      <a:lnTo>
                        <a:pt x="1660" y="0"/>
                      </a:lnTo>
                      <a:lnTo>
                        <a:pt x="1670" y="49"/>
                      </a:lnTo>
                      <a:lnTo>
                        <a:pt x="1679" y="97"/>
                      </a:lnTo>
                      <a:lnTo>
                        <a:pt x="1683" y="146"/>
                      </a:lnTo>
                      <a:lnTo>
                        <a:pt x="1683" y="194"/>
                      </a:lnTo>
                      <a:lnTo>
                        <a:pt x="1683" y="243"/>
                      </a:lnTo>
                      <a:lnTo>
                        <a:pt x="1679" y="295"/>
                      </a:lnTo>
                      <a:lnTo>
                        <a:pt x="1670" y="343"/>
                      </a:lnTo>
                      <a:lnTo>
                        <a:pt x="1660" y="388"/>
                      </a:lnTo>
                      <a:lnTo>
                        <a:pt x="1673" y="388"/>
                      </a:lnTo>
                      <a:lnTo>
                        <a:pt x="1683" y="340"/>
                      </a:lnTo>
                      <a:lnTo>
                        <a:pt x="1689" y="291"/>
                      </a:lnTo>
                      <a:lnTo>
                        <a:pt x="1692" y="243"/>
                      </a:lnTo>
                      <a:lnTo>
                        <a:pt x="1696" y="194"/>
                      </a:lnTo>
                      <a:close/>
                      <a:moveTo>
                        <a:pt x="23" y="0"/>
                      </a:moveTo>
                      <a:lnTo>
                        <a:pt x="13" y="49"/>
                      </a:lnTo>
                      <a:lnTo>
                        <a:pt x="7" y="97"/>
                      </a:lnTo>
                      <a:lnTo>
                        <a:pt x="3" y="146"/>
                      </a:lnTo>
                      <a:lnTo>
                        <a:pt x="0" y="194"/>
                      </a:lnTo>
                      <a:lnTo>
                        <a:pt x="3" y="243"/>
                      </a:lnTo>
                      <a:lnTo>
                        <a:pt x="7" y="291"/>
                      </a:lnTo>
                      <a:lnTo>
                        <a:pt x="13" y="340"/>
                      </a:lnTo>
                      <a:lnTo>
                        <a:pt x="23" y="388"/>
                      </a:lnTo>
                      <a:lnTo>
                        <a:pt x="36" y="388"/>
                      </a:lnTo>
                      <a:lnTo>
                        <a:pt x="26" y="343"/>
                      </a:lnTo>
                      <a:lnTo>
                        <a:pt x="19" y="295"/>
                      </a:lnTo>
                      <a:lnTo>
                        <a:pt x="13" y="243"/>
                      </a:lnTo>
                      <a:lnTo>
                        <a:pt x="13" y="194"/>
                      </a:lnTo>
                      <a:lnTo>
                        <a:pt x="13" y="146"/>
                      </a:lnTo>
                      <a:lnTo>
                        <a:pt x="19" y="97"/>
                      </a:lnTo>
                      <a:lnTo>
                        <a:pt x="26" y="49"/>
                      </a:lnTo>
                      <a:lnTo>
                        <a:pt x="36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E79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4" name="Freeform 402"/>
                <p:cNvSpPr>
                  <a:spLocks noEditPoints="1"/>
                </p:cNvSpPr>
                <p:nvPr/>
              </p:nvSpPr>
              <p:spPr bwMode="auto">
                <a:xfrm>
                  <a:off x="2185" y="2563"/>
                  <a:ext cx="1682" cy="388"/>
                </a:xfrm>
                <a:custGeom>
                  <a:avLst/>
                  <a:gdLst>
                    <a:gd name="T0" fmla="*/ 1682 w 1682"/>
                    <a:gd name="T1" fmla="*/ 194 h 388"/>
                    <a:gd name="T2" fmla="*/ 1682 w 1682"/>
                    <a:gd name="T3" fmla="*/ 146 h 388"/>
                    <a:gd name="T4" fmla="*/ 1676 w 1682"/>
                    <a:gd name="T5" fmla="*/ 97 h 388"/>
                    <a:gd name="T6" fmla="*/ 1669 w 1682"/>
                    <a:gd name="T7" fmla="*/ 49 h 388"/>
                    <a:gd name="T8" fmla="*/ 1659 w 1682"/>
                    <a:gd name="T9" fmla="*/ 0 h 388"/>
                    <a:gd name="T10" fmla="*/ 1646 w 1682"/>
                    <a:gd name="T11" fmla="*/ 0 h 388"/>
                    <a:gd name="T12" fmla="*/ 1656 w 1682"/>
                    <a:gd name="T13" fmla="*/ 49 h 388"/>
                    <a:gd name="T14" fmla="*/ 1666 w 1682"/>
                    <a:gd name="T15" fmla="*/ 94 h 388"/>
                    <a:gd name="T16" fmla="*/ 1669 w 1682"/>
                    <a:gd name="T17" fmla="*/ 146 h 388"/>
                    <a:gd name="T18" fmla="*/ 1672 w 1682"/>
                    <a:gd name="T19" fmla="*/ 194 h 388"/>
                    <a:gd name="T20" fmla="*/ 1669 w 1682"/>
                    <a:gd name="T21" fmla="*/ 246 h 388"/>
                    <a:gd name="T22" fmla="*/ 1666 w 1682"/>
                    <a:gd name="T23" fmla="*/ 295 h 388"/>
                    <a:gd name="T24" fmla="*/ 1656 w 1682"/>
                    <a:gd name="T25" fmla="*/ 343 h 388"/>
                    <a:gd name="T26" fmla="*/ 1646 w 1682"/>
                    <a:gd name="T27" fmla="*/ 388 h 388"/>
                    <a:gd name="T28" fmla="*/ 1659 w 1682"/>
                    <a:gd name="T29" fmla="*/ 388 h 388"/>
                    <a:gd name="T30" fmla="*/ 1669 w 1682"/>
                    <a:gd name="T31" fmla="*/ 340 h 388"/>
                    <a:gd name="T32" fmla="*/ 1676 w 1682"/>
                    <a:gd name="T33" fmla="*/ 295 h 388"/>
                    <a:gd name="T34" fmla="*/ 1682 w 1682"/>
                    <a:gd name="T35" fmla="*/ 243 h 388"/>
                    <a:gd name="T36" fmla="*/ 1682 w 1682"/>
                    <a:gd name="T37" fmla="*/ 194 h 388"/>
                    <a:gd name="T38" fmla="*/ 22 w 1682"/>
                    <a:gd name="T39" fmla="*/ 0 h 388"/>
                    <a:gd name="T40" fmla="*/ 12 w 1682"/>
                    <a:gd name="T41" fmla="*/ 49 h 388"/>
                    <a:gd name="T42" fmla="*/ 6 w 1682"/>
                    <a:gd name="T43" fmla="*/ 97 h 388"/>
                    <a:gd name="T44" fmla="*/ 0 w 1682"/>
                    <a:gd name="T45" fmla="*/ 146 h 388"/>
                    <a:gd name="T46" fmla="*/ 0 w 1682"/>
                    <a:gd name="T47" fmla="*/ 194 h 388"/>
                    <a:gd name="T48" fmla="*/ 0 w 1682"/>
                    <a:gd name="T49" fmla="*/ 243 h 388"/>
                    <a:gd name="T50" fmla="*/ 6 w 1682"/>
                    <a:gd name="T51" fmla="*/ 295 h 388"/>
                    <a:gd name="T52" fmla="*/ 12 w 1682"/>
                    <a:gd name="T53" fmla="*/ 340 h 388"/>
                    <a:gd name="T54" fmla="*/ 22 w 1682"/>
                    <a:gd name="T55" fmla="*/ 388 h 388"/>
                    <a:gd name="T56" fmla="*/ 35 w 1682"/>
                    <a:gd name="T57" fmla="*/ 388 h 388"/>
                    <a:gd name="T58" fmla="*/ 25 w 1682"/>
                    <a:gd name="T59" fmla="*/ 343 h 388"/>
                    <a:gd name="T60" fmla="*/ 16 w 1682"/>
                    <a:gd name="T61" fmla="*/ 295 h 388"/>
                    <a:gd name="T62" fmla="*/ 12 w 1682"/>
                    <a:gd name="T63" fmla="*/ 246 h 388"/>
                    <a:gd name="T64" fmla="*/ 12 w 1682"/>
                    <a:gd name="T65" fmla="*/ 194 h 388"/>
                    <a:gd name="T66" fmla="*/ 12 w 1682"/>
                    <a:gd name="T67" fmla="*/ 146 h 388"/>
                    <a:gd name="T68" fmla="*/ 16 w 1682"/>
                    <a:gd name="T69" fmla="*/ 94 h 388"/>
                    <a:gd name="T70" fmla="*/ 25 w 1682"/>
                    <a:gd name="T71" fmla="*/ 49 h 388"/>
                    <a:gd name="T72" fmla="*/ 35 w 1682"/>
                    <a:gd name="T73" fmla="*/ 0 h 388"/>
                    <a:gd name="T74" fmla="*/ 22 w 1682"/>
                    <a:gd name="T75" fmla="*/ 0 h 3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82" h="388">
                      <a:moveTo>
                        <a:pt x="1682" y="194"/>
                      </a:moveTo>
                      <a:lnTo>
                        <a:pt x="1682" y="146"/>
                      </a:lnTo>
                      <a:lnTo>
                        <a:pt x="1676" y="97"/>
                      </a:lnTo>
                      <a:lnTo>
                        <a:pt x="1669" y="49"/>
                      </a:lnTo>
                      <a:lnTo>
                        <a:pt x="1659" y="0"/>
                      </a:lnTo>
                      <a:lnTo>
                        <a:pt x="1646" y="0"/>
                      </a:lnTo>
                      <a:lnTo>
                        <a:pt x="1656" y="49"/>
                      </a:lnTo>
                      <a:lnTo>
                        <a:pt x="1666" y="94"/>
                      </a:lnTo>
                      <a:lnTo>
                        <a:pt x="1669" y="146"/>
                      </a:lnTo>
                      <a:lnTo>
                        <a:pt x="1672" y="194"/>
                      </a:lnTo>
                      <a:lnTo>
                        <a:pt x="1669" y="246"/>
                      </a:lnTo>
                      <a:lnTo>
                        <a:pt x="1666" y="295"/>
                      </a:lnTo>
                      <a:lnTo>
                        <a:pt x="1656" y="343"/>
                      </a:lnTo>
                      <a:lnTo>
                        <a:pt x="1646" y="388"/>
                      </a:lnTo>
                      <a:lnTo>
                        <a:pt x="1659" y="388"/>
                      </a:lnTo>
                      <a:lnTo>
                        <a:pt x="1669" y="340"/>
                      </a:lnTo>
                      <a:lnTo>
                        <a:pt x="1676" y="295"/>
                      </a:lnTo>
                      <a:lnTo>
                        <a:pt x="1682" y="243"/>
                      </a:lnTo>
                      <a:lnTo>
                        <a:pt x="1682" y="194"/>
                      </a:lnTo>
                      <a:close/>
                      <a:moveTo>
                        <a:pt x="22" y="0"/>
                      </a:moveTo>
                      <a:lnTo>
                        <a:pt x="12" y="49"/>
                      </a:lnTo>
                      <a:lnTo>
                        <a:pt x="6" y="97"/>
                      </a:lnTo>
                      <a:lnTo>
                        <a:pt x="0" y="146"/>
                      </a:lnTo>
                      <a:lnTo>
                        <a:pt x="0" y="194"/>
                      </a:lnTo>
                      <a:lnTo>
                        <a:pt x="0" y="243"/>
                      </a:lnTo>
                      <a:lnTo>
                        <a:pt x="6" y="295"/>
                      </a:lnTo>
                      <a:lnTo>
                        <a:pt x="12" y="340"/>
                      </a:lnTo>
                      <a:lnTo>
                        <a:pt x="22" y="388"/>
                      </a:lnTo>
                      <a:lnTo>
                        <a:pt x="35" y="388"/>
                      </a:lnTo>
                      <a:lnTo>
                        <a:pt x="25" y="343"/>
                      </a:lnTo>
                      <a:lnTo>
                        <a:pt x="16" y="295"/>
                      </a:lnTo>
                      <a:lnTo>
                        <a:pt x="12" y="246"/>
                      </a:lnTo>
                      <a:lnTo>
                        <a:pt x="12" y="194"/>
                      </a:lnTo>
                      <a:lnTo>
                        <a:pt x="12" y="146"/>
                      </a:lnTo>
                      <a:lnTo>
                        <a:pt x="16" y="94"/>
                      </a:lnTo>
                      <a:lnTo>
                        <a:pt x="25" y="49"/>
                      </a:lnTo>
                      <a:lnTo>
                        <a:pt x="35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E78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5" name="Freeform 403"/>
                <p:cNvSpPr>
                  <a:spLocks noEditPoints="1"/>
                </p:cNvSpPr>
                <p:nvPr/>
              </p:nvSpPr>
              <p:spPr bwMode="auto">
                <a:xfrm>
                  <a:off x="2191" y="2563"/>
                  <a:ext cx="1670" cy="392"/>
                </a:xfrm>
                <a:custGeom>
                  <a:avLst/>
                  <a:gdLst>
                    <a:gd name="T0" fmla="*/ 1670 w 1670"/>
                    <a:gd name="T1" fmla="*/ 194 h 392"/>
                    <a:gd name="T2" fmla="*/ 1670 w 1670"/>
                    <a:gd name="T3" fmla="*/ 146 h 392"/>
                    <a:gd name="T4" fmla="*/ 1666 w 1670"/>
                    <a:gd name="T5" fmla="*/ 97 h 392"/>
                    <a:gd name="T6" fmla="*/ 1657 w 1670"/>
                    <a:gd name="T7" fmla="*/ 49 h 392"/>
                    <a:gd name="T8" fmla="*/ 1647 w 1670"/>
                    <a:gd name="T9" fmla="*/ 0 h 392"/>
                    <a:gd name="T10" fmla="*/ 1634 w 1670"/>
                    <a:gd name="T11" fmla="*/ 0 h 392"/>
                    <a:gd name="T12" fmla="*/ 1647 w 1670"/>
                    <a:gd name="T13" fmla="*/ 45 h 392"/>
                    <a:gd name="T14" fmla="*/ 1653 w 1670"/>
                    <a:gd name="T15" fmla="*/ 94 h 392"/>
                    <a:gd name="T16" fmla="*/ 1657 w 1670"/>
                    <a:gd name="T17" fmla="*/ 146 h 392"/>
                    <a:gd name="T18" fmla="*/ 1660 w 1670"/>
                    <a:gd name="T19" fmla="*/ 194 h 392"/>
                    <a:gd name="T20" fmla="*/ 1657 w 1670"/>
                    <a:gd name="T21" fmla="*/ 246 h 392"/>
                    <a:gd name="T22" fmla="*/ 1653 w 1670"/>
                    <a:gd name="T23" fmla="*/ 295 h 392"/>
                    <a:gd name="T24" fmla="*/ 1647 w 1670"/>
                    <a:gd name="T25" fmla="*/ 343 h 392"/>
                    <a:gd name="T26" fmla="*/ 1634 w 1670"/>
                    <a:gd name="T27" fmla="*/ 392 h 392"/>
                    <a:gd name="T28" fmla="*/ 1647 w 1670"/>
                    <a:gd name="T29" fmla="*/ 388 h 392"/>
                    <a:gd name="T30" fmla="*/ 1657 w 1670"/>
                    <a:gd name="T31" fmla="*/ 343 h 392"/>
                    <a:gd name="T32" fmla="*/ 1666 w 1670"/>
                    <a:gd name="T33" fmla="*/ 295 h 392"/>
                    <a:gd name="T34" fmla="*/ 1670 w 1670"/>
                    <a:gd name="T35" fmla="*/ 243 h 392"/>
                    <a:gd name="T36" fmla="*/ 1670 w 1670"/>
                    <a:gd name="T37" fmla="*/ 194 h 392"/>
                    <a:gd name="T38" fmla="*/ 23 w 1670"/>
                    <a:gd name="T39" fmla="*/ 0 h 392"/>
                    <a:gd name="T40" fmla="*/ 13 w 1670"/>
                    <a:gd name="T41" fmla="*/ 49 h 392"/>
                    <a:gd name="T42" fmla="*/ 6 w 1670"/>
                    <a:gd name="T43" fmla="*/ 97 h 392"/>
                    <a:gd name="T44" fmla="*/ 0 w 1670"/>
                    <a:gd name="T45" fmla="*/ 146 h 392"/>
                    <a:gd name="T46" fmla="*/ 0 w 1670"/>
                    <a:gd name="T47" fmla="*/ 194 h 392"/>
                    <a:gd name="T48" fmla="*/ 0 w 1670"/>
                    <a:gd name="T49" fmla="*/ 243 h 392"/>
                    <a:gd name="T50" fmla="*/ 6 w 1670"/>
                    <a:gd name="T51" fmla="*/ 295 h 392"/>
                    <a:gd name="T52" fmla="*/ 13 w 1670"/>
                    <a:gd name="T53" fmla="*/ 343 h 392"/>
                    <a:gd name="T54" fmla="*/ 23 w 1670"/>
                    <a:gd name="T55" fmla="*/ 388 h 392"/>
                    <a:gd name="T56" fmla="*/ 36 w 1670"/>
                    <a:gd name="T57" fmla="*/ 392 h 392"/>
                    <a:gd name="T58" fmla="*/ 23 w 1670"/>
                    <a:gd name="T59" fmla="*/ 343 h 392"/>
                    <a:gd name="T60" fmla="*/ 16 w 1670"/>
                    <a:gd name="T61" fmla="*/ 295 h 392"/>
                    <a:gd name="T62" fmla="*/ 13 w 1670"/>
                    <a:gd name="T63" fmla="*/ 246 h 392"/>
                    <a:gd name="T64" fmla="*/ 10 w 1670"/>
                    <a:gd name="T65" fmla="*/ 194 h 392"/>
                    <a:gd name="T66" fmla="*/ 13 w 1670"/>
                    <a:gd name="T67" fmla="*/ 146 h 392"/>
                    <a:gd name="T68" fmla="*/ 16 w 1670"/>
                    <a:gd name="T69" fmla="*/ 94 h 392"/>
                    <a:gd name="T70" fmla="*/ 23 w 1670"/>
                    <a:gd name="T71" fmla="*/ 45 h 392"/>
                    <a:gd name="T72" fmla="*/ 36 w 1670"/>
                    <a:gd name="T73" fmla="*/ 0 h 392"/>
                    <a:gd name="T74" fmla="*/ 23 w 1670"/>
                    <a:gd name="T75" fmla="*/ 0 h 39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70" h="392">
                      <a:moveTo>
                        <a:pt x="1670" y="194"/>
                      </a:moveTo>
                      <a:lnTo>
                        <a:pt x="1670" y="146"/>
                      </a:lnTo>
                      <a:lnTo>
                        <a:pt x="1666" y="97"/>
                      </a:lnTo>
                      <a:lnTo>
                        <a:pt x="1657" y="49"/>
                      </a:lnTo>
                      <a:lnTo>
                        <a:pt x="1647" y="0"/>
                      </a:lnTo>
                      <a:lnTo>
                        <a:pt x="1634" y="0"/>
                      </a:lnTo>
                      <a:lnTo>
                        <a:pt x="1647" y="45"/>
                      </a:lnTo>
                      <a:lnTo>
                        <a:pt x="1653" y="94"/>
                      </a:lnTo>
                      <a:lnTo>
                        <a:pt x="1657" y="146"/>
                      </a:lnTo>
                      <a:lnTo>
                        <a:pt x="1660" y="194"/>
                      </a:lnTo>
                      <a:lnTo>
                        <a:pt x="1657" y="246"/>
                      </a:lnTo>
                      <a:lnTo>
                        <a:pt x="1653" y="295"/>
                      </a:lnTo>
                      <a:lnTo>
                        <a:pt x="1647" y="343"/>
                      </a:lnTo>
                      <a:lnTo>
                        <a:pt x="1634" y="392"/>
                      </a:lnTo>
                      <a:lnTo>
                        <a:pt x="1647" y="388"/>
                      </a:lnTo>
                      <a:lnTo>
                        <a:pt x="1657" y="343"/>
                      </a:lnTo>
                      <a:lnTo>
                        <a:pt x="1666" y="295"/>
                      </a:lnTo>
                      <a:lnTo>
                        <a:pt x="1670" y="243"/>
                      </a:lnTo>
                      <a:lnTo>
                        <a:pt x="1670" y="194"/>
                      </a:lnTo>
                      <a:close/>
                      <a:moveTo>
                        <a:pt x="23" y="0"/>
                      </a:moveTo>
                      <a:lnTo>
                        <a:pt x="13" y="49"/>
                      </a:lnTo>
                      <a:lnTo>
                        <a:pt x="6" y="97"/>
                      </a:lnTo>
                      <a:lnTo>
                        <a:pt x="0" y="146"/>
                      </a:lnTo>
                      <a:lnTo>
                        <a:pt x="0" y="194"/>
                      </a:lnTo>
                      <a:lnTo>
                        <a:pt x="0" y="243"/>
                      </a:lnTo>
                      <a:lnTo>
                        <a:pt x="6" y="295"/>
                      </a:lnTo>
                      <a:lnTo>
                        <a:pt x="13" y="343"/>
                      </a:lnTo>
                      <a:lnTo>
                        <a:pt x="23" y="388"/>
                      </a:lnTo>
                      <a:lnTo>
                        <a:pt x="36" y="392"/>
                      </a:lnTo>
                      <a:lnTo>
                        <a:pt x="23" y="343"/>
                      </a:lnTo>
                      <a:lnTo>
                        <a:pt x="16" y="295"/>
                      </a:lnTo>
                      <a:lnTo>
                        <a:pt x="13" y="246"/>
                      </a:lnTo>
                      <a:lnTo>
                        <a:pt x="10" y="194"/>
                      </a:lnTo>
                      <a:lnTo>
                        <a:pt x="13" y="146"/>
                      </a:lnTo>
                      <a:lnTo>
                        <a:pt x="16" y="94"/>
                      </a:lnTo>
                      <a:lnTo>
                        <a:pt x="23" y="45"/>
                      </a:lnTo>
                      <a:lnTo>
                        <a:pt x="36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E77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6" name="Freeform 404"/>
                <p:cNvSpPr>
                  <a:spLocks noEditPoints="1"/>
                </p:cNvSpPr>
                <p:nvPr/>
              </p:nvSpPr>
              <p:spPr bwMode="auto">
                <a:xfrm>
                  <a:off x="2197" y="2560"/>
                  <a:ext cx="1660" cy="395"/>
                </a:xfrm>
                <a:custGeom>
                  <a:avLst/>
                  <a:gdLst>
                    <a:gd name="T0" fmla="*/ 1660 w 1660"/>
                    <a:gd name="T1" fmla="*/ 197 h 395"/>
                    <a:gd name="T2" fmla="*/ 1657 w 1660"/>
                    <a:gd name="T3" fmla="*/ 149 h 395"/>
                    <a:gd name="T4" fmla="*/ 1654 w 1660"/>
                    <a:gd name="T5" fmla="*/ 97 h 395"/>
                    <a:gd name="T6" fmla="*/ 1644 w 1660"/>
                    <a:gd name="T7" fmla="*/ 52 h 395"/>
                    <a:gd name="T8" fmla="*/ 1634 w 1660"/>
                    <a:gd name="T9" fmla="*/ 3 h 395"/>
                    <a:gd name="T10" fmla="*/ 1625 w 1660"/>
                    <a:gd name="T11" fmla="*/ 0 h 395"/>
                    <a:gd name="T12" fmla="*/ 1634 w 1660"/>
                    <a:gd name="T13" fmla="*/ 48 h 395"/>
                    <a:gd name="T14" fmla="*/ 1641 w 1660"/>
                    <a:gd name="T15" fmla="*/ 97 h 395"/>
                    <a:gd name="T16" fmla="*/ 1644 w 1660"/>
                    <a:gd name="T17" fmla="*/ 149 h 395"/>
                    <a:gd name="T18" fmla="*/ 1647 w 1660"/>
                    <a:gd name="T19" fmla="*/ 197 h 395"/>
                    <a:gd name="T20" fmla="*/ 1644 w 1660"/>
                    <a:gd name="T21" fmla="*/ 249 h 395"/>
                    <a:gd name="T22" fmla="*/ 1641 w 1660"/>
                    <a:gd name="T23" fmla="*/ 298 h 395"/>
                    <a:gd name="T24" fmla="*/ 1634 w 1660"/>
                    <a:gd name="T25" fmla="*/ 346 h 395"/>
                    <a:gd name="T26" fmla="*/ 1625 w 1660"/>
                    <a:gd name="T27" fmla="*/ 395 h 395"/>
                    <a:gd name="T28" fmla="*/ 1634 w 1660"/>
                    <a:gd name="T29" fmla="*/ 391 h 395"/>
                    <a:gd name="T30" fmla="*/ 1644 w 1660"/>
                    <a:gd name="T31" fmla="*/ 346 h 395"/>
                    <a:gd name="T32" fmla="*/ 1654 w 1660"/>
                    <a:gd name="T33" fmla="*/ 298 h 395"/>
                    <a:gd name="T34" fmla="*/ 1657 w 1660"/>
                    <a:gd name="T35" fmla="*/ 249 h 395"/>
                    <a:gd name="T36" fmla="*/ 1660 w 1660"/>
                    <a:gd name="T37" fmla="*/ 197 h 395"/>
                    <a:gd name="T38" fmla="*/ 23 w 1660"/>
                    <a:gd name="T39" fmla="*/ 3 h 395"/>
                    <a:gd name="T40" fmla="*/ 13 w 1660"/>
                    <a:gd name="T41" fmla="*/ 52 h 395"/>
                    <a:gd name="T42" fmla="*/ 4 w 1660"/>
                    <a:gd name="T43" fmla="*/ 97 h 395"/>
                    <a:gd name="T44" fmla="*/ 0 w 1660"/>
                    <a:gd name="T45" fmla="*/ 149 h 395"/>
                    <a:gd name="T46" fmla="*/ 0 w 1660"/>
                    <a:gd name="T47" fmla="*/ 197 h 395"/>
                    <a:gd name="T48" fmla="*/ 0 w 1660"/>
                    <a:gd name="T49" fmla="*/ 249 h 395"/>
                    <a:gd name="T50" fmla="*/ 4 w 1660"/>
                    <a:gd name="T51" fmla="*/ 298 h 395"/>
                    <a:gd name="T52" fmla="*/ 13 w 1660"/>
                    <a:gd name="T53" fmla="*/ 346 h 395"/>
                    <a:gd name="T54" fmla="*/ 23 w 1660"/>
                    <a:gd name="T55" fmla="*/ 391 h 395"/>
                    <a:gd name="T56" fmla="*/ 33 w 1660"/>
                    <a:gd name="T57" fmla="*/ 395 h 395"/>
                    <a:gd name="T58" fmla="*/ 23 w 1660"/>
                    <a:gd name="T59" fmla="*/ 346 h 395"/>
                    <a:gd name="T60" fmla="*/ 17 w 1660"/>
                    <a:gd name="T61" fmla="*/ 298 h 395"/>
                    <a:gd name="T62" fmla="*/ 13 w 1660"/>
                    <a:gd name="T63" fmla="*/ 249 h 395"/>
                    <a:gd name="T64" fmla="*/ 10 w 1660"/>
                    <a:gd name="T65" fmla="*/ 197 h 395"/>
                    <a:gd name="T66" fmla="*/ 13 w 1660"/>
                    <a:gd name="T67" fmla="*/ 149 h 395"/>
                    <a:gd name="T68" fmla="*/ 17 w 1660"/>
                    <a:gd name="T69" fmla="*/ 97 h 395"/>
                    <a:gd name="T70" fmla="*/ 23 w 1660"/>
                    <a:gd name="T71" fmla="*/ 48 h 395"/>
                    <a:gd name="T72" fmla="*/ 33 w 1660"/>
                    <a:gd name="T73" fmla="*/ 0 h 395"/>
                    <a:gd name="T74" fmla="*/ 23 w 1660"/>
                    <a:gd name="T75" fmla="*/ 3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60" h="395">
                      <a:moveTo>
                        <a:pt x="1660" y="197"/>
                      </a:moveTo>
                      <a:lnTo>
                        <a:pt x="1657" y="149"/>
                      </a:lnTo>
                      <a:lnTo>
                        <a:pt x="1654" y="97"/>
                      </a:lnTo>
                      <a:lnTo>
                        <a:pt x="1644" y="52"/>
                      </a:lnTo>
                      <a:lnTo>
                        <a:pt x="1634" y="3"/>
                      </a:lnTo>
                      <a:lnTo>
                        <a:pt x="1625" y="0"/>
                      </a:lnTo>
                      <a:lnTo>
                        <a:pt x="1634" y="48"/>
                      </a:lnTo>
                      <a:lnTo>
                        <a:pt x="1641" y="97"/>
                      </a:lnTo>
                      <a:lnTo>
                        <a:pt x="1644" y="149"/>
                      </a:lnTo>
                      <a:lnTo>
                        <a:pt x="1647" y="197"/>
                      </a:lnTo>
                      <a:lnTo>
                        <a:pt x="1644" y="249"/>
                      </a:lnTo>
                      <a:lnTo>
                        <a:pt x="1641" y="298"/>
                      </a:lnTo>
                      <a:lnTo>
                        <a:pt x="1634" y="346"/>
                      </a:lnTo>
                      <a:lnTo>
                        <a:pt x="1625" y="395"/>
                      </a:lnTo>
                      <a:lnTo>
                        <a:pt x="1634" y="391"/>
                      </a:lnTo>
                      <a:lnTo>
                        <a:pt x="1644" y="346"/>
                      </a:lnTo>
                      <a:lnTo>
                        <a:pt x="1654" y="298"/>
                      </a:lnTo>
                      <a:lnTo>
                        <a:pt x="1657" y="249"/>
                      </a:lnTo>
                      <a:lnTo>
                        <a:pt x="1660" y="197"/>
                      </a:lnTo>
                      <a:close/>
                      <a:moveTo>
                        <a:pt x="23" y="3"/>
                      </a:moveTo>
                      <a:lnTo>
                        <a:pt x="13" y="52"/>
                      </a:lnTo>
                      <a:lnTo>
                        <a:pt x="4" y="97"/>
                      </a:lnTo>
                      <a:lnTo>
                        <a:pt x="0" y="149"/>
                      </a:lnTo>
                      <a:lnTo>
                        <a:pt x="0" y="197"/>
                      </a:lnTo>
                      <a:lnTo>
                        <a:pt x="0" y="249"/>
                      </a:lnTo>
                      <a:lnTo>
                        <a:pt x="4" y="298"/>
                      </a:lnTo>
                      <a:lnTo>
                        <a:pt x="13" y="346"/>
                      </a:lnTo>
                      <a:lnTo>
                        <a:pt x="23" y="391"/>
                      </a:lnTo>
                      <a:lnTo>
                        <a:pt x="33" y="395"/>
                      </a:lnTo>
                      <a:lnTo>
                        <a:pt x="23" y="346"/>
                      </a:lnTo>
                      <a:lnTo>
                        <a:pt x="17" y="298"/>
                      </a:lnTo>
                      <a:lnTo>
                        <a:pt x="13" y="249"/>
                      </a:lnTo>
                      <a:lnTo>
                        <a:pt x="10" y="197"/>
                      </a:lnTo>
                      <a:lnTo>
                        <a:pt x="13" y="149"/>
                      </a:lnTo>
                      <a:lnTo>
                        <a:pt x="17" y="97"/>
                      </a:lnTo>
                      <a:lnTo>
                        <a:pt x="23" y="48"/>
                      </a:lnTo>
                      <a:lnTo>
                        <a:pt x="33" y="0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EE77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7" name="Freeform 405"/>
                <p:cNvSpPr>
                  <a:spLocks noEditPoints="1"/>
                </p:cNvSpPr>
                <p:nvPr/>
              </p:nvSpPr>
              <p:spPr bwMode="auto">
                <a:xfrm>
                  <a:off x="2201" y="2560"/>
                  <a:ext cx="1650" cy="395"/>
                </a:xfrm>
                <a:custGeom>
                  <a:avLst/>
                  <a:gdLst>
                    <a:gd name="T0" fmla="*/ 1650 w 1650"/>
                    <a:gd name="T1" fmla="*/ 197 h 395"/>
                    <a:gd name="T2" fmla="*/ 1647 w 1650"/>
                    <a:gd name="T3" fmla="*/ 149 h 395"/>
                    <a:gd name="T4" fmla="*/ 1643 w 1650"/>
                    <a:gd name="T5" fmla="*/ 97 h 395"/>
                    <a:gd name="T6" fmla="*/ 1637 w 1650"/>
                    <a:gd name="T7" fmla="*/ 48 h 395"/>
                    <a:gd name="T8" fmla="*/ 1624 w 1650"/>
                    <a:gd name="T9" fmla="*/ 3 h 395"/>
                    <a:gd name="T10" fmla="*/ 1614 w 1650"/>
                    <a:gd name="T11" fmla="*/ 0 h 395"/>
                    <a:gd name="T12" fmla="*/ 1624 w 1650"/>
                    <a:gd name="T13" fmla="*/ 48 h 395"/>
                    <a:gd name="T14" fmla="*/ 1630 w 1650"/>
                    <a:gd name="T15" fmla="*/ 97 h 395"/>
                    <a:gd name="T16" fmla="*/ 1637 w 1650"/>
                    <a:gd name="T17" fmla="*/ 145 h 395"/>
                    <a:gd name="T18" fmla="*/ 1637 w 1650"/>
                    <a:gd name="T19" fmla="*/ 197 h 395"/>
                    <a:gd name="T20" fmla="*/ 1637 w 1650"/>
                    <a:gd name="T21" fmla="*/ 249 h 395"/>
                    <a:gd name="T22" fmla="*/ 1630 w 1650"/>
                    <a:gd name="T23" fmla="*/ 298 h 395"/>
                    <a:gd name="T24" fmla="*/ 1624 w 1650"/>
                    <a:gd name="T25" fmla="*/ 346 h 395"/>
                    <a:gd name="T26" fmla="*/ 1614 w 1650"/>
                    <a:gd name="T27" fmla="*/ 395 h 395"/>
                    <a:gd name="T28" fmla="*/ 1624 w 1650"/>
                    <a:gd name="T29" fmla="*/ 395 h 395"/>
                    <a:gd name="T30" fmla="*/ 1637 w 1650"/>
                    <a:gd name="T31" fmla="*/ 346 h 395"/>
                    <a:gd name="T32" fmla="*/ 1643 w 1650"/>
                    <a:gd name="T33" fmla="*/ 298 h 395"/>
                    <a:gd name="T34" fmla="*/ 1647 w 1650"/>
                    <a:gd name="T35" fmla="*/ 249 h 395"/>
                    <a:gd name="T36" fmla="*/ 1650 w 1650"/>
                    <a:gd name="T37" fmla="*/ 197 h 395"/>
                    <a:gd name="T38" fmla="*/ 26 w 1650"/>
                    <a:gd name="T39" fmla="*/ 3 h 395"/>
                    <a:gd name="T40" fmla="*/ 13 w 1650"/>
                    <a:gd name="T41" fmla="*/ 48 h 395"/>
                    <a:gd name="T42" fmla="*/ 6 w 1650"/>
                    <a:gd name="T43" fmla="*/ 97 h 395"/>
                    <a:gd name="T44" fmla="*/ 3 w 1650"/>
                    <a:gd name="T45" fmla="*/ 149 h 395"/>
                    <a:gd name="T46" fmla="*/ 0 w 1650"/>
                    <a:gd name="T47" fmla="*/ 197 h 395"/>
                    <a:gd name="T48" fmla="*/ 3 w 1650"/>
                    <a:gd name="T49" fmla="*/ 249 h 395"/>
                    <a:gd name="T50" fmla="*/ 6 w 1650"/>
                    <a:gd name="T51" fmla="*/ 298 h 395"/>
                    <a:gd name="T52" fmla="*/ 13 w 1650"/>
                    <a:gd name="T53" fmla="*/ 346 h 395"/>
                    <a:gd name="T54" fmla="*/ 26 w 1650"/>
                    <a:gd name="T55" fmla="*/ 395 h 395"/>
                    <a:gd name="T56" fmla="*/ 35 w 1650"/>
                    <a:gd name="T57" fmla="*/ 395 h 395"/>
                    <a:gd name="T58" fmla="*/ 26 w 1650"/>
                    <a:gd name="T59" fmla="*/ 346 h 395"/>
                    <a:gd name="T60" fmla="*/ 19 w 1650"/>
                    <a:gd name="T61" fmla="*/ 298 h 395"/>
                    <a:gd name="T62" fmla="*/ 13 w 1650"/>
                    <a:gd name="T63" fmla="*/ 249 h 395"/>
                    <a:gd name="T64" fmla="*/ 13 w 1650"/>
                    <a:gd name="T65" fmla="*/ 197 h 395"/>
                    <a:gd name="T66" fmla="*/ 13 w 1650"/>
                    <a:gd name="T67" fmla="*/ 145 h 395"/>
                    <a:gd name="T68" fmla="*/ 19 w 1650"/>
                    <a:gd name="T69" fmla="*/ 97 h 395"/>
                    <a:gd name="T70" fmla="*/ 26 w 1650"/>
                    <a:gd name="T71" fmla="*/ 48 h 395"/>
                    <a:gd name="T72" fmla="*/ 35 w 1650"/>
                    <a:gd name="T73" fmla="*/ 0 h 395"/>
                    <a:gd name="T74" fmla="*/ 26 w 1650"/>
                    <a:gd name="T75" fmla="*/ 3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50" h="395">
                      <a:moveTo>
                        <a:pt x="1650" y="197"/>
                      </a:moveTo>
                      <a:lnTo>
                        <a:pt x="1647" y="149"/>
                      </a:lnTo>
                      <a:lnTo>
                        <a:pt x="1643" y="97"/>
                      </a:lnTo>
                      <a:lnTo>
                        <a:pt x="1637" y="48"/>
                      </a:lnTo>
                      <a:lnTo>
                        <a:pt x="1624" y="3"/>
                      </a:lnTo>
                      <a:lnTo>
                        <a:pt x="1614" y="0"/>
                      </a:lnTo>
                      <a:lnTo>
                        <a:pt x="1624" y="48"/>
                      </a:lnTo>
                      <a:lnTo>
                        <a:pt x="1630" y="97"/>
                      </a:lnTo>
                      <a:lnTo>
                        <a:pt x="1637" y="145"/>
                      </a:lnTo>
                      <a:lnTo>
                        <a:pt x="1637" y="197"/>
                      </a:lnTo>
                      <a:lnTo>
                        <a:pt x="1637" y="249"/>
                      </a:lnTo>
                      <a:lnTo>
                        <a:pt x="1630" y="298"/>
                      </a:lnTo>
                      <a:lnTo>
                        <a:pt x="1624" y="346"/>
                      </a:lnTo>
                      <a:lnTo>
                        <a:pt x="1614" y="395"/>
                      </a:lnTo>
                      <a:lnTo>
                        <a:pt x="1624" y="395"/>
                      </a:lnTo>
                      <a:lnTo>
                        <a:pt x="1637" y="346"/>
                      </a:lnTo>
                      <a:lnTo>
                        <a:pt x="1643" y="298"/>
                      </a:lnTo>
                      <a:lnTo>
                        <a:pt x="1647" y="249"/>
                      </a:lnTo>
                      <a:lnTo>
                        <a:pt x="1650" y="197"/>
                      </a:lnTo>
                      <a:close/>
                      <a:moveTo>
                        <a:pt x="26" y="3"/>
                      </a:moveTo>
                      <a:lnTo>
                        <a:pt x="13" y="48"/>
                      </a:lnTo>
                      <a:lnTo>
                        <a:pt x="6" y="97"/>
                      </a:lnTo>
                      <a:lnTo>
                        <a:pt x="3" y="149"/>
                      </a:lnTo>
                      <a:lnTo>
                        <a:pt x="0" y="197"/>
                      </a:lnTo>
                      <a:lnTo>
                        <a:pt x="3" y="249"/>
                      </a:lnTo>
                      <a:lnTo>
                        <a:pt x="6" y="298"/>
                      </a:lnTo>
                      <a:lnTo>
                        <a:pt x="13" y="346"/>
                      </a:lnTo>
                      <a:lnTo>
                        <a:pt x="26" y="395"/>
                      </a:lnTo>
                      <a:lnTo>
                        <a:pt x="35" y="395"/>
                      </a:lnTo>
                      <a:lnTo>
                        <a:pt x="26" y="346"/>
                      </a:lnTo>
                      <a:lnTo>
                        <a:pt x="19" y="298"/>
                      </a:lnTo>
                      <a:lnTo>
                        <a:pt x="13" y="249"/>
                      </a:lnTo>
                      <a:lnTo>
                        <a:pt x="13" y="197"/>
                      </a:lnTo>
                      <a:lnTo>
                        <a:pt x="13" y="145"/>
                      </a:lnTo>
                      <a:lnTo>
                        <a:pt x="19" y="97"/>
                      </a:lnTo>
                      <a:lnTo>
                        <a:pt x="26" y="48"/>
                      </a:lnTo>
                      <a:lnTo>
                        <a:pt x="35" y="0"/>
                      </a:lnTo>
                      <a:lnTo>
                        <a:pt x="26" y="3"/>
                      </a:lnTo>
                      <a:close/>
                    </a:path>
                  </a:pathLst>
                </a:custGeom>
                <a:solidFill>
                  <a:srgbClr val="EE77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458" name="Freeform 406"/>
                <p:cNvSpPr>
                  <a:spLocks noEditPoints="1"/>
                </p:cNvSpPr>
                <p:nvPr/>
              </p:nvSpPr>
              <p:spPr bwMode="auto">
                <a:xfrm>
                  <a:off x="2207" y="2560"/>
                  <a:ext cx="1637" cy="395"/>
                </a:xfrm>
                <a:custGeom>
                  <a:avLst/>
                  <a:gdLst>
                    <a:gd name="T0" fmla="*/ 1637 w 1637"/>
                    <a:gd name="T1" fmla="*/ 197 h 395"/>
                    <a:gd name="T2" fmla="*/ 1634 w 1637"/>
                    <a:gd name="T3" fmla="*/ 149 h 395"/>
                    <a:gd name="T4" fmla="*/ 1631 w 1637"/>
                    <a:gd name="T5" fmla="*/ 97 h 395"/>
                    <a:gd name="T6" fmla="*/ 1624 w 1637"/>
                    <a:gd name="T7" fmla="*/ 48 h 395"/>
                    <a:gd name="T8" fmla="*/ 1615 w 1637"/>
                    <a:gd name="T9" fmla="*/ 0 h 395"/>
                    <a:gd name="T10" fmla="*/ 1602 w 1637"/>
                    <a:gd name="T11" fmla="*/ 0 h 395"/>
                    <a:gd name="T12" fmla="*/ 1611 w 1637"/>
                    <a:gd name="T13" fmla="*/ 48 h 395"/>
                    <a:gd name="T14" fmla="*/ 1618 w 1637"/>
                    <a:gd name="T15" fmla="*/ 97 h 395"/>
                    <a:gd name="T16" fmla="*/ 1624 w 1637"/>
                    <a:gd name="T17" fmla="*/ 145 h 395"/>
                    <a:gd name="T18" fmla="*/ 1624 w 1637"/>
                    <a:gd name="T19" fmla="*/ 197 h 395"/>
                    <a:gd name="T20" fmla="*/ 1624 w 1637"/>
                    <a:gd name="T21" fmla="*/ 249 h 395"/>
                    <a:gd name="T22" fmla="*/ 1618 w 1637"/>
                    <a:gd name="T23" fmla="*/ 298 h 395"/>
                    <a:gd name="T24" fmla="*/ 1611 w 1637"/>
                    <a:gd name="T25" fmla="*/ 346 h 395"/>
                    <a:gd name="T26" fmla="*/ 1602 w 1637"/>
                    <a:gd name="T27" fmla="*/ 395 h 395"/>
                    <a:gd name="T28" fmla="*/ 1615 w 1637"/>
                    <a:gd name="T29" fmla="*/ 395 h 395"/>
                    <a:gd name="T30" fmla="*/ 1624 w 1637"/>
                    <a:gd name="T31" fmla="*/ 346 h 395"/>
                    <a:gd name="T32" fmla="*/ 1631 w 1637"/>
                    <a:gd name="T33" fmla="*/ 298 h 395"/>
                    <a:gd name="T34" fmla="*/ 1634 w 1637"/>
                    <a:gd name="T35" fmla="*/ 249 h 395"/>
                    <a:gd name="T36" fmla="*/ 1637 w 1637"/>
                    <a:gd name="T37" fmla="*/ 197 h 395"/>
                    <a:gd name="T38" fmla="*/ 23 w 1637"/>
                    <a:gd name="T39" fmla="*/ 0 h 395"/>
                    <a:gd name="T40" fmla="*/ 13 w 1637"/>
                    <a:gd name="T41" fmla="*/ 48 h 395"/>
                    <a:gd name="T42" fmla="*/ 7 w 1637"/>
                    <a:gd name="T43" fmla="*/ 97 h 395"/>
                    <a:gd name="T44" fmla="*/ 3 w 1637"/>
                    <a:gd name="T45" fmla="*/ 149 h 395"/>
                    <a:gd name="T46" fmla="*/ 0 w 1637"/>
                    <a:gd name="T47" fmla="*/ 197 h 395"/>
                    <a:gd name="T48" fmla="*/ 3 w 1637"/>
                    <a:gd name="T49" fmla="*/ 249 h 395"/>
                    <a:gd name="T50" fmla="*/ 7 w 1637"/>
                    <a:gd name="T51" fmla="*/ 298 h 395"/>
                    <a:gd name="T52" fmla="*/ 13 w 1637"/>
                    <a:gd name="T53" fmla="*/ 346 h 395"/>
                    <a:gd name="T54" fmla="*/ 23 w 1637"/>
                    <a:gd name="T55" fmla="*/ 395 h 395"/>
                    <a:gd name="T56" fmla="*/ 36 w 1637"/>
                    <a:gd name="T57" fmla="*/ 395 h 395"/>
                    <a:gd name="T58" fmla="*/ 26 w 1637"/>
                    <a:gd name="T59" fmla="*/ 346 h 395"/>
                    <a:gd name="T60" fmla="*/ 20 w 1637"/>
                    <a:gd name="T61" fmla="*/ 298 h 395"/>
                    <a:gd name="T62" fmla="*/ 13 w 1637"/>
                    <a:gd name="T63" fmla="*/ 249 h 395"/>
                    <a:gd name="T64" fmla="*/ 13 w 1637"/>
                    <a:gd name="T65" fmla="*/ 197 h 395"/>
                    <a:gd name="T66" fmla="*/ 13 w 1637"/>
                    <a:gd name="T67" fmla="*/ 145 h 395"/>
                    <a:gd name="T68" fmla="*/ 20 w 1637"/>
                    <a:gd name="T69" fmla="*/ 97 h 395"/>
                    <a:gd name="T70" fmla="*/ 26 w 1637"/>
                    <a:gd name="T71" fmla="*/ 48 h 395"/>
                    <a:gd name="T72" fmla="*/ 36 w 1637"/>
                    <a:gd name="T73" fmla="*/ 0 h 395"/>
                    <a:gd name="T74" fmla="*/ 23 w 1637"/>
                    <a:gd name="T75" fmla="*/ 0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37" h="395">
                      <a:moveTo>
                        <a:pt x="1637" y="197"/>
                      </a:moveTo>
                      <a:lnTo>
                        <a:pt x="1634" y="149"/>
                      </a:lnTo>
                      <a:lnTo>
                        <a:pt x="1631" y="97"/>
                      </a:lnTo>
                      <a:lnTo>
                        <a:pt x="1624" y="48"/>
                      </a:lnTo>
                      <a:lnTo>
                        <a:pt x="1615" y="0"/>
                      </a:lnTo>
                      <a:lnTo>
                        <a:pt x="1602" y="0"/>
                      </a:lnTo>
                      <a:lnTo>
                        <a:pt x="1611" y="48"/>
                      </a:lnTo>
                      <a:lnTo>
                        <a:pt x="1618" y="97"/>
                      </a:lnTo>
                      <a:lnTo>
                        <a:pt x="1624" y="145"/>
                      </a:lnTo>
                      <a:lnTo>
                        <a:pt x="1624" y="197"/>
                      </a:lnTo>
                      <a:lnTo>
                        <a:pt x="1624" y="249"/>
                      </a:lnTo>
                      <a:lnTo>
                        <a:pt x="1618" y="298"/>
                      </a:lnTo>
                      <a:lnTo>
                        <a:pt x="1611" y="346"/>
                      </a:lnTo>
                      <a:lnTo>
                        <a:pt x="1602" y="395"/>
                      </a:lnTo>
                      <a:lnTo>
                        <a:pt x="1615" y="395"/>
                      </a:lnTo>
                      <a:lnTo>
                        <a:pt x="1624" y="346"/>
                      </a:lnTo>
                      <a:lnTo>
                        <a:pt x="1631" y="298"/>
                      </a:lnTo>
                      <a:lnTo>
                        <a:pt x="1634" y="249"/>
                      </a:lnTo>
                      <a:lnTo>
                        <a:pt x="1637" y="197"/>
                      </a:lnTo>
                      <a:close/>
                      <a:moveTo>
                        <a:pt x="23" y="0"/>
                      </a:moveTo>
                      <a:lnTo>
                        <a:pt x="13" y="48"/>
                      </a:lnTo>
                      <a:lnTo>
                        <a:pt x="7" y="97"/>
                      </a:lnTo>
                      <a:lnTo>
                        <a:pt x="3" y="149"/>
                      </a:lnTo>
                      <a:lnTo>
                        <a:pt x="0" y="197"/>
                      </a:lnTo>
                      <a:lnTo>
                        <a:pt x="3" y="249"/>
                      </a:lnTo>
                      <a:lnTo>
                        <a:pt x="7" y="298"/>
                      </a:lnTo>
                      <a:lnTo>
                        <a:pt x="13" y="346"/>
                      </a:lnTo>
                      <a:lnTo>
                        <a:pt x="23" y="395"/>
                      </a:lnTo>
                      <a:lnTo>
                        <a:pt x="36" y="395"/>
                      </a:lnTo>
                      <a:lnTo>
                        <a:pt x="26" y="346"/>
                      </a:lnTo>
                      <a:lnTo>
                        <a:pt x="20" y="298"/>
                      </a:lnTo>
                      <a:lnTo>
                        <a:pt x="13" y="249"/>
                      </a:lnTo>
                      <a:lnTo>
                        <a:pt x="13" y="197"/>
                      </a:lnTo>
                      <a:lnTo>
                        <a:pt x="13" y="145"/>
                      </a:lnTo>
                      <a:lnTo>
                        <a:pt x="20" y="97"/>
                      </a:lnTo>
                      <a:lnTo>
                        <a:pt x="26" y="48"/>
                      </a:lnTo>
                      <a:lnTo>
                        <a:pt x="36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E76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7898" name="Group 608"/>
              <p:cNvGrpSpPr>
                <a:grpSpLocks/>
              </p:cNvGrpSpPr>
              <p:nvPr/>
            </p:nvGrpSpPr>
            <p:grpSpPr bwMode="auto">
              <a:xfrm>
                <a:off x="1927225" y="2043113"/>
                <a:ext cx="5573713" cy="3278187"/>
                <a:chOff x="1395" y="1242"/>
                <a:chExt cx="3511" cy="2065"/>
              </a:xfrm>
            </p:grpSpPr>
            <p:sp>
              <p:nvSpPr>
                <p:cNvPr id="38059" name="Freeform 408"/>
                <p:cNvSpPr>
                  <a:spLocks noEditPoints="1"/>
                </p:cNvSpPr>
                <p:nvPr/>
              </p:nvSpPr>
              <p:spPr bwMode="auto">
                <a:xfrm>
                  <a:off x="2214" y="2560"/>
                  <a:ext cx="1624" cy="395"/>
                </a:xfrm>
                <a:custGeom>
                  <a:avLst/>
                  <a:gdLst>
                    <a:gd name="T0" fmla="*/ 1624 w 1624"/>
                    <a:gd name="T1" fmla="*/ 197 h 395"/>
                    <a:gd name="T2" fmla="*/ 1624 w 1624"/>
                    <a:gd name="T3" fmla="*/ 145 h 395"/>
                    <a:gd name="T4" fmla="*/ 1617 w 1624"/>
                    <a:gd name="T5" fmla="*/ 97 h 395"/>
                    <a:gd name="T6" fmla="*/ 1611 w 1624"/>
                    <a:gd name="T7" fmla="*/ 48 h 395"/>
                    <a:gd name="T8" fmla="*/ 1601 w 1624"/>
                    <a:gd name="T9" fmla="*/ 0 h 395"/>
                    <a:gd name="T10" fmla="*/ 1588 w 1624"/>
                    <a:gd name="T11" fmla="*/ 0 h 395"/>
                    <a:gd name="T12" fmla="*/ 1598 w 1624"/>
                    <a:gd name="T13" fmla="*/ 48 h 395"/>
                    <a:gd name="T14" fmla="*/ 1608 w 1624"/>
                    <a:gd name="T15" fmla="*/ 97 h 395"/>
                    <a:gd name="T16" fmla="*/ 1611 w 1624"/>
                    <a:gd name="T17" fmla="*/ 145 h 395"/>
                    <a:gd name="T18" fmla="*/ 1611 w 1624"/>
                    <a:gd name="T19" fmla="*/ 197 h 395"/>
                    <a:gd name="T20" fmla="*/ 1611 w 1624"/>
                    <a:gd name="T21" fmla="*/ 249 h 395"/>
                    <a:gd name="T22" fmla="*/ 1608 w 1624"/>
                    <a:gd name="T23" fmla="*/ 298 h 395"/>
                    <a:gd name="T24" fmla="*/ 1598 w 1624"/>
                    <a:gd name="T25" fmla="*/ 346 h 395"/>
                    <a:gd name="T26" fmla="*/ 1588 w 1624"/>
                    <a:gd name="T27" fmla="*/ 395 h 395"/>
                    <a:gd name="T28" fmla="*/ 1601 w 1624"/>
                    <a:gd name="T29" fmla="*/ 395 h 395"/>
                    <a:gd name="T30" fmla="*/ 1611 w 1624"/>
                    <a:gd name="T31" fmla="*/ 346 h 395"/>
                    <a:gd name="T32" fmla="*/ 1617 w 1624"/>
                    <a:gd name="T33" fmla="*/ 298 h 395"/>
                    <a:gd name="T34" fmla="*/ 1624 w 1624"/>
                    <a:gd name="T35" fmla="*/ 249 h 395"/>
                    <a:gd name="T36" fmla="*/ 1624 w 1624"/>
                    <a:gd name="T37" fmla="*/ 197 h 395"/>
                    <a:gd name="T38" fmla="*/ 22 w 1624"/>
                    <a:gd name="T39" fmla="*/ 0 h 395"/>
                    <a:gd name="T40" fmla="*/ 13 w 1624"/>
                    <a:gd name="T41" fmla="*/ 48 h 395"/>
                    <a:gd name="T42" fmla="*/ 6 w 1624"/>
                    <a:gd name="T43" fmla="*/ 97 h 395"/>
                    <a:gd name="T44" fmla="*/ 0 w 1624"/>
                    <a:gd name="T45" fmla="*/ 145 h 395"/>
                    <a:gd name="T46" fmla="*/ 0 w 1624"/>
                    <a:gd name="T47" fmla="*/ 197 h 395"/>
                    <a:gd name="T48" fmla="*/ 0 w 1624"/>
                    <a:gd name="T49" fmla="*/ 249 h 395"/>
                    <a:gd name="T50" fmla="*/ 6 w 1624"/>
                    <a:gd name="T51" fmla="*/ 298 h 395"/>
                    <a:gd name="T52" fmla="*/ 13 w 1624"/>
                    <a:gd name="T53" fmla="*/ 346 h 395"/>
                    <a:gd name="T54" fmla="*/ 22 w 1624"/>
                    <a:gd name="T55" fmla="*/ 395 h 395"/>
                    <a:gd name="T56" fmla="*/ 35 w 1624"/>
                    <a:gd name="T57" fmla="*/ 395 h 395"/>
                    <a:gd name="T58" fmla="*/ 26 w 1624"/>
                    <a:gd name="T59" fmla="*/ 346 h 395"/>
                    <a:gd name="T60" fmla="*/ 19 w 1624"/>
                    <a:gd name="T61" fmla="*/ 298 h 395"/>
                    <a:gd name="T62" fmla="*/ 13 w 1624"/>
                    <a:gd name="T63" fmla="*/ 249 h 395"/>
                    <a:gd name="T64" fmla="*/ 13 w 1624"/>
                    <a:gd name="T65" fmla="*/ 197 h 395"/>
                    <a:gd name="T66" fmla="*/ 13 w 1624"/>
                    <a:gd name="T67" fmla="*/ 145 h 395"/>
                    <a:gd name="T68" fmla="*/ 19 w 1624"/>
                    <a:gd name="T69" fmla="*/ 97 h 395"/>
                    <a:gd name="T70" fmla="*/ 26 w 1624"/>
                    <a:gd name="T71" fmla="*/ 48 h 395"/>
                    <a:gd name="T72" fmla="*/ 35 w 1624"/>
                    <a:gd name="T73" fmla="*/ 0 h 395"/>
                    <a:gd name="T74" fmla="*/ 22 w 1624"/>
                    <a:gd name="T75" fmla="*/ 0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24" h="395">
                      <a:moveTo>
                        <a:pt x="1624" y="197"/>
                      </a:moveTo>
                      <a:lnTo>
                        <a:pt x="1624" y="145"/>
                      </a:lnTo>
                      <a:lnTo>
                        <a:pt x="1617" y="97"/>
                      </a:lnTo>
                      <a:lnTo>
                        <a:pt x="1611" y="48"/>
                      </a:lnTo>
                      <a:lnTo>
                        <a:pt x="1601" y="0"/>
                      </a:lnTo>
                      <a:lnTo>
                        <a:pt x="1588" y="0"/>
                      </a:lnTo>
                      <a:lnTo>
                        <a:pt x="1598" y="48"/>
                      </a:lnTo>
                      <a:lnTo>
                        <a:pt x="1608" y="97"/>
                      </a:lnTo>
                      <a:lnTo>
                        <a:pt x="1611" y="145"/>
                      </a:lnTo>
                      <a:lnTo>
                        <a:pt x="1611" y="197"/>
                      </a:lnTo>
                      <a:lnTo>
                        <a:pt x="1611" y="249"/>
                      </a:lnTo>
                      <a:lnTo>
                        <a:pt x="1608" y="298"/>
                      </a:lnTo>
                      <a:lnTo>
                        <a:pt x="1598" y="346"/>
                      </a:lnTo>
                      <a:lnTo>
                        <a:pt x="1588" y="395"/>
                      </a:lnTo>
                      <a:lnTo>
                        <a:pt x="1601" y="395"/>
                      </a:lnTo>
                      <a:lnTo>
                        <a:pt x="1611" y="346"/>
                      </a:lnTo>
                      <a:lnTo>
                        <a:pt x="1617" y="298"/>
                      </a:lnTo>
                      <a:lnTo>
                        <a:pt x="1624" y="249"/>
                      </a:lnTo>
                      <a:lnTo>
                        <a:pt x="1624" y="197"/>
                      </a:lnTo>
                      <a:close/>
                      <a:moveTo>
                        <a:pt x="22" y="0"/>
                      </a:moveTo>
                      <a:lnTo>
                        <a:pt x="13" y="48"/>
                      </a:lnTo>
                      <a:lnTo>
                        <a:pt x="6" y="97"/>
                      </a:lnTo>
                      <a:lnTo>
                        <a:pt x="0" y="145"/>
                      </a:lnTo>
                      <a:lnTo>
                        <a:pt x="0" y="197"/>
                      </a:lnTo>
                      <a:lnTo>
                        <a:pt x="0" y="249"/>
                      </a:lnTo>
                      <a:lnTo>
                        <a:pt x="6" y="298"/>
                      </a:lnTo>
                      <a:lnTo>
                        <a:pt x="13" y="346"/>
                      </a:lnTo>
                      <a:lnTo>
                        <a:pt x="22" y="395"/>
                      </a:lnTo>
                      <a:lnTo>
                        <a:pt x="35" y="395"/>
                      </a:lnTo>
                      <a:lnTo>
                        <a:pt x="26" y="346"/>
                      </a:lnTo>
                      <a:lnTo>
                        <a:pt x="19" y="298"/>
                      </a:lnTo>
                      <a:lnTo>
                        <a:pt x="13" y="249"/>
                      </a:lnTo>
                      <a:lnTo>
                        <a:pt x="13" y="197"/>
                      </a:lnTo>
                      <a:lnTo>
                        <a:pt x="13" y="145"/>
                      </a:lnTo>
                      <a:lnTo>
                        <a:pt x="19" y="97"/>
                      </a:lnTo>
                      <a:lnTo>
                        <a:pt x="26" y="48"/>
                      </a:lnTo>
                      <a:lnTo>
                        <a:pt x="35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E76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0" name="Freeform 409"/>
                <p:cNvSpPr>
                  <a:spLocks noEditPoints="1"/>
                </p:cNvSpPr>
                <p:nvPr/>
              </p:nvSpPr>
              <p:spPr bwMode="auto">
                <a:xfrm>
                  <a:off x="2220" y="2560"/>
                  <a:ext cx="1611" cy="395"/>
                </a:xfrm>
                <a:custGeom>
                  <a:avLst/>
                  <a:gdLst>
                    <a:gd name="T0" fmla="*/ 1611 w 1611"/>
                    <a:gd name="T1" fmla="*/ 197 h 395"/>
                    <a:gd name="T2" fmla="*/ 1611 w 1611"/>
                    <a:gd name="T3" fmla="*/ 145 h 395"/>
                    <a:gd name="T4" fmla="*/ 1605 w 1611"/>
                    <a:gd name="T5" fmla="*/ 97 h 395"/>
                    <a:gd name="T6" fmla="*/ 1598 w 1611"/>
                    <a:gd name="T7" fmla="*/ 48 h 395"/>
                    <a:gd name="T8" fmla="*/ 1589 w 1611"/>
                    <a:gd name="T9" fmla="*/ 0 h 395"/>
                    <a:gd name="T10" fmla="*/ 1576 w 1611"/>
                    <a:gd name="T11" fmla="*/ 0 h 395"/>
                    <a:gd name="T12" fmla="*/ 1586 w 1611"/>
                    <a:gd name="T13" fmla="*/ 48 h 395"/>
                    <a:gd name="T14" fmla="*/ 1595 w 1611"/>
                    <a:gd name="T15" fmla="*/ 97 h 395"/>
                    <a:gd name="T16" fmla="*/ 1598 w 1611"/>
                    <a:gd name="T17" fmla="*/ 145 h 395"/>
                    <a:gd name="T18" fmla="*/ 1602 w 1611"/>
                    <a:gd name="T19" fmla="*/ 197 h 395"/>
                    <a:gd name="T20" fmla="*/ 1598 w 1611"/>
                    <a:gd name="T21" fmla="*/ 249 h 395"/>
                    <a:gd name="T22" fmla="*/ 1595 w 1611"/>
                    <a:gd name="T23" fmla="*/ 298 h 395"/>
                    <a:gd name="T24" fmla="*/ 1586 w 1611"/>
                    <a:gd name="T25" fmla="*/ 349 h 395"/>
                    <a:gd name="T26" fmla="*/ 1576 w 1611"/>
                    <a:gd name="T27" fmla="*/ 395 h 395"/>
                    <a:gd name="T28" fmla="*/ 1589 w 1611"/>
                    <a:gd name="T29" fmla="*/ 395 h 395"/>
                    <a:gd name="T30" fmla="*/ 1598 w 1611"/>
                    <a:gd name="T31" fmla="*/ 346 h 395"/>
                    <a:gd name="T32" fmla="*/ 1605 w 1611"/>
                    <a:gd name="T33" fmla="*/ 298 h 395"/>
                    <a:gd name="T34" fmla="*/ 1611 w 1611"/>
                    <a:gd name="T35" fmla="*/ 249 h 395"/>
                    <a:gd name="T36" fmla="*/ 1611 w 1611"/>
                    <a:gd name="T37" fmla="*/ 197 h 395"/>
                    <a:gd name="T38" fmla="*/ 23 w 1611"/>
                    <a:gd name="T39" fmla="*/ 0 h 395"/>
                    <a:gd name="T40" fmla="*/ 13 w 1611"/>
                    <a:gd name="T41" fmla="*/ 48 h 395"/>
                    <a:gd name="T42" fmla="*/ 7 w 1611"/>
                    <a:gd name="T43" fmla="*/ 97 h 395"/>
                    <a:gd name="T44" fmla="*/ 0 w 1611"/>
                    <a:gd name="T45" fmla="*/ 145 h 395"/>
                    <a:gd name="T46" fmla="*/ 0 w 1611"/>
                    <a:gd name="T47" fmla="*/ 197 h 395"/>
                    <a:gd name="T48" fmla="*/ 0 w 1611"/>
                    <a:gd name="T49" fmla="*/ 249 h 395"/>
                    <a:gd name="T50" fmla="*/ 7 w 1611"/>
                    <a:gd name="T51" fmla="*/ 298 h 395"/>
                    <a:gd name="T52" fmla="*/ 13 w 1611"/>
                    <a:gd name="T53" fmla="*/ 346 h 395"/>
                    <a:gd name="T54" fmla="*/ 23 w 1611"/>
                    <a:gd name="T55" fmla="*/ 395 h 395"/>
                    <a:gd name="T56" fmla="*/ 36 w 1611"/>
                    <a:gd name="T57" fmla="*/ 395 h 395"/>
                    <a:gd name="T58" fmla="*/ 26 w 1611"/>
                    <a:gd name="T59" fmla="*/ 349 h 395"/>
                    <a:gd name="T60" fmla="*/ 16 w 1611"/>
                    <a:gd name="T61" fmla="*/ 298 h 395"/>
                    <a:gd name="T62" fmla="*/ 13 w 1611"/>
                    <a:gd name="T63" fmla="*/ 249 h 395"/>
                    <a:gd name="T64" fmla="*/ 10 w 1611"/>
                    <a:gd name="T65" fmla="*/ 197 h 395"/>
                    <a:gd name="T66" fmla="*/ 13 w 1611"/>
                    <a:gd name="T67" fmla="*/ 145 h 395"/>
                    <a:gd name="T68" fmla="*/ 16 w 1611"/>
                    <a:gd name="T69" fmla="*/ 97 h 395"/>
                    <a:gd name="T70" fmla="*/ 26 w 1611"/>
                    <a:gd name="T71" fmla="*/ 48 h 395"/>
                    <a:gd name="T72" fmla="*/ 36 w 1611"/>
                    <a:gd name="T73" fmla="*/ 0 h 395"/>
                    <a:gd name="T74" fmla="*/ 23 w 1611"/>
                    <a:gd name="T75" fmla="*/ 0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11" h="395">
                      <a:moveTo>
                        <a:pt x="1611" y="197"/>
                      </a:moveTo>
                      <a:lnTo>
                        <a:pt x="1611" y="145"/>
                      </a:lnTo>
                      <a:lnTo>
                        <a:pt x="1605" y="97"/>
                      </a:lnTo>
                      <a:lnTo>
                        <a:pt x="1598" y="48"/>
                      </a:lnTo>
                      <a:lnTo>
                        <a:pt x="1589" y="0"/>
                      </a:lnTo>
                      <a:lnTo>
                        <a:pt x="1576" y="0"/>
                      </a:lnTo>
                      <a:lnTo>
                        <a:pt x="1586" y="48"/>
                      </a:lnTo>
                      <a:lnTo>
                        <a:pt x="1595" y="97"/>
                      </a:lnTo>
                      <a:lnTo>
                        <a:pt x="1598" y="145"/>
                      </a:lnTo>
                      <a:lnTo>
                        <a:pt x="1602" y="197"/>
                      </a:lnTo>
                      <a:lnTo>
                        <a:pt x="1598" y="249"/>
                      </a:lnTo>
                      <a:lnTo>
                        <a:pt x="1595" y="298"/>
                      </a:lnTo>
                      <a:lnTo>
                        <a:pt x="1586" y="349"/>
                      </a:lnTo>
                      <a:lnTo>
                        <a:pt x="1576" y="395"/>
                      </a:lnTo>
                      <a:lnTo>
                        <a:pt x="1589" y="395"/>
                      </a:lnTo>
                      <a:lnTo>
                        <a:pt x="1598" y="346"/>
                      </a:lnTo>
                      <a:lnTo>
                        <a:pt x="1605" y="298"/>
                      </a:lnTo>
                      <a:lnTo>
                        <a:pt x="1611" y="249"/>
                      </a:lnTo>
                      <a:lnTo>
                        <a:pt x="1611" y="197"/>
                      </a:lnTo>
                      <a:close/>
                      <a:moveTo>
                        <a:pt x="23" y="0"/>
                      </a:moveTo>
                      <a:lnTo>
                        <a:pt x="13" y="48"/>
                      </a:lnTo>
                      <a:lnTo>
                        <a:pt x="7" y="97"/>
                      </a:lnTo>
                      <a:lnTo>
                        <a:pt x="0" y="145"/>
                      </a:lnTo>
                      <a:lnTo>
                        <a:pt x="0" y="197"/>
                      </a:lnTo>
                      <a:lnTo>
                        <a:pt x="0" y="249"/>
                      </a:lnTo>
                      <a:lnTo>
                        <a:pt x="7" y="298"/>
                      </a:lnTo>
                      <a:lnTo>
                        <a:pt x="13" y="346"/>
                      </a:lnTo>
                      <a:lnTo>
                        <a:pt x="23" y="395"/>
                      </a:lnTo>
                      <a:lnTo>
                        <a:pt x="36" y="395"/>
                      </a:lnTo>
                      <a:lnTo>
                        <a:pt x="26" y="349"/>
                      </a:lnTo>
                      <a:lnTo>
                        <a:pt x="16" y="298"/>
                      </a:lnTo>
                      <a:lnTo>
                        <a:pt x="13" y="249"/>
                      </a:lnTo>
                      <a:lnTo>
                        <a:pt x="10" y="197"/>
                      </a:lnTo>
                      <a:lnTo>
                        <a:pt x="13" y="145"/>
                      </a:lnTo>
                      <a:lnTo>
                        <a:pt x="16" y="97"/>
                      </a:lnTo>
                      <a:lnTo>
                        <a:pt x="26" y="48"/>
                      </a:lnTo>
                      <a:lnTo>
                        <a:pt x="36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E75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1" name="Freeform 410"/>
                <p:cNvSpPr>
                  <a:spLocks noEditPoints="1"/>
                </p:cNvSpPr>
                <p:nvPr/>
              </p:nvSpPr>
              <p:spPr bwMode="auto">
                <a:xfrm>
                  <a:off x="2227" y="2560"/>
                  <a:ext cx="1598" cy="398"/>
                </a:xfrm>
                <a:custGeom>
                  <a:avLst/>
                  <a:gdLst>
                    <a:gd name="T0" fmla="*/ 1598 w 1598"/>
                    <a:gd name="T1" fmla="*/ 197 h 398"/>
                    <a:gd name="T2" fmla="*/ 1598 w 1598"/>
                    <a:gd name="T3" fmla="*/ 145 h 398"/>
                    <a:gd name="T4" fmla="*/ 1595 w 1598"/>
                    <a:gd name="T5" fmla="*/ 97 h 398"/>
                    <a:gd name="T6" fmla="*/ 1585 w 1598"/>
                    <a:gd name="T7" fmla="*/ 48 h 398"/>
                    <a:gd name="T8" fmla="*/ 1575 w 1598"/>
                    <a:gd name="T9" fmla="*/ 0 h 398"/>
                    <a:gd name="T10" fmla="*/ 1562 w 1598"/>
                    <a:gd name="T11" fmla="*/ 0 h 398"/>
                    <a:gd name="T12" fmla="*/ 1572 w 1598"/>
                    <a:gd name="T13" fmla="*/ 45 h 398"/>
                    <a:gd name="T14" fmla="*/ 1582 w 1598"/>
                    <a:gd name="T15" fmla="*/ 97 h 398"/>
                    <a:gd name="T16" fmla="*/ 1585 w 1598"/>
                    <a:gd name="T17" fmla="*/ 145 h 398"/>
                    <a:gd name="T18" fmla="*/ 1588 w 1598"/>
                    <a:gd name="T19" fmla="*/ 197 h 398"/>
                    <a:gd name="T20" fmla="*/ 1585 w 1598"/>
                    <a:gd name="T21" fmla="*/ 249 h 398"/>
                    <a:gd name="T22" fmla="*/ 1582 w 1598"/>
                    <a:gd name="T23" fmla="*/ 298 h 398"/>
                    <a:gd name="T24" fmla="*/ 1572 w 1598"/>
                    <a:gd name="T25" fmla="*/ 349 h 398"/>
                    <a:gd name="T26" fmla="*/ 1562 w 1598"/>
                    <a:gd name="T27" fmla="*/ 398 h 398"/>
                    <a:gd name="T28" fmla="*/ 1575 w 1598"/>
                    <a:gd name="T29" fmla="*/ 395 h 398"/>
                    <a:gd name="T30" fmla="*/ 1585 w 1598"/>
                    <a:gd name="T31" fmla="*/ 346 h 398"/>
                    <a:gd name="T32" fmla="*/ 1595 w 1598"/>
                    <a:gd name="T33" fmla="*/ 298 h 398"/>
                    <a:gd name="T34" fmla="*/ 1598 w 1598"/>
                    <a:gd name="T35" fmla="*/ 249 h 398"/>
                    <a:gd name="T36" fmla="*/ 1598 w 1598"/>
                    <a:gd name="T37" fmla="*/ 197 h 398"/>
                    <a:gd name="T38" fmla="*/ 22 w 1598"/>
                    <a:gd name="T39" fmla="*/ 0 h 398"/>
                    <a:gd name="T40" fmla="*/ 13 w 1598"/>
                    <a:gd name="T41" fmla="*/ 48 h 398"/>
                    <a:gd name="T42" fmla="*/ 6 w 1598"/>
                    <a:gd name="T43" fmla="*/ 97 h 398"/>
                    <a:gd name="T44" fmla="*/ 0 w 1598"/>
                    <a:gd name="T45" fmla="*/ 145 h 398"/>
                    <a:gd name="T46" fmla="*/ 0 w 1598"/>
                    <a:gd name="T47" fmla="*/ 197 h 398"/>
                    <a:gd name="T48" fmla="*/ 0 w 1598"/>
                    <a:gd name="T49" fmla="*/ 249 h 398"/>
                    <a:gd name="T50" fmla="*/ 6 w 1598"/>
                    <a:gd name="T51" fmla="*/ 298 h 398"/>
                    <a:gd name="T52" fmla="*/ 13 w 1598"/>
                    <a:gd name="T53" fmla="*/ 346 h 398"/>
                    <a:gd name="T54" fmla="*/ 22 w 1598"/>
                    <a:gd name="T55" fmla="*/ 395 h 398"/>
                    <a:gd name="T56" fmla="*/ 35 w 1598"/>
                    <a:gd name="T57" fmla="*/ 398 h 398"/>
                    <a:gd name="T58" fmla="*/ 25 w 1598"/>
                    <a:gd name="T59" fmla="*/ 349 h 398"/>
                    <a:gd name="T60" fmla="*/ 16 w 1598"/>
                    <a:gd name="T61" fmla="*/ 298 h 398"/>
                    <a:gd name="T62" fmla="*/ 13 w 1598"/>
                    <a:gd name="T63" fmla="*/ 249 h 398"/>
                    <a:gd name="T64" fmla="*/ 9 w 1598"/>
                    <a:gd name="T65" fmla="*/ 197 h 398"/>
                    <a:gd name="T66" fmla="*/ 13 w 1598"/>
                    <a:gd name="T67" fmla="*/ 145 h 398"/>
                    <a:gd name="T68" fmla="*/ 16 w 1598"/>
                    <a:gd name="T69" fmla="*/ 97 h 398"/>
                    <a:gd name="T70" fmla="*/ 25 w 1598"/>
                    <a:gd name="T71" fmla="*/ 45 h 398"/>
                    <a:gd name="T72" fmla="*/ 35 w 1598"/>
                    <a:gd name="T73" fmla="*/ 0 h 398"/>
                    <a:gd name="T74" fmla="*/ 22 w 1598"/>
                    <a:gd name="T75" fmla="*/ 0 h 3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98" h="398">
                      <a:moveTo>
                        <a:pt x="1598" y="197"/>
                      </a:moveTo>
                      <a:lnTo>
                        <a:pt x="1598" y="145"/>
                      </a:lnTo>
                      <a:lnTo>
                        <a:pt x="1595" y="97"/>
                      </a:lnTo>
                      <a:lnTo>
                        <a:pt x="1585" y="48"/>
                      </a:lnTo>
                      <a:lnTo>
                        <a:pt x="1575" y="0"/>
                      </a:lnTo>
                      <a:lnTo>
                        <a:pt x="1562" y="0"/>
                      </a:lnTo>
                      <a:lnTo>
                        <a:pt x="1572" y="45"/>
                      </a:lnTo>
                      <a:lnTo>
                        <a:pt x="1582" y="97"/>
                      </a:lnTo>
                      <a:lnTo>
                        <a:pt x="1585" y="145"/>
                      </a:lnTo>
                      <a:lnTo>
                        <a:pt x="1588" y="197"/>
                      </a:lnTo>
                      <a:lnTo>
                        <a:pt x="1585" y="249"/>
                      </a:lnTo>
                      <a:lnTo>
                        <a:pt x="1582" y="298"/>
                      </a:lnTo>
                      <a:lnTo>
                        <a:pt x="1572" y="349"/>
                      </a:lnTo>
                      <a:lnTo>
                        <a:pt x="1562" y="398"/>
                      </a:lnTo>
                      <a:lnTo>
                        <a:pt x="1575" y="395"/>
                      </a:lnTo>
                      <a:lnTo>
                        <a:pt x="1585" y="346"/>
                      </a:lnTo>
                      <a:lnTo>
                        <a:pt x="1595" y="298"/>
                      </a:lnTo>
                      <a:lnTo>
                        <a:pt x="1598" y="249"/>
                      </a:lnTo>
                      <a:lnTo>
                        <a:pt x="1598" y="197"/>
                      </a:lnTo>
                      <a:close/>
                      <a:moveTo>
                        <a:pt x="22" y="0"/>
                      </a:moveTo>
                      <a:lnTo>
                        <a:pt x="13" y="48"/>
                      </a:lnTo>
                      <a:lnTo>
                        <a:pt x="6" y="97"/>
                      </a:lnTo>
                      <a:lnTo>
                        <a:pt x="0" y="145"/>
                      </a:lnTo>
                      <a:lnTo>
                        <a:pt x="0" y="197"/>
                      </a:lnTo>
                      <a:lnTo>
                        <a:pt x="0" y="249"/>
                      </a:lnTo>
                      <a:lnTo>
                        <a:pt x="6" y="298"/>
                      </a:lnTo>
                      <a:lnTo>
                        <a:pt x="13" y="346"/>
                      </a:lnTo>
                      <a:lnTo>
                        <a:pt x="22" y="395"/>
                      </a:lnTo>
                      <a:lnTo>
                        <a:pt x="35" y="398"/>
                      </a:lnTo>
                      <a:lnTo>
                        <a:pt x="25" y="349"/>
                      </a:lnTo>
                      <a:lnTo>
                        <a:pt x="16" y="298"/>
                      </a:lnTo>
                      <a:lnTo>
                        <a:pt x="13" y="249"/>
                      </a:lnTo>
                      <a:lnTo>
                        <a:pt x="9" y="197"/>
                      </a:lnTo>
                      <a:lnTo>
                        <a:pt x="13" y="145"/>
                      </a:lnTo>
                      <a:lnTo>
                        <a:pt x="16" y="97"/>
                      </a:lnTo>
                      <a:lnTo>
                        <a:pt x="25" y="45"/>
                      </a:lnTo>
                      <a:lnTo>
                        <a:pt x="35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E75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2" name="Freeform 411"/>
                <p:cNvSpPr>
                  <a:spLocks noEditPoints="1"/>
                </p:cNvSpPr>
                <p:nvPr/>
              </p:nvSpPr>
              <p:spPr bwMode="auto">
                <a:xfrm>
                  <a:off x="2230" y="2557"/>
                  <a:ext cx="1592" cy="401"/>
                </a:xfrm>
                <a:custGeom>
                  <a:avLst/>
                  <a:gdLst>
                    <a:gd name="T0" fmla="*/ 1592 w 1592"/>
                    <a:gd name="T1" fmla="*/ 200 h 401"/>
                    <a:gd name="T2" fmla="*/ 1588 w 1592"/>
                    <a:gd name="T3" fmla="*/ 148 h 401"/>
                    <a:gd name="T4" fmla="*/ 1585 w 1592"/>
                    <a:gd name="T5" fmla="*/ 100 h 401"/>
                    <a:gd name="T6" fmla="*/ 1576 w 1592"/>
                    <a:gd name="T7" fmla="*/ 51 h 401"/>
                    <a:gd name="T8" fmla="*/ 1566 w 1592"/>
                    <a:gd name="T9" fmla="*/ 3 h 401"/>
                    <a:gd name="T10" fmla="*/ 1553 w 1592"/>
                    <a:gd name="T11" fmla="*/ 0 h 401"/>
                    <a:gd name="T12" fmla="*/ 1566 w 1592"/>
                    <a:gd name="T13" fmla="*/ 48 h 401"/>
                    <a:gd name="T14" fmla="*/ 1572 w 1592"/>
                    <a:gd name="T15" fmla="*/ 100 h 401"/>
                    <a:gd name="T16" fmla="*/ 1579 w 1592"/>
                    <a:gd name="T17" fmla="*/ 148 h 401"/>
                    <a:gd name="T18" fmla="*/ 1579 w 1592"/>
                    <a:gd name="T19" fmla="*/ 200 h 401"/>
                    <a:gd name="T20" fmla="*/ 1579 w 1592"/>
                    <a:gd name="T21" fmla="*/ 252 h 401"/>
                    <a:gd name="T22" fmla="*/ 1572 w 1592"/>
                    <a:gd name="T23" fmla="*/ 304 h 401"/>
                    <a:gd name="T24" fmla="*/ 1566 w 1592"/>
                    <a:gd name="T25" fmla="*/ 352 h 401"/>
                    <a:gd name="T26" fmla="*/ 1553 w 1592"/>
                    <a:gd name="T27" fmla="*/ 401 h 401"/>
                    <a:gd name="T28" fmla="*/ 1566 w 1592"/>
                    <a:gd name="T29" fmla="*/ 398 h 401"/>
                    <a:gd name="T30" fmla="*/ 1576 w 1592"/>
                    <a:gd name="T31" fmla="*/ 352 h 401"/>
                    <a:gd name="T32" fmla="*/ 1585 w 1592"/>
                    <a:gd name="T33" fmla="*/ 301 h 401"/>
                    <a:gd name="T34" fmla="*/ 1588 w 1592"/>
                    <a:gd name="T35" fmla="*/ 252 h 401"/>
                    <a:gd name="T36" fmla="*/ 1592 w 1592"/>
                    <a:gd name="T37" fmla="*/ 200 h 401"/>
                    <a:gd name="T38" fmla="*/ 26 w 1592"/>
                    <a:gd name="T39" fmla="*/ 3 h 401"/>
                    <a:gd name="T40" fmla="*/ 16 w 1592"/>
                    <a:gd name="T41" fmla="*/ 51 h 401"/>
                    <a:gd name="T42" fmla="*/ 6 w 1592"/>
                    <a:gd name="T43" fmla="*/ 100 h 401"/>
                    <a:gd name="T44" fmla="*/ 3 w 1592"/>
                    <a:gd name="T45" fmla="*/ 148 h 401"/>
                    <a:gd name="T46" fmla="*/ 0 w 1592"/>
                    <a:gd name="T47" fmla="*/ 200 h 401"/>
                    <a:gd name="T48" fmla="*/ 3 w 1592"/>
                    <a:gd name="T49" fmla="*/ 252 h 401"/>
                    <a:gd name="T50" fmla="*/ 6 w 1592"/>
                    <a:gd name="T51" fmla="*/ 301 h 401"/>
                    <a:gd name="T52" fmla="*/ 16 w 1592"/>
                    <a:gd name="T53" fmla="*/ 352 h 401"/>
                    <a:gd name="T54" fmla="*/ 26 w 1592"/>
                    <a:gd name="T55" fmla="*/ 398 h 401"/>
                    <a:gd name="T56" fmla="*/ 39 w 1592"/>
                    <a:gd name="T57" fmla="*/ 401 h 401"/>
                    <a:gd name="T58" fmla="*/ 29 w 1592"/>
                    <a:gd name="T59" fmla="*/ 352 h 401"/>
                    <a:gd name="T60" fmla="*/ 19 w 1592"/>
                    <a:gd name="T61" fmla="*/ 304 h 401"/>
                    <a:gd name="T62" fmla="*/ 13 w 1592"/>
                    <a:gd name="T63" fmla="*/ 252 h 401"/>
                    <a:gd name="T64" fmla="*/ 13 w 1592"/>
                    <a:gd name="T65" fmla="*/ 200 h 401"/>
                    <a:gd name="T66" fmla="*/ 13 w 1592"/>
                    <a:gd name="T67" fmla="*/ 148 h 401"/>
                    <a:gd name="T68" fmla="*/ 19 w 1592"/>
                    <a:gd name="T69" fmla="*/ 100 h 401"/>
                    <a:gd name="T70" fmla="*/ 29 w 1592"/>
                    <a:gd name="T71" fmla="*/ 48 h 401"/>
                    <a:gd name="T72" fmla="*/ 39 w 1592"/>
                    <a:gd name="T73" fmla="*/ 0 h 401"/>
                    <a:gd name="T74" fmla="*/ 26 w 1592"/>
                    <a:gd name="T75" fmla="*/ 3 h 4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92" h="401">
                      <a:moveTo>
                        <a:pt x="1592" y="200"/>
                      </a:moveTo>
                      <a:lnTo>
                        <a:pt x="1588" y="148"/>
                      </a:lnTo>
                      <a:lnTo>
                        <a:pt x="1585" y="100"/>
                      </a:lnTo>
                      <a:lnTo>
                        <a:pt x="1576" y="51"/>
                      </a:lnTo>
                      <a:lnTo>
                        <a:pt x="1566" y="3"/>
                      </a:lnTo>
                      <a:lnTo>
                        <a:pt x="1553" y="0"/>
                      </a:lnTo>
                      <a:lnTo>
                        <a:pt x="1566" y="48"/>
                      </a:lnTo>
                      <a:lnTo>
                        <a:pt x="1572" y="100"/>
                      </a:lnTo>
                      <a:lnTo>
                        <a:pt x="1579" y="148"/>
                      </a:lnTo>
                      <a:lnTo>
                        <a:pt x="1579" y="200"/>
                      </a:lnTo>
                      <a:lnTo>
                        <a:pt x="1579" y="252"/>
                      </a:lnTo>
                      <a:lnTo>
                        <a:pt x="1572" y="304"/>
                      </a:lnTo>
                      <a:lnTo>
                        <a:pt x="1566" y="352"/>
                      </a:lnTo>
                      <a:lnTo>
                        <a:pt x="1553" y="401"/>
                      </a:lnTo>
                      <a:lnTo>
                        <a:pt x="1566" y="398"/>
                      </a:lnTo>
                      <a:lnTo>
                        <a:pt x="1576" y="352"/>
                      </a:lnTo>
                      <a:lnTo>
                        <a:pt x="1585" y="301"/>
                      </a:lnTo>
                      <a:lnTo>
                        <a:pt x="1588" y="252"/>
                      </a:lnTo>
                      <a:lnTo>
                        <a:pt x="1592" y="200"/>
                      </a:lnTo>
                      <a:close/>
                      <a:moveTo>
                        <a:pt x="26" y="3"/>
                      </a:moveTo>
                      <a:lnTo>
                        <a:pt x="16" y="51"/>
                      </a:lnTo>
                      <a:lnTo>
                        <a:pt x="6" y="100"/>
                      </a:lnTo>
                      <a:lnTo>
                        <a:pt x="3" y="148"/>
                      </a:lnTo>
                      <a:lnTo>
                        <a:pt x="0" y="200"/>
                      </a:lnTo>
                      <a:lnTo>
                        <a:pt x="3" y="252"/>
                      </a:lnTo>
                      <a:lnTo>
                        <a:pt x="6" y="301"/>
                      </a:lnTo>
                      <a:lnTo>
                        <a:pt x="16" y="352"/>
                      </a:lnTo>
                      <a:lnTo>
                        <a:pt x="26" y="398"/>
                      </a:lnTo>
                      <a:lnTo>
                        <a:pt x="39" y="401"/>
                      </a:lnTo>
                      <a:lnTo>
                        <a:pt x="29" y="352"/>
                      </a:lnTo>
                      <a:lnTo>
                        <a:pt x="19" y="304"/>
                      </a:lnTo>
                      <a:lnTo>
                        <a:pt x="13" y="252"/>
                      </a:lnTo>
                      <a:lnTo>
                        <a:pt x="13" y="200"/>
                      </a:lnTo>
                      <a:lnTo>
                        <a:pt x="13" y="148"/>
                      </a:lnTo>
                      <a:lnTo>
                        <a:pt x="19" y="100"/>
                      </a:lnTo>
                      <a:lnTo>
                        <a:pt x="29" y="48"/>
                      </a:lnTo>
                      <a:lnTo>
                        <a:pt x="39" y="0"/>
                      </a:lnTo>
                      <a:lnTo>
                        <a:pt x="26" y="3"/>
                      </a:lnTo>
                      <a:close/>
                    </a:path>
                  </a:pathLst>
                </a:custGeom>
                <a:solidFill>
                  <a:srgbClr val="EE74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3" name="Freeform 412"/>
                <p:cNvSpPr>
                  <a:spLocks noEditPoints="1"/>
                </p:cNvSpPr>
                <p:nvPr/>
              </p:nvSpPr>
              <p:spPr bwMode="auto">
                <a:xfrm>
                  <a:off x="2236" y="2557"/>
                  <a:ext cx="1579" cy="401"/>
                </a:xfrm>
                <a:custGeom>
                  <a:avLst/>
                  <a:gdLst>
                    <a:gd name="T0" fmla="*/ 1579 w 1579"/>
                    <a:gd name="T1" fmla="*/ 200 h 401"/>
                    <a:gd name="T2" fmla="*/ 1576 w 1579"/>
                    <a:gd name="T3" fmla="*/ 148 h 401"/>
                    <a:gd name="T4" fmla="*/ 1573 w 1579"/>
                    <a:gd name="T5" fmla="*/ 100 h 401"/>
                    <a:gd name="T6" fmla="*/ 1563 w 1579"/>
                    <a:gd name="T7" fmla="*/ 48 h 401"/>
                    <a:gd name="T8" fmla="*/ 1553 w 1579"/>
                    <a:gd name="T9" fmla="*/ 3 h 401"/>
                    <a:gd name="T10" fmla="*/ 1540 w 1579"/>
                    <a:gd name="T11" fmla="*/ 0 h 401"/>
                    <a:gd name="T12" fmla="*/ 1553 w 1579"/>
                    <a:gd name="T13" fmla="*/ 48 h 401"/>
                    <a:gd name="T14" fmla="*/ 1560 w 1579"/>
                    <a:gd name="T15" fmla="*/ 100 h 401"/>
                    <a:gd name="T16" fmla="*/ 1566 w 1579"/>
                    <a:gd name="T17" fmla="*/ 148 h 401"/>
                    <a:gd name="T18" fmla="*/ 1566 w 1579"/>
                    <a:gd name="T19" fmla="*/ 200 h 401"/>
                    <a:gd name="T20" fmla="*/ 1566 w 1579"/>
                    <a:gd name="T21" fmla="*/ 252 h 401"/>
                    <a:gd name="T22" fmla="*/ 1560 w 1579"/>
                    <a:gd name="T23" fmla="*/ 304 h 401"/>
                    <a:gd name="T24" fmla="*/ 1553 w 1579"/>
                    <a:gd name="T25" fmla="*/ 352 h 401"/>
                    <a:gd name="T26" fmla="*/ 1540 w 1579"/>
                    <a:gd name="T27" fmla="*/ 401 h 401"/>
                    <a:gd name="T28" fmla="*/ 1553 w 1579"/>
                    <a:gd name="T29" fmla="*/ 401 h 401"/>
                    <a:gd name="T30" fmla="*/ 1563 w 1579"/>
                    <a:gd name="T31" fmla="*/ 352 h 401"/>
                    <a:gd name="T32" fmla="*/ 1573 w 1579"/>
                    <a:gd name="T33" fmla="*/ 301 h 401"/>
                    <a:gd name="T34" fmla="*/ 1576 w 1579"/>
                    <a:gd name="T35" fmla="*/ 252 h 401"/>
                    <a:gd name="T36" fmla="*/ 1579 w 1579"/>
                    <a:gd name="T37" fmla="*/ 200 h 401"/>
                    <a:gd name="T38" fmla="*/ 26 w 1579"/>
                    <a:gd name="T39" fmla="*/ 3 h 401"/>
                    <a:gd name="T40" fmla="*/ 16 w 1579"/>
                    <a:gd name="T41" fmla="*/ 48 h 401"/>
                    <a:gd name="T42" fmla="*/ 7 w 1579"/>
                    <a:gd name="T43" fmla="*/ 100 h 401"/>
                    <a:gd name="T44" fmla="*/ 4 w 1579"/>
                    <a:gd name="T45" fmla="*/ 148 h 401"/>
                    <a:gd name="T46" fmla="*/ 0 w 1579"/>
                    <a:gd name="T47" fmla="*/ 200 h 401"/>
                    <a:gd name="T48" fmla="*/ 4 w 1579"/>
                    <a:gd name="T49" fmla="*/ 252 h 401"/>
                    <a:gd name="T50" fmla="*/ 7 w 1579"/>
                    <a:gd name="T51" fmla="*/ 301 h 401"/>
                    <a:gd name="T52" fmla="*/ 16 w 1579"/>
                    <a:gd name="T53" fmla="*/ 352 h 401"/>
                    <a:gd name="T54" fmla="*/ 26 w 1579"/>
                    <a:gd name="T55" fmla="*/ 401 h 401"/>
                    <a:gd name="T56" fmla="*/ 39 w 1579"/>
                    <a:gd name="T57" fmla="*/ 401 h 401"/>
                    <a:gd name="T58" fmla="*/ 26 w 1579"/>
                    <a:gd name="T59" fmla="*/ 352 h 401"/>
                    <a:gd name="T60" fmla="*/ 20 w 1579"/>
                    <a:gd name="T61" fmla="*/ 304 h 401"/>
                    <a:gd name="T62" fmla="*/ 13 w 1579"/>
                    <a:gd name="T63" fmla="*/ 252 h 401"/>
                    <a:gd name="T64" fmla="*/ 13 w 1579"/>
                    <a:gd name="T65" fmla="*/ 200 h 401"/>
                    <a:gd name="T66" fmla="*/ 13 w 1579"/>
                    <a:gd name="T67" fmla="*/ 148 h 401"/>
                    <a:gd name="T68" fmla="*/ 20 w 1579"/>
                    <a:gd name="T69" fmla="*/ 100 h 401"/>
                    <a:gd name="T70" fmla="*/ 26 w 1579"/>
                    <a:gd name="T71" fmla="*/ 48 h 401"/>
                    <a:gd name="T72" fmla="*/ 39 w 1579"/>
                    <a:gd name="T73" fmla="*/ 0 h 401"/>
                    <a:gd name="T74" fmla="*/ 26 w 1579"/>
                    <a:gd name="T75" fmla="*/ 3 h 4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79" h="401">
                      <a:moveTo>
                        <a:pt x="1579" y="200"/>
                      </a:moveTo>
                      <a:lnTo>
                        <a:pt x="1576" y="148"/>
                      </a:lnTo>
                      <a:lnTo>
                        <a:pt x="1573" y="100"/>
                      </a:lnTo>
                      <a:lnTo>
                        <a:pt x="1563" y="48"/>
                      </a:lnTo>
                      <a:lnTo>
                        <a:pt x="1553" y="3"/>
                      </a:lnTo>
                      <a:lnTo>
                        <a:pt x="1540" y="0"/>
                      </a:lnTo>
                      <a:lnTo>
                        <a:pt x="1553" y="48"/>
                      </a:lnTo>
                      <a:lnTo>
                        <a:pt x="1560" y="100"/>
                      </a:lnTo>
                      <a:lnTo>
                        <a:pt x="1566" y="148"/>
                      </a:lnTo>
                      <a:lnTo>
                        <a:pt x="1566" y="200"/>
                      </a:lnTo>
                      <a:lnTo>
                        <a:pt x="1566" y="252"/>
                      </a:lnTo>
                      <a:lnTo>
                        <a:pt x="1560" y="304"/>
                      </a:lnTo>
                      <a:lnTo>
                        <a:pt x="1553" y="352"/>
                      </a:lnTo>
                      <a:lnTo>
                        <a:pt x="1540" y="401"/>
                      </a:lnTo>
                      <a:lnTo>
                        <a:pt x="1553" y="401"/>
                      </a:lnTo>
                      <a:lnTo>
                        <a:pt x="1563" y="352"/>
                      </a:lnTo>
                      <a:lnTo>
                        <a:pt x="1573" y="301"/>
                      </a:lnTo>
                      <a:lnTo>
                        <a:pt x="1576" y="252"/>
                      </a:lnTo>
                      <a:lnTo>
                        <a:pt x="1579" y="200"/>
                      </a:lnTo>
                      <a:close/>
                      <a:moveTo>
                        <a:pt x="26" y="3"/>
                      </a:moveTo>
                      <a:lnTo>
                        <a:pt x="16" y="48"/>
                      </a:lnTo>
                      <a:lnTo>
                        <a:pt x="7" y="100"/>
                      </a:lnTo>
                      <a:lnTo>
                        <a:pt x="4" y="148"/>
                      </a:lnTo>
                      <a:lnTo>
                        <a:pt x="0" y="200"/>
                      </a:lnTo>
                      <a:lnTo>
                        <a:pt x="4" y="252"/>
                      </a:lnTo>
                      <a:lnTo>
                        <a:pt x="7" y="301"/>
                      </a:lnTo>
                      <a:lnTo>
                        <a:pt x="16" y="352"/>
                      </a:lnTo>
                      <a:lnTo>
                        <a:pt x="26" y="401"/>
                      </a:lnTo>
                      <a:lnTo>
                        <a:pt x="39" y="401"/>
                      </a:lnTo>
                      <a:lnTo>
                        <a:pt x="26" y="352"/>
                      </a:lnTo>
                      <a:lnTo>
                        <a:pt x="20" y="304"/>
                      </a:lnTo>
                      <a:lnTo>
                        <a:pt x="13" y="252"/>
                      </a:lnTo>
                      <a:lnTo>
                        <a:pt x="13" y="200"/>
                      </a:lnTo>
                      <a:lnTo>
                        <a:pt x="13" y="148"/>
                      </a:lnTo>
                      <a:lnTo>
                        <a:pt x="20" y="100"/>
                      </a:lnTo>
                      <a:lnTo>
                        <a:pt x="26" y="48"/>
                      </a:lnTo>
                      <a:lnTo>
                        <a:pt x="39" y="0"/>
                      </a:lnTo>
                      <a:lnTo>
                        <a:pt x="26" y="3"/>
                      </a:lnTo>
                      <a:close/>
                    </a:path>
                  </a:pathLst>
                </a:custGeom>
                <a:solidFill>
                  <a:srgbClr val="EE73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4" name="Freeform 413"/>
                <p:cNvSpPr>
                  <a:spLocks noEditPoints="1"/>
                </p:cNvSpPr>
                <p:nvPr/>
              </p:nvSpPr>
              <p:spPr bwMode="auto">
                <a:xfrm>
                  <a:off x="2243" y="2557"/>
                  <a:ext cx="1566" cy="401"/>
                </a:xfrm>
                <a:custGeom>
                  <a:avLst/>
                  <a:gdLst>
                    <a:gd name="T0" fmla="*/ 1566 w 1566"/>
                    <a:gd name="T1" fmla="*/ 200 h 401"/>
                    <a:gd name="T2" fmla="*/ 1566 w 1566"/>
                    <a:gd name="T3" fmla="*/ 148 h 401"/>
                    <a:gd name="T4" fmla="*/ 1559 w 1566"/>
                    <a:gd name="T5" fmla="*/ 100 h 401"/>
                    <a:gd name="T6" fmla="*/ 1553 w 1566"/>
                    <a:gd name="T7" fmla="*/ 48 h 401"/>
                    <a:gd name="T8" fmla="*/ 1540 w 1566"/>
                    <a:gd name="T9" fmla="*/ 0 h 401"/>
                    <a:gd name="T10" fmla="*/ 1527 w 1566"/>
                    <a:gd name="T11" fmla="*/ 0 h 401"/>
                    <a:gd name="T12" fmla="*/ 1540 w 1566"/>
                    <a:gd name="T13" fmla="*/ 48 h 401"/>
                    <a:gd name="T14" fmla="*/ 1546 w 1566"/>
                    <a:gd name="T15" fmla="*/ 97 h 401"/>
                    <a:gd name="T16" fmla="*/ 1553 w 1566"/>
                    <a:gd name="T17" fmla="*/ 148 h 401"/>
                    <a:gd name="T18" fmla="*/ 1553 w 1566"/>
                    <a:gd name="T19" fmla="*/ 200 h 401"/>
                    <a:gd name="T20" fmla="*/ 1553 w 1566"/>
                    <a:gd name="T21" fmla="*/ 252 h 401"/>
                    <a:gd name="T22" fmla="*/ 1546 w 1566"/>
                    <a:gd name="T23" fmla="*/ 304 h 401"/>
                    <a:gd name="T24" fmla="*/ 1540 w 1566"/>
                    <a:gd name="T25" fmla="*/ 352 h 401"/>
                    <a:gd name="T26" fmla="*/ 1527 w 1566"/>
                    <a:gd name="T27" fmla="*/ 401 h 401"/>
                    <a:gd name="T28" fmla="*/ 1540 w 1566"/>
                    <a:gd name="T29" fmla="*/ 401 h 401"/>
                    <a:gd name="T30" fmla="*/ 1553 w 1566"/>
                    <a:gd name="T31" fmla="*/ 352 h 401"/>
                    <a:gd name="T32" fmla="*/ 1559 w 1566"/>
                    <a:gd name="T33" fmla="*/ 304 h 401"/>
                    <a:gd name="T34" fmla="*/ 1566 w 1566"/>
                    <a:gd name="T35" fmla="*/ 252 h 401"/>
                    <a:gd name="T36" fmla="*/ 1566 w 1566"/>
                    <a:gd name="T37" fmla="*/ 200 h 401"/>
                    <a:gd name="T38" fmla="*/ 26 w 1566"/>
                    <a:gd name="T39" fmla="*/ 0 h 401"/>
                    <a:gd name="T40" fmla="*/ 16 w 1566"/>
                    <a:gd name="T41" fmla="*/ 48 h 401"/>
                    <a:gd name="T42" fmla="*/ 6 w 1566"/>
                    <a:gd name="T43" fmla="*/ 100 h 401"/>
                    <a:gd name="T44" fmla="*/ 0 w 1566"/>
                    <a:gd name="T45" fmla="*/ 148 h 401"/>
                    <a:gd name="T46" fmla="*/ 0 w 1566"/>
                    <a:gd name="T47" fmla="*/ 200 h 401"/>
                    <a:gd name="T48" fmla="*/ 0 w 1566"/>
                    <a:gd name="T49" fmla="*/ 252 h 401"/>
                    <a:gd name="T50" fmla="*/ 6 w 1566"/>
                    <a:gd name="T51" fmla="*/ 304 h 401"/>
                    <a:gd name="T52" fmla="*/ 16 w 1566"/>
                    <a:gd name="T53" fmla="*/ 352 h 401"/>
                    <a:gd name="T54" fmla="*/ 26 w 1566"/>
                    <a:gd name="T55" fmla="*/ 401 h 401"/>
                    <a:gd name="T56" fmla="*/ 39 w 1566"/>
                    <a:gd name="T57" fmla="*/ 401 h 401"/>
                    <a:gd name="T58" fmla="*/ 26 w 1566"/>
                    <a:gd name="T59" fmla="*/ 352 h 401"/>
                    <a:gd name="T60" fmla="*/ 19 w 1566"/>
                    <a:gd name="T61" fmla="*/ 304 h 401"/>
                    <a:gd name="T62" fmla="*/ 13 w 1566"/>
                    <a:gd name="T63" fmla="*/ 252 h 401"/>
                    <a:gd name="T64" fmla="*/ 13 w 1566"/>
                    <a:gd name="T65" fmla="*/ 200 h 401"/>
                    <a:gd name="T66" fmla="*/ 13 w 1566"/>
                    <a:gd name="T67" fmla="*/ 148 h 401"/>
                    <a:gd name="T68" fmla="*/ 19 w 1566"/>
                    <a:gd name="T69" fmla="*/ 97 h 401"/>
                    <a:gd name="T70" fmla="*/ 26 w 1566"/>
                    <a:gd name="T71" fmla="*/ 48 h 401"/>
                    <a:gd name="T72" fmla="*/ 39 w 1566"/>
                    <a:gd name="T73" fmla="*/ 0 h 401"/>
                    <a:gd name="T74" fmla="*/ 26 w 1566"/>
                    <a:gd name="T75" fmla="*/ 0 h 4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66" h="401">
                      <a:moveTo>
                        <a:pt x="1566" y="200"/>
                      </a:moveTo>
                      <a:lnTo>
                        <a:pt x="1566" y="148"/>
                      </a:lnTo>
                      <a:lnTo>
                        <a:pt x="1559" y="100"/>
                      </a:lnTo>
                      <a:lnTo>
                        <a:pt x="1553" y="48"/>
                      </a:lnTo>
                      <a:lnTo>
                        <a:pt x="1540" y="0"/>
                      </a:lnTo>
                      <a:lnTo>
                        <a:pt x="1527" y="0"/>
                      </a:lnTo>
                      <a:lnTo>
                        <a:pt x="1540" y="48"/>
                      </a:lnTo>
                      <a:lnTo>
                        <a:pt x="1546" y="97"/>
                      </a:lnTo>
                      <a:lnTo>
                        <a:pt x="1553" y="148"/>
                      </a:lnTo>
                      <a:lnTo>
                        <a:pt x="1553" y="200"/>
                      </a:lnTo>
                      <a:lnTo>
                        <a:pt x="1553" y="252"/>
                      </a:lnTo>
                      <a:lnTo>
                        <a:pt x="1546" y="304"/>
                      </a:lnTo>
                      <a:lnTo>
                        <a:pt x="1540" y="352"/>
                      </a:lnTo>
                      <a:lnTo>
                        <a:pt x="1527" y="401"/>
                      </a:lnTo>
                      <a:lnTo>
                        <a:pt x="1540" y="401"/>
                      </a:lnTo>
                      <a:lnTo>
                        <a:pt x="1553" y="352"/>
                      </a:lnTo>
                      <a:lnTo>
                        <a:pt x="1559" y="304"/>
                      </a:lnTo>
                      <a:lnTo>
                        <a:pt x="1566" y="252"/>
                      </a:lnTo>
                      <a:lnTo>
                        <a:pt x="1566" y="200"/>
                      </a:lnTo>
                      <a:close/>
                      <a:moveTo>
                        <a:pt x="26" y="0"/>
                      </a:moveTo>
                      <a:lnTo>
                        <a:pt x="16" y="48"/>
                      </a:lnTo>
                      <a:lnTo>
                        <a:pt x="6" y="100"/>
                      </a:lnTo>
                      <a:lnTo>
                        <a:pt x="0" y="148"/>
                      </a:lnTo>
                      <a:lnTo>
                        <a:pt x="0" y="200"/>
                      </a:lnTo>
                      <a:lnTo>
                        <a:pt x="0" y="252"/>
                      </a:lnTo>
                      <a:lnTo>
                        <a:pt x="6" y="304"/>
                      </a:lnTo>
                      <a:lnTo>
                        <a:pt x="16" y="352"/>
                      </a:lnTo>
                      <a:lnTo>
                        <a:pt x="26" y="401"/>
                      </a:lnTo>
                      <a:lnTo>
                        <a:pt x="39" y="401"/>
                      </a:lnTo>
                      <a:lnTo>
                        <a:pt x="26" y="352"/>
                      </a:lnTo>
                      <a:lnTo>
                        <a:pt x="19" y="304"/>
                      </a:lnTo>
                      <a:lnTo>
                        <a:pt x="13" y="252"/>
                      </a:lnTo>
                      <a:lnTo>
                        <a:pt x="13" y="200"/>
                      </a:lnTo>
                      <a:lnTo>
                        <a:pt x="13" y="148"/>
                      </a:lnTo>
                      <a:lnTo>
                        <a:pt x="19" y="97"/>
                      </a:lnTo>
                      <a:lnTo>
                        <a:pt x="26" y="48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E73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5" name="Freeform 414"/>
                <p:cNvSpPr>
                  <a:spLocks noEditPoints="1"/>
                </p:cNvSpPr>
                <p:nvPr/>
              </p:nvSpPr>
              <p:spPr bwMode="auto">
                <a:xfrm>
                  <a:off x="2249" y="2557"/>
                  <a:ext cx="1553" cy="401"/>
                </a:xfrm>
                <a:custGeom>
                  <a:avLst/>
                  <a:gdLst>
                    <a:gd name="T0" fmla="*/ 1553 w 1553"/>
                    <a:gd name="T1" fmla="*/ 200 h 401"/>
                    <a:gd name="T2" fmla="*/ 1553 w 1553"/>
                    <a:gd name="T3" fmla="*/ 148 h 401"/>
                    <a:gd name="T4" fmla="*/ 1547 w 1553"/>
                    <a:gd name="T5" fmla="*/ 100 h 401"/>
                    <a:gd name="T6" fmla="*/ 1540 w 1553"/>
                    <a:gd name="T7" fmla="*/ 48 h 401"/>
                    <a:gd name="T8" fmla="*/ 1527 w 1553"/>
                    <a:gd name="T9" fmla="*/ 0 h 401"/>
                    <a:gd name="T10" fmla="*/ 1514 w 1553"/>
                    <a:gd name="T11" fmla="*/ 0 h 401"/>
                    <a:gd name="T12" fmla="*/ 1527 w 1553"/>
                    <a:gd name="T13" fmla="*/ 48 h 401"/>
                    <a:gd name="T14" fmla="*/ 1537 w 1553"/>
                    <a:gd name="T15" fmla="*/ 97 h 401"/>
                    <a:gd name="T16" fmla="*/ 1540 w 1553"/>
                    <a:gd name="T17" fmla="*/ 148 h 401"/>
                    <a:gd name="T18" fmla="*/ 1544 w 1553"/>
                    <a:gd name="T19" fmla="*/ 200 h 401"/>
                    <a:gd name="T20" fmla="*/ 1540 w 1553"/>
                    <a:gd name="T21" fmla="*/ 252 h 401"/>
                    <a:gd name="T22" fmla="*/ 1537 w 1553"/>
                    <a:gd name="T23" fmla="*/ 304 h 401"/>
                    <a:gd name="T24" fmla="*/ 1527 w 1553"/>
                    <a:gd name="T25" fmla="*/ 352 h 401"/>
                    <a:gd name="T26" fmla="*/ 1514 w 1553"/>
                    <a:gd name="T27" fmla="*/ 401 h 401"/>
                    <a:gd name="T28" fmla="*/ 1527 w 1553"/>
                    <a:gd name="T29" fmla="*/ 401 h 401"/>
                    <a:gd name="T30" fmla="*/ 1540 w 1553"/>
                    <a:gd name="T31" fmla="*/ 352 h 401"/>
                    <a:gd name="T32" fmla="*/ 1547 w 1553"/>
                    <a:gd name="T33" fmla="*/ 304 h 401"/>
                    <a:gd name="T34" fmla="*/ 1553 w 1553"/>
                    <a:gd name="T35" fmla="*/ 252 h 401"/>
                    <a:gd name="T36" fmla="*/ 1553 w 1553"/>
                    <a:gd name="T37" fmla="*/ 200 h 401"/>
                    <a:gd name="T38" fmla="*/ 26 w 1553"/>
                    <a:gd name="T39" fmla="*/ 0 h 401"/>
                    <a:gd name="T40" fmla="*/ 13 w 1553"/>
                    <a:gd name="T41" fmla="*/ 48 h 401"/>
                    <a:gd name="T42" fmla="*/ 7 w 1553"/>
                    <a:gd name="T43" fmla="*/ 100 h 401"/>
                    <a:gd name="T44" fmla="*/ 0 w 1553"/>
                    <a:gd name="T45" fmla="*/ 148 h 401"/>
                    <a:gd name="T46" fmla="*/ 0 w 1553"/>
                    <a:gd name="T47" fmla="*/ 200 h 401"/>
                    <a:gd name="T48" fmla="*/ 0 w 1553"/>
                    <a:gd name="T49" fmla="*/ 252 h 401"/>
                    <a:gd name="T50" fmla="*/ 7 w 1553"/>
                    <a:gd name="T51" fmla="*/ 304 h 401"/>
                    <a:gd name="T52" fmla="*/ 13 w 1553"/>
                    <a:gd name="T53" fmla="*/ 352 h 401"/>
                    <a:gd name="T54" fmla="*/ 26 w 1553"/>
                    <a:gd name="T55" fmla="*/ 401 h 401"/>
                    <a:gd name="T56" fmla="*/ 39 w 1553"/>
                    <a:gd name="T57" fmla="*/ 401 h 401"/>
                    <a:gd name="T58" fmla="*/ 26 w 1553"/>
                    <a:gd name="T59" fmla="*/ 352 h 401"/>
                    <a:gd name="T60" fmla="*/ 20 w 1553"/>
                    <a:gd name="T61" fmla="*/ 304 h 401"/>
                    <a:gd name="T62" fmla="*/ 13 w 1553"/>
                    <a:gd name="T63" fmla="*/ 252 h 401"/>
                    <a:gd name="T64" fmla="*/ 10 w 1553"/>
                    <a:gd name="T65" fmla="*/ 200 h 401"/>
                    <a:gd name="T66" fmla="*/ 13 w 1553"/>
                    <a:gd name="T67" fmla="*/ 148 h 401"/>
                    <a:gd name="T68" fmla="*/ 20 w 1553"/>
                    <a:gd name="T69" fmla="*/ 97 h 401"/>
                    <a:gd name="T70" fmla="*/ 26 w 1553"/>
                    <a:gd name="T71" fmla="*/ 48 h 401"/>
                    <a:gd name="T72" fmla="*/ 39 w 1553"/>
                    <a:gd name="T73" fmla="*/ 0 h 401"/>
                    <a:gd name="T74" fmla="*/ 26 w 1553"/>
                    <a:gd name="T75" fmla="*/ 0 h 4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53" h="401">
                      <a:moveTo>
                        <a:pt x="1553" y="200"/>
                      </a:moveTo>
                      <a:lnTo>
                        <a:pt x="1553" y="148"/>
                      </a:lnTo>
                      <a:lnTo>
                        <a:pt x="1547" y="100"/>
                      </a:lnTo>
                      <a:lnTo>
                        <a:pt x="1540" y="48"/>
                      </a:lnTo>
                      <a:lnTo>
                        <a:pt x="1527" y="0"/>
                      </a:lnTo>
                      <a:lnTo>
                        <a:pt x="1514" y="0"/>
                      </a:lnTo>
                      <a:lnTo>
                        <a:pt x="1527" y="48"/>
                      </a:lnTo>
                      <a:lnTo>
                        <a:pt x="1537" y="97"/>
                      </a:lnTo>
                      <a:lnTo>
                        <a:pt x="1540" y="148"/>
                      </a:lnTo>
                      <a:lnTo>
                        <a:pt x="1544" y="200"/>
                      </a:lnTo>
                      <a:lnTo>
                        <a:pt x="1540" y="252"/>
                      </a:lnTo>
                      <a:lnTo>
                        <a:pt x="1537" y="304"/>
                      </a:lnTo>
                      <a:lnTo>
                        <a:pt x="1527" y="352"/>
                      </a:lnTo>
                      <a:lnTo>
                        <a:pt x="1514" y="401"/>
                      </a:lnTo>
                      <a:lnTo>
                        <a:pt x="1527" y="401"/>
                      </a:lnTo>
                      <a:lnTo>
                        <a:pt x="1540" y="352"/>
                      </a:lnTo>
                      <a:lnTo>
                        <a:pt x="1547" y="304"/>
                      </a:lnTo>
                      <a:lnTo>
                        <a:pt x="1553" y="252"/>
                      </a:lnTo>
                      <a:lnTo>
                        <a:pt x="1553" y="200"/>
                      </a:lnTo>
                      <a:close/>
                      <a:moveTo>
                        <a:pt x="26" y="0"/>
                      </a:moveTo>
                      <a:lnTo>
                        <a:pt x="13" y="48"/>
                      </a:lnTo>
                      <a:lnTo>
                        <a:pt x="7" y="100"/>
                      </a:lnTo>
                      <a:lnTo>
                        <a:pt x="0" y="148"/>
                      </a:lnTo>
                      <a:lnTo>
                        <a:pt x="0" y="200"/>
                      </a:lnTo>
                      <a:lnTo>
                        <a:pt x="0" y="252"/>
                      </a:lnTo>
                      <a:lnTo>
                        <a:pt x="7" y="304"/>
                      </a:lnTo>
                      <a:lnTo>
                        <a:pt x="13" y="352"/>
                      </a:lnTo>
                      <a:lnTo>
                        <a:pt x="26" y="401"/>
                      </a:lnTo>
                      <a:lnTo>
                        <a:pt x="39" y="401"/>
                      </a:lnTo>
                      <a:lnTo>
                        <a:pt x="26" y="352"/>
                      </a:lnTo>
                      <a:lnTo>
                        <a:pt x="20" y="304"/>
                      </a:lnTo>
                      <a:lnTo>
                        <a:pt x="13" y="252"/>
                      </a:lnTo>
                      <a:lnTo>
                        <a:pt x="10" y="200"/>
                      </a:lnTo>
                      <a:lnTo>
                        <a:pt x="13" y="148"/>
                      </a:lnTo>
                      <a:lnTo>
                        <a:pt x="20" y="97"/>
                      </a:lnTo>
                      <a:lnTo>
                        <a:pt x="26" y="48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D72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6" name="Freeform 415"/>
                <p:cNvSpPr>
                  <a:spLocks noEditPoints="1"/>
                </p:cNvSpPr>
                <p:nvPr/>
              </p:nvSpPr>
              <p:spPr bwMode="auto">
                <a:xfrm>
                  <a:off x="2256" y="2557"/>
                  <a:ext cx="1540" cy="404"/>
                </a:xfrm>
                <a:custGeom>
                  <a:avLst/>
                  <a:gdLst>
                    <a:gd name="T0" fmla="*/ 1540 w 1540"/>
                    <a:gd name="T1" fmla="*/ 200 h 404"/>
                    <a:gd name="T2" fmla="*/ 1540 w 1540"/>
                    <a:gd name="T3" fmla="*/ 148 h 404"/>
                    <a:gd name="T4" fmla="*/ 1533 w 1540"/>
                    <a:gd name="T5" fmla="*/ 97 h 404"/>
                    <a:gd name="T6" fmla="*/ 1527 w 1540"/>
                    <a:gd name="T7" fmla="*/ 48 h 404"/>
                    <a:gd name="T8" fmla="*/ 1514 w 1540"/>
                    <a:gd name="T9" fmla="*/ 0 h 404"/>
                    <a:gd name="T10" fmla="*/ 1501 w 1540"/>
                    <a:gd name="T11" fmla="*/ 0 h 404"/>
                    <a:gd name="T12" fmla="*/ 1514 w 1540"/>
                    <a:gd name="T13" fmla="*/ 48 h 404"/>
                    <a:gd name="T14" fmla="*/ 1524 w 1540"/>
                    <a:gd name="T15" fmla="*/ 97 h 404"/>
                    <a:gd name="T16" fmla="*/ 1527 w 1540"/>
                    <a:gd name="T17" fmla="*/ 148 h 404"/>
                    <a:gd name="T18" fmla="*/ 1530 w 1540"/>
                    <a:gd name="T19" fmla="*/ 200 h 404"/>
                    <a:gd name="T20" fmla="*/ 1527 w 1540"/>
                    <a:gd name="T21" fmla="*/ 252 h 404"/>
                    <a:gd name="T22" fmla="*/ 1524 w 1540"/>
                    <a:gd name="T23" fmla="*/ 304 h 404"/>
                    <a:gd name="T24" fmla="*/ 1514 w 1540"/>
                    <a:gd name="T25" fmla="*/ 352 h 404"/>
                    <a:gd name="T26" fmla="*/ 1501 w 1540"/>
                    <a:gd name="T27" fmla="*/ 404 h 404"/>
                    <a:gd name="T28" fmla="*/ 1514 w 1540"/>
                    <a:gd name="T29" fmla="*/ 401 h 404"/>
                    <a:gd name="T30" fmla="*/ 1527 w 1540"/>
                    <a:gd name="T31" fmla="*/ 352 h 404"/>
                    <a:gd name="T32" fmla="*/ 1533 w 1540"/>
                    <a:gd name="T33" fmla="*/ 304 h 404"/>
                    <a:gd name="T34" fmla="*/ 1540 w 1540"/>
                    <a:gd name="T35" fmla="*/ 252 h 404"/>
                    <a:gd name="T36" fmla="*/ 1540 w 1540"/>
                    <a:gd name="T37" fmla="*/ 200 h 404"/>
                    <a:gd name="T38" fmla="*/ 26 w 1540"/>
                    <a:gd name="T39" fmla="*/ 0 h 404"/>
                    <a:gd name="T40" fmla="*/ 13 w 1540"/>
                    <a:gd name="T41" fmla="*/ 48 h 404"/>
                    <a:gd name="T42" fmla="*/ 6 w 1540"/>
                    <a:gd name="T43" fmla="*/ 97 h 404"/>
                    <a:gd name="T44" fmla="*/ 0 w 1540"/>
                    <a:gd name="T45" fmla="*/ 148 h 404"/>
                    <a:gd name="T46" fmla="*/ 0 w 1540"/>
                    <a:gd name="T47" fmla="*/ 200 h 404"/>
                    <a:gd name="T48" fmla="*/ 0 w 1540"/>
                    <a:gd name="T49" fmla="*/ 252 h 404"/>
                    <a:gd name="T50" fmla="*/ 6 w 1540"/>
                    <a:gd name="T51" fmla="*/ 304 h 404"/>
                    <a:gd name="T52" fmla="*/ 13 w 1540"/>
                    <a:gd name="T53" fmla="*/ 352 h 404"/>
                    <a:gd name="T54" fmla="*/ 26 w 1540"/>
                    <a:gd name="T55" fmla="*/ 401 h 404"/>
                    <a:gd name="T56" fmla="*/ 39 w 1540"/>
                    <a:gd name="T57" fmla="*/ 404 h 404"/>
                    <a:gd name="T58" fmla="*/ 26 w 1540"/>
                    <a:gd name="T59" fmla="*/ 352 h 404"/>
                    <a:gd name="T60" fmla="*/ 16 w 1540"/>
                    <a:gd name="T61" fmla="*/ 304 h 404"/>
                    <a:gd name="T62" fmla="*/ 13 w 1540"/>
                    <a:gd name="T63" fmla="*/ 252 h 404"/>
                    <a:gd name="T64" fmla="*/ 9 w 1540"/>
                    <a:gd name="T65" fmla="*/ 200 h 404"/>
                    <a:gd name="T66" fmla="*/ 13 w 1540"/>
                    <a:gd name="T67" fmla="*/ 148 h 404"/>
                    <a:gd name="T68" fmla="*/ 16 w 1540"/>
                    <a:gd name="T69" fmla="*/ 97 h 404"/>
                    <a:gd name="T70" fmla="*/ 26 w 1540"/>
                    <a:gd name="T71" fmla="*/ 48 h 404"/>
                    <a:gd name="T72" fmla="*/ 39 w 1540"/>
                    <a:gd name="T73" fmla="*/ 0 h 404"/>
                    <a:gd name="T74" fmla="*/ 26 w 1540"/>
                    <a:gd name="T75" fmla="*/ 0 h 4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40" h="404">
                      <a:moveTo>
                        <a:pt x="1540" y="200"/>
                      </a:moveTo>
                      <a:lnTo>
                        <a:pt x="1540" y="148"/>
                      </a:lnTo>
                      <a:lnTo>
                        <a:pt x="1533" y="97"/>
                      </a:lnTo>
                      <a:lnTo>
                        <a:pt x="1527" y="48"/>
                      </a:lnTo>
                      <a:lnTo>
                        <a:pt x="1514" y="0"/>
                      </a:lnTo>
                      <a:lnTo>
                        <a:pt x="1501" y="0"/>
                      </a:lnTo>
                      <a:lnTo>
                        <a:pt x="1514" y="48"/>
                      </a:lnTo>
                      <a:lnTo>
                        <a:pt x="1524" y="97"/>
                      </a:lnTo>
                      <a:lnTo>
                        <a:pt x="1527" y="148"/>
                      </a:lnTo>
                      <a:lnTo>
                        <a:pt x="1530" y="200"/>
                      </a:lnTo>
                      <a:lnTo>
                        <a:pt x="1527" y="252"/>
                      </a:lnTo>
                      <a:lnTo>
                        <a:pt x="1524" y="304"/>
                      </a:lnTo>
                      <a:lnTo>
                        <a:pt x="1514" y="352"/>
                      </a:lnTo>
                      <a:lnTo>
                        <a:pt x="1501" y="404"/>
                      </a:lnTo>
                      <a:lnTo>
                        <a:pt x="1514" y="401"/>
                      </a:lnTo>
                      <a:lnTo>
                        <a:pt x="1527" y="352"/>
                      </a:lnTo>
                      <a:lnTo>
                        <a:pt x="1533" y="304"/>
                      </a:lnTo>
                      <a:lnTo>
                        <a:pt x="1540" y="252"/>
                      </a:lnTo>
                      <a:lnTo>
                        <a:pt x="1540" y="200"/>
                      </a:lnTo>
                      <a:close/>
                      <a:moveTo>
                        <a:pt x="26" y="0"/>
                      </a:moveTo>
                      <a:lnTo>
                        <a:pt x="13" y="48"/>
                      </a:lnTo>
                      <a:lnTo>
                        <a:pt x="6" y="97"/>
                      </a:lnTo>
                      <a:lnTo>
                        <a:pt x="0" y="148"/>
                      </a:lnTo>
                      <a:lnTo>
                        <a:pt x="0" y="200"/>
                      </a:lnTo>
                      <a:lnTo>
                        <a:pt x="0" y="252"/>
                      </a:lnTo>
                      <a:lnTo>
                        <a:pt x="6" y="304"/>
                      </a:lnTo>
                      <a:lnTo>
                        <a:pt x="13" y="352"/>
                      </a:lnTo>
                      <a:lnTo>
                        <a:pt x="26" y="401"/>
                      </a:lnTo>
                      <a:lnTo>
                        <a:pt x="39" y="404"/>
                      </a:lnTo>
                      <a:lnTo>
                        <a:pt x="26" y="352"/>
                      </a:lnTo>
                      <a:lnTo>
                        <a:pt x="16" y="304"/>
                      </a:lnTo>
                      <a:lnTo>
                        <a:pt x="13" y="252"/>
                      </a:lnTo>
                      <a:lnTo>
                        <a:pt x="9" y="200"/>
                      </a:lnTo>
                      <a:lnTo>
                        <a:pt x="13" y="148"/>
                      </a:lnTo>
                      <a:lnTo>
                        <a:pt x="16" y="97"/>
                      </a:lnTo>
                      <a:lnTo>
                        <a:pt x="26" y="48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D7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7" name="Freeform 416"/>
                <p:cNvSpPr>
                  <a:spLocks noEditPoints="1"/>
                </p:cNvSpPr>
                <p:nvPr/>
              </p:nvSpPr>
              <p:spPr bwMode="auto">
                <a:xfrm>
                  <a:off x="2259" y="2557"/>
                  <a:ext cx="1534" cy="404"/>
                </a:xfrm>
                <a:custGeom>
                  <a:avLst/>
                  <a:gdLst>
                    <a:gd name="T0" fmla="*/ 1534 w 1534"/>
                    <a:gd name="T1" fmla="*/ 200 h 404"/>
                    <a:gd name="T2" fmla="*/ 1530 w 1534"/>
                    <a:gd name="T3" fmla="*/ 148 h 404"/>
                    <a:gd name="T4" fmla="*/ 1527 w 1534"/>
                    <a:gd name="T5" fmla="*/ 97 h 404"/>
                    <a:gd name="T6" fmla="*/ 1517 w 1534"/>
                    <a:gd name="T7" fmla="*/ 48 h 404"/>
                    <a:gd name="T8" fmla="*/ 1504 w 1534"/>
                    <a:gd name="T9" fmla="*/ 0 h 404"/>
                    <a:gd name="T10" fmla="*/ 1495 w 1534"/>
                    <a:gd name="T11" fmla="*/ 0 h 404"/>
                    <a:gd name="T12" fmla="*/ 1504 w 1534"/>
                    <a:gd name="T13" fmla="*/ 48 h 404"/>
                    <a:gd name="T14" fmla="*/ 1514 w 1534"/>
                    <a:gd name="T15" fmla="*/ 97 h 404"/>
                    <a:gd name="T16" fmla="*/ 1517 w 1534"/>
                    <a:gd name="T17" fmla="*/ 148 h 404"/>
                    <a:gd name="T18" fmla="*/ 1521 w 1534"/>
                    <a:gd name="T19" fmla="*/ 200 h 404"/>
                    <a:gd name="T20" fmla="*/ 1517 w 1534"/>
                    <a:gd name="T21" fmla="*/ 252 h 404"/>
                    <a:gd name="T22" fmla="*/ 1514 w 1534"/>
                    <a:gd name="T23" fmla="*/ 304 h 404"/>
                    <a:gd name="T24" fmla="*/ 1504 w 1534"/>
                    <a:gd name="T25" fmla="*/ 356 h 404"/>
                    <a:gd name="T26" fmla="*/ 1495 w 1534"/>
                    <a:gd name="T27" fmla="*/ 404 h 404"/>
                    <a:gd name="T28" fmla="*/ 1504 w 1534"/>
                    <a:gd name="T29" fmla="*/ 401 h 404"/>
                    <a:gd name="T30" fmla="*/ 1517 w 1534"/>
                    <a:gd name="T31" fmla="*/ 352 h 404"/>
                    <a:gd name="T32" fmla="*/ 1527 w 1534"/>
                    <a:gd name="T33" fmla="*/ 304 h 404"/>
                    <a:gd name="T34" fmla="*/ 1530 w 1534"/>
                    <a:gd name="T35" fmla="*/ 252 h 404"/>
                    <a:gd name="T36" fmla="*/ 1534 w 1534"/>
                    <a:gd name="T37" fmla="*/ 200 h 404"/>
                    <a:gd name="T38" fmla="*/ 29 w 1534"/>
                    <a:gd name="T39" fmla="*/ 0 h 404"/>
                    <a:gd name="T40" fmla="*/ 16 w 1534"/>
                    <a:gd name="T41" fmla="*/ 48 h 404"/>
                    <a:gd name="T42" fmla="*/ 10 w 1534"/>
                    <a:gd name="T43" fmla="*/ 97 h 404"/>
                    <a:gd name="T44" fmla="*/ 3 w 1534"/>
                    <a:gd name="T45" fmla="*/ 148 h 404"/>
                    <a:gd name="T46" fmla="*/ 0 w 1534"/>
                    <a:gd name="T47" fmla="*/ 200 h 404"/>
                    <a:gd name="T48" fmla="*/ 3 w 1534"/>
                    <a:gd name="T49" fmla="*/ 252 h 404"/>
                    <a:gd name="T50" fmla="*/ 10 w 1534"/>
                    <a:gd name="T51" fmla="*/ 304 h 404"/>
                    <a:gd name="T52" fmla="*/ 16 w 1534"/>
                    <a:gd name="T53" fmla="*/ 352 h 404"/>
                    <a:gd name="T54" fmla="*/ 29 w 1534"/>
                    <a:gd name="T55" fmla="*/ 401 h 404"/>
                    <a:gd name="T56" fmla="*/ 42 w 1534"/>
                    <a:gd name="T57" fmla="*/ 404 h 404"/>
                    <a:gd name="T58" fmla="*/ 29 w 1534"/>
                    <a:gd name="T59" fmla="*/ 356 h 404"/>
                    <a:gd name="T60" fmla="*/ 19 w 1534"/>
                    <a:gd name="T61" fmla="*/ 304 h 404"/>
                    <a:gd name="T62" fmla="*/ 16 w 1534"/>
                    <a:gd name="T63" fmla="*/ 252 h 404"/>
                    <a:gd name="T64" fmla="*/ 13 w 1534"/>
                    <a:gd name="T65" fmla="*/ 200 h 404"/>
                    <a:gd name="T66" fmla="*/ 16 w 1534"/>
                    <a:gd name="T67" fmla="*/ 148 h 404"/>
                    <a:gd name="T68" fmla="*/ 19 w 1534"/>
                    <a:gd name="T69" fmla="*/ 97 h 404"/>
                    <a:gd name="T70" fmla="*/ 29 w 1534"/>
                    <a:gd name="T71" fmla="*/ 48 h 404"/>
                    <a:gd name="T72" fmla="*/ 42 w 1534"/>
                    <a:gd name="T73" fmla="*/ 0 h 404"/>
                    <a:gd name="T74" fmla="*/ 29 w 1534"/>
                    <a:gd name="T75" fmla="*/ 0 h 4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34" h="404">
                      <a:moveTo>
                        <a:pt x="1534" y="200"/>
                      </a:moveTo>
                      <a:lnTo>
                        <a:pt x="1530" y="148"/>
                      </a:lnTo>
                      <a:lnTo>
                        <a:pt x="1527" y="97"/>
                      </a:lnTo>
                      <a:lnTo>
                        <a:pt x="1517" y="48"/>
                      </a:lnTo>
                      <a:lnTo>
                        <a:pt x="1504" y="0"/>
                      </a:lnTo>
                      <a:lnTo>
                        <a:pt x="1495" y="0"/>
                      </a:lnTo>
                      <a:lnTo>
                        <a:pt x="1504" y="48"/>
                      </a:lnTo>
                      <a:lnTo>
                        <a:pt x="1514" y="97"/>
                      </a:lnTo>
                      <a:lnTo>
                        <a:pt x="1517" y="148"/>
                      </a:lnTo>
                      <a:lnTo>
                        <a:pt x="1521" y="200"/>
                      </a:lnTo>
                      <a:lnTo>
                        <a:pt x="1517" y="252"/>
                      </a:lnTo>
                      <a:lnTo>
                        <a:pt x="1514" y="304"/>
                      </a:lnTo>
                      <a:lnTo>
                        <a:pt x="1504" y="356"/>
                      </a:lnTo>
                      <a:lnTo>
                        <a:pt x="1495" y="404"/>
                      </a:lnTo>
                      <a:lnTo>
                        <a:pt x="1504" y="401"/>
                      </a:lnTo>
                      <a:lnTo>
                        <a:pt x="1517" y="352"/>
                      </a:lnTo>
                      <a:lnTo>
                        <a:pt x="1527" y="304"/>
                      </a:lnTo>
                      <a:lnTo>
                        <a:pt x="1530" y="252"/>
                      </a:lnTo>
                      <a:lnTo>
                        <a:pt x="1534" y="200"/>
                      </a:lnTo>
                      <a:close/>
                      <a:moveTo>
                        <a:pt x="29" y="0"/>
                      </a:moveTo>
                      <a:lnTo>
                        <a:pt x="16" y="48"/>
                      </a:lnTo>
                      <a:lnTo>
                        <a:pt x="10" y="97"/>
                      </a:lnTo>
                      <a:lnTo>
                        <a:pt x="3" y="148"/>
                      </a:lnTo>
                      <a:lnTo>
                        <a:pt x="0" y="200"/>
                      </a:lnTo>
                      <a:lnTo>
                        <a:pt x="3" y="252"/>
                      </a:lnTo>
                      <a:lnTo>
                        <a:pt x="10" y="304"/>
                      </a:lnTo>
                      <a:lnTo>
                        <a:pt x="16" y="352"/>
                      </a:lnTo>
                      <a:lnTo>
                        <a:pt x="29" y="401"/>
                      </a:lnTo>
                      <a:lnTo>
                        <a:pt x="42" y="404"/>
                      </a:lnTo>
                      <a:lnTo>
                        <a:pt x="29" y="356"/>
                      </a:lnTo>
                      <a:lnTo>
                        <a:pt x="19" y="304"/>
                      </a:lnTo>
                      <a:lnTo>
                        <a:pt x="16" y="252"/>
                      </a:lnTo>
                      <a:lnTo>
                        <a:pt x="13" y="200"/>
                      </a:lnTo>
                      <a:lnTo>
                        <a:pt x="16" y="148"/>
                      </a:lnTo>
                      <a:lnTo>
                        <a:pt x="19" y="97"/>
                      </a:lnTo>
                      <a:lnTo>
                        <a:pt x="29" y="48"/>
                      </a:lnTo>
                      <a:lnTo>
                        <a:pt x="42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ED7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8" name="Freeform 417"/>
                <p:cNvSpPr>
                  <a:spLocks noEditPoints="1"/>
                </p:cNvSpPr>
                <p:nvPr/>
              </p:nvSpPr>
              <p:spPr bwMode="auto">
                <a:xfrm>
                  <a:off x="2265" y="2553"/>
                  <a:ext cx="1521" cy="408"/>
                </a:xfrm>
                <a:custGeom>
                  <a:avLst/>
                  <a:gdLst>
                    <a:gd name="T0" fmla="*/ 1521 w 1521"/>
                    <a:gd name="T1" fmla="*/ 204 h 408"/>
                    <a:gd name="T2" fmla="*/ 1518 w 1521"/>
                    <a:gd name="T3" fmla="*/ 152 h 408"/>
                    <a:gd name="T4" fmla="*/ 1515 w 1521"/>
                    <a:gd name="T5" fmla="*/ 101 h 408"/>
                    <a:gd name="T6" fmla="*/ 1505 w 1521"/>
                    <a:gd name="T7" fmla="*/ 52 h 408"/>
                    <a:gd name="T8" fmla="*/ 1492 w 1521"/>
                    <a:gd name="T9" fmla="*/ 4 h 408"/>
                    <a:gd name="T10" fmla="*/ 1482 w 1521"/>
                    <a:gd name="T11" fmla="*/ 0 h 408"/>
                    <a:gd name="T12" fmla="*/ 1492 w 1521"/>
                    <a:gd name="T13" fmla="*/ 52 h 408"/>
                    <a:gd name="T14" fmla="*/ 1502 w 1521"/>
                    <a:gd name="T15" fmla="*/ 101 h 408"/>
                    <a:gd name="T16" fmla="*/ 1508 w 1521"/>
                    <a:gd name="T17" fmla="*/ 152 h 408"/>
                    <a:gd name="T18" fmla="*/ 1508 w 1521"/>
                    <a:gd name="T19" fmla="*/ 204 h 408"/>
                    <a:gd name="T20" fmla="*/ 1508 w 1521"/>
                    <a:gd name="T21" fmla="*/ 256 h 408"/>
                    <a:gd name="T22" fmla="*/ 1502 w 1521"/>
                    <a:gd name="T23" fmla="*/ 308 h 408"/>
                    <a:gd name="T24" fmla="*/ 1492 w 1521"/>
                    <a:gd name="T25" fmla="*/ 360 h 408"/>
                    <a:gd name="T26" fmla="*/ 1482 w 1521"/>
                    <a:gd name="T27" fmla="*/ 408 h 408"/>
                    <a:gd name="T28" fmla="*/ 1492 w 1521"/>
                    <a:gd name="T29" fmla="*/ 408 h 408"/>
                    <a:gd name="T30" fmla="*/ 1505 w 1521"/>
                    <a:gd name="T31" fmla="*/ 356 h 408"/>
                    <a:gd name="T32" fmla="*/ 1515 w 1521"/>
                    <a:gd name="T33" fmla="*/ 308 h 408"/>
                    <a:gd name="T34" fmla="*/ 1518 w 1521"/>
                    <a:gd name="T35" fmla="*/ 256 h 408"/>
                    <a:gd name="T36" fmla="*/ 1521 w 1521"/>
                    <a:gd name="T37" fmla="*/ 204 h 408"/>
                    <a:gd name="T38" fmla="*/ 30 w 1521"/>
                    <a:gd name="T39" fmla="*/ 4 h 408"/>
                    <a:gd name="T40" fmla="*/ 17 w 1521"/>
                    <a:gd name="T41" fmla="*/ 52 h 408"/>
                    <a:gd name="T42" fmla="*/ 7 w 1521"/>
                    <a:gd name="T43" fmla="*/ 101 h 408"/>
                    <a:gd name="T44" fmla="*/ 4 w 1521"/>
                    <a:gd name="T45" fmla="*/ 152 h 408"/>
                    <a:gd name="T46" fmla="*/ 0 w 1521"/>
                    <a:gd name="T47" fmla="*/ 204 h 408"/>
                    <a:gd name="T48" fmla="*/ 4 w 1521"/>
                    <a:gd name="T49" fmla="*/ 256 h 408"/>
                    <a:gd name="T50" fmla="*/ 7 w 1521"/>
                    <a:gd name="T51" fmla="*/ 308 h 408"/>
                    <a:gd name="T52" fmla="*/ 17 w 1521"/>
                    <a:gd name="T53" fmla="*/ 356 h 408"/>
                    <a:gd name="T54" fmla="*/ 30 w 1521"/>
                    <a:gd name="T55" fmla="*/ 408 h 408"/>
                    <a:gd name="T56" fmla="*/ 39 w 1521"/>
                    <a:gd name="T57" fmla="*/ 408 h 408"/>
                    <a:gd name="T58" fmla="*/ 30 w 1521"/>
                    <a:gd name="T59" fmla="*/ 360 h 408"/>
                    <a:gd name="T60" fmla="*/ 20 w 1521"/>
                    <a:gd name="T61" fmla="*/ 308 h 408"/>
                    <a:gd name="T62" fmla="*/ 13 w 1521"/>
                    <a:gd name="T63" fmla="*/ 256 h 408"/>
                    <a:gd name="T64" fmla="*/ 13 w 1521"/>
                    <a:gd name="T65" fmla="*/ 204 h 408"/>
                    <a:gd name="T66" fmla="*/ 13 w 1521"/>
                    <a:gd name="T67" fmla="*/ 152 h 408"/>
                    <a:gd name="T68" fmla="*/ 20 w 1521"/>
                    <a:gd name="T69" fmla="*/ 101 h 408"/>
                    <a:gd name="T70" fmla="*/ 30 w 1521"/>
                    <a:gd name="T71" fmla="*/ 52 h 408"/>
                    <a:gd name="T72" fmla="*/ 39 w 1521"/>
                    <a:gd name="T73" fmla="*/ 0 h 408"/>
                    <a:gd name="T74" fmla="*/ 30 w 1521"/>
                    <a:gd name="T75" fmla="*/ 4 h 4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21" h="408">
                      <a:moveTo>
                        <a:pt x="1521" y="204"/>
                      </a:moveTo>
                      <a:lnTo>
                        <a:pt x="1518" y="152"/>
                      </a:lnTo>
                      <a:lnTo>
                        <a:pt x="1515" y="101"/>
                      </a:lnTo>
                      <a:lnTo>
                        <a:pt x="1505" y="52"/>
                      </a:lnTo>
                      <a:lnTo>
                        <a:pt x="1492" y="4"/>
                      </a:lnTo>
                      <a:lnTo>
                        <a:pt x="1482" y="0"/>
                      </a:lnTo>
                      <a:lnTo>
                        <a:pt x="1492" y="52"/>
                      </a:lnTo>
                      <a:lnTo>
                        <a:pt x="1502" y="101"/>
                      </a:lnTo>
                      <a:lnTo>
                        <a:pt x="1508" y="152"/>
                      </a:lnTo>
                      <a:lnTo>
                        <a:pt x="1508" y="204"/>
                      </a:lnTo>
                      <a:lnTo>
                        <a:pt x="1508" y="256"/>
                      </a:lnTo>
                      <a:lnTo>
                        <a:pt x="1502" y="308"/>
                      </a:lnTo>
                      <a:lnTo>
                        <a:pt x="1492" y="360"/>
                      </a:lnTo>
                      <a:lnTo>
                        <a:pt x="1482" y="408"/>
                      </a:lnTo>
                      <a:lnTo>
                        <a:pt x="1492" y="408"/>
                      </a:lnTo>
                      <a:lnTo>
                        <a:pt x="1505" y="356"/>
                      </a:lnTo>
                      <a:lnTo>
                        <a:pt x="1515" y="308"/>
                      </a:lnTo>
                      <a:lnTo>
                        <a:pt x="1518" y="256"/>
                      </a:lnTo>
                      <a:lnTo>
                        <a:pt x="1521" y="204"/>
                      </a:lnTo>
                      <a:close/>
                      <a:moveTo>
                        <a:pt x="30" y="4"/>
                      </a:moveTo>
                      <a:lnTo>
                        <a:pt x="17" y="52"/>
                      </a:lnTo>
                      <a:lnTo>
                        <a:pt x="7" y="101"/>
                      </a:lnTo>
                      <a:lnTo>
                        <a:pt x="4" y="152"/>
                      </a:lnTo>
                      <a:lnTo>
                        <a:pt x="0" y="204"/>
                      </a:lnTo>
                      <a:lnTo>
                        <a:pt x="4" y="256"/>
                      </a:lnTo>
                      <a:lnTo>
                        <a:pt x="7" y="308"/>
                      </a:lnTo>
                      <a:lnTo>
                        <a:pt x="17" y="356"/>
                      </a:lnTo>
                      <a:lnTo>
                        <a:pt x="30" y="408"/>
                      </a:lnTo>
                      <a:lnTo>
                        <a:pt x="39" y="408"/>
                      </a:lnTo>
                      <a:lnTo>
                        <a:pt x="30" y="360"/>
                      </a:lnTo>
                      <a:lnTo>
                        <a:pt x="20" y="308"/>
                      </a:lnTo>
                      <a:lnTo>
                        <a:pt x="13" y="256"/>
                      </a:lnTo>
                      <a:lnTo>
                        <a:pt x="13" y="204"/>
                      </a:lnTo>
                      <a:lnTo>
                        <a:pt x="13" y="152"/>
                      </a:lnTo>
                      <a:lnTo>
                        <a:pt x="20" y="101"/>
                      </a:lnTo>
                      <a:lnTo>
                        <a:pt x="30" y="52"/>
                      </a:lnTo>
                      <a:lnTo>
                        <a:pt x="39" y="0"/>
                      </a:lnTo>
                      <a:lnTo>
                        <a:pt x="30" y="4"/>
                      </a:lnTo>
                      <a:close/>
                    </a:path>
                  </a:pathLst>
                </a:custGeom>
                <a:solidFill>
                  <a:srgbClr val="ED7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69" name="Freeform 418"/>
                <p:cNvSpPr>
                  <a:spLocks noEditPoints="1"/>
                </p:cNvSpPr>
                <p:nvPr/>
              </p:nvSpPr>
              <p:spPr bwMode="auto">
                <a:xfrm>
                  <a:off x="2272" y="2553"/>
                  <a:ext cx="1508" cy="408"/>
                </a:xfrm>
                <a:custGeom>
                  <a:avLst/>
                  <a:gdLst>
                    <a:gd name="T0" fmla="*/ 1508 w 1508"/>
                    <a:gd name="T1" fmla="*/ 204 h 408"/>
                    <a:gd name="T2" fmla="*/ 1504 w 1508"/>
                    <a:gd name="T3" fmla="*/ 152 h 408"/>
                    <a:gd name="T4" fmla="*/ 1501 w 1508"/>
                    <a:gd name="T5" fmla="*/ 101 h 408"/>
                    <a:gd name="T6" fmla="*/ 1491 w 1508"/>
                    <a:gd name="T7" fmla="*/ 52 h 408"/>
                    <a:gd name="T8" fmla="*/ 1482 w 1508"/>
                    <a:gd name="T9" fmla="*/ 4 h 408"/>
                    <a:gd name="T10" fmla="*/ 1469 w 1508"/>
                    <a:gd name="T11" fmla="*/ 0 h 408"/>
                    <a:gd name="T12" fmla="*/ 1479 w 1508"/>
                    <a:gd name="T13" fmla="*/ 49 h 408"/>
                    <a:gd name="T14" fmla="*/ 1488 w 1508"/>
                    <a:gd name="T15" fmla="*/ 101 h 408"/>
                    <a:gd name="T16" fmla="*/ 1495 w 1508"/>
                    <a:gd name="T17" fmla="*/ 152 h 408"/>
                    <a:gd name="T18" fmla="*/ 1495 w 1508"/>
                    <a:gd name="T19" fmla="*/ 204 h 408"/>
                    <a:gd name="T20" fmla="*/ 1495 w 1508"/>
                    <a:gd name="T21" fmla="*/ 256 h 408"/>
                    <a:gd name="T22" fmla="*/ 1488 w 1508"/>
                    <a:gd name="T23" fmla="*/ 308 h 408"/>
                    <a:gd name="T24" fmla="*/ 1479 w 1508"/>
                    <a:gd name="T25" fmla="*/ 360 h 408"/>
                    <a:gd name="T26" fmla="*/ 1469 w 1508"/>
                    <a:gd name="T27" fmla="*/ 408 h 408"/>
                    <a:gd name="T28" fmla="*/ 1482 w 1508"/>
                    <a:gd name="T29" fmla="*/ 408 h 408"/>
                    <a:gd name="T30" fmla="*/ 1491 w 1508"/>
                    <a:gd name="T31" fmla="*/ 360 h 408"/>
                    <a:gd name="T32" fmla="*/ 1501 w 1508"/>
                    <a:gd name="T33" fmla="*/ 308 h 408"/>
                    <a:gd name="T34" fmla="*/ 1504 w 1508"/>
                    <a:gd name="T35" fmla="*/ 256 h 408"/>
                    <a:gd name="T36" fmla="*/ 1508 w 1508"/>
                    <a:gd name="T37" fmla="*/ 204 h 408"/>
                    <a:gd name="T38" fmla="*/ 29 w 1508"/>
                    <a:gd name="T39" fmla="*/ 4 h 408"/>
                    <a:gd name="T40" fmla="*/ 16 w 1508"/>
                    <a:gd name="T41" fmla="*/ 52 h 408"/>
                    <a:gd name="T42" fmla="*/ 6 w 1508"/>
                    <a:gd name="T43" fmla="*/ 101 h 408"/>
                    <a:gd name="T44" fmla="*/ 3 w 1508"/>
                    <a:gd name="T45" fmla="*/ 152 h 408"/>
                    <a:gd name="T46" fmla="*/ 0 w 1508"/>
                    <a:gd name="T47" fmla="*/ 204 h 408"/>
                    <a:gd name="T48" fmla="*/ 3 w 1508"/>
                    <a:gd name="T49" fmla="*/ 256 h 408"/>
                    <a:gd name="T50" fmla="*/ 6 w 1508"/>
                    <a:gd name="T51" fmla="*/ 308 h 408"/>
                    <a:gd name="T52" fmla="*/ 16 w 1508"/>
                    <a:gd name="T53" fmla="*/ 360 h 408"/>
                    <a:gd name="T54" fmla="*/ 29 w 1508"/>
                    <a:gd name="T55" fmla="*/ 408 h 408"/>
                    <a:gd name="T56" fmla="*/ 39 w 1508"/>
                    <a:gd name="T57" fmla="*/ 408 h 408"/>
                    <a:gd name="T58" fmla="*/ 29 w 1508"/>
                    <a:gd name="T59" fmla="*/ 360 h 408"/>
                    <a:gd name="T60" fmla="*/ 19 w 1508"/>
                    <a:gd name="T61" fmla="*/ 308 h 408"/>
                    <a:gd name="T62" fmla="*/ 13 w 1508"/>
                    <a:gd name="T63" fmla="*/ 256 h 408"/>
                    <a:gd name="T64" fmla="*/ 13 w 1508"/>
                    <a:gd name="T65" fmla="*/ 204 h 408"/>
                    <a:gd name="T66" fmla="*/ 13 w 1508"/>
                    <a:gd name="T67" fmla="*/ 152 h 408"/>
                    <a:gd name="T68" fmla="*/ 19 w 1508"/>
                    <a:gd name="T69" fmla="*/ 101 h 408"/>
                    <a:gd name="T70" fmla="*/ 29 w 1508"/>
                    <a:gd name="T71" fmla="*/ 49 h 408"/>
                    <a:gd name="T72" fmla="*/ 39 w 1508"/>
                    <a:gd name="T73" fmla="*/ 0 h 408"/>
                    <a:gd name="T74" fmla="*/ 29 w 1508"/>
                    <a:gd name="T75" fmla="*/ 4 h 4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08" h="408">
                      <a:moveTo>
                        <a:pt x="1508" y="204"/>
                      </a:moveTo>
                      <a:lnTo>
                        <a:pt x="1504" y="152"/>
                      </a:lnTo>
                      <a:lnTo>
                        <a:pt x="1501" y="101"/>
                      </a:lnTo>
                      <a:lnTo>
                        <a:pt x="1491" y="52"/>
                      </a:lnTo>
                      <a:lnTo>
                        <a:pt x="1482" y="4"/>
                      </a:lnTo>
                      <a:lnTo>
                        <a:pt x="1469" y="0"/>
                      </a:lnTo>
                      <a:lnTo>
                        <a:pt x="1479" y="49"/>
                      </a:lnTo>
                      <a:lnTo>
                        <a:pt x="1488" y="101"/>
                      </a:lnTo>
                      <a:lnTo>
                        <a:pt x="1495" y="152"/>
                      </a:lnTo>
                      <a:lnTo>
                        <a:pt x="1495" y="204"/>
                      </a:lnTo>
                      <a:lnTo>
                        <a:pt x="1495" y="256"/>
                      </a:lnTo>
                      <a:lnTo>
                        <a:pt x="1488" y="308"/>
                      </a:lnTo>
                      <a:lnTo>
                        <a:pt x="1479" y="360"/>
                      </a:lnTo>
                      <a:lnTo>
                        <a:pt x="1469" y="408"/>
                      </a:lnTo>
                      <a:lnTo>
                        <a:pt x="1482" y="408"/>
                      </a:lnTo>
                      <a:lnTo>
                        <a:pt x="1491" y="360"/>
                      </a:lnTo>
                      <a:lnTo>
                        <a:pt x="1501" y="308"/>
                      </a:lnTo>
                      <a:lnTo>
                        <a:pt x="1504" y="256"/>
                      </a:lnTo>
                      <a:lnTo>
                        <a:pt x="1508" y="204"/>
                      </a:lnTo>
                      <a:close/>
                      <a:moveTo>
                        <a:pt x="29" y="4"/>
                      </a:moveTo>
                      <a:lnTo>
                        <a:pt x="16" y="52"/>
                      </a:lnTo>
                      <a:lnTo>
                        <a:pt x="6" y="101"/>
                      </a:lnTo>
                      <a:lnTo>
                        <a:pt x="3" y="152"/>
                      </a:lnTo>
                      <a:lnTo>
                        <a:pt x="0" y="204"/>
                      </a:lnTo>
                      <a:lnTo>
                        <a:pt x="3" y="256"/>
                      </a:lnTo>
                      <a:lnTo>
                        <a:pt x="6" y="308"/>
                      </a:lnTo>
                      <a:lnTo>
                        <a:pt x="16" y="360"/>
                      </a:lnTo>
                      <a:lnTo>
                        <a:pt x="29" y="408"/>
                      </a:lnTo>
                      <a:lnTo>
                        <a:pt x="39" y="408"/>
                      </a:lnTo>
                      <a:lnTo>
                        <a:pt x="29" y="360"/>
                      </a:lnTo>
                      <a:lnTo>
                        <a:pt x="19" y="308"/>
                      </a:lnTo>
                      <a:lnTo>
                        <a:pt x="13" y="256"/>
                      </a:lnTo>
                      <a:lnTo>
                        <a:pt x="13" y="204"/>
                      </a:lnTo>
                      <a:lnTo>
                        <a:pt x="13" y="152"/>
                      </a:lnTo>
                      <a:lnTo>
                        <a:pt x="19" y="101"/>
                      </a:lnTo>
                      <a:lnTo>
                        <a:pt x="29" y="49"/>
                      </a:lnTo>
                      <a:lnTo>
                        <a:pt x="39" y="0"/>
                      </a:lnTo>
                      <a:lnTo>
                        <a:pt x="29" y="4"/>
                      </a:lnTo>
                      <a:close/>
                    </a:path>
                  </a:pathLst>
                </a:custGeom>
                <a:solidFill>
                  <a:srgbClr val="ED7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0" name="Freeform 419"/>
                <p:cNvSpPr>
                  <a:spLocks noEditPoints="1"/>
                </p:cNvSpPr>
                <p:nvPr/>
              </p:nvSpPr>
              <p:spPr bwMode="auto">
                <a:xfrm>
                  <a:off x="2278" y="2553"/>
                  <a:ext cx="1495" cy="408"/>
                </a:xfrm>
                <a:custGeom>
                  <a:avLst/>
                  <a:gdLst>
                    <a:gd name="T0" fmla="*/ 1495 w 1495"/>
                    <a:gd name="T1" fmla="*/ 204 h 408"/>
                    <a:gd name="T2" fmla="*/ 1495 w 1495"/>
                    <a:gd name="T3" fmla="*/ 152 h 408"/>
                    <a:gd name="T4" fmla="*/ 1489 w 1495"/>
                    <a:gd name="T5" fmla="*/ 101 h 408"/>
                    <a:gd name="T6" fmla="*/ 1479 w 1495"/>
                    <a:gd name="T7" fmla="*/ 52 h 408"/>
                    <a:gd name="T8" fmla="*/ 1469 w 1495"/>
                    <a:gd name="T9" fmla="*/ 0 h 408"/>
                    <a:gd name="T10" fmla="*/ 1456 w 1495"/>
                    <a:gd name="T11" fmla="*/ 0 h 408"/>
                    <a:gd name="T12" fmla="*/ 1469 w 1495"/>
                    <a:gd name="T13" fmla="*/ 49 h 408"/>
                    <a:gd name="T14" fmla="*/ 1476 w 1495"/>
                    <a:gd name="T15" fmla="*/ 101 h 408"/>
                    <a:gd name="T16" fmla="*/ 1482 w 1495"/>
                    <a:gd name="T17" fmla="*/ 152 h 408"/>
                    <a:gd name="T18" fmla="*/ 1485 w 1495"/>
                    <a:gd name="T19" fmla="*/ 204 h 408"/>
                    <a:gd name="T20" fmla="*/ 1482 w 1495"/>
                    <a:gd name="T21" fmla="*/ 256 h 408"/>
                    <a:gd name="T22" fmla="*/ 1476 w 1495"/>
                    <a:gd name="T23" fmla="*/ 308 h 408"/>
                    <a:gd name="T24" fmla="*/ 1469 w 1495"/>
                    <a:gd name="T25" fmla="*/ 360 h 408"/>
                    <a:gd name="T26" fmla="*/ 1456 w 1495"/>
                    <a:gd name="T27" fmla="*/ 408 h 408"/>
                    <a:gd name="T28" fmla="*/ 1469 w 1495"/>
                    <a:gd name="T29" fmla="*/ 408 h 408"/>
                    <a:gd name="T30" fmla="*/ 1479 w 1495"/>
                    <a:gd name="T31" fmla="*/ 360 h 408"/>
                    <a:gd name="T32" fmla="*/ 1489 w 1495"/>
                    <a:gd name="T33" fmla="*/ 308 h 408"/>
                    <a:gd name="T34" fmla="*/ 1495 w 1495"/>
                    <a:gd name="T35" fmla="*/ 256 h 408"/>
                    <a:gd name="T36" fmla="*/ 1495 w 1495"/>
                    <a:gd name="T37" fmla="*/ 204 h 408"/>
                    <a:gd name="T38" fmla="*/ 26 w 1495"/>
                    <a:gd name="T39" fmla="*/ 0 h 408"/>
                    <a:gd name="T40" fmla="*/ 17 w 1495"/>
                    <a:gd name="T41" fmla="*/ 52 h 408"/>
                    <a:gd name="T42" fmla="*/ 7 w 1495"/>
                    <a:gd name="T43" fmla="*/ 101 h 408"/>
                    <a:gd name="T44" fmla="*/ 0 w 1495"/>
                    <a:gd name="T45" fmla="*/ 152 h 408"/>
                    <a:gd name="T46" fmla="*/ 0 w 1495"/>
                    <a:gd name="T47" fmla="*/ 204 h 408"/>
                    <a:gd name="T48" fmla="*/ 0 w 1495"/>
                    <a:gd name="T49" fmla="*/ 256 h 408"/>
                    <a:gd name="T50" fmla="*/ 7 w 1495"/>
                    <a:gd name="T51" fmla="*/ 308 h 408"/>
                    <a:gd name="T52" fmla="*/ 17 w 1495"/>
                    <a:gd name="T53" fmla="*/ 360 h 408"/>
                    <a:gd name="T54" fmla="*/ 26 w 1495"/>
                    <a:gd name="T55" fmla="*/ 408 h 408"/>
                    <a:gd name="T56" fmla="*/ 39 w 1495"/>
                    <a:gd name="T57" fmla="*/ 408 h 408"/>
                    <a:gd name="T58" fmla="*/ 26 w 1495"/>
                    <a:gd name="T59" fmla="*/ 360 h 408"/>
                    <a:gd name="T60" fmla="*/ 20 w 1495"/>
                    <a:gd name="T61" fmla="*/ 308 h 408"/>
                    <a:gd name="T62" fmla="*/ 13 w 1495"/>
                    <a:gd name="T63" fmla="*/ 256 h 408"/>
                    <a:gd name="T64" fmla="*/ 10 w 1495"/>
                    <a:gd name="T65" fmla="*/ 204 h 408"/>
                    <a:gd name="T66" fmla="*/ 13 w 1495"/>
                    <a:gd name="T67" fmla="*/ 152 h 408"/>
                    <a:gd name="T68" fmla="*/ 20 w 1495"/>
                    <a:gd name="T69" fmla="*/ 101 h 408"/>
                    <a:gd name="T70" fmla="*/ 26 w 1495"/>
                    <a:gd name="T71" fmla="*/ 49 h 408"/>
                    <a:gd name="T72" fmla="*/ 39 w 1495"/>
                    <a:gd name="T73" fmla="*/ 0 h 408"/>
                    <a:gd name="T74" fmla="*/ 26 w 1495"/>
                    <a:gd name="T75" fmla="*/ 0 h 4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95" h="408">
                      <a:moveTo>
                        <a:pt x="1495" y="204"/>
                      </a:moveTo>
                      <a:lnTo>
                        <a:pt x="1495" y="152"/>
                      </a:lnTo>
                      <a:lnTo>
                        <a:pt x="1489" y="101"/>
                      </a:lnTo>
                      <a:lnTo>
                        <a:pt x="1479" y="52"/>
                      </a:lnTo>
                      <a:lnTo>
                        <a:pt x="1469" y="0"/>
                      </a:lnTo>
                      <a:lnTo>
                        <a:pt x="1456" y="0"/>
                      </a:lnTo>
                      <a:lnTo>
                        <a:pt x="1469" y="49"/>
                      </a:lnTo>
                      <a:lnTo>
                        <a:pt x="1476" y="101"/>
                      </a:lnTo>
                      <a:lnTo>
                        <a:pt x="1482" y="152"/>
                      </a:lnTo>
                      <a:lnTo>
                        <a:pt x="1485" y="204"/>
                      </a:lnTo>
                      <a:lnTo>
                        <a:pt x="1482" y="256"/>
                      </a:lnTo>
                      <a:lnTo>
                        <a:pt x="1476" y="308"/>
                      </a:lnTo>
                      <a:lnTo>
                        <a:pt x="1469" y="360"/>
                      </a:lnTo>
                      <a:lnTo>
                        <a:pt x="1456" y="408"/>
                      </a:lnTo>
                      <a:lnTo>
                        <a:pt x="1469" y="408"/>
                      </a:lnTo>
                      <a:lnTo>
                        <a:pt x="1479" y="360"/>
                      </a:lnTo>
                      <a:lnTo>
                        <a:pt x="1489" y="308"/>
                      </a:lnTo>
                      <a:lnTo>
                        <a:pt x="1495" y="256"/>
                      </a:lnTo>
                      <a:lnTo>
                        <a:pt x="1495" y="204"/>
                      </a:lnTo>
                      <a:close/>
                      <a:moveTo>
                        <a:pt x="26" y="0"/>
                      </a:moveTo>
                      <a:lnTo>
                        <a:pt x="17" y="52"/>
                      </a:lnTo>
                      <a:lnTo>
                        <a:pt x="7" y="101"/>
                      </a:lnTo>
                      <a:lnTo>
                        <a:pt x="0" y="152"/>
                      </a:lnTo>
                      <a:lnTo>
                        <a:pt x="0" y="204"/>
                      </a:lnTo>
                      <a:lnTo>
                        <a:pt x="0" y="256"/>
                      </a:lnTo>
                      <a:lnTo>
                        <a:pt x="7" y="308"/>
                      </a:lnTo>
                      <a:lnTo>
                        <a:pt x="17" y="360"/>
                      </a:lnTo>
                      <a:lnTo>
                        <a:pt x="26" y="408"/>
                      </a:lnTo>
                      <a:lnTo>
                        <a:pt x="39" y="408"/>
                      </a:lnTo>
                      <a:lnTo>
                        <a:pt x="26" y="360"/>
                      </a:lnTo>
                      <a:lnTo>
                        <a:pt x="20" y="308"/>
                      </a:lnTo>
                      <a:lnTo>
                        <a:pt x="13" y="256"/>
                      </a:lnTo>
                      <a:lnTo>
                        <a:pt x="10" y="204"/>
                      </a:lnTo>
                      <a:lnTo>
                        <a:pt x="13" y="152"/>
                      </a:lnTo>
                      <a:lnTo>
                        <a:pt x="20" y="101"/>
                      </a:lnTo>
                      <a:lnTo>
                        <a:pt x="26" y="49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D6F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1" name="Freeform 420"/>
                <p:cNvSpPr>
                  <a:spLocks noEditPoints="1"/>
                </p:cNvSpPr>
                <p:nvPr/>
              </p:nvSpPr>
              <p:spPr bwMode="auto">
                <a:xfrm>
                  <a:off x="2285" y="2553"/>
                  <a:ext cx="1482" cy="408"/>
                </a:xfrm>
                <a:custGeom>
                  <a:avLst/>
                  <a:gdLst>
                    <a:gd name="T0" fmla="*/ 1482 w 1482"/>
                    <a:gd name="T1" fmla="*/ 204 h 408"/>
                    <a:gd name="T2" fmla="*/ 1482 w 1482"/>
                    <a:gd name="T3" fmla="*/ 152 h 408"/>
                    <a:gd name="T4" fmla="*/ 1475 w 1482"/>
                    <a:gd name="T5" fmla="*/ 101 h 408"/>
                    <a:gd name="T6" fmla="*/ 1466 w 1482"/>
                    <a:gd name="T7" fmla="*/ 49 h 408"/>
                    <a:gd name="T8" fmla="*/ 1456 w 1482"/>
                    <a:gd name="T9" fmla="*/ 0 h 408"/>
                    <a:gd name="T10" fmla="*/ 1443 w 1482"/>
                    <a:gd name="T11" fmla="*/ 0 h 408"/>
                    <a:gd name="T12" fmla="*/ 1456 w 1482"/>
                    <a:gd name="T13" fmla="*/ 49 h 408"/>
                    <a:gd name="T14" fmla="*/ 1462 w 1482"/>
                    <a:gd name="T15" fmla="*/ 101 h 408"/>
                    <a:gd name="T16" fmla="*/ 1469 w 1482"/>
                    <a:gd name="T17" fmla="*/ 152 h 408"/>
                    <a:gd name="T18" fmla="*/ 1472 w 1482"/>
                    <a:gd name="T19" fmla="*/ 204 h 408"/>
                    <a:gd name="T20" fmla="*/ 1469 w 1482"/>
                    <a:gd name="T21" fmla="*/ 256 h 408"/>
                    <a:gd name="T22" fmla="*/ 1462 w 1482"/>
                    <a:gd name="T23" fmla="*/ 308 h 408"/>
                    <a:gd name="T24" fmla="*/ 1456 w 1482"/>
                    <a:gd name="T25" fmla="*/ 360 h 408"/>
                    <a:gd name="T26" fmla="*/ 1443 w 1482"/>
                    <a:gd name="T27" fmla="*/ 408 h 408"/>
                    <a:gd name="T28" fmla="*/ 1456 w 1482"/>
                    <a:gd name="T29" fmla="*/ 408 h 408"/>
                    <a:gd name="T30" fmla="*/ 1466 w 1482"/>
                    <a:gd name="T31" fmla="*/ 360 h 408"/>
                    <a:gd name="T32" fmla="*/ 1475 w 1482"/>
                    <a:gd name="T33" fmla="*/ 308 h 408"/>
                    <a:gd name="T34" fmla="*/ 1482 w 1482"/>
                    <a:gd name="T35" fmla="*/ 256 h 408"/>
                    <a:gd name="T36" fmla="*/ 1482 w 1482"/>
                    <a:gd name="T37" fmla="*/ 204 h 408"/>
                    <a:gd name="T38" fmla="*/ 26 w 1482"/>
                    <a:gd name="T39" fmla="*/ 0 h 408"/>
                    <a:gd name="T40" fmla="*/ 16 w 1482"/>
                    <a:gd name="T41" fmla="*/ 49 h 408"/>
                    <a:gd name="T42" fmla="*/ 6 w 1482"/>
                    <a:gd name="T43" fmla="*/ 101 h 408"/>
                    <a:gd name="T44" fmla="*/ 0 w 1482"/>
                    <a:gd name="T45" fmla="*/ 152 h 408"/>
                    <a:gd name="T46" fmla="*/ 0 w 1482"/>
                    <a:gd name="T47" fmla="*/ 204 h 408"/>
                    <a:gd name="T48" fmla="*/ 0 w 1482"/>
                    <a:gd name="T49" fmla="*/ 256 h 408"/>
                    <a:gd name="T50" fmla="*/ 6 w 1482"/>
                    <a:gd name="T51" fmla="*/ 308 h 408"/>
                    <a:gd name="T52" fmla="*/ 16 w 1482"/>
                    <a:gd name="T53" fmla="*/ 360 h 408"/>
                    <a:gd name="T54" fmla="*/ 26 w 1482"/>
                    <a:gd name="T55" fmla="*/ 408 h 408"/>
                    <a:gd name="T56" fmla="*/ 39 w 1482"/>
                    <a:gd name="T57" fmla="*/ 408 h 408"/>
                    <a:gd name="T58" fmla="*/ 26 w 1482"/>
                    <a:gd name="T59" fmla="*/ 360 h 408"/>
                    <a:gd name="T60" fmla="*/ 19 w 1482"/>
                    <a:gd name="T61" fmla="*/ 308 h 408"/>
                    <a:gd name="T62" fmla="*/ 13 w 1482"/>
                    <a:gd name="T63" fmla="*/ 256 h 408"/>
                    <a:gd name="T64" fmla="*/ 10 w 1482"/>
                    <a:gd name="T65" fmla="*/ 204 h 408"/>
                    <a:gd name="T66" fmla="*/ 13 w 1482"/>
                    <a:gd name="T67" fmla="*/ 152 h 408"/>
                    <a:gd name="T68" fmla="*/ 19 w 1482"/>
                    <a:gd name="T69" fmla="*/ 101 h 408"/>
                    <a:gd name="T70" fmla="*/ 26 w 1482"/>
                    <a:gd name="T71" fmla="*/ 49 h 408"/>
                    <a:gd name="T72" fmla="*/ 39 w 1482"/>
                    <a:gd name="T73" fmla="*/ 0 h 408"/>
                    <a:gd name="T74" fmla="*/ 26 w 1482"/>
                    <a:gd name="T75" fmla="*/ 0 h 4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82" h="408">
                      <a:moveTo>
                        <a:pt x="1482" y="204"/>
                      </a:moveTo>
                      <a:lnTo>
                        <a:pt x="1482" y="152"/>
                      </a:lnTo>
                      <a:lnTo>
                        <a:pt x="1475" y="101"/>
                      </a:lnTo>
                      <a:lnTo>
                        <a:pt x="1466" y="49"/>
                      </a:lnTo>
                      <a:lnTo>
                        <a:pt x="1456" y="0"/>
                      </a:lnTo>
                      <a:lnTo>
                        <a:pt x="1443" y="0"/>
                      </a:lnTo>
                      <a:lnTo>
                        <a:pt x="1456" y="49"/>
                      </a:lnTo>
                      <a:lnTo>
                        <a:pt x="1462" y="101"/>
                      </a:lnTo>
                      <a:lnTo>
                        <a:pt x="1469" y="152"/>
                      </a:lnTo>
                      <a:lnTo>
                        <a:pt x="1472" y="204"/>
                      </a:lnTo>
                      <a:lnTo>
                        <a:pt x="1469" y="256"/>
                      </a:lnTo>
                      <a:lnTo>
                        <a:pt x="1462" y="308"/>
                      </a:lnTo>
                      <a:lnTo>
                        <a:pt x="1456" y="360"/>
                      </a:lnTo>
                      <a:lnTo>
                        <a:pt x="1443" y="408"/>
                      </a:lnTo>
                      <a:lnTo>
                        <a:pt x="1456" y="408"/>
                      </a:lnTo>
                      <a:lnTo>
                        <a:pt x="1466" y="360"/>
                      </a:lnTo>
                      <a:lnTo>
                        <a:pt x="1475" y="308"/>
                      </a:lnTo>
                      <a:lnTo>
                        <a:pt x="1482" y="256"/>
                      </a:lnTo>
                      <a:lnTo>
                        <a:pt x="1482" y="204"/>
                      </a:lnTo>
                      <a:close/>
                      <a:moveTo>
                        <a:pt x="26" y="0"/>
                      </a:moveTo>
                      <a:lnTo>
                        <a:pt x="16" y="49"/>
                      </a:lnTo>
                      <a:lnTo>
                        <a:pt x="6" y="101"/>
                      </a:lnTo>
                      <a:lnTo>
                        <a:pt x="0" y="152"/>
                      </a:lnTo>
                      <a:lnTo>
                        <a:pt x="0" y="204"/>
                      </a:lnTo>
                      <a:lnTo>
                        <a:pt x="0" y="256"/>
                      </a:lnTo>
                      <a:lnTo>
                        <a:pt x="6" y="308"/>
                      </a:lnTo>
                      <a:lnTo>
                        <a:pt x="16" y="360"/>
                      </a:lnTo>
                      <a:lnTo>
                        <a:pt x="26" y="408"/>
                      </a:lnTo>
                      <a:lnTo>
                        <a:pt x="39" y="408"/>
                      </a:lnTo>
                      <a:lnTo>
                        <a:pt x="26" y="360"/>
                      </a:lnTo>
                      <a:lnTo>
                        <a:pt x="19" y="308"/>
                      </a:lnTo>
                      <a:lnTo>
                        <a:pt x="13" y="256"/>
                      </a:lnTo>
                      <a:lnTo>
                        <a:pt x="10" y="204"/>
                      </a:lnTo>
                      <a:lnTo>
                        <a:pt x="13" y="152"/>
                      </a:lnTo>
                      <a:lnTo>
                        <a:pt x="19" y="101"/>
                      </a:lnTo>
                      <a:lnTo>
                        <a:pt x="26" y="49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D6E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2" name="Freeform 421"/>
                <p:cNvSpPr>
                  <a:spLocks noEditPoints="1"/>
                </p:cNvSpPr>
                <p:nvPr/>
              </p:nvSpPr>
              <p:spPr bwMode="auto">
                <a:xfrm>
                  <a:off x="2288" y="2553"/>
                  <a:ext cx="1475" cy="411"/>
                </a:xfrm>
                <a:custGeom>
                  <a:avLst/>
                  <a:gdLst>
                    <a:gd name="T0" fmla="*/ 1475 w 1475"/>
                    <a:gd name="T1" fmla="*/ 204 h 411"/>
                    <a:gd name="T2" fmla="*/ 1472 w 1475"/>
                    <a:gd name="T3" fmla="*/ 152 h 411"/>
                    <a:gd name="T4" fmla="*/ 1466 w 1475"/>
                    <a:gd name="T5" fmla="*/ 101 h 411"/>
                    <a:gd name="T6" fmla="*/ 1459 w 1475"/>
                    <a:gd name="T7" fmla="*/ 49 h 411"/>
                    <a:gd name="T8" fmla="*/ 1446 w 1475"/>
                    <a:gd name="T9" fmla="*/ 0 h 411"/>
                    <a:gd name="T10" fmla="*/ 1433 w 1475"/>
                    <a:gd name="T11" fmla="*/ 0 h 411"/>
                    <a:gd name="T12" fmla="*/ 1446 w 1475"/>
                    <a:gd name="T13" fmla="*/ 49 h 411"/>
                    <a:gd name="T14" fmla="*/ 1456 w 1475"/>
                    <a:gd name="T15" fmla="*/ 101 h 411"/>
                    <a:gd name="T16" fmla="*/ 1459 w 1475"/>
                    <a:gd name="T17" fmla="*/ 152 h 411"/>
                    <a:gd name="T18" fmla="*/ 1463 w 1475"/>
                    <a:gd name="T19" fmla="*/ 204 h 411"/>
                    <a:gd name="T20" fmla="*/ 1459 w 1475"/>
                    <a:gd name="T21" fmla="*/ 256 h 411"/>
                    <a:gd name="T22" fmla="*/ 1456 w 1475"/>
                    <a:gd name="T23" fmla="*/ 311 h 411"/>
                    <a:gd name="T24" fmla="*/ 1446 w 1475"/>
                    <a:gd name="T25" fmla="*/ 360 h 411"/>
                    <a:gd name="T26" fmla="*/ 1433 w 1475"/>
                    <a:gd name="T27" fmla="*/ 411 h 411"/>
                    <a:gd name="T28" fmla="*/ 1446 w 1475"/>
                    <a:gd name="T29" fmla="*/ 408 h 411"/>
                    <a:gd name="T30" fmla="*/ 1459 w 1475"/>
                    <a:gd name="T31" fmla="*/ 360 h 411"/>
                    <a:gd name="T32" fmla="*/ 1466 w 1475"/>
                    <a:gd name="T33" fmla="*/ 308 h 411"/>
                    <a:gd name="T34" fmla="*/ 1472 w 1475"/>
                    <a:gd name="T35" fmla="*/ 256 h 411"/>
                    <a:gd name="T36" fmla="*/ 1475 w 1475"/>
                    <a:gd name="T37" fmla="*/ 204 h 411"/>
                    <a:gd name="T38" fmla="*/ 29 w 1475"/>
                    <a:gd name="T39" fmla="*/ 0 h 411"/>
                    <a:gd name="T40" fmla="*/ 16 w 1475"/>
                    <a:gd name="T41" fmla="*/ 49 h 411"/>
                    <a:gd name="T42" fmla="*/ 10 w 1475"/>
                    <a:gd name="T43" fmla="*/ 101 h 411"/>
                    <a:gd name="T44" fmla="*/ 3 w 1475"/>
                    <a:gd name="T45" fmla="*/ 152 h 411"/>
                    <a:gd name="T46" fmla="*/ 0 w 1475"/>
                    <a:gd name="T47" fmla="*/ 204 h 411"/>
                    <a:gd name="T48" fmla="*/ 3 w 1475"/>
                    <a:gd name="T49" fmla="*/ 256 h 411"/>
                    <a:gd name="T50" fmla="*/ 10 w 1475"/>
                    <a:gd name="T51" fmla="*/ 308 h 411"/>
                    <a:gd name="T52" fmla="*/ 16 w 1475"/>
                    <a:gd name="T53" fmla="*/ 360 h 411"/>
                    <a:gd name="T54" fmla="*/ 29 w 1475"/>
                    <a:gd name="T55" fmla="*/ 408 h 411"/>
                    <a:gd name="T56" fmla="*/ 42 w 1475"/>
                    <a:gd name="T57" fmla="*/ 411 h 411"/>
                    <a:gd name="T58" fmla="*/ 29 w 1475"/>
                    <a:gd name="T59" fmla="*/ 360 h 411"/>
                    <a:gd name="T60" fmla="*/ 19 w 1475"/>
                    <a:gd name="T61" fmla="*/ 311 h 411"/>
                    <a:gd name="T62" fmla="*/ 16 w 1475"/>
                    <a:gd name="T63" fmla="*/ 256 h 411"/>
                    <a:gd name="T64" fmla="*/ 13 w 1475"/>
                    <a:gd name="T65" fmla="*/ 204 h 411"/>
                    <a:gd name="T66" fmla="*/ 16 w 1475"/>
                    <a:gd name="T67" fmla="*/ 152 h 411"/>
                    <a:gd name="T68" fmla="*/ 19 w 1475"/>
                    <a:gd name="T69" fmla="*/ 101 h 411"/>
                    <a:gd name="T70" fmla="*/ 29 w 1475"/>
                    <a:gd name="T71" fmla="*/ 49 h 411"/>
                    <a:gd name="T72" fmla="*/ 42 w 1475"/>
                    <a:gd name="T73" fmla="*/ 0 h 411"/>
                    <a:gd name="T74" fmla="*/ 29 w 1475"/>
                    <a:gd name="T75" fmla="*/ 0 h 4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75" h="411">
                      <a:moveTo>
                        <a:pt x="1475" y="204"/>
                      </a:moveTo>
                      <a:lnTo>
                        <a:pt x="1472" y="152"/>
                      </a:lnTo>
                      <a:lnTo>
                        <a:pt x="1466" y="101"/>
                      </a:lnTo>
                      <a:lnTo>
                        <a:pt x="1459" y="49"/>
                      </a:lnTo>
                      <a:lnTo>
                        <a:pt x="1446" y="0"/>
                      </a:lnTo>
                      <a:lnTo>
                        <a:pt x="1433" y="0"/>
                      </a:lnTo>
                      <a:lnTo>
                        <a:pt x="1446" y="49"/>
                      </a:lnTo>
                      <a:lnTo>
                        <a:pt x="1456" y="101"/>
                      </a:lnTo>
                      <a:lnTo>
                        <a:pt x="1459" y="152"/>
                      </a:lnTo>
                      <a:lnTo>
                        <a:pt x="1463" y="204"/>
                      </a:lnTo>
                      <a:lnTo>
                        <a:pt x="1459" y="256"/>
                      </a:lnTo>
                      <a:lnTo>
                        <a:pt x="1456" y="311"/>
                      </a:lnTo>
                      <a:lnTo>
                        <a:pt x="1446" y="360"/>
                      </a:lnTo>
                      <a:lnTo>
                        <a:pt x="1433" y="411"/>
                      </a:lnTo>
                      <a:lnTo>
                        <a:pt x="1446" y="408"/>
                      </a:lnTo>
                      <a:lnTo>
                        <a:pt x="1459" y="360"/>
                      </a:lnTo>
                      <a:lnTo>
                        <a:pt x="1466" y="308"/>
                      </a:lnTo>
                      <a:lnTo>
                        <a:pt x="1472" y="256"/>
                      </a:lnTo>
                      <a:lnTo>
                        <a:pt x="1475" y="204"/>
                      </a:lnTo>
                      <a:close/>
                      <a:moveTo>
                        <a:pt x="29" y="0"/>
                      </a:moveTo>
                      <a:lnTo>
                        <a:pt x="16" y="49"/>
                      </a:lnTo>
                      <a:lnTo>
                        <a:pt x="10" y="101"/>
                      </a:lnTo>
                      <a:lnTo>
                        <a:pt x="3" y="152"/>
                      </a:lnTo>
                      <a:lnTo>
                        <a:pt x="0" y="204"/>
                      </a:lnTo>
                      <a:lnTo>
                        <a:pt x="3" y="256"/>
                      </a:lnTo>
                      <a:lnTo>
                        <a:pt x="10" y="308"/>
                      </a:lnTo>
                      <a:lnTo>
                        <a:pt x="16" y="360"/>
                      </a:lnTo>
                      <a:lnTo>
                        <a:pt x="29" y="408"/>
                      </a:lnTo>
                      <a:lnTo>
                        <a:pt x="42" y="411"/>
                      </a:lnTo>
                      <a:lnTo>
                        <a:pt x="29" y="360"/>
                      </a:lnTo>
                      <a:lnTo>
                        <a:pt x="19" y="311"/>
                      </a:lnTo>
                      <a:lnTo>
                        <a:pt x="16" y="256"/>
                      </a:lnTo>
                      <a:lnTo>
                        <a:pt x="13" y="204"/>
                      </a:lnTo>
                      <a:lnTo>
                        <a:pt x="16" y="152"/>
                      </a:lnTo>
                      <a:lnTo>
                        <a:pt x="19" y="101"/>
                      </a:lnTo>
                      <a:lnTo>
                        <a:pt x="29" y="49"/>
                      </a:lnTo>
                      <a:lnTo>
                        <a:pt x="42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ED6E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3" name="Freeform 422"/>
                <p:cNvSpPr>
                  <a:spLocks noEditPoints="1"/>
                </p:cNvSpPr>
                <p:nvPr/>
              </p:nvSpPr>
              <p:spPr bwMode="auto">
                <a:xfrm>
                  <a:off x="2295" y="2553"/>
                  <a:ext cx="1462" cy="411"/>
                </a:xfrm>
                <a:custGeom>
                  <a:avLst/>
                  <a:gdLst>
                    <a:gd name="T0" fmla="*/ 1462 w 1462"/>
                    <a:gd name="T1" fmla="*/ 204 h 411"/>
                    <a:gd name="T2" fmla="*/ 1459 w 1462"/>
                    <a:gd name="T3" fmla="*/ 152 h 411"/>
                    <a:gd name="T4" fmla="*/ 1452 w 1462"/>
                    <a:gd name="T5" fmla="*/ 101 h 411"/>
                    <a:gd name="T6" fmla="*/ 1446 w 1462"/>
                    <a:gd name="T7" fmla="*/ 49 h 411"/>
                    <a:gd name="T8" fmla="*/ 1433 w 1462"/>
                    <a:gd name="T9" fmla="*/ 0 h 411"/>
                    <a:gd name="T10" fmla="*/ 1420 w 1462"/>
                    <a:gd name="T11" fmla="*/ 0 h 411"/>
                    <a:gd name="T12" fmla="*/ 1433 w 1462"/>
                    <a:gd name="T13" fmla="*/ 49 h 411"/>
                    <a:gd name="T14" fmla="*/ 1443 w 1462"/>
                    <a:gd name="T15" fmla="*/ 101 h 411"/>
                    <a:gd name="T16" fmla="*/ 1449 w 1462"/>
                    <a:gd name="T17" fmla="*/ 152 h 411"/>
                    <a:gd name="T18" fmla="*/ 1449 w 1462"/>
                    <a:gd name="T19" fmla="*/ 204 h 411"/>
                    <a:gd name="T20" fmla="*/ 1449 w 1462"/>
                    <a:gd name="T21" fmla="*/ 259 h 411"/>
                    <a:gd name="T22" fmla="*/ 1443 w 1462"/>
                    <a:gd name="T23" fmla="*/ 311 h 411"/>
                    <a:gd name="T24" fmla="*/ 1433 w 1462"/>
                    <a:gd name="T25" fmla="*/ 360 h 411"/>
                    <a:gd name="T26" fmla="*/ 1420 w 1462"/>
                    <a:gd name="T27" fmla="*/ 411 h 411"/>
                    <a:gd name="T28" fmla="*/ 1433 w 1462"/>
                    <a:gd name="T29" fmla="*/ 408 h 411"/>
                    <a:gd name="T30" fmla="*/ 1446 w 1462"/>
                    <a:gd name="T31" fmla="*/ 360 h 411"/>
                    <a:gd name="T32" fmla="*/ 1452 w 1462"/>
                    <a:gd name="T33" fmla="*/ 308 h 411"/>
                    <a:gd name="T34" fmla="*/ 1459 w 1462"/>
                    <a:gd name="T35" fmla="*/ 256 h 411"/>
                    <a:gd name="T36" fmla="*/ 1462 w 1462"/>
                    <a:gd name="T37" fmla="*/ 204 h 411"/>
                    <a:gd name="T38" fmla="*/ 29 w 1462"/>
                    <a:gd name="T39" fmla="*/ 0 h 411"/>
                    <a:gd name="T40" fmla="*/ 16 w 1462"/>
                    <a:gd name="T41" fmla="*/ 49 h 411"/>
                    <a:gd name="T42" fmla="*/ 9 w 1462"/>
                    <a:gd name="T43" fmla="*/ 101 h 411"/>
                    <a:gd name="T44" fmla="*/ 3 w 1462"/>
                    <a:gd name="T45" fmla="*/ 152 h 411"/>
                    <a:gd name="T46" fmla="*/ 0 w 1462"/>
                    <a:gd name="T47" fmla="*/ 204 h 411"/>
                    <a:gd name="T48" fmla="*/ 3 w 1462"/>
                    <a:gd name="T49" fmla="*/ 256 h 411"/>
                    <a:gd name="T50" fmla="*/ 9 w 1462"/>
                    <a:gd name="T51" fmla="*/ 308 h 411"/>
                    <a:gd name="T52" fmla="*/ 16 w 1462"/>
                    <a:gd name="T53" fmla="*/ 360 h 411"/>
                    <a:gd name="T54" fmla="*/ 29 w 1462"/>
                    <a:gd name="T55" fmla="*/ 408 h 411"/>
                    <a:gd name="T56" fmla="*/ 42 w 1462"/>
                    <a:gd name="T57" fmla="*/ 411 h 411"/>
                    <a:gd name="T58" fmla="*/ 29 w 1462"/>
                    <a:gd name="T59" fmla="*/ 360 h 411"/>
                    <a:gd name="T60" fmla="*/ 19 w 1462"/>
                    <a:gd name="T61" fmla="*/ 311 h 411"/>
                    <a:gd name="T62" fmla="*/ 12 w 1462"/>
                    <a:gd name="T63" fmla="*/ 259 h 411"/>
                    <a:gd name="T64" fmla="*/ 12 w 1462"/>
                    <a:gd name="T65" fmla="*/ 204 h 411"/>
                    <a:gd name="T66" fmla="*/ 12 w 1462"/>
                    <a:gd name="T67" fmla="*/ 152 h 411"/>
                    <a:gd name="T68" fmla="*/ 19 w 1462"/>
                    <a:gd name="T69" fmla="*/ 101 h 411"/>
                    <a:gd name="T70" fmla="*/ 29 w 1462"/>
                    <a:gd name="T71" fmla="*/ 49 h 411"/>
                    <a:gd name="T72" fmla="*/ 42 w 1462"/>
                    <a:gd name="T73" fmla="*/ 0 h 411"/>
                    <a:gd name="T74" fmla="*/ 29 w 1462"/>
                    <a:gd name="T75" fmla="*/ 0 h 4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62" h="411">
                      <a:moveTo>
                        <a:pt x="1462" y="204"/>
                      </a:moveTo>
                      <a:lnTo>
                        <a:pt x="1459" y="152"/>
                      </a:lnTo>
                      <a:lnTo>
                        <a:pt x="1452" y="101"/>
                      </a:lnTo>
                      <a:lnTo>
                        <a:pt x="1446" y="49"/>
                      </a:lnTo>
                      <a:lnTo>
                        <a:pt x="1433" y="0"/>
                      </a:lnTo>
                      <a:lnTo>
                        <a:pt x="1420" y="0"/>
                      </a:lnTo>
                      <a:lnTo>
                        <a:pt x="1433" y="49"/>
                      </a:lnTo>
                      <a:lnTo>
                        <a:pt x="1443" y="101"/>
                      </a:lnTo>
                      <a:lnTo>
                        <a:pt x="1449" y="152"/>
                      </a:lnTo>
                      <a:lnTo>
                        <a:pt x="1449" y="204"/>
                      </a:lnTo>
                      <a:lnTo>
                        <a:pt x="1449" y="259"/>
                      </a:lnTo>
                      <a:lnTo>
                        <a:pt x="1443" y="311"/>
                      </a:lnTo>
                      <a:lnTo>
                        <a:pt x="1433" y="360"/>
                      </a:lnTo>
                      <a:lnTo>
                        <a:pt x="1420" y="411"/>
                      </a:lnTo>
                      <a:lnTo>
                        <a:pt x="1433" y="408"/>
                      </a:lnTo>
                      <a:lnTo>
                        <a:pt x="1446" y="360"/>
                      </a:lnTo>
                      <a:lnTo>
                        <a:pt x="1452" y="308"/>
                      </a:lnTo>
                      <a:lnTo>
                        <a:pt x="1459" y="256"/>
                      </a:lnTo>
                      <a:lnTo>
                        <a:pt x="1462" y="204"/>
                      </a:lnTo>
                      <a:close/>
                      <a:moveTo>
                        <a:pt x="29" y="0"/>
                      </a:moveTo>
                      <a:lnTo>
                        <a:pt x="16" y="49"/>
                      </a:lnTo>
                      <a:lnTo>
                        <a:pt x="9" y="101"/>
                      </a:lnTo>
                      <a:lnTo>
                        <a:pt x="3" y="152"/>
                      </a:lnTo>
                      <a:lnTo>
                        <a:pt x="0" y="204"/>
                      </a:lnTo>
                      <a:lnTo>
                        <a:pt x="3" y="256"/>
                      </a:lnTo>
                      <a:lnTo>
                        <a:pt x="9" y="308"/>
                      </a:lnTo>
                      <a:lnTo>
                        <a:pt x="16" y="360"/>
                      </a:lnTo>
                      <a:lnTo>
                        <a:pt x="29" y="408"/>
                      </a:lnTo>
                      <a:lnTo>
                        <a:pt x="42" y="411"/>
                      </a:lnTo>
                      <a:lnTo>
                        <a:pt x="29" y="360"/>
                      </a:lnTo>
                      <a:lnTo>
                        <a:pt x="19" y="311"/>
                      </a:lnTo>
                      <a:lnTo>
                        <a:pt x="12" y="259"/>
                      </a:lnTo>
                      <a:lnTo>
                        <a:pt x="12" y="204"/>
                      </a:lnTo>
                      <a:lnTo>
                        <a:pt x="12" y="152"/>
                      </a:lnTo>
                      <a:lnTo>
                        <a:pt x="19" y="101"/>
                      </a:lnTo>
                      <a:lnTo>
                        <a:pt x="29" y="49"/>
                      </a:lnTo>
                      <a:lnTo>
                        <a:pt x="42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ED6D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4" name="Freeform 423"/>
                <p:cNvSpPr>
                  <a:spLocks noEditPoints="1"/>
                </p:cNvSpPr>
                <p:nvPr/>
              </p:nvSpPr>
              <p:spPr bwMode="auto">
                <a:xfrm>
                  <a:off x="2301" y="2550"/>
                  <a:ext cx="1450" cy="414"/>
                </a:xfrm>
                <a:custGeom>
                  <a:avLst/>
                  <a:gdLst>
                    <a:gd name="T0" fmla="*/ 1450 w 1450"/>
                    <a:gd name="T1" fmla="*/ 207 h 414"/>
                    <a:gd name="T2" fmla="*/ 1446 w 1450"/>
                    <a:gd name="T3" fmla="*/ 155 h 414"/>
                    <a:gd name="T4" fmla="*/ 1443 w 1450"/>
                    <a:gd name="T5" fmla="*/ 104 h 414"/>
                    <a:gd name="T6" fmla="*/ 1433 w 1450"/>
                    <a:gd name="T7" fmla="*/ 52 h 414"/>
                    <a:gd name="T8" fmla="*/ 1420 w 1450"/>
                    <a:gd name="T9" fmla="*/ 3 h 414"/>
                    <a:gd name="T10" fmla="*/ 1407 w 1450"/>
                    <a:gd name="T11" fmla="*/ 0 h 414"/>
                    <a:gd name="T12" fmla="*/ 1420 w 1450"/>
                    <a:gd name="T13" fmla="*/ 52 h 414"/>
                    <a:gd name="T14" fmla="*/ 1430 w 1450"/>
                    <a:gd name="T15" fmla="*/ 100 h 414"/>
                    <a:gd name="T16" fmla="*/ 1437 w 1450"/>
                    <a:gd name="T17" fmla="*/ 155 h 414"/>
                    <a:gd name="T18" fmla="*/ 1437 w 1450"/>
                    <a:gd name="T19" fmla="*/ 207 h 414"/>
                    <a:gd name="T20" fmla="*/ 1437 w 1450"/>
                    <a:gd name="T21" fmla="*/ 262 h 414"/>
                    <a:gd name="T22" fmla="*/ 1430 w 1450"/>
                    <a:gd name="T23" fmla="*/ 314 h 414"/>
                    <a:gd name="T24" fmla="*/ 1420 w 1450"/>
                    <a:gd name="T25" fmla="*/ 363 h 414"/>
                    <a:gd name="T26" fmla="*/ 1407 w 1450"/>
                    <a:gd name="T27" fmla="*/ 414 h 414"/>
                    <a:gd name="T28" fmla="*/ 1420 w 1450"/>
                    <a:gd name="T29" fmla="*/ 414 h 414"/>
                    <a:gd name="T30" fmla="*/ 1433 w 1450"/>
                    <a:gd name="T31" fmla="*/ 363 h 414"/>
                    <a:gd name="T32" fmla="*/ 1443 w 1450"/>
                    <a:gd name="T33" fmla="*/ 314 h 414"/>
                    <a:gd name="T34" fmla="*/ 1446 w 1450"/>
                    <a:gd name="T35" fmla="*/ 259 h 414"/>
                    <a:gd name="T36" fmla="*/ 1450 w 1450"/>
                    <a:gd name="T37" fmla="*/ 207 h 414"/>
                    <a:gd name="T38" fmla="*/ 29 w 1450"/>
                    <a:gd name="T39" fmla="*/ 3 h 414"/>
                    <a:gd name="T40" fmla="*/ 16 w 1450"/>
                    <a:gd name="T41" fmla="*/ 52 h 414"/>
                    <a:gd name="T42" fmla="*/ 6 w 1450"/>
                    <a:gd name="T43" fmla="*/ 104 h 414"/>
                    <a:gd name="T44" fmla="*/ 3 w 1450"/>
                    <a:gd name="T45" fmla="*/ 155 h 414"/>
                    <a:gd name="T46" fmla="*/ 0 w 1450"/>
                    <a:gd name="T47" fmla="*/ 207 h 414"/>
                    <a:gd name="T48" fmla="*/ 3 w 1450"/>
                    <a:gd name="T49" fmla="*/ 259 h 414"/>
                    <a:gd name="T50" fmla="*/ 6 w 1450"/>
                    <a:gd name="T51" fmla="*/ 314 h 414"/>
                    <a:gd name="T52" fmla="*/ 16 w 1450"/>
                    <a:gd name="T53" fmla="*/ 363 h 414"/>
                    <a:gd name="T54" fmla="*/ 29 w 1450"/>
                    <a:gd name="T55" fmla="*/ 414 h 414"/>
                    <a:gd name="T56" fmla="*/ 42 w 1450"/>
                    <a:gd name="T57" fmla="*/ 414 h 414"/>
                    <a:gd name="T58" fmla="*/ 29 w 1450"/>
                    <a:gd name="T59" fmla="*/ 363 h 414"/>
                    <a:gd name="T60" fmla="*/ 19 w 1450"/>
                    <a:gd name="T61" fmla="*/ 314 h 414"/>
                    <a:gd name="T62" fmla="*/ 13 w 1450"/>
                    <a:gd name="T63" fmla="*/ 262 h 414"/>
                    <a:gd name="T64" fmla="*/ 13 w 1450"/>
                    <a:gd name="T65" fmla="*/ 207 h 414"/>
                    <a:gd name="T66" fmla="*/ 13 w 1450"/>
                    <a:gd name="T67" fmla="*/ 155 h 414"/>
                    <a:gd name="T68" fmla="*/ 19 w 1450"/>
                    <a:gd name="T69" fmla="*/ 100 h 414"/>
                    <a:gd name="T70" fmla="*/ 29 w 1450"/>
                    <a:gd name="T71" fmla="*/ 52 h 414"/>
                    <a:gd name="T72" fmla="*/ 42 w 1450"/>
                    <a:gd name="T73" fmla="*/ 0 h 414"/>
                    <a:gd name="T74" fmla="*/ 29 w 1450"/>
                    <a:gd name="T75" fmla="*/ 3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50" h="414">
                      <a:moveTo>
                        <a:pt x="1450" y="207"/>
                      </a:moveTo>
                      <a:lnTo>
                        <a:pt x="1446" y="155"/>
                      </a:lnTo>
                      <a:lnTo>
                        <a:pt x="1443" y="104"/>
                      </a:lnTo>
                      <a:lnTo>
                        <a:pt x="1433" y="52"/>
                      </a:lnTo>
                      <a:lnTo>
                        <a:pt x="1420" y="3"/>
                      </a:lnTo>
                      <a:lnTo>
                        <a:pt x="1407" y="0"/>
                      </a:lnTo>
                      <a:lnTo>
                        <a:pt x="1420" y="52"/>
                      </a:lnTo>
                      <a:lnTo>
                        <a:pt x="1430" y="100"/>
                      </a:lnTo>
                      <a:lnTo>
                        <a:pt x="1437" y="155"/>
                      </a:lnTo>
                      <a:lnTo>
                        <a:pt x="1437" y="207"/>
                      </a:lnTo>
                      <a:lnTo>
                        <a:pt x="1437" y="262"/>
                      </a:lnTo>
                      <a:lnTo>
                        <a:pt x="1430" y="314"/>
                      </a:lnTo>
                      <a:lnTo>
                        <a:pt x="1420" y="363"/>
                      </a:lnTo>
                      <a:lnTo>
                        <a:pt x="1407" y="414"/>
                      </a:lnTo>
                      <a:lnTo>
                        <a:pt x="1420" y="414"/>
                      </a:lnTo>
                      <a:lnTo>
                        <a:pt x="1433" y="363"/>
                      </a:lnTo>
                      <a:lnTo>
                        <a:pt x="1443" y="314"/>
                      </a:lnTo>
                      <a:lnTo>
                        <a:pt x="1446" y="259"/>
                      </a:lnTo>
                      <a:lnTo>
                        <a:pt x="1450" y="207"/>
                      </a:lnTo>
                      <a:close/>
                      <a:moveTo>
                        <a:pt x="29" y="3"/>
                      </a:moveTo>
                      <a:lnTo>
                        <a:pt x="16" y="52"/>
                      </a:lnTo>
                      <a:lnTo>
                        <a:pt x="6" y="104"/>
                      </a:lnTo>
                      <a:lnTo>
                        <a:pt x="3" y="155"/>
                      </a:lnTo>
                      <a:lnTo>
                        <a:pt x="0" y="207"/>
                      </a:lnTo>
                      <a:lnTo>
                        <a:pt x="3" y="259"/>
                      </a:lnTo>
                      <a:lnTo>
                        <a:pt x="6" y="314"/>
                      </a:lnTo>
                      <a:lnTo>
                        <a:pt x="16" y="363"/>
                      </a:lnTo>
                      <a:lnTo>
                        <a:pt x="29" y="414"/>
                      </a:lnTo>
                      <a:lnTo>
                        <a:pt x="42" y="414"/>
                      </a:lnTo>
                      <a:lnTo>
                        <a:pt x="29" y="363"/>
                      </a:lnTo>
                      <a:lnTo>
                        <a:pt x="19" y="314"/>
                      </a:lnTo>
                      <a:lnTo>
                        <a:pt x="13" y="262"/>
                      </a:lnTo>
                      <a:lnTo>
                        <a:pt x="13" y="207"/>
                      </a:lnTo>
                      <a:lnTo>
                        <a:pt x="13" y="155"/>
                      </a:lnTo>
                      <a:lnTo>
                        <a:pt x="19" y="100"/>
                      </a:lnTo>
                      <a:lnTo>
                        <a:pt x="29" y="52"/>
                      </a:lnTo>
                      <a:lnTo>
                        <a:pt x="42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ED6C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5" name="Freeform 424"/>
                <p:cNvSpPr>
                  <a:spLocks noEditPoints="1"/>
                </p:cNvSpPr>
                <p:nvPr/>
              </p:nvSpPr>
              <p:spPr bwMode="auto">
                <a:xfrm>
                  <a:off x="2307" y="2550"/>
                  <a:ext cx="1437" cy="414"/>
                </a:xfrm>
                <a:custGeom>
                  <a:avLst/>
                  <a:gdLst>
                    <a:gd name="T0" fmla="*/ 1437 w 1437"/>
                    <a:gd name="T1" fmla="*/ 207 h 414"/>
                    <a:gd name="T2" fmla="*/ 1437 w 1437"/>
                    <a:gd name="T3" fmla="*/ 155 h 414"/>
                    <a:gd name="T4" fmla="*/ 1431 w 1437"/>
                    <a:gd name="T5" fmla="*/ 104 h 414"/>
                    <a:gd name="T6" fmla="*/ 1421 w 1437"/>
                    <a:gd name="T7" fmla="*/ 52 h 414"/>
                    <a:gd name="T8" fmla="*/ 1408 w 1437"/>
                    <a:gd name="T9" fmla="*/ 3 h 414"/>
                    <a:gd name="T10" fmla="*/ 1395 w 1437"/>
                    <a:gd name="T11" fmla="*/ 0 h 414"/>
                    <a:gd name="T12" fmla="*/ 1408 w 1437"/>
                    <a:gd name="T13" fmla="*/ 52 h 414"/>
                    <a:gd name="T14" fmla="*/ 1418 w 1437"/>
                    <a:gd name="T15" fmla="*/ 100 h 414"/>
                    <a:gd name="T16" fmla="*/ 1424 w 1437"/>
                    <a:gd name="T17" fmla="*/ 155 h 414"/>
                    <a:gd name="T18" fmla="*/ 1427 w 1437"/>
                    <a:gd name="T19" fmla="*/ 207 h 414"/>
                    <a:gd name="T20" fmla="*/ 1424 w 1437"/>
                    <a:gd name="T21" fmla="*/ 262 h 414"/>
                    <a:gd name="T22" fmla="*/ 1418 w 1437"/>
                    <a:gd name="T23" fmla="*/ 314 h 414"/>
                    <a:gd name="T24" fmla="*/ 1408 w 1437"/>
                    <a:gd name="T25" fmla="*/ 366 h 414"/>
                    <a:gd name="T26" fmla="*/ 1395 w 1437"/>
                    <a:gd name="T27" fmla="*/ 414 h 414"/>
                    <a:gd name="T28" fmla="*/ 1408 w 1437"/>
                    <a:gd name="T29" fmla="*/ 414 h 414"/>
                    <a:gd name="T30" fmla="*/ 1421 w 1437"/>
                    <a:gd name="T31" fmla="*/ 363 h 414"/>
                    <a:gd name="T32" fmla="*/ 1431 w 1437"/>
                    <a:gd name="T33" fmla="*/ 314 h 414"/>
                    <a:gd name="T34" fmla="*/ 1437 w 1437"/>
                    <a:gd name="T35" fmla="*/ 262 h 414"/>
                    <a:gd name="T36" fmla="*/ 1437 w 1437"/>
                    <a:gd name="T37" fmla="*/ 207 h 414"/>
                    <a:gd name="T38" fmla="*/ 30 w 1437"/>
                    <a:gd name="T39" fmla="*/ 3 h 414"/>
                    <a:gd name="T40" fmla="*/ 17 w 1437"/>
                    <a:gd name="T41" fmla="*/ 52 h 414"/>
                    <a:gd name="T42" fmla="*/ 7 w 1437"/>
                    <a:gd name="T43" fmla="*/ 104 h 414"/>
                    <a:gd name="T44" fmla="*/ 0 w 1437"/>
                    <a:gd name="T45" fmla="*/ 155 h 414"/>
                    <a:gd name="T46" fmla="*/ 0 w 1437"/>
                    <a:gd name="T47" fmla="*/ 207 h 414"/>
                    <a:gd name="T48" fmla="*/ 0 w 1437"/>
                    <a:gd name="T49" fmla="*/ 262 h 414"/>
                    <a:gd name="T50" fmla="*/ 7 w 1437"/>
                    <a:gd name="T51" fmla="*/ 314 h 414"/>
                    <a:gd name="T52" fmla="*/ 17 w 1437"/>
                    <a:gd name="T53" fmla="*/ 363 h 414"/>
                    <a:gd name="T54" fmla="*/ 30 w 1437"/>
                    <a:gd name="T55" fmla="*/ 414 h 414"/>
                    <a:gd name="T56" fmla="*/ 43 w 1437"/>
                    <a:gd name="T57" fmla="*/ 414 h 414"/>
                    <a:gd name="T58" fmla="*/ 30 w 1437"/>
                    <a:gd name="T59" fmla="*/ 366 h 414"/>
                    <a:gd name="T60" fmla="*/ 20 w 1437"/>
                    <a:gd name="T61" fmla="*/ 314 h 414"/>
                    <a:gd name="T62" fmla="*/ 13 w 1437"/>
                    <a:gd name="T63" fmla="*/ 262 h 414"/>
                    <a:gd name="T64" fmla="*/ 10 w 1437"/>
                    <a:gd name="T65" fmla="*/ 207 h 414"/>
                    <a:gd name="T66" fmla="*/ 13 w 1437"/>
                    <a:gd name="T67" fmla="*/ 155 h 414"/>
                    <a:gd name="T68" fmla="*/ 20 w 1437"/>
                    <a:gd name="T69" fmla="*/ 100 h 414"/>
                    <a:gd name="T70" fmla="*/ 30 w 1437"/>
                    <a:gd name="T71" fmla="*/ 52 h 414"/>
                    <a:gd name="T72" fmla="*/ 43 w 1437"/>
                    <a:gd name="T73" fmla="*/ 0 h 414"/>
                    <a:gd name="T74" fmla="*/ 30 w 1437"/>
                    <a:gd name="T75" fmla="*/ 3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37" h="414">
                      <a:moveTo>
                        <a:pt x="1437" y="207"/>
                      </a:moveTo>
                      <a:lnTo>
                        <a:pt x="1437" y="155"/>
                      </a:lnTo>
                      <a:lnTo>
                        <a:pt x="1431" y="104"/>
                      </a:lnTo>
                      <a:lnTo>
                        <a:pt x="1421" y="52"/>
                      </a:lnTo>
                      <a:lnTo>
                        <a:pt x="1408" y="3"/>
                      </a:lnTo>
                      <a:lnTo>
                        <a:pt x="1395" y="0"/>
                      </a:lnTo>
                      <a:lnTo>
                        <a:pt x="1408" y="52"/>
                      </a:lnTo>
                      <a:lnTo>
                        <a:pt x="1418" y="100"/>
                      </a:lnTo>
                      <a:lnTo>
                        <a:pt x="1424" y="155"/>
                      </a:lnTo>
                      <a:lnTo>
                        <a:pt x="1427" y="207"/>
                      </a:lnTo>
                      <a:lnTo>
                        <a:pt x="1424" y="262"/>
                      </a:lnTo>
                      <a:lnTo>
                        <a:pt x="1418" y="314"/>
                      </a:lnTo>
                      <a:lnTo>
                        <a:pt x="1408" y="366"/>
                      </a:lnTo>
                      <a:lnTo>
                        <a:pt x="1395" y="414"/>
                      </a:lnTo>
                      <a:lnTo>
                        <a:pt x="1408" y="414"/>
                      </a:lnTo>
                      <a:lnTo>
                        <a:pt x="1421" y="363"/>
                      </a:lnTo>
                      <a:lnTo>
                        <a:pt x="1431" y="314"/>
                      </a:lnTo>
                      <a:lnTo>
                        <a:pt x="1437" y="262"/>
                      </a:lnTo>
                      <a:lnTo>
                        <a:pt x="1437" y="207"/>
                      </a:lnTo>
                      <a:close/>
                      <a:moveTo>
                        <a:pt x="30" y="3"/>
                      </a:moveTo>
                      <a:lnTo>
                        <a:pt x="17" y="52"/>
                      </a:lnTo>
                      <a:lnTo>
                        <a:pt x="7" y="104"/>
                      </a:lnTo>
                      <a:lnTo>
                        <a:pt x="0" y="155"/>
                      </a:lnTo>
                      <a:lnTo>
                        <a:pt x="0" y="207"/>
                      </a:lnTo>
                      <a:lnTo>
                        <a:pt x="0" y="262"/>
                      </a:lnTo>
                      <a:lnTo>
                        <a:pt x="7" y="314"/>
                      </a:lnTo>
                      <a:lnTo>
                        <a:pt x="17" y="363"/>
                      </a:lnTo>
                      <a:lnTo>
                        <a:pt x="30" y="414"/>
                      </a:lnTo>
                      <a:lnTo>
                        <a:pt x="43" y="414"/>
                      </a:lnTo>
                      <a:lnTo>
                        <a:pt x="30" y="366"/>
                      </a:lnTo>
                      <a:lnTo>
                        <a:pt x="20" y="314"/>
                      </a:lnTo>
                      <a:lnTo>
                        <a:pt x="13" y="262"/>
                      </a:lnTo>
                      <a:lnTo>
                        <a:pt x="10" y="207"/>
                      </a:lnTo>
                      <a:lnTo>
                        <a:pt x="13" y="155"/>
                      </a:lnTo>
                      <a:lnTo>
                        <a:pt x="20" y="100"/>
                      </a:lnTo>
                      <a:lnTo>
                        <a:pt x="30" y="52"/>
                      </a:lnTo>
                      <a:lnTo>
                        <a:pt x="43" y="0"/>
                      </a:lnTo>
                      <a:lnTo>
                        <a:pt x="30" y="3"/>
                      </a:lnTo>
                      <a:close/>
                    </a:path>
                  </a:pathLst>
                </a:custGeom>
                <a:solidFill>
                  <a:srgbClr val="ED6C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6" name="Freeform 425"/>
                <p:cNvSpPr>
                  <a:spLocks noEditPoints="1"/>
                </p:cNvSpPr>
                <p:nvPr/>
              </p:nvSpPr>
              <p:spPr bwMode="auto">
                <a:xfrm>
                  <a:off x="2314" y="2550"/>
                  <a:ext cx="1424" cy="414"/>
                </a:xfrm>
                <a:custGeom>
                  <a:avLst/>
                  <a:gdLst>
                    <a:gd name="T0" fmla="*/ 1424 w 1424"/>
                    <a:gd name="T1" fmla="*/ 207 h 414"/>
                    <a:gd name="T2" fmla="*/ 1424 w 1424"/>
                    <a:gd name="T3" fmla="*/ 155 h 414"/>
                    <a:gd name="T4" fmla="*/ 1417 w 1424"/>
                    <a:gd name="T5" fmla="*/ 100 h 414"/>
                    <a:gd name="T6" fmla="*/ 1407 w 1424"/>
                    <a:gd name="T7" fmla="*/ 52 h 414"/>
                    <a:gd name="T8" fmla="*/ 1394 w 1424"/>
                    <a:gd name="T9" fmla="*/ 0 h 414"/>
                    <a:gd name="T10" fmla="*/ 1382 w 1424"/>
                    <a:gd name="T11" fmla="*/ 0 h 414"/>
                    <a:gd name="T12" fmla="*/ 1394 w 1424"/>
                    <a:gd name="T13" fmla="*/ 49 h 414"/>
                    <a:gd name="T14" fmla="*/ 1404 w 1424"/>
                    <a:gd name="T15" fmla="*/ 100 h 414"/>
                    <a:gd name="T16" fmla="*/ 1411 w 1424"/>
                    <a:gd name="T17" fmla="*/ 155 h 414"/>
                    <a:gd name="T18" fmla="*/ 1414 w 1424"/>
                    <a:gd name="T19" fmla="*/ 207 h 414"/>
                    <a:gd name="T20" fmla="*/ 1411 w 1424"/>
                    <a:gd name="T21" fmla="*/ 262 h 414"/>
                    <a:gd name="T22" fmla="*/ 1404 w 1424"/>
                    <a:gd name="T23" fmla="*/ 314 h 414"/>
                    <a:gd name="T24" fmla="*/ 1394 w 1424"/>
                    <a:gd name="T25" fmla="*/ 366 h 414"/>
                    <a:gd name="T26" fmla="*/ 1382 w 1424"/>
                    <a:gd name="T27" fmla="*/ 414 h 414"/>
                    <a:gd name="T28" fmla="*/ 1394 w 1424"/>
                    <a:gd name="T29" fmla="*/ 414 h 414"/>
                    <a:gd name="T30" fmla="*/ 1407 w 1424"/>
                    <a:gd name="T31" fmla="*/ 363 h 414"/>
                    <a:gd name="T32" fmla="*/ 1417 w 1424"/>
                    <a:gd name="T33" fmla="*/ 314 h 414"/>
                    <a:gd name="T34" fmla="*/ 1424 w 1424"/>
                    <a:gd name="T35" fmla="*/ 262 h 414"/>
                    <a:gd name="T36" fmla="*/ 1424 w 1424"/>
                    <a:gd name="T37" fmla="*/ 207 h 414"/>
                    <a:gd name="T38" fmla="*/ 29 w 1424"/>
                    <a:gd name="T39" fmla="*/ 0 h 414"/>
                    <a:gd name="T40" fmla="*/ 16 w 1424"/>
                    <a:gd name="T41" fmla="*/ 52 h 414"/>
                    <a:gd name="T42" fmla="*/ 6 w 1424"/>
                    <a:gd name="T43" fmla="*/ 100 h 414"/>
                    <a:gd name="T44" fmla="*/ 0 w 1424"/>
                    <a:gd name="T45" fmla="*/ 155 h 414"/>
                    <a:gd name="T46" fmla="*/ 0 w 1424"/>
                    <a:gd name="T47" fmla="*/ 207 h 414"/>
                    <a:gd name="T48" fmla="*/ 0 w 1424"/>
                    <a:gd name="T49" fmla="*/ 262 h 414"/>
                    <a:gd name="T50" fmla="*/ 6 w 1424"/>
                    <a:gd name="T51" fmla="*/ 314 h 414"/>
                    <a:gd name="T52" fmla="*/ 16 w 1424"/>
                    <a:gd name="T53" fmla="*/ 363 h 414"/>
                    <a:gd name="T54" fmla="*/ 29 w 1424"/>
                    <a:gd name="T55" fmla="*/ 414 h 414"/>
                    <a:gd name="T56" fmla="*/ 42 w 1424"/>
                    <a:gd name="T57" fmla="*/ 414 h 414"/>
                    <a:gd name="T58" fmla="*/ 29 w 1424"/>
                    <a:gd name="T59" fmla="*/ 366 h 414"/>
                    <a:gd name="T60" fmla="*/ 19 w 1424"/>
                    <a:gd name="T61" fmla="*/ 314 h 414"/>
                    <a:gd name="T62" fmla="*/ 13 w 1424"/>
                    <a:gd name="T63" fmla="*/ 262 h 414"/>
                    <a:gd name="T64" fmla="*/ 10 w 1424"/>
                    <a:gd name="T65" fmla="*/ 207 h 414"/>
                    <a:gd name="T66" fmla="*/ 13 w 1424"/>
                    <a:gd name="T67" fmla="*/ 155 h 414"/>
                    <a:gd name="T68" fmla="*/ 19 w 1424"/>
                    <a:gd name="T69" fmla="*/ 100 h 414"/>
                    <a:gd name="T70" fmla="*/ 29 w 1424"/>
                    <a:gd name="T71" fmla="*/ 49 h 414"/>
                    <a:gd name="T72" fmla="*/ 42 w 1424"/>
                    <a:gd name="T73" fmla="*/ 0 h 414"/>
                    <a:gd name="T74" fmla="*/ 29 w 1424"/>
                    <a:gd name="T75" fmla="*/ 0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24" h="414">
                      <a:moveTo>
                        <a:pt x="1424" y="207"/>
                      </a:moveTo>
                      <a:lnTo>
                        <a:pt x="1424" y="155"/>
                      </a:lnTo>
                      <a:lnTo>
                        <a:pt x="1417" y="100"/>
                      </a:lnTo>
                      <a:lnTo>
                        <a:pt x="1407" y="52"/>
                      </a:lnTo>
                      <a:lnTo>
                        <a:pt x="1394" y="0"/>
                      </a:lnTo>
                      <a:lnTo>
                        <a:pt x="1382" y="0"/>
                      </a:lnTo>
                      <a:lnTo>
                        <a:pt x="1394" y="49"/>
                      </a:lnTo>
                      <a:lnTo>
                        <a:pt x="1404" y="100"/>
                      </a:lnTo>
                      <a:lnTo>
                        <a:pt x="1411" y="155"/>
                      </a:lnTo>
                      <a:lnTo>
                        <a:pt x="1414" y="207"/>
                      </a:lnTo>
                      <a:lnTo>
                        <a:pt x="1411" y="262"/>
                      </a:lnTo>
                      <a:lnTo>
                        <a:pt x="1404" y="314"/>
                      </a:lnTo>
                      <a:lnTo>
                        <a:pt x="1394" y="366"/>
                      </a:lnTo>
                      <a:lnTo>
                        <a:pt x="1382" y="414"/>
                      </a:lnTo>
                      <a:lnTo>
                        <a:pt x="1394" y="414"/>
                      </a:lnTo>
                      <a:lnTo>
                        <a:pt x="1407" y="363"/>
                      </a:lnTo>
                      <a:lnTo>
                        <a:pt x="1417" y="314"/>
                      </a:lnTo>
                      <a:lnTo>
                        <a:pt x="1424" y="262"/>
                      </a:lnTo>
                      <a:lnTo>
                        <a:pt x="1424" y="207"/>
                      </a:lnTo>
                      <a:close/>
                      <a:moveTo>
                        <a:pt x="29" y="0"/>
                      </a:moveTo>
                      <a:lnTo>
                        <a:pt x="16" y="52"/>
                      </a:lnTo>
                      <a:lnTo>
                        <a:pt x="6" y="100"/>
                      </a:lnTo>
                      <a:lnTo>
                        <a:pt x="0" y="155"/>
                      </a:lnTo>
                      <a:lnTo>
                        <a:pt x="0" y="207"/>
                      </a:lnTo>
                      <a:lnTo>
                        <a:pt x="0" y="262"/>
                      </a:lnTo>
                      <a:lnTo>
                        <a:pt x="6" y="314"/>
                      </a:lnTo>
                      <a:lnTo>
                        <a:pt x="16" y="363"/>
                      </a:lnTo>
                      <a:lnTo>
                        <a:pt x="29" y="414"/>
                      </a:lnTo>
                      <a:lnTo>
                        <a:pt x="42" y="414"/>
                      </a:lnTo>
                      <a:lnTo>
                        <a:pt x="29" y="366"/>
                      </a:lnTo>
                      <a:lnTo>
                        <a:pt x="19" y="314"/>
                      </a:lnTo>
                      <a:lnTo>
                        <a:pt x="13" y="262"/>
                      </a:lnTo>
                      <a:lnTo>
                        <a:pt x="10" y="207"/>
                      </a:lnTo>
                      <a:lnTo>
                        <a:pt x="13" y="155"/>
                      </a:lnTo>
                      <a:lnTo>
                        <a:pt x="19" y="100"/>
                      </a:lnTo>
                      <a:lnTo>
                        <a:pt x="29" y="49"/>
                      </a:lnTo>
                      <a:lnTo>
                        <a:pt x="42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ED6B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7" name="Freeform 426"/>
                <p:cNvSpPr>
                  <a:spLocks noEditPoints="1"/>
                </p:cNvSpPr>
                <p:nvPr/>
              </p:nvSpPr>
              <p:spPr bwMode="auto">
                <a:xfrm>
                  <a:off x="2317" y="2550"/>
                  <a:ext cx="1417" cy="414"/>
                </a:xfrm>
                <a:custGeom>
                  <a:avLst/>
                  <a:gdLst>
                    <a:gd name="T0" fmla="*/ 1417 w 1417"/>
                    <a:gd name="T1" fmla="*/ 207 h 414"/>
                    <a:gd name="T2" fmla="*/ 1414 w 1417"/>
                    <a:gd name="T3" fmla="*/ 155 h 414"/>
                    <a:gd name="T4" fmla="*/ 1408 w 1417"/>
                    <a:gd name="T5" fmla="*/ 100 h 414"/>
                    <a:gd name="T6" fmla="*/ 1398 w 1417"/>
                    <a:gd name="T7" fmla="*/ 52 h 414"/>
                    <a:gd name="T8" fmla="*/ 1385 w 1417"/>
                    <a:gd name="T9" fmla="*/ 0 h 414"/>
                    <a:gd name="T10" fmla="*/ 1372 w 1417"/>
                    <a:gd name="T11" fmla="*/ 0 h 414"/>
                    <a:gd name="T12" fmla="*/ 1385 w 1417"/>
                    <a:gd name="T13" fmla="*/ 49 h 414"/>
                    <a:gd name="T14" fmla="*/ 1395 w 1417"/>
                    <a:gd name="T15" fmla="*/ 100 h 414"/>
                    <a:gd name="T16" fmla="*/ 1401 w 1417"/>
                    <a:gd name="T17" fmla="*/ 152 h 414"/>
                    <a:gd name="T18" fmla="*/ 1404 w 1417"/>
                    <a:gd name="T19" fmla="*/ 207 h 414"/>
                    <a:gd name="T20" fmla="*/ 1401 w 1417"/>
                    <a:gd name="T21" fmla="*/ 262 h 414"/>
                    <a:gd name="T22" fmla="*/ 1395 w 1417"/>
                    <a:gd name="T23" fmla="*/ 314 h 414"/>
                    <a:gd name="T24" fmla="*/ 1385 w 1417"/>
                    <a:gd name="T25" fmla="*/ 366 h 414"/>
                    <a:gd name="T26" fmla="*/ 1372 w 1417"/>
                    <a:gd name="T27" fmla="*/ 414 h 414"/>
                    <a:gd name="T28" fmla="*/ 1385 w 1417"/>
                    <a:gd name="T29" fmla="*/ 414 h 414"/>
                    <a:gd name="T30" fmla="*/ 1398 w 1417"/>
                    <a:gd name="T31" fmla="*/ 366 h 414"/>
                    <a:gd name="T32" fmla="*/ 1408 w 1417"/>
                    <a:gd name="T33" fmla="*/ 314 h 414"/>
                    <a:gd name="T34" fmla="*/ 1414 w 1417"/>
                    <a:gd name="T35" fmla="*/ 262 h 414"/>
                    <a:gd name="T36" fmla="*/ 1417 w 1417"/>
                    <a:gd name="T37" fmla="*/ 207 h 414"/>
                    <a:gd name="T38" fmla="*/ 33 w 1417"/>
                    <a:gd name="T39" fmla="*/ 0 h 414"/>
                    <a:gd name="T40" fmla="*/ 20 w 1417"/>
                    <a:gd name="T41" fmla="*/ 52 h 414"/>
                    <a:gd name="T42" fmla="*/ 10 w 1417"/>
                    <a:gd name="T43" fmla="*/ 100 h 414"/>
                    <a:gd name="T44" fmla="*/ 3 w 1417"/>
                    <a:gd name="T45" fmla="*/ 155 h 414"/>
                    <a:gd name="T46" fmla="*/ 0 w 1417"/>
                    <a:gd name="T47" fmla="*/ 207 h 414"/>
                    <a:gd name="T48" fmla="*/ 3 w 1417"/>
                    <a:gd name="T49" fmla="*/ 262 h 414"/>
                    <a:gd name="T50" fmla="*/ 10 w 1417"/>
                    <a:gd name="T51" fmla="*/ 314 h 414"/>
                    <a:gd name="T52" fmla="*/ 20 w 1417"/>
                    <a:gd name="T53" fmla="*/ 366 h 414"/>
                    <a:gd name="T54" fmla="*/ 33 w 1417"/>
                    <a:gd name="T55" fmla="*/ 414 h 414"/>
                    <a:gd name="T56" fmla="*/ 45 w 1417"/>
                    <a:gd name="T57" fmla="*/ 414 h 414"/>
                    <a:gd name="T58" fmla="*/ 33 w 1417"/>
                    <a:gd name="T59" fmla="*/ 366 h 414"/>
                    <a:gd name="T60" fmla="*/ 23 w 1417"/>
                    <a:gd name="T61" fmla="*/ 314 h 414"/>
                    <a:gd name="T62" fmla="*/ 16 w 1417"/>
                    <a:gd name="T63" fmla="*/ 262 h 414"/>
                    <a:gd name="T64" fmla="*/ 13 w 1417"/>
                    <a:gd name="T65" fmla="*/ 207 h 414"/>
                    <a:gd name="T66" fmla="*/ 16 w 1417"/>
                    <a:gd name="T67" fmla="*/ 152 h 414"/>
                    <a:gd name="T68" fmla="*/ 23 w 1417"/>
                    <a:gd name="T69" fmla="*/ 100 h 414"/>
                    <a:gd name="T70" fmla="*/ 33 w 1417"/>
                    <a:gd name="T71" fmla="*/ 49 h 414"/>
                    <a:gd name="T72" fmla="*/ 45 w 1417"/>
                    <a:gd name="T73" fmla="*/ 0 h 414"/>
                    <a:gd name="T74" fmla="*/ 33 w 1417"/>
                    <a:gd name="T75" fmla="*/ 0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17" h="414">
                      <a:moveTo>
                        <a:pt x="1417" y="207"/>
                      </a:moveTo>
                      <a:lnTo>
                        <a:pt x="1414" y="155"/>
                      </a:lnTo>
                      <a:lnTo>
                        <a:pt x="1408" y="100"/>
                      </a:lnTo>
                      <a:lnTo>
                        <a:pt x="1398" y="52"/>
                      </a:lnTo>
                      <a:lnTo>
                        <a:pt x="1385" y="0"/>
                      </a:lnTo>
                      <a:lnTo>
                        <a:pt x="1372" y="0"/>
                      </a:lnTo>
                      <a:lnTo>
                        <a:pt x="1385" y="49"/>
                      </a:lnTo>
                      <a:lnTo>
                        <a:pt x="1395" y="100"/>
                      </a:lnTo>
                      <a:lnTo>
                        <a:pt x="1401" y="152"/>
                      </a:lnTo>
                      <a:lnTo>
                        <a:pt x="1404" y="207"/>
                      </a:lnTo>
                      <a:lnTo>
                        <a:pt x="1401" y="262"/>
                      </a:lnTo>
                      <a:lnTo>
                        <a:pt x="1395" y="314"/>
                      </a:lnTo>
                      <a:lnTo>
                        <a:pt x="1385" y="366"/>
                      </a:lnTo>
                      <a:lnTo>
                        <a:pt x="1372" y="414"/>
                      </a:lnTo>
                      <a:lnTo>
                        <a:pt x="1385" y="414"/>
                      </a:lnTo>
                      <a:lnTo>
                        <a:pt x="1398" y="366"/>
                      </a:lnTo>
                      <a:lnTo>
                        <a:pt x="1408" y="314"/>
                      </a:lnTo>
                      <a:lnTo>
                        <a:pt x="1414" y="262"/>
                      </a:lnTo>
                      <a:lnTo>
                        <a:pt x="1417" y="207"/>
                      </a:lnTo>
                      <a:close/>
                      <a:moveTo>
                        <a:pt x="33" y="0"/>
                      </a:moveTo>
                      <a:lnTo>
                        <a:pt x="20" y="52"/>
                      </a:lnTo>
                      <a:lnTo>
                        <a:pt x="10" y="100"/>
                      </a:lnTo>
                      <a:lnTo>
                        <a:pt x="3" y="155"/>
                      </a:lnTo>
                      <a:lnTo>
                        <a:pt x="0" y="207"/>
                      </a:lnTo>
                      <a:lnTo>
                        <a:pt x="3" y="262"/>
                      </a:lnTo>
                      <a:lnTo>
                        <a:pt x="10" y="314"/>
                      </a:lnTo>
                      <a:lnTo>
                        <a:pt x="20" y="366"/>
                      </a:lnTo>
                      <a:lnTo>
                        <a:pt x="33" y="414"/>
                      </a:lnTo>
                      <a:lnTo>
                        <a:pt x="45" y="414"/>
                      </a:lnTo>
                      <a:lnTo>
                        <a:pt x="33" y="366"/>
                      </a:lnTo>
                      <a:lnTo>
                        <a:pt x="23" y="314"/>
                      </a:lnTo>
                      <a:lnTo>
                        <a:pt x="16" y="262"/>
                      </a:lnTo>
                      <a:lnTo>
                        <a:pt x="13" y="207"/>
                      </a:lnTo>
                      <a:lnTo>
                        <a:pt x="16" y="152"/>
                      </a:lnTo>
                      <a:lnTo>
                        <a:pt x="23" y="100"/>
                      </a:lnTo>
                      <a:lnTo>
                        <a:pt x="33" y="49"/>
                      </a:lnTo>
                      <a:lnTo>
                        <a:pt x="4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ED6B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8" name="Freeform 427"/>
                <p:cNvSpPr>
                  <a:spLocks noEditPoints="1"/>
                </p:cNvSpPr>
                <p:nvPr/>
              </p:nvSpPr>
              <p:spPr bwMode="auto">
                <a:xfrm>
                  <a:off x="2324" y="2550"/>
                  <a:ext cx="1404" cy="414"/>
                </a:xfrm>
                <a:custGeom>
                  <a:avLst/>
                  <a:gdLst>
                    <a:gd name="T0" fmla="*/ 1404 w 1404"/>
                    <a:gd name="T1" fmla="*/ 207 h 414"/>
                    <a:gd name="T2" fmla="*/ 1401 w 1404"/>
                    <a:gd name="T3" fmla="*/ 155 h 414"/>
                    <a:gd name="T4" fmla="*/ 1394 w 1404"/>
                    <a:gd name="T5" fmla="*/ 100 h 414"/>
                    <a:gd name="T6" fmla="*/ 1384 w 1404"/>
                    <a:gd name="T7" fmla="*/ 49 h 414"/>
                    <a:gd name="T8" fmla="*/ 1372 w 1404"/>
                    <a:gd name="T9" fmla="*/ 0 h 414"/>
                    <a:gd name="T10" fmla="*/ 1359 w 1404"/>
                    <a:gd name="T11" fmla="*/ 0 h 414"/>
                    <a:gd name="T12" fmla="*/ 1375 w 1404"/>
                    <a:gd name="T13" fmla="*/ 49 h 414"/>
                    <a:gd name="T14" fmla="*/ 1384 w 1404"/>
                    <a:gd name="T15" fmla="*/ 100 h 414"/>
                    <a:gd name="T16" fmla="*/ 1391 w 1404"/>
                    <a:gd name="T17" fmla="*/ 152 h 414"/>
                    <a:gd name="T18" fmla="*/ 1391 w 1404"/>
                    <a:gd name="T19" fmla="*/ 207 h 414"/>
                    <a:gd name="T20" fmla="*/ 1391 w 1404"/>
                    <a:gd name="T21" fmla="*/ 262 h 414"/>
                    <a:gd name="T22" fmla="*/ 1384 w 1404"/>
                    <a:gd name="T23" fmla="*/ 314 h 414"/>
                    <a:gd name="T24" fmla="*/ 1375 w 1404"/>
                    <a:gd name="T25" fmla="*/ 366 h 414"/>
                    <a:gd name="T26" fmla="*/ 1359 w 1404"/>
                    <a:gd name="T27" fmla="*/ 414 h 414"/>
                    <a:gd name="T28" fmla="*/ 1372 w 1404"/>
                    <a:gd name="T29" fmla="*/ 414 h 414"/>
                    <a:gd name="T30" fmla="*/ 1384 w 1404"/>
                    <a:gd name="T31" fmla="*/ 366 h 414"/>
                    <a:gd name="T32" fmla="*/ 1394 w 1404"/>
                    <a:gd name="T33" fmla="*/ 314 h 414"/>
                    <a:gd name="T34" fmla="*/ 1401 w 1404"/>
                    <a:gd name="T35" fmla="*/ 262 h 414"/>
                    <a:gd name="T36" fmla="*/ 1404 w 1404"/>
                    <a:gd name="T37" fmla="*/ 207 h 414"/>
                    <a:gd name="T38" fmla="*/ 32 w 1404"/>
                    <a:gd name="T39" fmla="*/ 0 h 414"/>
                    <a:gd name="T40" fmla="*/ 19 w 1404"/>
                    <a:gd name="T41" fmla="*/ 49 h 414"/>
                    <a:gd name="T42" fmla="*/ 9 w 1404"/>
                    <a:gd name="T43" fmla="*/ 100 h 414"/>
                    <a:gd name="T44" fmla="*/ 3 w 1404"/>
                    <a:gd name="T45" fmla="*/ 155 h 414"/>
                    <a:gd name="T46" fmla="*/ 0 w 1404"/>
                    <a:gd name="T47" fmla="*/ 207 h 414"/>
                    <a:gd name="T48" fmla="*/ 3 w 1404"/>
                    <a:gd name="T49" fmla="*/ 262 h 414"/>
                    <a:gd name="T50" fmla="*/ 9 w 1404"/>
                    <a:gd name="T51" fmla="*/ 314 h 414"/>
                    <a:gd name="T52" fmla="*/ 19 w 1404"/>
                    <a:gd name="T53" fmla="*/ 366 h 414"/>
                    <a:gd name="T54" fmla="*/ 32 w 1404"/>
                    <a:gd name="T55" fmla="*/ 414 h 414"/>
                    <a:gd name="T56" fmla="*/ 45 w 1404"/>
                    <a:gd name="T57" fmla="*/ 414 h 414"/>
                    <a:gd name="T58" fmla="*/ 32 w 1404"/>
                    <a:gd name="T59" fmla="*/ 366 h 414"/>
                    <a:gd name="T60" fmla="*/ 19 w 1404"/>
                    <a:gd name="T61" fmla="*/ 314 h 414"/>
                    <a:gd name="T62" fmla="*/ 16 w 1404"/>
                    <a:gd name="T63" fmla="*/ 262 h 414"/>
                    <a:gd name="T64" fmla="*/ 13 w 1404"/>
                    <a:gd name="T65" fmla="*/ 207 h 414"/>
                    <a:gd name="T66" fmla="*/ 16 w 1404"/>
                    <a:gd name="T67" fmla="*/ 152 h 414"/>
                    <a:gd name="T68" fmla="*/ 19 w 1404"/>
                    <a:gd name="T69" fmla="*/ 100 h 414"/>
                    <a:gd name="T70" fmla="*/ 32 w 1404"/>
                    <a:gd name="T71" fmla="*/ 49 h 414"/>
                    <a:gd name="T72" fmla="*/ 45 w 1404"/>
                    <a:gd name="T73" fmla="*/ 0 h 414"/>
                    <a:gd name="T74" fmla="*/ 32 w 1404"/>
                    <a:gd name="T75" fmla="*/ 0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04" h="414">
                      <a:moveTo>
                        <a:pt x="1404" y="207"/>
                      </a:moveTo>
                      <a:lnTo>
                        <a:pt x="1401" y="155"/>
                      </a:lnTo>
                      <a:lnTo>
                        <a:pt x="1394" y="100"/>
                      </a:lnTo>
                      <a:lnTo>
                        <a:pt x="1384" y="49"/>
                      </a:lnTo>
                      <a:lnTo>
                        <a:pt x="1372" y="0"/>
                      </a:lnTo>
                      <a:lnTo>
                        <a:pt x="1359" y="0"/>
                      </a:lnTo>
                      <a:lnTo>
                        <a:pt x="1375" y="49"/>
                      </a:lnTo>
                      <a:lnTo>
                        <a:pt x="1384" y="100"/>
                      </a:lnTo>
                      <a:lnTo>
                        <a:pt x="1391" y="152"/>
                      </a:lnTo>
                      <a:lnTo>
                        <a:pt x="1391" y="207"/>
                      </a:lnTo>
                      <a:lnTo>
                        <a:pt x="1391" y="262"/>
                      </a:lnTo>
                      <a:lnTo>
                        <a:pt x="1384" y="314"/>
                      </a:lnTo>
                      <a:lnTo>
                        <a:pt x="1375" y="366"/>
                      </a:lnTo>
                      <a:lnTo>
                        <a:pt x="1359" y="414"/>
                      </a:lnTo>
                      <a:lnTo>
                        <a:pt x="1372" y="414"/>
                      </a:lnTo>
                      <a:lnTo>
                        <a:pt x="1384" y="366"/>
                      </a:lnTo>
                      <a:lnTo>
                        <a:pt x="1394" y="314"/>
                      </a:lnTo>
                      <a:lnTo>
                        <a:pt x="1401" y="262"/>
                      </a:lnTo>
                      <a:lnTo>
                        <a:pt x="1404" y="207"/>
                      </a:lnTo>
                      <a:close/>
                      <a:moveTo>
                        <a:pt x="32" y="0"/>
                      </a:moveTo>
                      <a:lnTo>
                        <a:pt x="19" y="49"/>
                      </a:lnTo>
                      <a:lnTo>
                        <a:pt x="9" y="100"/>
                      </a:lnTo>
                      <a:lnTo>
                        <a:pt x="3" y="155"/>
                      </a:lnTo>
                      <a:lnTo>
                        <a:pt x="0" y="207"/>
                      </a:lnTo>
                      <a:lnTo>
                        <a:pt x="3" y="262"/>
                      </a:lnTo>
                      <a:lnTo>
                        <a:pt x="9" y="314"/>
                      </a:lnTo>
                      <a:lnTo>
                        <a:pt x="19" y="366"/>
                      </a:lnTo>
                      <a:lnTo>
                        <a:pt x="32" y="414"/>
                      </a:lnTo>
                      <a:lnTo>
                        <a:pt x="45" y="414"/>
                      </a:lnTo>
                      <a:lnTo>
                        <a:pt x="32" y="366"/>
                      </a:lnTo>
                      <a:lnTo>
                        <a:pt x="19" y="314"/>
                      </a:lnTo>
                      <a:lnTo>
                        <a:pt x="16" y="262"/>
                      </a:lnTo>
                      <a:lnTo>
                        <a:pt x="13" y="207"/>
                      </a:lnTo>
                      <a:lnTo>
                        <a:pt x="16" y="152"/>
                      </a:lnTo>
                      <a:lnTo>
                        <a:pt x="19" y="100"/>
                      </a:lnTo>
                      <a:lnTo>
                        <a:pt x="32" y="49"/>
                      </a:lnTo>
                      <a:lnTo>
                        <a:pt x="45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EC6A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79" name="Freeform 428"/>
                <p:cNvSpPr>
                  <a:spLocks noEditPoints="1"/>
                </p:cNvSpPr>
                <p:nvPr/>
              </p:nvSpPr>
              <p:spPr bwMode="auto">
                <a:xfrm>
                  <a:off x="2330" y="2550"/>
                  <a:ext cx="1391" cy="418"/>
                </a:xfrm>
                <a:custGeom>
                  <a:avLst/>
                  <a:gdLst>
                    <a:gd name="T0" fmla="*/ 1391 w 1391"/>
                    <a:gd name="T1" fmla="*/ 207 h 418"/>
                    <a:gd name="T2" fmla="*/ 1388 w 1391"/>
                    <a:gd name="T3" fmla="*/ 152 h 418"/>
                    <a:gd name="T4" fmla="*/ 1382 w 1391"/>
                    <a:gd name="T5" fmla="*/ 100 h 418"/>
                    <a:gd name="T6" fmla="*/ 1372 w 1391"/>
                    <a:gd name="T7" fmla="*/ 49 h 418"/>
                    <a:gd name="T8" fmla="*/ 1359 w 1391"/>
                    <a:gd name="T9" fmla="*/ 0 h 418"/>
                    <a:gd name="T10" fmla="*/ 1346 w 1391"/>
                    <a:gd name="T11" fmla="*/ 0 h 418"/>
                    <a:gd name="T12" fmla="*/ 1362 w 1391"/>
                    <a:gd name="T13" fmla="*/ 49 h 418"/>
                    <a:gd name="T14" fmla="*/ 1372 w 1391"/>
                    <a:gd name="T15" fmla="*/ 100 h 418"/>
                    <a:gd name="T16" fmla="*/ 1378 w 1391"/>
                    <a:gd name="T17" fmla="*/ 152 h 418"/>
                    <a:gd name="T18" fmla="*/ 1378 w 1391"/>
                    <a:gd name="T19" fmla="*/ 207 h 418"/>
                    <a:gd name="T20" fmla="*/ 1378 w 1391"/>
                    <a:gd name="T21" fmla="*/ 262 h 418"/>
                    <a:gd name="T22" fmla="*/ 1372 w 1391"/>
                    <a:gd name="T23" fmla="*/ 314 h 418"/>
                    <a:gd name="T24" fmla="*/ 1362 w 1391"/>
                    <a:gd name="T25" fmla="*/ 366 h 418"/>
                    <a:gd name="T26" fmla="*/ 1346 w 1391"/>
                    <a:gd name="T27" fmla="*/ 418 h 418"/>
                    <a:gd name="T28" fmla="*/ 1359 w 1391"/>
                    <a:gd name="T29" fmla="*/ 414 h 418"/>
                    <a:gd name="T30" fmla="*/ 1372 w 1391"/>
                    <a:gd name="T31" fmla="*/ 366 h 418"/>
                    <a:gd name="T32" fmla="*/ 1382 w 1391"/>
                    <a:gd name="T33" fmla="*/ 314 h 418"/>
                    <a:gd name="T34" fmla="*/ 1388 w 1391"/>
                    <a:gd name="T35" fmla="*/ 262 h 418"/>
                    <a:gd name="T36" fmla="*/ 1391 w 1391"/>
                    <a:gd name="T37" fmla="*/ 207 h 418"/>
                    <a:gd name="T38" fmla="*/ 32 w 1391"/>
                    <a:gd name="T39" fmla="*/ 0 h 418"/>
                    <a:gd name="T40" fmla="*/ 20 w 1391"/>
                    <a:gd name="T41" fmla="*/ 49 h 418"/>
                    <a:gd name="T42" fmla="*/ 10 w 1391"/>
                    <a:gd name="T43" fmla="*/ 100 h 418"/>
                    <a:gd name="T44" fmla="*/ 3 w 1391"/>
                    <a:gd name="T45" fmla="*/ 152 h 418"/>
                    <a:gd name="T46" fmla="*/ 0 w 1391"/>
                    <a:gd name="T47" fmla="*/ 207 h 418"/>
                    <a:gd name="T48" fmla="*/ 3 w 1391"/>
                    <a:gd name="T49" fmla="*/ 262 h 418"/>
                    <a:gd name="T50" fmla="*/ 10 w 1391"/>
                    <a:gd name="T51" fmla="*/ 314 h 418"/>
                    <a:gd name="T52" fmla="*/ 20 w 1391"/>
                    <a:gd name="T53" fmla="*/ 366 h 418"/>
                    <a:gd name="T54" fmla="*/ 32 w 1391"/>
                    <a:gd name="T55" fmla="*/ 414 h 418"/>
                    <a:gd name="T56" fmla="*/ 45 w 1391"/>
                    <a:gd name="T57" fmla="*/ 418 h 418"/>
                    <a:gd name="T58" fmla="*/ 29 w 1391"/>
                    <a:gd name="T59" fmla="*/ 366 h 418"/>
                    <a:gd name="T60" fmla="*/ 20 w 1391"/>
                    <a:gd name="T61" fmla="*/ 314 h 418"/>
                    <a:gd name="T62" fmla="*/ 13 w 1391"/>
                    <a:gd name="T63" fmla="*/ 262 h 418"/>
                    <a:gd name="T64" fmla="*/ 13 w 1391"/>
                    <a:gd name="T65" fmla="*/ 207 h 418"/>
                    <a:gd name="T66" fmla="*/ 13 w 1391"/>
                    <a:gd name="T67" fmla="*/ 152 h 418"/>
                    <a:gd name="T68" fmla="*/ 20 w 1391"/>
                    <a:gd name="T69" fmla="*/ 100 h 418"/>
                    <a:gd name="T70" fmla="*/ 29 w 1391"/>
                    <a:gd name="T71" fmla="*/ 49 h 418"/>
                    <a:gd name="T72" fmla="*/ 45 w 1391"/>
                    <a:gd name="T73" fmla="*/ 0 h 418"/>
                    <a:gd name="T74" fmla="*/ 32 w 1391"/>
                    <a:gd name="T75" fmla="*/ 0 h 41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91" h="418">
                      <a:moveTo>
                        <a:pt x="1391" y="207"/>
                      </a:moveTo>
                      <a:lnTo>
                        <a:pt x="1388" y="152"/>
                      </a:lnTo>
                      <a:lnTo>
                        <a:pt x="1382" y="100"/>
                      </a:lnTo>
                      <a:lnTo>
                        <a:pt x="1372" y="49"/>
                      </a:lnTo>
                      <a:lnTo>
                        <a:pt x="1359" y="0"/>
                      </a:lnTo>
                      <a:lnTo>
                        <a:pt x="1346" y="0"/>
                      </a:lnTo>
                      <a:lnTo>
                        <a:pt x="1362" y="49"/>
                      </a:lnTo>
                      <a:lnTo>
                        <a:pt x="1372" y="100"/>
                      </a:lnTo>
                      <a:lnTo>
                        <a:pt x="1378" y="152"/>
                      </a:lnTo>
                      <a:lnTo>
                        <a:pt x="1378" y="207"/>
                      </a:lnTo>
                      <a:lnTo>
                        <a:pt x="1378" y="262"/>
                      </a:lnTo>
                      <a:lnTo>
                        <a:pt x="1372" y="314"/>
                      </a:lnTo>
                      <a:lnTo>
                        <a:pt x="1362" y="366"/>
                      </a:lnTo>
                      <a:lnTo>
                        <a:pt x="1346" y="418"/>
                      </a:lnTo>
                      <a:lnTo>
                        <a:pt x="1359" y="414"/>
                      </a:lnTo>
                      <a:lnTo>
                        <a:pt x="1372" y="366"/>
                      </a:lnTo>
                      <a:lnTo>
                        <a:pt x="1382" y="314"/>
                      </a:lnTo>
                      <a:lnTo>
                        <a:pt x="1388" y="262"/>
                      </a:lnTo>
                      <a:lnTo>
                        <a:pt x="1391" y="207"/>
                      </a:lnTo>
                      <a:close/>
                      <a:moveTo>
                        <a:pt x="32" y="0"/>
                      </a:moveTo>
                      <a:lnTo>
                        <a:pt x="20" y="49"/>
                      </a:lnTo>
                      <a:lnTo>
                        <a:pt x="10" y="100"/>
                      </a:lnTo>
                      <a:lnTo>
                        <a:pt x="3" y="152"/>
                      </a:lnTo>
                      <a:lnTo>
                        <a:pt x="0" y="207"/>
                      </a:lnTo>
                      <a:lnTo>
                        <a:pt x="3" y="262"/>
                      </a:lnTo>
                      <a:lnTo>
                        <a:pt x="10" y="314"/>
                      </a:lnTo>
                      <a:lnTo>
                        <a:pt x="20" y="366"/>
                      </a:lnTo>
                      <a:lnTo>
                        <a:pt x="32" y="414"/>
                      </a:lnTo>
                      <a:lnTo>
                        <a:pt x="45" y="418"/>
                      </a:lnTo>
                      <a:lnTo>
                        <a:pt x="29" y="366"/>
                      </a:lnTo>
                      <a:lnTo>
                        <a:pt x="20" y="314"/>
                      </a:lnTo>
                      <a:lnTo>
                        <a:pt x="13" y="262"/>
                      </a:lnTo>
                      <a:lnTo>
                        <a:pt x="13" y="207"/>
                      </a:lnTo>
                      <a:lnTo>
                        <a:pt x="13" y="152"/>
                      </a:lnTo>
                      <a:lnTo>
                        <a:pt x="20" y="100"/>
                      </a:lnTo>
                      <a:lnTo>
                        <a:pt x="29" y="49"/>
                      </a:lnTo>
                      <a:lnTo>
                        <a:pt x="45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EC6A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0" name="Freeform 429"/>
                <p:cNvSpPr>
                  <a:spLocks noEditPoints="1"/>
                </p:cNvSpPr>
                <p:nvPr/>
              </p:nvSpPr>
              <p:spPr bwMode="auto">
                <a:xfrm>
                  <a:off x="2337" y="2547"/>
                  <a:ext cx="1378" cy="421"/>
                </a:xfrm>
                <a:custGeom>
                  <a:avLst/>
                  <a:gdLst>
                    <a:gd name="T0" fmla="*/ 1378 w 1378"/>
                    <a:gd name="T1" fmla="*/ 210 h 421"/>
                    <a:gd name="T2" fmla="*/ 1378 w 1378"/>
                    <a:gd name="T3" fmla="*/ 155 h 421"/>
                    <a:gd name="T4" fmla="*/ 1371 w 1378"/>
                    <a:gd name="T5" fmla="*/ 103 h 421"/>
                    <a:gd name="T6" fmla="*/ 1362 w 1378"/>
                    <a:gd name="T7" fmla="*/ 52 h 421"/>
                    <a:gd name="T8" fmla="*/ 1346 w 1378"/>
                    <a:gd name="T9" fmla="*/ 3 h 421"/>
                    <a:gd name="T10" fmla="*/ 1333 w 1378"/>
                    <a:gd name="T11" fmla="*/ 0 h 421"/>
                    <a:gd name="T12" fmla="*/ 1349 w 1378"/>
                    <a:gd name="T13" fmla="*/ 52 h 421"/>
                    <a:gd name="T14" fmla="*/ 1359 w 1378"/>
                    <a:gd name="T15" fmla="*/ 103 h 421"/>
                    <a:gd name="T16" fmla="*/ 1365 w 1378"/>
                    <a:gd name="T17" fmla="*/ 155 h 421"/>
                    <a:gd name="T18" fmla="*/ 1368 w 1378"/>
                    <a:gd name="T19" fmla="*/ 210 h 421"/>
                    <a:gd name="T20" fmla="*/ 1365 w 1378"/>
                    <a:gd name="T21" fmla="*/ 265 h 421"/>
                    <a:gd name="T22" fmla="*/ 1359 w 1378"/>
                    <a:gd name="T23" fmla="*/ 317 h 421"/>
                    <a:gd name="T24" fmla="*/ 1349 w 1378"/>
                    <a:gd name="T25" fmla="*/ 369 h 421"/>
                    <a:gd name="T26" fmla="*/ 1333 w 1378"/>
                    <a:gd name="T27" fmla="*/ 421 h 421"/>
                    <a:gd name="T28" fmla="*/ 1346 w 1378"/>
                    <a:gd name="T29" fmla="*/ 417 h 421"/>
                    <a:gd name="T30" fmla="*/ 1362 w 1378"/>
                    <a:gd name="T31" fmla="*/ 369 h 421"/>
                    <a:gd name="T32" fmla="*/ 1371 w 1378"/>
                    <a:gd name="T33" fmla="*/ 317 h 421"/>
                    <a:gd name="T34" fmla="*/ 1378 w 1378"/>
                    <a:gd name="T35" fmla="*/ 265 h 421"/>
                    <a:gd name="T36" fmla="*/ 1378 w 1378"/>
                    <a:gd name="T37" fmla="*/ 210 h 421"/>
                    <a:gd name="T38" fmla="*/ 32 w 1378"/>
                    <a:gd name="T39" fmla="*/ 3 h 421"/>
                    <a:gd name="T40" fmla="*/ 19 w 1378"/>
                    <a:gd name="T41" fmla="*/ 52 h 421"/>
                    <a:gd name="T42" fmla="*/ 6 w 1378"/>
                    <a:gd name="T43" fmla="*/ 103 h 421"/>
                    <a:gd name="T44" fmla="*/ 3 w 1378"/>
                    <a:gd name="T45" fmla="*/ 155 h 421"/>
                    <a:gd name="T46" fmla="*/ 0 w 1378"/>
                    <a:gd name="T47" fmla="*/ 210 h 421"/>
                    <a:gd name="T48" fmla="*/ 3 w 1378"/>
                    <a:gd name="T49" fmla="*/ 265 h 421"/>
                    <a:gd name="T50" fmla="*/ 6 w 1378"/>
                    <a:gd name="T51" fmla="*/ 317 h 421"/>
                    <a:gd name="T52" fmla="*/ 19 w 1378"/>
                    <a:gd name="T53" fmla="*/ 369 h 421"/>
                    <a:gd name="T54" fmla="*/ 32 w 1378"/>
                    <a:gd name="T55" fmla="*/ 417 h 421"/>
                    <a:gd name="T56" fmla="*/ 45 w 1378"/>
                    <a:gd name="T57" fmla="*/ 421 h 421"/>
                    <a:gd name="T58" fmla="*/ 29 w 1378"/>
                    <a:gd name="T59" fmla="*/ 369 h 421"/>
                    <a:gd name="T60" fmla="*/ 19 w 1378"/>
                    <a:gd name="T61" fmla="*/ 317 h 421"/>
                    <a:gd name="T62" fmla="*/ 13 w 1378"/>
                    <a:gd name="T63" fmla="*/ 265 h 421"/>
                    <a:gd name="T64" fmla="*/ 9 w 1378"/>
                    <a:gd name="T65" fmla="*/ 210 h 421"/>
                    <a:gd name="T66" fmla="*/ 13 w 1378"/>
                    <a:gd name="T67" fmla="*/ 155 h 421"/>
                    <a:gd name="T68" fmla="*/ 19 w 1378"/>
                    <a:gd name="T69" fmla="*/ 103 h 421"/>
                    <a:gd name="T70" fmla="*/ 29 w 1378"/>
                    <a:gd name="T71" fmla="*/ 52 h 421"/>
                    <a:gd name="T72" fmla="*/ 45 w 1378"/>
                    <a:gd name="T73" fmla="*/ 0 h 421"/>
                    <a:gd name="T74" fmla="*/ 32 w 1378"/>
                    <a:gd name="T75" fmla="*/ 3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78" h="421">
                      <a:moveTo>
                        <a:pt x="1378" y="210"/>
                      </a:moveTo>
                      <a:lnTo>
                        <a:pt x="1378" y="155"/>
                      </a:lnTo>
                      <a:lnTo>
                        <a:pt x="1371" y="103"/>
                      </a:lnTo>
                      <a:lnTo>
                        <a:pt x="1362" y="52"/>
                      </a:lnTo>
                      <a:lnTo>
                        <a:pt x="1346" y="3"/>
                      </a:lnTo>
                      <a:lnTo>
                        <a:pt x="1333" y="0"/>
                      </a:lnTo>
                      <a:lnTo>
                        <a:pt x="1349" y="52"/>
                      </a:lnTo>
                      <a:lnTo>
                        <a:pt x="1359" y="103"/>
                      </a:lnTo>
                      <a:lnTo>
                        <a:pt x="1365" y="155"/>
                      </a:lnTo>
                      <a:lnTo>
                        <a:pt x="1368" y="210"/>
                      </a:lnTo>
                      <a:lnTo>
                        <a:pt x="1365" y="265"/>
                      </a:lnTo>
                      <a:lnTo>
                        <a:pt x="1359" y="317"/>
                      </a:lnTo>
                      <a:lnTo>
                        <a:pt x="1349" y="369"/>
                      </a:lnTo>
                      <a:lnTo>
                        <a:pt x="1333" y="421"/>
                      </a:lnTo>
                      <a:lnTo>
                        <a:pt x="1346" y="417"/>
                      </a:lnTo>
                      <a:lnTo>
                        <a:pt x="1362" y="369"/>
                      </a:lnTo>
                      <a:lnTo>
                        <a:pt x="1371" y="317"/>
                      </a:lnTo>
                      <a:lnTo>
                        <a:pt x="1378" y="265"/>
                      </a:lnTo>
                      <a:lnTo>
                        <a:pt x="1378" y="210"/>
                      </a:lnTo>
                      <a:close/>
                      <a:moveTo>
                        <a:pt x="32" y="3"/>
                      </a:moveTo>
                      <a:lnTo>
                        <a:pt x="19" y="52"/>
                      </a:lnTo>
                      <a:lnTo>
                        <a:pt x="6" y="103"/>
                      </a:lnTo>
                      <a:lnTo>
                        <a:pt x="3" y="155"/>
                      </a:lnTo>
                      <a:lnTo>
                        <a:pt x="0" y="210"/>
                      </a:lnTo>
                      <a:lnTo>
                        <a:pt x="3" y="265"/>
                      </a:lnTo>
                      <a:lnTo>
                        <a:pt x="6" y="317"/>
                      </a:lnTo>
                      <a:lnTo>
                        <a:pt x="19" y="369"/>
                      </a:lnTo>
                      <a:lnTo>
                        <a:pt x="32" y="417"/>
                      </a:lnTo>
                      <a:lnTo>
                        <a:pt x="45" y="421"/>
                      </a:lnTo>
                      <a:lnTo>
                        <a:pt x="29" y="369"/>
                      </a:lnTo>
                      <a:lnTo>
                        <a:pt x="19" y="317"/>
                      </a:lnTo>
                      <a:lnTo>
                        <a:pt x="13" y="265"/>
                      </a:lnTo>
                      <a:lnTo>
                        <a:pt x="9" y="210"/>
                      </a:lnTo>
                      <a:lnTo>
                        <a:pt x="13" y="155"/>
                      </a:lnTo>
                      <a:lnTo>
                        <a:pt x="19" y="103"/>
                      </a:lnTo>
                      <a:lnTo>
                        <a:pt x="29" y="52"/>
                      </a:lnTo>
                      <a:lnTo>
                        <a:pt x="45" y="0"/>
                      </a:lnTo>
                      <a:lnTo>
                        <a:pt x="32" y="3"/>
                      </a:lnTo>
                      <a:close/>
                    </a:path>
                  </a:pathLst>
                </a:custGeom>
                <a:solidFill>
                  <a:srgbClr val="EC6A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1" name="Freeform 430"/>
                <p:cNvSpPr>
                  <a:spLocks noEditPoints="1"/>
                </p:cNvSpPr>
                <p:nvPr/>
              </p:nvSpPr>
              <p:spPr bwMode="auto">
                <a:xfrm>
                  <a:off x="2343" y="2547"/>
                  <a:ext cx="1365" cy="421"/>
                </a:xfrm>
                <a:custGeom>
                  <a:avLst/>
                  <a:gdLst>
                    <a:gd name="T0" fmla="*/ 1365 w 1365"/>
                    <a:gd name="T1" fmla="*/ 210 h 421"/>
                    <a:gd name="T2" fmla="*/ 1365 w 1365"/>
                    <a:gd name="T3" fmla="*/ 155 h 421"/>
                    <a:gd name="T4" fmla="*/ 1359 w 1365"/>
                    <a:gd name="T5" fmla="*/ 103 h 421"/>
                    <a:gd name="T6" fmla="*/ 1349 w 1365"/>
                    <a:gd name="T7" fmla="*/ 52 h 421"/>
                    <a:gd name="T8" fmla="*/ 1333 w 1365"/>
                    <a:gd name="T9" fmla="*/ 3 h 421"/>
                    <a:gd name="T10" fmla="*/ 1320 w 1365"/>
                    <a:gd name="T11" fmla="*/ 0 h 421"/>
                    <a:gd name="T12" fmla="*/ 1336 w 1365"/>
                    <a:gd name="T13" fmla="*/ 52 h 421"/>
                    <a:gd name="T14" fmla="*/ 1346 w 1365"/>
                    <a:gd name="T15" fmla="*/ 103 h 421"/>
                    <a:gd name="T16" fmla="*/ 1353 w 1365"/>
                    <a:gd name="T17" fmla="*/ 155 h 421"/>
                    <a:gd name="T18" fmla="*/ 1356 w 1365"/>
                    <a:gd name="T19" fmla="*/ 210 h 421"/>
                    <a:gd name="T20" fmla="*/ 1353 w 1365"/>
                    <a:gd name="T21" fmla="*/ 265 h 421"/>
                    <a:gd name="T22" fmla="*/ 1346 w 1365"/>
                    <a:gd name="T23" fmla="*/ 317 h 421"/>
                    <a:gd name="T24" fmla="*/ 1336 w 1365"/>
                    <a:gd name="T25" fmla="*/ 369 h 421"/>
                    <a:gd name="T26" fmla="*/ 1320 w 1365"/>
                    <a:gd name="T27" fmla="*/ 421 h 421"/>
                    <a:gd name="T28" fmla="*/ 1333 w 1365"/>
                    <a:gd name="T29" fmla="*/ 421 h 421"/>
                    <a:gd name="T30" fmla="*/ 1349 w 1365"/>
                    <a:gd name="T31" fmla="*/ 369 h 421"/>
                    <a:gd name="T32" fmla="*/ 1359 w 1365"/>
                    <a:gd name="T33" fmla="*/ 317 h 421"/>
                    <a:gd name="T34" fmla="*/ 1365 w 1365"/>
                    <a:gd name="T35" fmla="*/ 265 h 421"/>
                    <a:gd name="T36" fmla="*/ 1365 w 1365"/>
                    <a:gd name="T37" fmla="*/ 210 h 421"/>
                    <a:gd name="T38" fmla="*/ 32 w 1365"/>
                    <a:gd name="T39" fmla="*/ 3 h 421"/>
                    <a:gd name="T40" fmla="*/ 16 w 1365"/>
                    <a:gd name="T41" fmla="*/ 52 h 421"/>
                    <a:gd name="T42" fmla="*/ 7 w 1365"/>
                    <a:gd name="T43" fmla="*/ 103 h 421"/>
                    <a:gd name="T44" fmla="*/ 0 w 1365"/>
                    <a:gd name="T45" fmla="*/ 155 h 421"/>
                    <a:gd name="T46" fmla="*/ 0 w 1365"/>
                    <a:gd name="T47" fmla="*/ 210 h 421"/>
                    <a:gd name="T48" fmla="*/ 0 w 1365"/>
                    <a:gd name="T49" fmla="*/ 265 h 421"/>
                    <a:gd name="T50" fmla="*/ 7 w 1365"/>
                    <a:gd name="T51" fmla="*/ 317 h 421"/>
                    <a:gd name="T52" fmla="*/ 16 w 1365"/>
                    <a:gd name="T53" fmla="*/ 369 h 421"/>
                    <a:gd name="T54" fmla="*/ 32 w 1365"/>
                    <a:gd name="T55" fmla="*/ 421 h 421"/>
                    <a:gd name="T56" fmla="*/ 45 w 1365"/>
                    <a:gd name="T57" fmla="*/ 421 h 421"/>
                    <a:gd name="T58" fmla="*/ 29 w 1365"/>
                    <a:gd name="T59" fmla="*/ 369 h 421"/>
                    <a:gd name="T60" fmla="*/ 19 w 1365"/>
                    <a:gd name="T61" fmla="*/ 317 h 421"/>
                    <a:gd name="T62" fmla="*/ 13 w 1365"/>
                    <a:gd name="T63" fmla="*/ 265 h 421"/>
                    <a:gd name="T64" fmla="*/ 10 w 1365"/>
                    <a:gd name="T65" fmla="*/ 210 h 421"/>
                    <a:gd name="T66" fmla="*/ 13 w 1365"/>
                    <a:gd name="T67" fmla="*/ 155 h 421"/>
                    <a:gd name="T68" fmla="*/ 19 w 1365"/>
                    <a:gd name="T69" fmla="*/ 103 h 421"/>
                    <a:gd name="T70" fmla="*/ 29 w 1365"/>
                    <a:gd name="T71" fmla="*/ 52 h 421"/>
                    <a:gd name="T72" fmla="*/ 45 w 1365"/>
                    <a:gd name="T73" fmla="*/ 0 h 421"/>
                    <a:gd name="T74" fmla="*/ 32 w 1365"/>
                    <a:gd name="T75" fmla="*/ 3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65" h="421">
                      <a:moveTo>
                        <a:pt x="1365" y="210"/>
                      </a:moveTo>
                      <a:lnTo>
                        <a:pt x="1365" y="155"/>
                      </a:lnTo>
                      <a:lnTo>
                        <a:pt x="1359" y="103"/>
                      </a:lnTo>
                      <a:lnTo>
                        <a:pt x="1349" y="52"/>
                      </a:lnTo>
                      <a:lnTo>
                        <a:pt x="1333" y="3"/>
                      </a:lnTo>
                      <a:lnTo>
                        <a:pt x="1320" y="0"/>
                      </a:lnTo>
                      <a:lnTo>
                        <a:pt x="1336" y="52"/>
                      </a:lnTo>
                      <a:lnTo>
                        <a:pt x="1346" y="103"/>
                      </a:lnTo>
                      <a:lnTo>
                        <a:pt x="1353" y="155"/>
                      </a:lnTo>
                      <a:lnTo>
                        <a:pt x="1356" y="210"/>
                      </a:lnTo>
                      <a:lnTo>
                        <a:pt x="1353" y="265"/>
                      </a:lnTo>
                      <a:lnTo>
                        <a:pt x="1346" y="317"/>
                      </a:lnTo>
                      <a:lnTo>
                        <a:pt x="1336" y="369"/>
                      </a:lnTo>
                      <a:lnTo>
                        <a:pt x="1320" y="421"/>
                      </a:lnTo>
                      <a:lnTo>
                        <a:pt x="1333" y="421"/>
                      </a:lnTo>
                      <a:lnTo>
                        <a:pt x="1349" y="369"/>
                      </a:lnTo>
                      <a:lnTo>
                        <a:pt x="1359" y="317"/>
                      </a:lnTo>
                      <a:lnTo>
                        <a:pt x="1365" y="265"/>
                      </a:lnTo>
                      <a:lnTo>
                        <a:pt x="1365" y="210"/>
                      </a:lnTo>
                      <a:close/>
                      <a:moveTo>
                        <a:pt x="32" y="3"/>
                      </a:moveTo>
                      <a:lnTo>
                        <a:pt x="16" y="52"/>
                      </a:lnTo>
                      <a:lnTo>
                        <a:pt x="7" y="103"/>
                      </a:lnTo>
                      <a:lnTo>
                        <a:pt x="0" y="155"/>
                      </a:lnTo>
                      <a:lnTo>
                        <a:pt x="0" y="210"/>
                      </a:lnTo>
                      <a:lnTo>
                        <a:pt x="0" y="265"/>
                      </a:lnTo>
                      <a:lnTo>
                        <a:pt x="7" y="317"/>
                      </a:lnTo>
                      <a:lnTo>
                        <a:pt x="16" y="369"/>
                      </a:lnTo>
                      <a:lnTo>
                        <a:pt x="32" y="421"/>
                      </a:lnTo>
                      <a:lnTo>
                        <a:pt x="45" y="421"/>
                      </a:lnTo>
                      <a:lnTo>
                        <a:pt x="29" y="369"/>
                      </a:lnTo>
                      <a:lnTo>
                        <a:pt x="19" y="317"/>
                      </a:lnTo>
                      <a:lnTo>
                        <a:pt x="13" y="265"/>
                      </a:lnTo>
                      <a:lnTo>
                        <a:pt x="10" y="210"/>
                      </a:lnTo>
                      <a:lnTo>
                        <a:pt x="13" y="155"/>
                      </a:lnTo>
                      <a:lnTo>
                        <a:pt x="19" y="103"/>
                      </a:lnTo>
                      <a:lnTo>
                        <a:pt x="29" y="52"/>
                      </a:lnTo>
                      <a:lnTo>
                        <a:pt x="45" y="0"/>
                      </a:lnTo>
                      <a:lnTo>
                        <a:pt x="32" y="3"/>
                      </a:lnTo>
                      <a:close/>
                    </a:path>
                  </a:pathLst>
                </a:custGeom>
                <a:solidFill>
                  <a:srgbClr val="EC69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2" name="Freeform 431"/>
                <p:cNvSpPr>
                  <a:spLocks noEditPoints="1"/>
                </p:cNvSpPr>
                <p:nvPr/>
              </p:nvSpPr>
              <p:spPr bwMode="auto">
                <a:xfrm>
                  <a:off x="2346" y="2547"/>
                  <a:ext cx="1359" cy="421"/>
                </a:xfrm>
                <a:custGeom>
                  <a:avLst/>
                  <a:gdLst>
                    <a:gd name="T0" fmla="*/ 1359 w 1359"/>
                    <a:gd name="T1" fmla="*/ 210 h 421"/>
                    <a:gd name="T2" fmla="*/ 1356 w 1359"/>
                    <a:gd name="T3" fmla="*/ 155 h 421"/>
                    <a:gd name="T4" fmla="*/ 1350 w 1359"/>
                    <a:gd name="T5" fmla="*/ 103 h 421"/>
                    <a:gd name="T6" fmla="*/ 1340 w 1359"/>
                    <a:gd name="T7" fmla="*/ 52 h 421"/>
                    <a:gd name="T8" fmla="*/ 1324 w 1359"/>
                    <a:gd name="T9" fmla="*/ 0 h 421"/>
                    <a:gd name="T10" fmla="*/ 1311 w 1359"/>
                    <a:gd name="T11" fmla="*/ 0 h 421"/>
                    <a:gd name="T12" fmla="*/ 1327 w 1359"/>
                    <a:gd name="T13" fmla="*/ 52 h 421"/>
                    <a:gd name="T14" fmla="*/ 1337 w 1359"/>
                    <a:gd name="T15" fmla="*/ 103 h 421"/>
                    <a:gd name="T16" fmla="*/ 1343 w 1359"/>
                    <a:gd name="T17" fmla="*/ 155 h 421"/>
                    <a:gd name="T18" fmla="*/ 1346 w 1359"/>
                    <a:gd name="T19" fmla="*/ 210 h 421"/>
                    <a:gd name="T20" fmla="*/ 1343 w 1359"/>
                    <a:gd name="T21" fmla="*/ 265 h 421"/>
                    <a:gd name="T22" fmla="*/ 1337 w 1359"/>
                    <a:gd name="T23" fmla="*/ 317 h 421"/>
                    <a:gd name="T24" fmla="*/ 1327 w 1359"/>
                    <a:gd name="T25" fmla="*/ 369 h 421"/>
                    <a:gd name="T26" fmla="*/ 1311 w 1359"/>
                    <a:gd name="T27" fmla="*/ 421 h 421"/>
                    <a:gd name="T28" fmla="*/ 1324 w 1359"/>
                    <a:gd name="T29" fmla="*/ 421 h 421"/>
                    <a:gd name="T30" fmla="*/ 1340 w 1359"/>
                    <a:gd name="T31" fmla="*/ 369 h 421"/>
                    <a:gd name="T32" fmla="*/ 1350 w 1359"/>
                    <a:gd name="T33" fmla="*/ 317 h 421"/>
                    <a:gd name="T34" fmla="*/ 1356 w 1359"/>
                    <a:gd name="T35" fmla="*/ 265 h 421"/>
                    <a:gd name="T36" fmla="*/ 1359 w 1359"/>
                    <a:gd name="T37" fmla="*/ 210 h 421"/>
                    <a:gd name="T38" fmla="*/ 36 w 1359"/>
                    <a:gd name="T39" fmla="*/ 0 h 421"/>
                    <a:gd name="T40" fmla="*/ 20 w 1359"/>
                    <a:gd name="T41" fmla="*/ 52 h 421"/>
                    <a:gd name="T42" fmla="*/ 10 w 1359"/>
                    <a:gd name="T43" fmla="*/ 103 h 421"/>
                    <a:gd name="T44" fmla="*/ 4 w 1359"/>
                    <a:gd name="T45" fmla="*/ 155 h 421"/>
                    <a:gd name="T46" fmla="*/ 0 w 1359"/>
                    <a:gd name="T47" fmla="*/ 210 h 421"/>
                    <a:gd name="T48" fmla="*/ 4 w 1359"/>
                    <a:gd name="T49" fmla="*/ 265 h 421"/>
                    <a:gd name="T50" fmla="*/ 10 w 1359"/>
                    <a:gd name="T51" fmla="*/ 317 h 421"/>
                    <a:gd name="T52" fmla="*/ 20 w 1359"/>
                    <a:gd name="T53" fmla="*/ 369 h 421"/>
                    <a:gd name="T54" fmla="*/ 36 w 1359"/>
                    <a:gd name="T55" fmla="*/ 421 h 421"/>
                    <a:gd name="T56" fmla="*/ 49 w 1359"/>
                    <a:gd name="T57" fmla="*/ 421 h 421"/>
                    <a:gd name="T58" fmla="*/ 33 w 1359"/>
                    <a:gd name="T59" fmla="*/ 369 h 421"/>
                    <a:gd name="T60" fmla="*/ 23 w 1359"/>
                    <a:gd name="T61" fmla="*/ 317 h 421"/>
                    <a:gd name="T62" fmla="*/ 16 w 1359"/>
                    <a:gd name="T63" fmla="*/ 265 h 421"/>
                    <a:gd name="T64" fmla="*/ 13 w 1359"/>
                    <a:gd name="T65" fmla="*/ 210 h 421"/>
                    <a:gd name="T66" fmla="*/ 16 w 1359"/>
                    <a:gd name="T67" fmla="*/ 155 h 421"/>
                    <a:gd name="T68" fmla="*/ 23 w 1359"/>
                    <a:gd name="T69" fmla="*/ 103 h 421"/>
                    <a:gd name="T70" fmla="*/ 33 w 1359"/>
                    <a:gd name="T71" fmla="*/ 52 h 421"/>
                    <a:gd name="T72" fmla="*/ 49 w 1359"/>
                    <a:gd name="T73" fmla="*/ 0 h 421"/>
                    <a:gd name="T74" fmla="*/ 36 w 1359"/>
                    <a:gd name="T75" fmla="*/ 0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59" h="421">
                      <a:moveTo>
                        <a:pt x="1359" y="210"/>
                      </a:moveTo>
                      <a:lnTo>
                        <a:pt x="1356" y="155"/>
                      </a:lnTo>
                      <a:lnTo>
                        <a:pt x="1350" y="103"/>
                      </a:lnTo>
                      <a:lnTo>
                        <a:pt x="1340" y="52"/>
                      </a:lnTo>
                      <a:lnTo>
                        <a:pt x="1324" y="0"/>
                      </a:lnTo>
                      <a:lnTo>
                        <a:pt x="1311" y="0"/>
                      </a:lnTo>
                      <a:lnTo>
                        <a:pt x="1327" y="52"/>
                      </a:lnTo>
                      <a:lnTo>
                        <a:pt x="1337" y="103"/>
                      </a:lnTo>
                      <a:lnTo>
                        <a:pt x="1343" y="155"/>
                      </a:lnTo>
                      <a:lnTo>
                        <a:pt x="1346" y="210"/>
                      </a:lnTo>
                      <a:lnTo>
                        <a:pt x="1343" y="265"/>
                      </a:lnTo>
                      <a:lnTo>
                        <a:pt x="1337" y="317"/>
                      </a:lnTo>
                      <a:lnTo>
                        <a:pt x="1327" y="369"/>
                      </a:lnTo>
                      <a:lnTo>
                        <a:pt x="1311" y="421"/>
                      </a:lnTo>
                      <a:lnTo>
                        <a:pt x="1324" y="421"/>
                      </a:lnTo>
                      <a:lnTo>
                        <a:pt x="1340" y="369"/>
                      </a:lnTo>
                      <a:lnTo>
                        <a:pt x="1350" y="317"/>
                      </a:lnTo>
                      <a:lnTo>
                        <a:pt x="1356" y="265"/>
                      </a:lnTo>
                      <a:lnTo>
                        <a:pt x="1359" y="210"/>
                      </a:lnTo>
                      <a:close/>
                      <a:moveTo>
                        <a:pt x="36" y="0"/>
                      </a:moveTo>
                      <a:lnTo>
                        <a:pt x="20" y="52"/>
                      </a:lnTo>
                      <a:lnTo>
                        <a:pt x="10" y="103"/>
                      </a:lnTo>
                      <a:lnTo>
                        <a:pt x="4" y="155"/>
                      </a:lnTo>
                      <a:lnTo>
                        <a:pt x="0" y="210"/>
                      </a:lnTo>
                      <a:lnTo>
                        <a:pt x="4" y="265"/>
                      </a:lnTo>
                      <a:lnTo>
                        <a:pt x="10" y="317"/>
                      </a:lnTo>
                      <a:lnTo>
                        <a:pt x="20" y="369"/>
                      </a:lnTo>
                      <a:lnTo>
                        <a:pt x="36" y="421"/>
                      </a:lnTo>
                      <a:lnTo>
                        <a:pt x="49" y="421"/>
                      </a:lnTo>
                      <a:lnTo>
                        <a:pt x="33" y="369"/>
                      </a:lnTo>
                      <a:lnTo>
                        <a:pt x="23" y="317"/>
                      </a:lnTo>
                      <a:lnTo>
                        <a:pt x="16" y="265"/>
                      </a:lnTo>
                      <a:lnTo>
                        <a:pt x="13" y="210"/>
                      </a:lnTo>
                      <a:lnTo>
                        <a:pt x="16" y="155"/>
                      </a:lnTo>
                      <a:lnTo>
                        <a:pt x="23" y="103"/>
                      </a:lnTo>
                      <a:lnTo>
                        <a:pt x="33" y="52"/>
                      </a:lnTo>
                      <a:lnTo>
                        <a:pt x="49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EC68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3" name="Freeform 432"/>
                <p:cNvSpPr>
                  <a:spLocks noEditPoints="1"/>
                </p:cNvSpPr>
                <p:nvPr/>
              </p:nvSpPr>
              <p:spPr bwMode="auto">
                <a:xfrm>
                  <a:off x="2353" y="2547"/>
                  <a:ext cx="1346" cy="421"/>
                </a:xfrm>
                <a:custGeom>
                  <a:avLst/>
                  <a:gdLst>
                    <a:gd name="T0" fmla="*/ 1346 w 1346"/>
                    <a:gd name="T1" fmla="*/ 210 h 421"/>
                    <a:gd name="T2" fmla="*/ 1343 w 1346"/>
                    <a:gd name="T3" fmla="*/ 155 h 421"/>
                    <a:gd name="T4" fmla="*/ 1336 w 1346"/>
                    <a:gd name="T5" fmla="*/ 103 h 421"/>
                    <a:gd name="T6" fmla="*/ 1326 w 1346"/>
                    <a:gd name="T7" fmla="*/ 52 h 421"/>
                    <a:gd name="T8" fmla="*/ 1310 w 1346"/>
                    <a:gd name="T9" fmla="*/ 0 h 421"/>
                    <a:gd name="T10" fmla="*/ 1300 w 1346"/>
                    <a:gd name="T11" fmla="*/ 0 h 421"/>
                    <a:gd name="T12" fmla="*/ 1313 w 1346"/>
                    <a:gd name="T13" fmla="*/ 52 h 421"/>
                    <a:gd name="T14" fmla="*/ 1323 w 1346"/>
                    <a:gd name="T15" fmla="*/ 103 h 421"/>
                    <a:gd name="T16" fmla="*/ 1330 w 1346"/>
                    <a:gd name="T17" fmla="*/ 155 h 421"/>
                    <a:gd name="T18" fmla="*/ 1333 w 1346"/>
                    <a:gd name="T19" fmla="*/ 210 h 421"/>
                    <a:gd name="T20" fmla="*/ 1330 w 1346"/>
                    <a:gd name="T21" fmla="*/ 265 h 421"/>
                    <a:gd name="T22" fmla="*/ 1323 w 1346"/>
                    <a:gd name="T23" fmla="*/ 320 h 421"/>
                    <a:gd name="T24" fmla="*/ 1313 w 1346"/>
                    <a:gd name="T25" fmla="*/ 372 h 421"/>
                    <a:gd name="T26" fmla="*/ 1300 w 1346"/>
                    <a:gd name="T27" fmla="*/ 421 h 421"/>
                    <a:gd name="T28" fmla="*/ 1310 w 1346"/>
                    <a:gd name="T29" fmla="*/ 421 h 421"/>
                    <a:gd name="T30" fmla="*/ 1326 w 1346"/>
                    <a:gd name="T31" fmla="*/ 369 h 421"/>
                    <a:gd name="T32" fmla="*/ 1336 w 1346"/>
                    <a:gd name="T33" fmla="*/ 317 h 421"/>
                    <a:gd name="T34" fmla="*/ 1343 w 1346"/>
                    <a:gd name="T35" fmla="*/ 265 h 421"/>
                    <a:gd name="T36" fmla="*/ 1346 w 1346"/>
                    <a:gd name="T37" fmla="*/ 210 h 421"/>
                    <a:gd name="T38" fmla="*/ 35 w 1346"/>
                    <a:gd name="T39" fmla="*/ 0 h 421"/>
                    <a:gd name="T40" fmla="*/ 19 w 1346"/>
                    <a:gd name="T41" fmla="*/ 52 h 421"/>
                    <a:gd name="T42" fmla="*/ 9 w 1346"/>
                    <a:gd name="T43" fmla="*/ 103 h 421"/>
                    <a:gd name="T44" fmla="*/ 3 w 1346"/>
                    <a:gd name="T45" fmla="*/ 155 h 421"/>
                    <a:gd name="T46" fmla="*/ 0 w 1346"/>
                    <a:gd name="T47" fmla="*/ 210 h 421"/>
                    <a:gd name="T48" fmla="*/ 3 w 1346"/>
                    <a:gd name="T49" fmla="*/ 265 h 421"/>
                    <a:gd name="T50" fmla="*/ 9 w 1346"/>
                    <a:gd name="T51" fmla="*/ 317 h 421"/>
                    <a:gd name="T52" fmla="*/ 19 w 1346"/>
                    <a:gd name="T53" fmla="*/ 369 h 421"/>
                    <a:gd name="T54" fmla="*/ 35 w 1346"/>
                    <a:gd name="T55" fmla="*/ 421 h 421"/>
                    <a:gd name="T56" fmla="*/ 48 w 1346"/>
                    <a:gd name="T57" fmla="*/ 421 h 421"/>
                    <a:gd name="T58" fmla="*/ 32 w 1346"/>
                    <a:gd name="T59" fmla="*/ 372 h 421"/>
                    <a:gd name="T60" fmla="*/ 22 w 1346"/>
                    <a:gd name="T61" fmla="*/ 320 h 421"/>
                    <a:gd name="T62" fmla="*/ 16 w 1346"/>
                    <a:gd name="T63" fmla="*/ 265 h 421"/>
                    <a:gd name="T64" fmla="*/ 13 w 1346"/>
                    <a:gd name="T65" fmla="*/ 210 h 421"/>
                    <a:gd name="T66" fmla="*/ 16 w 1346"/>
                    <a:gd name="T67" fmla="*/ 155 h 421"/>
                    <a:gd name="T68" fmla="*/ 22 w 1346"/>
                    <a:gd name="T69" fmla="*/ 103 h 421"/>
                    <a:gd name="T70" fmla="*/ 32 w 1346"/>
                    <a:gd name="T71" fmla="*/ 52 h 421"/>
                    <a:gd name="T72" fmla="*/ 48 w 1346"/>
                    <a:gd name="T73" fmla="*/ 0 h 421"/>
                    <a:gd name="T74" fmla="*/ 35 w 1346"/>
                    <a:gd name="T75" fmla="*/ 0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46" h="421">
                      <a:moveTo>
                        <a:pt x="1346" y="210"/>
                      </a:moveTo>
                      <a:lnTo>
                        <a:pt x="1343" y="155"/>
                      </a:lnTo>
                      <a:lnTo>
                        <a:pt x="1336" y="103"/>
                      </a:lnTo>
                      <a:lnTo>
                        <a:pt x="1326" y="52"/>
                      </a:lnTo>
                      <a:lnTo>
                        <a:pt x="1310" y="0"/>
                      </a:lnTo>
                      <a:lnTo>
                        <a:pt x="1300" y="0"/>
                      </a:lnTo>
                      <a:lnTo>
                        <a:pt x="1313" y="52"/>
                      </a:lnTo>
                      <a:lnTo>
                        <a:pt x="1323" y="103"/>
                      </a:lnTo>
                      <a:lnTo>
                        <a:pt x="1330" y="155"/>
                      </a:lnTo>
                      <a:lnTo>
                        <a:pt x="1333" y="210"/>
                      </a:lnTo>
                      <a:lnTo>
                        <a:pt x="1330" y="265"/>
                      </a:lnTo>
                      <a:lnTo>
                        <a:pt x="1323" y="320"/>
                      </a:lnTo>
                      <a:lnTo>
                        <a:pt x="1313" y="372"/>
                      </a:lnTo>
                      <a:lnTo>
                        <a:pt x="1300" y="421"/>
                      </a:lnTo>
                      <a:lnTo>
                        <a:pt x="1310" y="421"/>
                      </a:lnTo>
                      <a:lnTo>
                        <a:pt x="1326" y="369"/>
                      </a:lnTo>
                      <a:lnTo>
                        <a:pt x="1336" y="317"/>
                      </a:lnTo>
                      <a:lnTo>
                        <a:pt x="1343" y="265"/>
                      </a:lnTo>
                      <a:lnTo>
                        <a:pt x="1346" y="210"/>
                      </a:lnTo>
                      <a:close/>
                      <a:moveTo>
                        <a:pt x="35" y="0"/>
                      </a:moveTo>
                      <a:lnTo>
                        <a:pt x="19" y="52"/>
                      </a:lnTo>
                      <a:lnTo>
                        <a:pt x="9" y="103"/>
                      </a:lnTo>
                      <a:lnTo>
                        <a:pt x="3" y="155"/>
                      </a:lnTo>
                      <a:lnTo>
                        <a:pt x="0" y="210"/>
                      </a:lnTo>
                      <a:lnTo>
                        <a:pt x="3" y="265"/>
                      </a:lnTo>
                      <a:lnTo>
                        <a:pt x="9" y="317"/>
                      </a:lnTo>
                      <a:lnTo>
                        <a:pt x="19" y="369"/>
                      </a:lnTo>
                      <a:lnTo>
                        <a:pt x="35" y="421"/>
                      </a:lnTo>
                      <a:lnTo>
                        <a:pt x="48" y="421"/>
                      </a:lnTo>
                      <a:lnTo>
                        <a:pt x="32" y="372"/>
                      </a:lnTo>
                      <a:lnTo>
                        <a:pt x="22" y="320"/>
                      </a:lnTo>
                      <a:lnTo>
                        <a:pt x="16" y="265"/>
                      </a:lnTo>
                      <a:lnTo>
                        <a:pt x="13" y="210"/>
                      </a:lnTo>
                      <a:lnTo>
                        <a:pt x="16" y="155"/>
                      </a:lnTo>
                      <a:lnTo>
                        <a:pt x="22" y="103"/>
                      </a:lnTo>
                      <a:lnTo>
                        <a:pt x="32" y="52"/>
                      </a:lnTo>
                      <a:lnTo>
                        <a:pt x="48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C68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4" name="Freeform 433"/>
                <p:cNvSpPr>
                  <a:spLocks noEditPoints="1"/>
                </p:cNvSpPr>
                <p:nvPr/>
              </p:nvSpPr>
              <p:spPr bwMode="auto">
                <a:xfrm>
                  <a:off x="2359" y="2547"/>
                  <a:ext cx="1333" cy="421"/>
                </a:xfrm>
                <a:custGeom>
                  <a:avLst/>
                  <a:gdLst>
                    <a:gd name="T0" fmla="*/ 1333 w 1333"/>
                    <a:gd name="T1" fmla="*/ 210 h 421"/>
                    <a:gd name="T2" fmla="*/ 1330 w 1333"/>
                    <a:gd name="T3" fmla="*/ 155 h 421"/>
                    <a:gd name="T4" fmla="*/ 1324 w 1333"/>
                    <a:gd name="T5" fmla="*/ 103 h 421"/>
                    <a:gd name="T6" fmla="*/ 1314 w 1333"/>
                    <a:gd name="T7" fmla="*/ 52 h 421"/>
                    <a:gd name="T8" fmla="*/ 1298 w 1333"/>
                    <a:gd name="T9" fmla="*/ 0 h 421"/>
                    <a:gd name="T10" fmla="*/ 1288 w 1333"/>
                    <a:gd name="T11" fmla="*/ 0 h 421"/>
                    <a:gd name="T12" fmla="*/ 1301 w 1333"/>
                    <a:gd name="T13" fmla="*/ 48 h 421"/>
                    <a:gd name="T14" fmla="*/ 1314 w 1333"/>
                    <a:gd name="T15" fmla="*/ 103 h 421"/>
                    <a:gd name="T16" fmla="*/ 1320 w 1333"/>
                    <a:gd name="T17" fmla="*/ 155 h 421"/>
                    <a:gd name="T18" fmla="*/ 1320 w 1333"/>
                    <a:gd name="T19" fmla="*/ 210 h 421"/>
                    <a:gd name="T20" fmla="*/ 1320 w 1333"/>
                    <a:gd name="T21" fmla="*/ 265 h 421"/>
                    <a:gd name="T22" fmla="*/ 1314 w 1333"/>
                    <a:gd name="T23" fmla="*/ 320 h 421"/>
                    <a:gd name="T24" fmla="*/ 1301 w 1333"/>
                    <a:gd name="T25" fmla="*/ 372 h 421"/>
                    <a:gd name="T26" fmla="*/ 1288 w 1333"/>
                    <a:gd name="T27" fmla="*/ 421 h 421"/>
                    <a:gd name="T28" fmla="*/ 1298 w 1333"/>
                    <a:gd name="T29" fmla="*/ 421 h 421"/>
                    <a:gd name="T30" fmla="*/ 1314 w 1333"/>
                    <a:gd name="T31" fmla="*/ 369 h 421"/>
                    <a:gd name="T32" fmla="*/ 1324 w 1333"/>
                    <a:gd name="T33" fmla="*/ 317 h 421"/>
                    <a:gd name="T34" fmla="*/ 1330 w 1333"/>
                    <a:gd name="T35" fmla="*/ 265 h 421"/>
                    <a:gd name="T36" fmla="*/ 1333 w 1333"/>
                    <a:gd name="T37" fmla="*/ 210 h 421"/>
                    <a:gd name="T38" fmla="*/ 36 w 1333"/>
                    <a:gd name="T39" fmla="*/ 0 h 421"/>
                    <a:gd name="T40" fmla="*/ 20 w 1333"/>
                    <a:gd name="T41" fmla="*/ 52 h 421"/>
                    <a:gd name="T42" fmla="*/ 10 w 1333"/>
                    <a:gd name="T43" fmla="*/ 103 h 421"/>
                    <a:gd name="T44" fmla="*/ 3 w 1333"/>
                    <a:gd name="T45" fmla="*/ 155 h 421"/>
                    <a:gd name="T46" fmla="*/ 0 w 1333"/>
                    <a:gd name="T47" fmla="*/ 210 h 421"/>
                    <a:gd name="T48" fmla="*/ 3 w 1333"/>
                    <a:gd name="T49" fmla="*/ 265 h 421"/>
                    <a:gd name="T50" fmla="*/ 10 w 1333"/>
                    <a:gd name="T51" fmla="*/ 317 h 421"/>
                    <a:gd name="T52" fmla="*/ 20 w 1333"/>
                    <a:gd name="T53" fmla="*/ 369 h 421"/>
                    <a:gd name="T54" fmla="*/ 36 w 1333"/>
                    <a:gd name="T55" fmla="*/ 421 h 421"/>
                    <a:gd name="T56" fmla="*/ 46 w 1333"/>
                    <a:gd name="T57" fmla="*/ 421 h 421"/>
                    <a:gd name="T58" fmla="*/ 33 w 1333"/>
                    <a:gd name="T59" fmla="*/ 372 h 421"/>
                    <a:gd name="T60" fmla="*/ 20 w 1333"/>
                    <a:gd name="T61" fmla="*/ 320 h 421"/>
                    <a:gd name="T62" fmla="*/ 13 w 1333"/>
                    <a:gd name="T63" fmla="*/ 265 h 421"/>
                    <a:gd name="T64" fmla="*/ 13 w 1333"/>
                    <a:gd name="T65" fmla="*/ 210 h 421"/>
                    <a:gd name="T66" fmla="*/ 13 w 1333"/>
                    <a:gd name="T67" fmla="*/ 155 h 421"/>
                    <a:gd name="T68" fmla="*/ 20 w 1333"/>
                    <a:gd name="T69" fmla="*/ 103 h 421"/>
                    <a:gd name="T70" fmla="*/ 33 w 1333"/>
                    <a:gd name="T71" fmla="*/ 48 h 421"/>
                    <a:gd name="T72" fmla="*/ 46 w 1333"/>
                    <a:gd name="T73" fmla="*/ 0 h 421"/>
                    <a:gd name="T74" fmla="*/ 36 w 1333"/>
                    <a:gd name="T75" fmla="*/ 0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33" h="421">
                      <a:moveTo>
                        <a:pt x="1333" y="210"/>
                      </a:moveTo>
                      <a:lnTo>
                        <a:pt x="1330" y="155"/>
                      </a:lnTo>
                      <a:lnTo>
                        <a:pt x="1324" y="103"/>
                      </a:lnTo>
                      <a:lnTo>
                        <a:pt x="1314" y="52"/>
                      </a:lnTo>
                      <a:lnTo>
                        <a:pt x="1298" y="0"/>
                      </a:lnTo>
                      <a:lnTo>
                        <a:pt x="1288" y="0"/>
                      </a:lnTo>
                      <a:lnTo>
                        <a:pt x="1301" y="48"/>
                      </a:lnTo>
                      <a:lnTo>
                        <a:pt x="1314" y="103"/>
                      </a:lnTo>
                      <a:lnTo>
                        <a:pt x="1320" y="155"/>
                      </a:lnTo>
                      <a:lnTo>
                        <a:pt x="1320" y="210"/>
                      </a:lnTo>
                      <a:lnTo>
                        <a:pt x="1320" y="265"/>
                      </a:lnTo>
                      <a:lnTo>
                        <a:pt x="1314" y="320"/>
                      </a:lnTo>
                      <a:lnTo>
                        <a:pt x="1301" y="372"/>
                      </a:lnTo>
                      <a:lnTo>
                        <a:pt x="1288" y="421"/>
                      </a:lnTo>
                      <a:lnTo>
                        <a:pt x="1298" y="421"/>
                      </a:lnTo>
                      <a:lnTo>
                        <a:pt x="1314" y="369"/>
                      </a:lnTo>
                      <a:lnTo>
                        <a:pt x="1324" y="317"/>
                      </a:lnTo>
                      <a:lnTo>
                        <a:pt x="1330" y="265"/>
                      </a:lnTo>
                      <a:lnTo>
                        <a:pt x="1333" y="210"/>
                      </a:lnTo>
                      <a:close/>
                      <a:moveTo>
                        <a:pt x="36" y="0"/>
                      </a:moveTo>
                      <a:lnTo>
                        <a:pt x="20" y="52"/>
                      </a:lnTo>
                      <a:lnTo>
                        <a:pt x="10" y="103"/>
                      </a:lnTo>
                      <a:lnTo>
                        <a:pt x="3" y="155"/>
                      </a:lnTo>
                      <a:lnTo>
                        <a:pt x="0" y="210"/>
                      </a:lnTo>
                      <a:lnTo>
                        <a:pt x="3" y="265"/>
                      </a:lnTo>
                      <a:lnTo>
                        <a:pt x="10" y="317"/>
                      </a:lnTo>
                      <a:lnTo>
                        <a:pt x="20" y="369"/>
                      </a:lnTo>
                      <a:lnTo>
                        <a:pt x="36" y="421"/>
                      </a:lnTo>
                      <a:lnTo>
                        <a:pt x="46" y="421"/>
                      </a:lnTo>
                      <a:lnTo>
                        <a:pt x="33" y="372"/>
                      </a:lnTo>
                      <a:lnTo>
                        <a:pt x="20" y="320"/>
                      </a:lnTo>
                      <a:lnTo>
                        <a:pt x="13" y="265"/>
                      </a:lnTo>
                      <a:lnTo>
                        <a:pt x="13" y="210"/>
                      </a:lnTo>
                      <a:lnTo>
                        <a:pt x="13" y="155"/>
                      </a:lnTo>
                      <a:lnTo>
                        <a:pt x="20" y="103"/>
                      </a:lnTo>
                      <a:lnTo>
                        <a:pt x="33" y="48"/>
                      </a:lnTo>
                      <a:lnTo>
                        <a:pt x="4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EC67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5" name="Freeform 434"/>
                <p:cNvSpPr>
                  <a:spLocks noEditPoints="1"/>
                </p:cNvSpPr>
                <p:nvPr/>
              </p:nvSpPr>
              <p:spPr bwMode="auto">
                <a:xfrm>
                  <a:off x="2366" y="2547"/>
                  <a:ext cx="1320" cy="421"/>
                </a:xfrm>
                <a:custGeom>
                  <a:avLst/>
                  <a:gdLst>
                    <a:gd name="T0" fmla="*/ 1320 w 1320"/>
                    <a:gd name="T1" fmla="*/ 210 h 421"/>
                    <a:gd name="T2" fmla="*/ 1317 w 1320"/>
                    <a:gd name="T3" fmla="*/ 155 h 421"/>
                    <a:gd name="T4" fmla="*/ 1310 w 1320"/>
                    <a:gd name="T5" fmla="*/ 103 h 421"/>
                    <a:gd name="T6" fmla="*/ 1300 w 1320"/>
                    <a:gd name="T7" fmla="*/ 52 h 421"/>
                    <a:gd name="T8" fmla="*/ 1287 w 1320"/>
                    <a:gd name="T9" fmla="*/ 0 h 421"/>
                    <a:gd name="T10" fmla="*/ 1275 w 1320"/>
                    <a:gd name="T11" fmla="*/ 0 h 421"/>
                    <a:gd name="T12" fmla="*/ 1287 w 1320"/>
                    <a:gd name="T13" fmla="*/ 48 h 421"/>
                    <a:gd name="T14" fmla="*/ 1300 w 1320"/>
                    <a:gd name="T15" fmla="*/ 100 h 421"/>
                    <a:gd name="T16" fmla="*/ 1307 w 1320"/>
                    <a:gd name="T17" fmla="*/ 155 h 421"/>
                    <a:gd name="T18" fmla="*/ 1310 w 1320"/>
                    <a:gd name="T19" fmla="*/ 210 h 421"/>
                    <a:gd name="T20" fmla="*/ 1307 w 1320"/>
                    <a:gd name="T21" fmla="*/ 265 h 421"/>
                    <a:gd name="T22" fmla="*/ 1300 w 1320"/>
                    <a:gd name="T23" fmla="*/ 320 h 421"/>
                    <a:gd name="T24" fmla="*/ 1287 w 1320"/>
                    <a:gd name="T25" fmla="*/ 372 h 421"/>
                    <a:gd name="T26" fmla="*/ 1275 w 1320"/>
                    <a:gd name="T27" fmla="*/ 421 h 421"/>
                    <a:gd name="T28" fmla="*/ 1287 w 1320"/>
                    <a:gd name="T29" fmla="*/ 421 h 421"/>
                    <a:gd name="T30" fmla="*/ 1300 w 1320"/>
                    <a:gd name="T31" fmla="*/ 372 h 421"/>
                    <a:gd name="T32" fmla="*/ 1310 w 1320"/>
                    <a:gd name="T33" fmla="*/ 320 h 421"/>
                    <a:gd name="T34" fmla="*/ 1317 w 1320"/>
                    <a:gd name="T35" fmla="*/ 265 h 421"/>
                    <a:gd name="T36" fmla="*/ 1320 w 1320"/>
                    <a:gd name="T37" fmla="*/ 210 h 421"/>
                    <a:gd name="T38" fmla="*/ 35 w 1320"/>
                    <a:gd name="T39" fmla="*/ 0 h 421"/>
                    <a:gd name="T40" fmla="*/ 19 w 1320"/>
                    <a:gd name="T41" fmla="*/ 52 h 421"/>
                    <a:gd name="T42" fmla="*/ 9 w 1320"/>
                    <a:gd name="T43" fmla="*/ 103 h 421"/>
                    <a:gd name="T44" fmla="*/ 3 w 1320"/>
                    <a:gd name="T45" fmla="*/ 155 h 421"/>
                    <a:gd name="T46" fmla="*/ 0 w 1320"/>
                    <a:gd name="T47" fmla="*/ 210 h 421"/>
                    <a:gd name="T48" fmla="*/ 3 w 1320"/>
                    <a:gd name="T49" fmla="*/ 265 h 421"/>
                    <a:gd name="T50" fmla="*/ 9 w 1320"/>
                    <a:gd name="T51" fmla="*/ 320 h 421"/>
                    <a:gd name="T52" fmla="*/ 19 w 1320"/>
                    <a:gd name="T53" fmla="*/ 372 h 421"/>
                    <a:gd name="T54" fmla="*/ 35 w 1320"/>
                    <a:gd name="T55" fmla="*/ 421 h 421"/>
                    <a:gd name="T56" fmla="*/ 45 w 1320"/>
                    <a:gd name="T57" fmla="*/ 421 h 421"/>
                    <a:gd name="T58" fmla="*/ 32 w 1320"/>
                    <a:gd name="T59" fmla="*/ 372 h 421"/>
                    <a:gd name="T60" fmla="*/ 19 w 1320"/>
                    <a:gd name="T61" fmla="*/ 320 h 421"/>
                    <a:gd name="T62" fmla="*/ 13 w 1320"/>
                    <a:gd name="T63" fmla="*/ 265 h 421"/>
                    <a:gd name="T64" fmla="*/ 13 w 1320"/>
                    <a:gd name="T65" fmla="*/ 210 h 421"/>
                    <a:gd name="T66" fmla="*/ 13 w 1320"/>
                    <a:gd name="T67" fmla="*/ 155 h 421"/>
                    <a:gd name="T68" fmla="*/ 19 w 1320"/>
                    <a:gd name="T69" fmla="*/ 100 h 421"/>
                    <a:gd name="T70" fmla="*/ 32 w 1320"/>
                    <a:gd name="T71" fmla="*/ 48 h 421"/>
                    <a:gd name="T72" fmla="*/ 45 w 1320"/>
                    <a:gd name="T73" fmla="*/ 0 h 421"/>
                    <a:gd name="T74" fmla="*/ 35 w 1320"/>
                    <a:gd name="T75" fmla="*/ 0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20" h="421">
                      <a:moveTo>
                        <a:pt x="1320" y="210"/>
                      </a:moveTo>
                      <a:lnTo>
                        <a:pt x="1317" y="155"/>
                      </a:lnTo>
                      <a:lnTo>
                        <a:pt x="1310" y="103"/>
                      </a:lnTo>
                      <a:lnTo>
                        <a:pt x="1300" y="52"/>
                      </a:lnTo>
                      <a:lnTo>
                        <a:pt x="1287" y="0"/>
                      </a:lnTo>
                      <a:lnTo>
                        <a:pt x="1275" y="0"/>
                      </a:lnTo>
                      <a:lnTo>
                        <a:pt x="1287" y="48"/>
                      </a:lnTo>
                      <a:lnTo>
                        <a:pt x="1300" y="100"/>
                      </a:lnTo>
                      <a:lnTo>
                        <a:pt x="1307" y="155"/>
                      </a:lnTo>
                      <a:lnTo>
                        <a:pt x="1310" y="210"/>
                      </a:lnTo>
                      <a:lnTo>
                        <a:pt x="1307" y="265"/>
                      </a:lnTo>
                      <a:lnTo>
                        <a:pt x="1300" y="320"/>
                      </a:lnTo>
                      <a:lnTo>
                        <a:pt x="1287" y="372"/>
                      </a:lnTo>
                      <a:lnTo>
                        <a:pt x="1275" y="421"/>
                      </a:lnTo>
                      <a:lnTo>
                        <a:pt x="1287" y="421"/>
                      </a:lnTo>
                      <a:lnTo>
                        <a:pt x="1300" y="372"/>
                      </a:lnTo>
                      <a:lnTo>
                        <a:pt x="1310" y="320"/>
                      </a:lnTo>
                      <a:lnTo>
                        <a:pt x="1317" y="265"/>
                      </a:lnTo>
                      <a:lnTo>
                        <a:pt x="1320" y="210"/>
                      </a:lnTo>
                      <a:close/>
                      <a:moveTo>
                        <a:pt x="35" y="0"/>
                      </a:moveTo>
                      <a:lnTo>
                        <a:pt x="19" y="52"/>
                      </a:lnTo>
                      <a:lnTo>
                        <a:pt x="9" y="103"/>
                      </a:lnTo>
                      <a:lnTo>
                        <a:pt x="3" y="155"/>
                      </a:lnTo>
                      <a:lnTo>
                        <a:pt x="0" y="210"/>
                      </a:lnTo>
                      <a:lnTo>
                        <a:pt x="3" y="265"/>
                      </a:lnTo>
                      <a:lnTo>
                        <a:pt x="9" y="320"/>
                      </a:lnTo>
                      <a:lnTo>
                        <a:pt x="19" y="372"/>
                      </a:lnTo>
                      <a:lnTo>
                        <a:pt x="35" y="421"/>
                      </a:lnTo>
                      <a:lnTo>
                        <a:pt x="45" y="421"/>
                      </a:lnTo>
                      <a:lnTo>
                        <a:pt x="32" y="372"/>
                      </a:lnTo>
                      <a:lnTo>
                        <a:pt x="19" y="320"/>
                      </a:lnTo>
                      <a:lnTo>
                        <a:pt x="13" y="265"/>
                      </a:lnTo>
                      <a:lnTo>
                        <a:pt x="13" y="210"/>
                      </a:lnTo>
                      <a:lnTo>
                        <a:pt x="13" y="155"/>
                      </a:lnTo>
                      <a:lnTo>
                        <a:pt x="19" y="100"/>
                      </a:lnTo>
                      <a:lnTo>
                        <a:pt x="32" y="48"/>
                      </a:lnTo>
                      <a:lnTo>
                        <a:pt x="4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C67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6" name="Freeform 435"/>
                <p:cNvSpPr>
                  <a:spLocks noEditPoints="1"/>
                </p:cNvSpPr>
                <p:nvPr/>
              </p:nvSpPr>
              <p:spPr bwMode="auto">
                <a:xfrm>
                  <a:off x="2372" y="2547"/>
                  <a:ext cx="1307" cy="424"/>
                </a:xfrm>
                <a:custGeom>
                  <a:avLst/>
                  <a:gdLst>
                    <a:gd name="T0" fmla="*/ 1307 w 1307"/>
                    <a:gd name="T1" fmla="*/ 210 h 424"/>
                    <a:gd name="T2" fmla="*/ 1307 w 1307"/>
                    <a:gd name="T3" fmla="*/ 155 h 424"/>
                    <a:gd name="T4" fmla="*/ 1301 w 1307"/>
                    <a:gd name="T5" fmla="*/ 103 h 424"/>
                    <a:gd name="T6" fmla="*/ 1288 w 1307"/>
                    <a:gd name="T7" fmla="*/ 48 h 424"/>
                    <a:gd name="T8" fmla="*/ 1275 w 1307"/>
                    <a:gd name="T9" fmla="*/ 0 h 424"/>
                    <a:gd name="T10" fmla="*/ 1262 w 1307"/>
                    <a:gd name="T11" fmla="*/ 0 h 424"/>
                    <a:gd name="T12" fmla="*/ 1275 w 1307"/>
                    <a:gd name="T13" fmla="*/ 48 h 424"/>
                    <a:gd name="T14" fmla="*/ 1288 w 1307"/>
                    <a:gd name="T15" fmla="*/ 100 h 424"/>
                    <a:gd name="T16" fmla="*/ 1294 w 1307"/>
                    <a:gd name="T17" fmla="*/ 155 h 424"/>
                    <a:gd name="T18" fmla="*/ 1298 w 1307"/>
                    <a:gd name="T19" fmla="*/ 210 h 424"/>
                    <a:gd name="T20" fmla="*/ 1294 w 1307"/>
                    <a:gd name="T21" fmla="*/ 265 h 424"/>
                    <a:gd name="T22" fmla="*/ 1288 w 1307"/>
                    <a:gd name="T23" fmla="*/ 320 h 424"/>
                    <a:gd name="T24" fmla="*/ 1275 w 1307"/>
                    <a:gd name="T25" fmla="*/ 372 h 424"/>
                    <a:gd name="T26" fmla="*/ 1262 w 1307"/>
                    <a:gd name="T27" fmla="*/ 424 h 424"/>
                    <a:gd name="T28" fmla="*/ 1275 w 1307"/>
                    <a:gd name="T29" fmla="*/ 421 h 424"/>
                    <a:gd name="T30" fmla="*/ 1288 w 1307"/>
                    <a:gd name="T31" fmla="*/ 372 h 424"/>
                    <a:gd name="T32" fmla="*/ 1301 w 1307"/>
                    <a:gd name="T33" fmla="*/ 320 h 424"/>
                    <a:gd name="T34" fmla="*/ 1307 w 1307"/>
                    <a:gd name="T35" fmla="*/ 265 h 424"/>
                    <a:gd name="T36" fmla="*/ 1307 w 1307"/>
                    <a:gd name="T37" fmla="*/ 210 h 424"/>
                    <a:gd name="T38" fmla="*/ 33 w 1307"/>
                    <a:gd name="T39" fmla="*/ 0 h 424"/>
                    <a:gd name="T40" fmla="*/ 20 w 1307"/>
                    <a:gd name="T41" fmla="*/ 48 h 424"/>
                    <a:gd name="T42" fmla="*/ 7 w 1307"/>
                    <a:gd name="T43" fmla="*/ 103 h 424"/>
                    <a:gd name="T44" fmla="*/ 0 w 1307"/>
                    <a:gd name="T45" fmla="*/ 155 h 424"/>
                    <a:gd name="T46" fmla="*/ 0 w 1307"/>
                    <a:gd name="T47" fmla="*/ 210 h 424"/>
                    <a:gd name="T48" fmla="*/ 0 w 1307"/>
                    <a:gd name="T49" fmla="*/ 265 h 424"/>
                    <a:gd name="T50" fmla="*/ 7 w 1307"/>
                    <a:gd name="T51" fmla="*/ 320 h 424"/>
                    <a:gd name="T52" fmla="*/ 20 w 1307"/>
                    <a:gd name="T53" fmla="*/ 372 h 424"/>
                    <a:gd name="T54" fmla="*/ 33 w 1307"/>
                    <a:gd name="T55" fmla="*/ 421 h 424"/>
                    <a:gd name="T56" fmla="*/ 45 w 1307"/>
                    <a:gd name="T57" fmla="*/ 424 h 424"/>
                    <a:gd name="T58" fmla="*/ 33 w 1307"/>
                    <a:gd name="T59" fmla="*/ 372 h 424"/>
                    <a:gd name="T60" fmla="*/ 20 w 1307"/>
                    <a:gd name="T61" fmla="*/ 320 h 424"/>
                    <a:gd name="T62" fmla="*/ 13 w 1307"/>
                    <a:gd name="T63" fmla="*/ 265 h 424"/>
                    <a:gd name="T64" fmla="*/ 10 w 1307"/>
                    <a:gd name="T65" fmla="*/ 210 h 424"/>
                    <a:gd name="T66" fmla="*/ 13 w 1307"/>
                    <a:gd name="T67" fmla="*/ 155 h 424"/>
                    <a:gd name="T68" fmla="*/ 20 w 1307"/>
                    <a:gd name="T69" fmla="*/ 100 h 424"/>
                    <a:gd name="T70" fmla="*/ 33 w 1307"/>
                    <a:gd name="T71" fmla="*/ 48 h 424"/>
                    <a:gd name="T72" fmla="*/ 45 w 1307"/>
                    <a:gd name="T73" fmla="*/ 0 h 424"/>
                    <a:gd name="T74" fmla="*/ 33 w 1307"/>
                    <a:gd name="T75" fmla="*/ 0 h 42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07" h="424">
                      <a:moveTo>
                        <a:pt x="1307" y="210"/>
                      </a:moveTo>
                      <a:lnTo>
                        <a:pt x="1307" y="155"/>
                      </a:lnTo>
                      <a:lnTo>
                        <a:pt x="1301" y="103"/>
                      </a:lnTo>
                      <a:lnTo>
                        <a:pt x="1288" y="48"/>
                      </a:lnTo>
                      <a:lnTo>
                        <a:pt x="1275" y="0"/>
                      </a:lnTo>
                      <a:lnTo>
                        <a:pt x="1262" y="0"/>
                      </a:lnTo>
                      <a:lnTo>
                        <a:pt x="1275" y="48"/>
                      </a:lnTo>
                      <a:lnTo>
                        <a:pt x="1288" y="100"/>
                      </a:lnTo>
                      <a:lnTo>
                        <a:pt x="1294" y="155"/>
                      </a:lnTo>
                      <a:lnTo>
                        <a:pt x="1298" y="210"/>
                      </a:lnTo>
                      <a:lnTo>
                        <a:pt x="1294" y="265"/>
                      </a:lnTo>
                      <a:lnTo>
                        <a:pt x="1288" y="320"/>
                      </a:lnTo>
                      <a:lnTo>
                        <a:pt x="1275" y="372"/>
                      </a:lnTo>
                      <a:lnTo>
                        <a:pt x="1262" y="424"/>
                      </a:lnTo>
                      <a:lnTo>
                        <a:pt x="1275" y="421"/>
                      </a:lnTo>
                      <a:lnTo>
                        <a:pt x="1288" y="372"/>
                      </a:lnTo>
                      <a:lnTo>
                        <a:pt x="1301" y="320"/>
                      </a:lnTo>
                      <a:lnTo>
                        <a:pt x="1307" y="265"/>
                      </a:lnTo>
                      <a:lnTo>
                        <a:pt x="1307" y="210"/>
                      </a:lnTo>
                      <a:close/>
                      <a:moveTo>
                        <a:pt x="33" y="0"/>
                      </a:moveTo>
                      <a:lnTo>
                        <a:pt x="20" y="48"/>
                      </a:lnTo>
                      <a:lnTo>
                        <a:pt x="7" y="103"/>
                      </a:lnTo>
                      <a:lnTo>
                        <a:pt x="0" y="155"/>
                      </a:lnTo>
                      <a:lnTo>
                        <a:pt x="0" y="210"/>
                      </a:lnTo>
                      <a:lnTo>
                        <a:pt x="0" y="265"/>
                      </a:lnTo>
                      <a:lnTo>
                        <a:pt x="7" y="320"/>
                      </a:lnTo>
                      <a:lnTo>
                        <a:pt x="20" y="372"/>
                      </a:lnTo>
                      <a:lnTo>
                        <a:pt x="33" y="421"/>
                      </a:lnTo>
                      <a:lnTo>
                        <a:pt x="45" y="424"/>
                      </a:lnTo>
                      <a:lnTo>
                        <a:pt x="33" y="372"/>
                      </a:lnTo>
                      <a:lnTo>
                        <a:pt x="20" y="320"/>
                      </a:lnTo>
                      <a:lnTo>
                        <a:pt x="13" y="265"/>
                      </a:lnTo>
                      <a:lnTo>
                        <a:pt x="10" y="210"/>
                      </a:lnTo>
                      <a:lnTo>
                        <a:pt x="13" y="155"/>
                      </a:lnTo>
                      <a:lnTo>
                        <a:pt x="20" y="100"/>
                      </a:lnTo>
                      <a:lnTo>
                        <a:pt x="33" y="48"/>
                      </a:lnTo>
                      <a:lnTo>
                        <a:pt x="4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EC66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7" name="Freeform 436"/>
                <p:cNvSpPr>
                  <a:spLocks noEditPoints="1"/>
                </p:cNvSpPr>
                <p:nvPr/>
              </p:nvSpPr>
              <p:spPr bwMode="auto">
                <a:xfrm>
                  <a:off x="2379" y="2544"/>
                  <a:ext cx="1297" cy="427"/>
                </a:xfrm>
                <a:custGeom>
                  <a:avLst/>
                  <a:gdLst>
                    <a:gd name="T0" fmla="*/ 1297 w 1297"/>
                    <a:gd name="T1" fmla="*/ 213 h 427"/>
                    <a:gd name="T2" fmla="*/ 1294 w 1297"/>
                    <a:gd name="T3" fmla="*/ 158 h 427"/>
                    <a:gd name="T4" fmla="*/ 1287 w 1297"/>
                    <a:gd name="T5" fmla="*/ 103 h 427"/>
                    <a:gd name="T6" fmla="*/ 1274 w 1297"/>
                    <a:gd name="T7" fmla="*/ 51 h 427"/>
                    <a:gd name="T8" fmla="*/ 1262 w 1297"/>
                    <a:gd name="T9" fmla="*/ 3 h 427"/>
                    <a:gd name="T10" fmla="*/ 1249 w 1297"/>
                    <a:gd name="T11" fmla="*/ 0 h 427"/>
                    <a:gd name="T12" fmla="*/ 1262 w 1297"/>
                    <a:gd name="T13" fmla="*/ 51 h 427"/>
                    <a:gd name="T14" fmla="*/ 1274 w 1297"/>
                    <a:gd name="T15" fmla="*/ 103 h 427"/>
                    <a:gd name="T16" fmla="*/ 1281 w 1297"/>
                    <a:gd name="T17" fmla="*/ 158 h 427"/>
                    <a:gd name="T18" fmla="*/ 1284 w 1297"/>
                    <a:gd name="T19" fmla="*/ 213 h 427"/>
                    <a:gd name="T20" fmla="*/ 1281 w 1297"/>
                    <a:gd name="T21" fmla="*/ 268 h 427"/>
                    <a:gd name="T22" fmla="*/ 1274 w 1297"/>
                    <a:gd name="T23" fmla="*/ 323 h 427"/>
                    <a:gd name="T24" fmla="*/ 1262 w 1297"/>
                    <a:gd name="T25" fmla="*/ 375 h 427"/>
                    <a:gd name="T26" fmla="*/ 1249 w 1297"/>
                    <a:gd name="T27" fmla="*/ 427 h 427"/>
                    <a:gd name="T28" fmla="*/ 1262 w 1297"/>
                    <a:gd name="T29" fmla="*/ 424 h 427"/>
                    <a:gd name="T30" fmla="*/ 1274 w 1297"/>
                    <a:gd name="T31" fmla="*/ 375 h 427"/>
                    <a:gd name="T32" fmla="*/ 1287 w 1297"/>
                    <a:gd name="T33" fmla="*/ 323 h 427"/>
                    <a:gd name="T34" fmla="*/ 1294 w 1297"/>
                    <a:gd name="T35" fmla="*/ 268 h 427"/>
                    <a:gd name="T36" fmla="*/ 1297 w 1297"/>
                    <a:gd name="T37" fmla="*/ 213 h 427"/>
                    <a:gd name="T38" fmla="*/ 32 w 1297"/>
                    <a:gd name="T39" fmla="*/ 3 h 427"/>
                    <a:gd name="T40" fmla="*/ 19 w 1297"/>
                    <a:gd name="T41" fmla="*/ 51 h 427"/>
                    <a:gd name="T42" fmla="*/ 6 w 1297"/>
                    <a:gd name="T43" fmla="*/ 103 h 427"/>
                    <a:gd name="T44" fmla="*/ 0 w 1297"/>
                    <a:gd name="T45" fmla="*/ 158 h 427"/>
                    <a:gd name="T46" fmla="*/ 0 w 1297"/>
                    <a:gd name="T47" fmla="*/ 213 h 427"/>
                    <a:gd name="T48" fmla="*/ 0 w 1297"/>
                    <a:gd name="T49" fmla="*/ 268 h 427"/>
                    <a:gd name="T50" fmla="*/ 6 w 1297"/>
                    <a:gd name="T51" fmla="*/ 323 h 427"/>
                    <a:gd name="T52" fmla="*/ 19 w 1297"/>
                    <a:gd name="T53" fmla="*/ 375 h 427"/>
                    <a:gd name="T54" fmla="*/ 32 w 1297"/>
                    <a:gd name="T55" fmla="*/ 424 h 427"/>
                    <a:gd name="T56" fmla="*/ 45 w 1297"/>
                    <a:gd name="T57" fmla="*/ 427 h 427"/>
                    <a:gd name="T58" fmla="*/ 32 w 1297"/>
                    <a:gd name="T59" fmla="*/ 375 h 427"/>
                    <a:gd name="T60" fmla="*/ 19 w 1297"/>
                    <a:gd name="T61" fmla="*/ 323 h 427"/>
                    <a:gd name="T62" fmla="*/ 13 w 1297"/>
                    <a:gd name="T63" fmla="*/ 268 h 427"/>
                    <a:gd name="T64" fmla="*/ 9 w 1297"/>
                    <a:gd name="T65" fmla="*/ 213 h 427"/>
                    <a:gd name="T66" fmla="*/ 13 w 1297"/>
                    <a:gd name="T67" fmla="*/ 158 h 427"/>
                    <a:gd name="T68" fmla="*/ 19 w 1297"/>
                    <a:gd name="T69" fmla="*/ 103 h 427"/>
                    <a:gd name="T70" fmla="*/ 32 w 1297"/>
                    <a:gd name="T71" fmla="*/ 51 h 427"/>
                    <a:gd name="T72" fmla="*/ 45 w 1297"/>
                    <a:gd name="T73" fmla="*/ 0 h 427"/>
                    <a:gd name="T74" fmla="*/ 32 w 1297"/>
                    <a:gd name="T75" fmla="*/ 3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97" h="427">
                      <a:moveTo>
                        <a:pt x="1297" y="213"/>
                      </a:moveTo>
                      <a:lnTo>
                        <a:pt x="1294" y="158"/>
                      </a:lnTo>
                      <a:lnTo>
                        <a:pt x="1287" y="103"/>
                      </a:lnTo>
                      <a:lnTo>
                        <a:pt x="1274" y="51"/>
                      </a:lnTo>
                      <a:lnTo>
                        <a:pt x="1262" y="3"/>
                      </a:lnTo>
                      <a:lnTo>
                        <a:pt x="1249" y="0"/>
                      </a:lnTo>
                      <a:lnTo>
                        <a:pt x="1262" y="51"/>
                      </a:lnTo>
                      <a:lnTo>
                        <a:pt x="1274" y="103"/>
                      </a:lnTo>
                      <a:lnTo>
                        <a:pt x="1281" y="158"/>
                      </a:lnTo>
                      <a:lnTo>
                        <a:pt x="1284" y="213"/>
                      </a:lnTo>
                      <a:lnTo>
                        <a:pt x="1281" y="268"/>
                      </a:lnTo>
                      <a:lnTo>
                        <a:pt x="1274" y="323"/>
                      </a:lnTo>
                      <a:lnTo>
                        <a:pt x="1262" y="375"/>
                      </a:lnTo>
                      <a:lnTo>
                        <a:pt x="1249" y="427"/>
                      </a:lnTo>
                      <a:lnTo>
                        <a:pt x="1262" y="424"/>
                      </a:lnTo>
                      <a:lnTo>
                        <a:pt x="1274" y="375"/>
                      </a:lnTo>
                      <a:lnTo>
                        <a:pt x="1287" y="323"/>
                      </a:lnTo>
                      <a:lnTo>
                        <a:pt x="1294" y="268"/>
                      </a:lnTo>
                      <a:lnTo>
                        <a:pt x="1297" y="213"/>
                      </a:lnTo>
                      <a:close/>
                      <a:moveTo>
                        <a:pt x="32" y="3"/>
                      </a:moveTo>
                      <a:lnTo>
                        <a:pt x="19" y="51"/>
                      </a:lnTo>
                      <a:lnTo>
                        <a:pt x="6" y="103"/>
                      </a:lnTo>
                      <a:lnTo>
                        <a:pt x="0" y="158"/>
                      </a:lnTo>
                      <a:lnTo>
                        <a:pt x="0" y="213"/>
                      </a:lnTo>
                      <a:lnTo>
                        <a:pt x="0" y="268"/>
                      </a:lnTo>
                      <a:lnTo>
                        <a:pt x="6" y="323"/>
                      </a:lnTo>
                      <a:lnTo>
                        <a:pt x="19" y="375"/>
                      </a:lnTo>
                      <a:lnTo>
                        <a:pt x="32" y="424"/>
                      </a:lnTo>
                      <a:lnTo>
                        <a:pt x="45" y="427"/>
                      </a:lnTo>
                      <a:lnTo>
                        <a:pt x="32" y="375"/>
                      </a:lnTo>
                      <a:lnTo>
                        <a:pt x="19" y="323"/>
                      </a:lnTo>
                      <a:lnTo>
                        <a:pt x="13" y="268"/>
                      </a:lnTo>
                      <a:lnTo>
                        <a:pt x="9" y="213"/>
                      </a:lnTo>
                      <a:lnTo>
                        <a:pt x="13" y="158"/>
                      </a:lnTo>
                      <a:lnTo>
                        <a:pt x="19" y="103"/>
                      </a:lnTo>
                      <a:lnTo>
                        <a:pt x="32" y="51"/>
                      </a:lnTo>
                      <a:lnTo>
                        <a:pt x="45" y="0"/>
                      </a:lnTo>
                      <a:lnTo>
                        <a:pt x="32" y="3"/>
                      </a:lnTo>
                      <a:close/>
                    </a:path>
                  </a:pathLst>
                </a:custGeom>
                <a:solidFill>
                  <a:srgbClr val="EC6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8" name="Freeform 437"/>
                <p:cNvSpPr>
                  <a:spLocks noEditPoints="1"/>
                </p:cNvSpPr>
                <p:nvPr/>
              </p:nvSpPr>
              <p:spPr bwMode="auto">
                <a:xfrm>
                  <a:off x="2382" y="2544"/>
                  <a:ext cx="1288" cy="427"/>
                </a:xfrm>
                <a:custGeom>
                  <a:avLst/>
                  <a:gdLst>
                    <a:gd name="T0" fmla="*/ 1288 w 1288"/>
                    <a:gd name="T1" fmla="*/ 213 h 427"/>
                    <a:gd name="T2" fmla="*/ 1284 w 1288"/>
                    <a:gd name="T3" fmla="*/ 158 h 427"/>
                    <a:gd name="T4" fmla="*/ 1278 w 1288"/>
                    <a:gd name="T5" fmla="*/ 103 h 427"/>
                    <a:gd name="T6" fmla="*/ 1265 w 1288"/>
                    <a:gd name="T7" fmla="*/ 51 h 427"/>
                    <a:gd name="T8" fmla="*/ 1252 w 1288"/>
                    <a:gd name="T9" fmla="*/ 3 h 427"/>
                    <a:gd name="T10" fmla="*/ 1239 w 1288"/>
                    <a:gd name="T11" fmla="*/ 0 h 427"/>
                    <a:gd name="T12" fmla="*/ 1255 w 1288"/>
                    <a:gd name="T13" fmla="*/ 51 h 427"/>
                    <a:gd name="T14" fmla="*/ 1265 w 1288"/>
                    <a:gd name="T15" fmla="*/ 103 h 427"/>
                    <a:gd name="T16" fmla="*/ 1271 w 1288"/>
                    <a:gd name="T17" fmla="*/ 158 h 427"/>
                    <a:gd name="T18" fmla="*/ 1275 w 1288"/>
                    <a:gd name="T19" fmla="*/ 213 h 427"/>
                    <a:gd name="T20" fmla="*/ 1271 w 1288"/>
                    <a:gd name="T21" fmla="*/ 268 h 427"/>
                    <a:gd name="T22" fmla="*/ 1265 w 1288"/>
                    <a:gd name="T23" fmla="*/ 323 h 427"/>
                    <a:gd name="T24" fmla="*/ 1255 w 1288"/>
                    <a:gd name="T25" fmla="*/ 375 h 427"/>
                    <a:gd name="T26" fmla="*/ 1239 w 1288"/>
                    <a:gd name="T27" fmla="*/ 427 h 427"/>
                    <a:gd name="T28" fmla="*/ 1252 w 1288"/>
                    <a:gd name="T29" fmla="*/ 427 h 427"/>
                    <a:gd name="T30" fmla="*/ 1265 w 1288"/>
                    <a:gd name="T31" fmla="*/ 375 h 427"/>
                    <a:gd name="T32" fmla="*/ 1278 w 1288"/>
                    <a:gd name="T33" fmla="*/ 323 h 427"/>
                    <a:gd name="T34" fmla="*/ 1284 w 1288"/>
                    <a:gd name="T35" fmla="*/ 268 h 427"/>
                    <a:gd name="T36" fmla="*/ 1288 w 1288"/>
                    <a:gd name="T37" fmla="*/ 213 h 427"/>
                    <a:gd name="T38" fmla="*/ 35 w 1288"/>
                    <a:gd name="T39" fmla="*/ 3 h 427"/>
                    <a:gd name="T40" fmla="*/ 23 w 1288"/>
                    <a:gd name="T41" fmla="*/ 51 h 427"/>
                    <a:gd name="T42" fmla="*/ 10 w 1288"/>
                    <a:gd name="T43" fmla="*/ 103 h 427"/>
                    <a:gd name="T44" fmla="*/ 3 w 1288"/>
                    <a:gd name="T45" fmla="*/ 158 h 427"/>
                    <a:gd name="T46" fmla="*/ 0 w 1288"/>
                    <a:gd name="T47" fmla="*/ 213 h 427"/>
                    <a:gd name="T48" fmla="*/ 3 w 1288"/>
                    <a:gd name="T49" fmla="*/ 268 h 427"/>
                    <a:gd name="T50" fmla="*/ 10 w 1288"/>
                    <a:gd name="T51" fmla="*/ 323 h 427"/>
                    <a:gd name="T52" fmla="*/ 23 w 1288"/>
                    <a:gd name="T53" fmla="*/ 375 h 427"/>
                    <a:gd name="T54" fmla="*/ 35 w 1288"/>
                    <a:gd name="T55" fmla="*/ 427 h 427"/>
                    <a:gd name="T56" fmla="*/ 48 w 1288"/>
                    <a:gd name="T57" fmla="*/ 427 h 427"/>
                    <a:gd name="T58" fmla="*/ 32 w 1288"/>
                    <a:gd name="T59" fmla="*/ 375 h 427"/>
                    <a:gd name="T60" fmla="*/ 23 w 1288"/>
                    <a:gd name="T61" fmla="*/ 323 h 427"/>
                    <a:gd name="T62" fmla="*/ 16 w 1288"/>
                    <a:gd name="T63" fmla="*/ 268 h 427"/>
                    <a:gd name="T64" fmla="*/ 13 w 1288"/>
                    <a:gd name="T65" fmla="*/ 213 h 427"/>
                    <a:gd name="T66" fmla="*/ 16 w 1288"/>
                    <a:gd name="T67" fmla="*/ 158 h 427"/>
                    <a:gd name="T68" fmla="*/ 23 w 1288"/>
                    <a:gd name="T69" fmla="*/ 103 h 427"/>
                    <a:gd name="T70" fmla="*/ 32 w 1288"/>
                    <a:gd name="T71" fmla="*/ 51 h 427"/>
                    <a:gd name="T72" fmla="*/ 48 w 1288"/>
                    <a:gd name="T73" fmla="*/ 0 h 427"/>
                    <a:gd name="T74" fmla="*/ 35 w 1288"/>
                    <a:gd name="T75" fmla="*/ 3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88" h="427">
                      <a:moveTo>
                        <a:pt x="1288" y="213"/>
                      </a:moveTo>
                      <a:lnTo>
                        <a:pt x="1284" y="158"/>
                      </a:lnTo>
                      <a:lnTo>
                        <a:pt x="1278" y="103"/>
                      </a:lnTo>
                      <a:lnTo>
                        <a:pt x="1265" y="51"/>
                      </a:lnTo>
                      <a:lnTo>
                        <a:pt x="1252" y="3"/>
                      </a:lnTo>
                      <a:lnTo>
                        <a:pt x="1239" y="0"/>
                      </a:lnTo>
                      <a:lnTo>
                        <a:pt x="1255" y="51"/>
                      </a:lnTo>
                      <a:lnTo>
                        <a:pt x="1265" y="103"/>
                      </a:lnTo>
                      <a:lnTo>
                        <a:pt x="1271" y="158"/>
                      </a:lnTo>
                      <a:lnTo>
                        <a:pt x="1275" y="213"/>
                      </a:lnTo>
                      <a:lnTo>
                        <a:pt x="1271" y="268"/>
                      </a:lnTo>
                      <a:lnTo>
                        <a:pt x="1265" y="323"/>
                      </a:lnTo>
                      <a:lnTo>
                        <a:pt x="1255" y="375"/>
                      </a:lnTo>
                      <a:lnTo>
                        <a:pt x="1239" y="427"/>
                      </a:lnTo>
                      <a:lnTo>
                        <a:pt x="1252" y="427"/>
                      </a:lnTo>
                      <a:lnTo>
                        <a:pt x="1265" y="375"/>
                      </a:lnTo>
                      <a:lnTo>
                        <a:pt x="1278" y="323"/>
                      </a:lnTo>
                      <a:lnTo>
                        <a:pt x="1284" y="268"/>
                      </a:lnTo>
                      <a:lnTo>
                        <a:pt x="1288" y="213"/>
                      </a:lnTo>
                      <a:close/>
                      <a:moveTo>
                        <a:pt x="35" y="3"/>
                      </a:moveTo>
                      <a:lnTo>
                        <a:pt x="23" y="51"/>
                      </a:lnTo>
                      <a:lnTo>
                        <a:pt x="10" y="103"/>
                      </a:lnTo>
                      <a:lnTo>
                        <a:pt x="3" y="158"/>
                      </a:lnTo>
                      <a:lnTo>
                        <a:pt x="0" y="213"/>
                      </a:lnTo>
                      <a:lnTo>
                        <a:pt x="3" y="268"/>
                      </a:lnTo>
                      <a:lnTo>
                        <a:pt x="10" y="323"/>
                      </a:lnTo>
                      <a:lnTo>
                        <a:pt x="23" y="375"/>
                      </a:lnTo>
                      <a:lnTo>
                        <a:pt x="35" y="427"/>
                      </a:lnTo>
                      <a:lnTo>
                        <a:pt x="48" y="427"/>
                      </a:lnTo>
                      <a:lnTo>
                        <a:pt x="32" y="375"/>
                      </a:lnTo>
                      <a:lnTo>
                        <a:pt x="23" y="323"/>
                      </a:lnTo>
                      <a:lnTo>
                        <a:pt x="16" y="268"/>
                      </a:lnTo>
                      <a:lnTo>
                        <a:pt x="13" y="213"/>
                      </a:lnTo>
                      <a:lnTo>
                        <a:pt x="16" y="158"/>
                      </a:lnTo>
                      <a:lnTo>
                        <a:pt x="23" y="103"/>
                      </a:lnTo>
                      <a:lnTo>
                        <a:pt x="32" y="51"/>
                      </a:lnTo>
                      <a:lnTo>
                        <a:pt x="48" y="0"/>
                      </a:lnTo>
                      <a:lnTo>
                        <a:pt x="35" y="3"/>
                      </a:lnTo>
                      <a:close/>
                    </a:path>
                  </a:pathLst>
                </a:custGeom>
                <a:solidFill>
                  <a:srgbClr val="EC6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89" name="Freeform 438"/>
                <p:cNvSpPr>
                  <a:spLocks noEditPoints="1"/>
                </p:cNvSpPr>
                <p:nvPr/>
              </p:nvSpPr>
              <p:spPr bwMode="auto">
                <a:xfrm>
                  <a:off x="2388" y="2544"/>
                  <a:ext cx="1275" cy="427"/>
                </a:xfrm>
                <a:custGeom>
                  <a:avLst/>
                  <a:gdLst>
                    <a:gd name="T0" fmla="*/ 1275 w 1275"/>
                    <a:gd name="T1" fmla="*/ 213 h 427"/>
                    <a:gd name="T2" fmla="*/ 1272 w 1275"/>
                    <a:gd name="T3" fmla="*/ 158 h 427"/>
                    <a:gd name="T4" fmla="*/ 1265 w 1275"/>
                    <a:gd name="T5" fmla="*/ 103 h 427"/>
                    <a:gd name="T6" fmla="*/ 1253 w 1275"/>
                    <a:gd name="T7" fmla="*/ 51 h 427"/>
                    <a:gd name="T8" fmla="*/ 1240 w 1275"/>
                    <a:gd name="T9" fmla="*/ 0 h 427"/>
                    <a:gd name="T10" fmla="*/ 1227 w 1275"/>
                    <a:gd name="T11" fmla="*/ 0 h 427"/>
                    <a:gd name="T12" fmla="*/ 1243 w 1275"/>
                    <a:gd name="T13" fmla="*/ 51 h 427"/>
                    <a:gd name="T14" fmla="*/ 1253 w 1275"/>
                    <a:gd name="T15" fmla="*/ 103 h 427"/>
                    <a:gd name="T16" fmla="*/ 1262 w 1275"/>
                    <a:gd name="T17" fmla="*/ 158 h 427"/>
                    <a:gd name="T18" fmla="*/ 1262 w 1275"/>
                    <a:gd name="T19" fmla="*/ 213 h 427"/>
                    <a:gd name="T20" fmla="*/ 1262 w 1275"/>
                    <a:gd name="T21" fmla="*/ 268 h 427"/>
                    <a:gd name="T22" fmla="*/ 1253 w 1275"/>
                    <a:gd name="T23" fmla="*/ 323 h 427"/>
                    <a:gd name="T24" fmla="*/ 1243 w 1275"/>
                    <a:gd name="T25" fmla="*/ 375 h 427"/>
                    <a:gd name="T26" fmla="*/ 1227 w 1275"/>
                    <a:gd name="T27" fmla="*/ 427 h 427"/>
                    <a:gd name="T28" fmla="*/ 1240 w 1275"/>
                    <a:gd name="T29" fmla="*/ 427 h 427"/>
                    <a:gd name="T30" fmla="*/ 1253 w 1275"/>
                    <a:gd name="T31" fmla="*/ 375 h 427"/>
                    <a:gd name="T32" fmla="*/ 1265 w 1275"/>
                    <a:gd name="T33" fmla="*/ 323 h 427"/>
                    <a:gd name="T34" fmla="*/ 1272 w 1275"/>
                    <a:gd name="T35" fmla="*/ 268 h 427"/>
                    <a:gd name="T36" fmla="*/ 1275 w 1275"/>
                    <a:gd name="T37" fmla="*/ 213 h 427"/>
                    <a:gd name="T38" fmla="*/ 36 w 1275"/>
                    <a:gd name="T39" fmla="*/ 0 h 427"/>
                    <a:gd name="T40" fmla="*/ 23 w 1275"/>
                    <a:gd name="T41" fmla="*/ 51 h 427"/>
                    <a:gd name="T42" fmla="*/ 10 w 1275"/>
                    <a:gd name="T43" fmla="*/ 103 h 427"/>
                    <a:gd name="T44" fmla="*/ 4 w 1275"/>
                    <a:gd name="T45" fmla="*/ 158 h 427"/>
                    <a:gd name="T46" fmla="*/ 0 w 1275"/>
                    <a:gd name="T47" fmla="*/ 213 h 427"/>
                    <a:gd name="T48" fmla="*/ 4 w 1275"/>
                    <a:gd name="T49" fmla="*/ 268 h 427"/>
                    <a:gd name="T50" fmla="*/ 10 w 1275"/>
                    <a:gd name="T51" fmla="*/ 323 h 427"/>
                    <a:gd name="T52" fmla="*/ 23 w 1275"/>
                    <a:gd name="T53" fmla="*/ 375 h 427"/>
                    <a:gd name="T54" fmla="*/ 36 w 1275"/>
                    <a:gd name="T55" fmla="*/ 427 h 427"/>
                    <a:gd name="T56" fmla="*/ 49 w 1275"/>
                    <a:gd name="T57" fmla="*/ 427 h 427"/>
                    <a:gd name="T58" fmla="*/ 33 w 1275"/>
                    <a:gd name="T59" fmla="*/ 375 h 427"/>
                    <a:gd name="T60" fmla="*/ 23 w 1275"/>
                    <a:gd name="T61" fmla="*/ 323 h 427"/>
                    <a:gd name="T62" fmla="*/ 17 w 1275"/>
                    <a:gd name="T63" fmla="*/ 268 h 427"/>
                    <a:gd name="T64" fmla="*/ 13 w 1275"/>
                    <a:gd name="T65" fmla="*/ 213 h 427"/>
                    <a:gd name="T66" fmla="*/ 17 w 1275"/>
                    <a:gd name="T67" fmla="*/ 158 h 427"/>
                    <a:gd name="T68" fmla="*/ 23 w 1275"/>
                    <a:gd name="T69" fmla="*/ 103 h 427"/>
                    <a:gd name="T70" fmla="*/ 33 w 1275"/>
                    <a:gd name="T71" fmla="*/ 51 h 427"/>
                    <a:gd name="T72" fmla="*/ 49 w 1275"/>
                    <a:gd name="T73" fmla="*/ 0 h 427"/>
                    <a:gd name="T74" fmla="*/ 36 w 1275"/>
                    <a:gd name="T75" fmla="*/ 0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75" h="427">
                      <a:moveTo>
                        <a:pt x="1275" y="213"/>
                      </a:moveTo>
                      <a:lnTo>
                        <a:pt x="1272" y="158"/>
                      </a:lnTo>
                      <a:lnTo>
                        <a:pt x="1265" y="103"/>
                      </a:lnTo>
                      <a:lnTo>
                        <a:pt x="1253" y="51"/>
                      </a:lnTo>
                      <a:lnTo>
                        <a:pt x="1240" y="0"/>
                      </a:lnTo>
                      <a:lnTo>
                        <a:pt x="1227" y="0"/>
                      </a:lnTo>
                      <a:lnTo>
                        <a:pt x="1243" y="51"/>
                      </a:lnTo>
                      <a:lnTo>
                        <a:pt x="1253" y="103"/>
                      </a:lnTo>
                      <a:lnTo>
                        <a:pt x="1262" y="158"/>
                      </a:lnTo>
                      <a:lnTo>
                        <a:pt x="1262" y="213"/>
                      </a:lnTo>
                      <a:lnTo>
                        <a:pt x="1262" y="268"/>
                      </a:lnTo>
                      <a:lnTo>
                        <a:pt x="1253" y="323"/>
                      </a:lnTo>
                      <a:lnTo>
                        <a:pt x="1243" y="375"/>
                      </a:lnTo>
                      <a:lnTo>
                        <a:pt x="1227" y="427"/>
                      </a:lnTo>
                      <a:lnTo>
                        <a:pt x="1240" y="427"/>
                      </a:lnTo>
                      <a:lnTo>
                        <a:pt x="1253" y="375"/>
                      </a:lnTo>
                      <a:lnTo>
                        <a:pt x="1265" y="323"/>
                      </a:lnTo>
                      <a:lnTo>
                        <a:pt x="1272" y="268"/>
                      </a:lnTo>
                      <a:lnTo>
                        <a:pt x="1275" y="213"/>
                      </a:lnTo>
                      <a:close/>
                      <a:moveTo>
                        <a:pt x="36" y="0"/>
                      </a:moveTo>
                      <a:lnTo>
                        <a:pt x="23" y="51"/>
                      </a:lnTo>
                      <a:lnTo>
                        <a:pt x="10" y="103"/>
                      </a:lnTo>
                      <a:lnTo>
                        <a:pt x="4" y="158"/>
                      </a:lnTo>
                      <a:lnTo>
                        <a:pt x="0" y="213"/>
                      </a:lnTo>
                      <a:lnTo>
                        <a:pt x="4" y="268"/>
                      </a:lnTo>
                      <a:lnTo>
                        <a:pt x="10" y="323"/>
                      </a:lnTo>
                      <a:lnTo>
                        <a:pt x="23" y="375"/>
                      </a:lnTo>
                      <a:lnTo>
                        <a:pt x="36" y="427"/>
                      </a:lnTo>
                      <a:lnTo>
                        <a:pt x="49" y="427"/>
                      </a:lnTo>
                      <a:lnTo>
                        <a:pt x="33" y="375"/>
                      </a:lnTo>
                      <a:lnTo>
                        <a:pt x="23" y="323"/>
                      </a:lnTo>
                      <a:lnTo>
                        <a:pt x="17" y="268"/>
                      </a:lnTo>
                      <a:lnTo>
                        <a:pt x="13" y="213"/>
                      </a:lnTo>
                      <a:lnTo>
                        <a:pt x="17" y="158"/>
                      </a:lnTo>
                      <a:lnTo>
                        <a:pt x="23" y="103"/>
                      </a:lnTo>
                      <a:lnTo>
                        <a:pt x="33" y="51"/>
                      </a:lnTo>
                      <a:lnTo>
                        <a:pt x="49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EC6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0" name="Freeform 439"/>
                <p:cNvSpPr>
                  <a:spLocks noEditPoints="1"/>
                </p:cNvSpPr>
                <p:nvPr/>
              </p:nvSpPr>
              <p:spPr bwMode="auto">
                <a:xfrm>
                  <a:off x="2395" y="2544"/>
                  <a:ext cx="1262" cy="427"/>
                </a:xfrm>
                <a:custGeom>
                  <a:avLst/>
                  <a:gdLst>
                    <a:gd name="T0" fmla="*/ 1262 w 1262"/>
                    <a:gd name="T1" fmla="*/ 213 h 427"/>
                    <a:gd name="T2" fmla="*/ 1258 w 1262"/>
                    <a:gd name="T3" fmla="*/ 158 h 427"/>
                    <a:gd name="T4" fmla="*/ 1252 w 1262"/>
                    <a:gd name="T5" fmla="*/ 103 h 427"/>
                    <a:gd name="T6" fmla="*/ 1242 w 1262"/>
                    <a:gd name="T7" fmla="*/ 51 h 427"/>
                    <a:gd name="T8" fmla="*/ 1226 w 1262"/>
                    <a:gd name="T9" fmla="*/ 0 h 427"/>
                    <a:gd name="T10" fmla="*/ 1213 w 1262"/>
                    <a:gd name="T11" fmla="*/ 0 h 427"/>
                    <a:gd name="T12" fmla="*/ 1229 w 1262"/>
                    <a:gd name="T13" fmla="*/ 51 h 427"/>
                    <a:gd name="T14" fmla="*/ 1239 w 1262"/>
                    <a:gd name="T15" fmla="*/ 103 h 427"/>
                    <a:gd name="T16" fmla="*/ 1249 w 1262"/>
                    <a:gd name="T17" fmla="*/ 158 h 427"/>
                    <a:gd name="T18" fmla="*/ 1249 w 1262"/>
                    <a:gd name="T19" fmla="*/ 213 h 427"/>
                    <a:gd name="T20" fmla="*/ 1249 w 1262"/>
                    <a:gd name="T21" fmla="*/ 268 h 427"/>
                    <a:gd name="T22" fmla="*/ 1239 w 1262"/>
                    <a:gd name="T23" fmla="*/ 323 h 427"/>
                    <a:gd name="T24" fmla="*/ 1229 w 1262"/>
                    <a:gd name="T25" fmla="*/ 375 h 427"/>
                    <a:gd name="T26" fmla="*/ 1213 w 1262"/>
                    <a:gd name="T27" fmla="*/ 427 h 427"/>
                    <a:gd name="T28" fmla="*/ 1226 w 1262"/>
                    <a:gd name="T29" fmla="*/ 427 h 427"/>
                    <a:gd name="T30" fmla="*/ 1242 w 1262"/>
                    <a:gd name="T31" fmla="*/ 375 h 427"/>
                    <a:gd name="T32" fmla="*/ 1252 w 1262"/>
                    <a:gd name="T33" fmla="*/ 323 h 427"/>
                    <a:gd name="T34" fmla="*/ 1258 w 1262"/>
                    <a:gd name="T35" fmla="*/ 268 h 427"/>
                    <a:gd name="T36" fmla="*/ 1262 w 1262"/>
                    <a:gd name="T37" fmla="*/ 213 h 427"/>
                    <a:gd name="T38" fmla="*/ 35 w 1262"/>
                    <a:gd name="T39" fmla="*/ 0 h 427"/>
                    <a:gd name="T40" fmla="*/ 19 w 1262"/>
                    <a:gd name="T41" fmla="*/ 51 h 427"/>
                    <a:gd name="T42" fmla="*/ 10 w 1262"/>
                    <a:gd name="T43" fmla="*/ 103 h 427"/>
                    <a:gd name="T44" fmla="*/ 3 w 1262"/>
                    <a:gd name="T45" fmla="*/ 158 h 427"/>
                    <a:gd name="T46" fmla="*/ 0 w 1262"/>
                    <a:gd name="T47" fmla="*/ 213 h 427"/>
                    <a:gd name="T48" fmla="*/ 3 w 1262"/>
                    <a:gd name="T49" fmla="*/ 268 h 427"/>
                    <a:gd name="T50" fmla="*/ 10 w 1262"/>
                    <a:gd name="T51" fmla="*/ 323 h 427"/>
                    <a:gd name="T52" fmla="*/ 19 w 1262"/>
                    <a:gd name="T53" fmla="*/ 375 h 427"/>
                    <a:gd name="T54" fmla="*/ 35 w 1262"/>
                    <a:gd name="T55" fmla="*/ 427 h 427"/>
                    <a:gd name="T56" fmla="*/ 48 w 1262"/>
                    <a:gd name="T57" fmla="*/ 427 h 427"/>
                    <a:gd name="T58" fmla="*/ 32 w 1262"/>
                    <a:gd name="T59" fmla="*/ 375 h 427"/>
                    <a:gd name="T60" fmla="*/ 22 w 1262"/>
                    <a:gd name="T61" fmla="*/ 323 h 427"/>
                    <a:gd name="T62" fmla="*/ 13 w 1262"/>
                    <a:gd name="T63" fmla="*/ 268 h 427"/>
                    <a:gd name="T64" fmla="*/ 13 w 1262"/>
                    <a:gd name="T65" fmla="*/ 213 h 427"/>
                    <a:gd name="T66" fmla="*/ 13 w 1262"/>
                    <a:gd name="T67" fmla="*/ 158 h 427"/>
                    <a:gd name="T68" fmla="*/ 22 w 1262"/>
                    <a:gd name="T69" fmla="*/ 103 h 427"/>
                    <a:gd name="T70" fmla="*/ 32 w 1262"/>
                    <a:gd name="T71" fmla="*/ 51 h 427"/>
                    <a:gd name="T72" fmla="*/ 48 w 1262"/>
                    <a:gd name="T73" fmla="*/ 0 h 427"/>
                    <a:gd name="T74" fmla="*/ 35 w 1262"/>
                    <a:gd name="T75" fmla="*/ 0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62" h="427">
                      <a:moveTo>
                        <a:pt x="1262" y="213"/>
                      </a:moveTo>
                      <a:lnTo>
                        <a:pt x="1258" y="158"/>
                      </a:lnTo>
                      <a:lnTo>
                        <a:pt x="1252" y="103"/>
                      </a:lnTo>
                      <a:lnTo>
                        <a:pt x="1242" y="51"/>
                      </a:lnTo>
                      <a:lnTo>
                        <a:pt x="1226" y="0"/>
                      </a:lnTo>
                      <a:lnTo>
                        <a:pt x="1213" y="0"/>
                      </a:lnTo>
                      <a:lnTo>
                        <a:pt x="1229" y="51"/>
                      </a:lnTo>
                      <a:lnTo>
                        <a:pt x="1239" y="103"/>
                      </a:lnTo>
                      <a:lnTo>
                        <a:pt x="1249" y="158"/>
                      </a:lnTo>
                      <a:lnTo>
                        <a:pt x="1249" y="213"/>
                      </a:lnTo>
                      <a:lnTo>
                        <a:pt x="1249" y="268"/>
                      </a:lnTo>
                      <a:lnTo>
                        <a:pt x="1239" y="323"/>
                      </a:lnTo>
                      <a:lnTo>
                        <a:pt x="1229" y="375"/>
                      </a:lnTo>
                      <a:lnTo>
                        <a:pt x="1213" y="427"/>
                      </a:lnTo>
                      <a:lnTo>
                        <a:pt x="1226" y="427"/>
                      </a:lnTo>
                      <a:lnTo>
                        <a:pt x="1242" y="375"/>
                      </a:lnTo>
                      <a:lnTo>
                        <a:pt x="1252" y="323"/>
                      </a:lnTo>
                      <a:lnTo>
                        <a:pt x="1258" y="268"/>
                      </a:lnTo>
                      <a:lnTo>
                        <a:pt x="1262" y="213"/>
                      </a:lnTo>
                      <a:close/>
                      <a:moveTo>
                        <a:pt x="35" y="0"/>
                      </a:moveTo>
                      <a:lnTo>
                        <a:pt x="19" y="51"/>
                      </a:lnTo>
                      <a:lnTo>
                        <a:pt x="10" y="103"/>
                      </a:lnTo>
                      <a:lnTo>
                        <a:pt x="3" y="158"/>
                      </a:lnTo>
                      <a:lnTo>
                        <a:pt x="0" y="213"/>
                      </a:lnTo>
                      <a:lnTo>
                        <a:pt x="3" y="268"/>
                      </a:lnTo>
                      <a:lnTo>
                        <a:pt x="10" y="323"/>
                      </a:lnTo>
                      <a:lnTo>
                        <a:pt x="19" y="375"/>
                      </a:lnTo>
                      <a:lnTo>
                        <a:pt x="35" y="427"/>
                      </a:lnTo>
                      <a:lnTo>
                        <a:pt x="48" y="427"/>
                      </a:lnTo>
                      <a:lnTo>
                        <a:pt x="32" y="375"/>
                      </a:lnTo>
                      <a:lnTo>
                        <a:pt x="22" y="323"/>
                      </a:lnTo>
                      <a:lnTo>
                        <a:pt x="13" y="268"/>
                      </a:lnTo>
                      <a:lnTo>
                        <a:pt x="13" y="213"/>
                      </a:lnTo>
                      <a:lnTo>
                        <a:pt x="13" y="158"/>
                      </a:lnTo>
                      <a:lnTo>
                        <a:pt x="22" y="103"/>
                      </a:lnTo>
                      <a:lnTo>
                        <a:pt x="32" y="51"/>
                      </a:lnTo>
                      <a:lnTo>
                        <a:pt x="48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B63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1" name="Freeform 440"/>
                <p:cNvSpPr>
                  <a:spLocks noEditPoints="1"/>
                </p:cNvSpPr>
                <p:nvPr/>
              </p:nvSpPr>
              <p:spPr bwMode="auto">
                <a:xfrm>
                  <a:off x="2401" y="2544"/>
                  <a:ext cx="1249" cy="427"/>
                </a:xfrm>
                <a:custGeom>
                  <a:avLst/>
                  <a:gdLst>
                    <a:gd name="T0" fmla="*/ 1249 w 1249"/>
                    <a:gd name="T1" fmla="*/ 213 h 427"/>
                    <a:gd name="T2" fmla="*/ 1249 w 1249"/>
                    <a:gd name="T3" fmla="*/ 158 h 427"/>
                    <a:gd name="T4" fmla="*/ 1240 w 1249"/>
                    <a:gd name="T5" fmla="*/ 103 h 427"/>
                    <a:gd name="T6" fmla="*/ 1230 w 1249"/>
                    <a:gd name="T7" fmla="*/ 51 h 427"/>
                    <a:gd name="T8" fmla="*/ 1214 w 1249"/>
                    <a:gd name="T9" fmla="*/ 0 h 427"/>
                    <a:gd name="T10" fmla="*/ 1201 w 1249"/>
                    <a:gd name="T11" fmla="*/ 0 h 427"/>
                    <a:gd name="T12" fmla="*/ 1217 w 1249"/>
                    <a:gd name="T13" fmla="*/ 51 h 427"/>
                    <a:gd name="T14" fmla="*/ 1230 w 1249"/>
                    <a:gd name="T15" fmla="*/ 103 h 427"/>
                    <a:gd name="T16" fmla="*/ 1236 w 1249"/>
                    <a:gd name="T17" fmla="*/ 158 h 427"/>
                    <a:gd name="T18" fmla="*/ 1240 w 1249"/>
                    <a:gd name="T19" fmla="*/ 213 h 427"/>
                    <a:gd name="T20" fmla="*/ 1236 w 1249"/>
                    <a:gd name="T21" fmla="*/ 268 h 427"/>
                    <a:gd name="T22" fmla="*/ 1230 w 1249"/>
                    <a:gd name="T23" fmla="*/ 323 h 427"/>
                    <a:gd name="T24" fmla="*/ 1217 w 1249"/>
                    <a:gd name="T25" fmla="*/ 378 h 427"/>
                    <a:gd name="T26" fmla="*/ 1201 w 1249"/>
                    <a:gd name="T27" fmla="*/ 427 h 427"/>
                    <a:gd name="T28" fmla="*/ 1214 w 1249"/>
                    <a:gd name="T29" fmla="*/ 427 h 427"/>
                    <a:gd name="T30" fmla="*/ 1230 w 1249"/>
                    <a:gd name="T31" fmla="*/ 375 h 427"/>
                    <a:gd name="T32" fmla="*/ 1240 w 1249"/>
                    <a:gd name="T33" fmla="*/ 323 h 427"/>
                    <a:gd name="T34" fmla="*/ 1249 w 1249"/>
                    <a:gd name="T35" fmla="*/ 268 h 427"/>
                    <a:gd name="T36" fmla="*/ 1249 w 1249"/>
                    <a:gd name="T37" fmla="*/ 213 h 427"/>
                    <a:gd name="T38" fmla="*/ 36 w 1249"/>
                    <a:gd name="T39" fmla="*/ 0 h 427"/>
                    <a:gd name="T40" fmla="*/ 20 w 1249"/>
                    <a:gd name="T41" fmla="*/ 51 h 427"/>
                    <a:gd name="T42" fmla="*/ 10 w 1249"/>
                    <a:gd name="T43" fmla="*/ 103 h 427"/>
                    <a:gd name="T44" fmla="*/ 4 w 1249"/>
                    <a:gd name="T45" fmla="*/ 158 h 427"/>
                    <a:gd name="T46" fmla="*/ 0 w 1249"/>
                    <a:gd name="T47" fmla="*/ 213 h 427"/>
                    <a:gd name="T48" fmla="*/ 4 w 1249"/>
                    <a:gd name="T49" fmla="*/ 268 h 427"/>
                    <a:gd name="T50" fmla="*/ 10 w 1249"/>
                    <a:gd name="T51" fmla="*/ 323 h 427"/>
                    <a:gd name="T52" fmla="*/ 20 w 1249"/>
                    <a:gd name="T53" fmla="*/ 375 h 427"/>
                    <a:gd name="T54" fmla="*/ 36 w 1249"/>
                    <a:gd name="T55" fmla="*/ 427 h 427"/>
                    <a:gd name="T56" fmla="*/ 49 w 1249"/>
                    <a:gd name="T57" fmla="*/ 427 h 427"/>
                    <a:gd name="T58" fmla="*/ 33 w 1249"/>
                    <a:gd name="T59" fmla="*/ 378 h 427"/>
                    <a:gd name="T60" fmla="*/ 20 w 1249"/>
                    <a:gd name="T61" fmla="*/ 323 h 427"/>
                    <a:gd name="T62" fmla="*/ 13 w 1249"/>
                    <a:gd name="T63" fmla="*/ 268 h 427"/>
                    <a:gd name="T64" fmla="*/ 10 w 1249"/>
                    <a:gd name="T65" fmla="*/ 213 h 427"/>
                    <a:gd name="T66" fmla="*/ 13 w 1249"/>
                    <a:gd name="T67" fmla="*/ 158 h 427"/>
                    <a:gd name="T68" fmla="*/ 20 w 1249"/>
                    <a:gd name="T69" fmla="*/ 103 h 427"/>
                    <a:gd name="T70" fmla="*/ 33 w 1249"/>
                    <a:gd name="T71" fmla="*/ 51 h 427"/>
                    <a:gd name="T72" fmla="*/ 49 w 1249"/>
                    <a:gd name="T73" fmla="*/ 0 h 427"/>
                    <a:gd name="T74" fmla="*/ 36 w 1249"/>
                    <a:gd name="T75" fmla="*/ 0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49" h="427">
                      <a:moveTo>
                        <a:pt x="1249" y="213"/>
                      </a:moveTo>
                      <a:lnTo>
                        <a:pt x="1249" y="158"/>
                      </a:lnTo>
                      <a:lnTo>
                        <a:pt x="1240" y="103"/>
                      </a:lnTo>
                      <a:lnTo>
                        <a:pt x="1230" y="51"/>
                      </a:lnTo>
                      <a:lnTo>
                        <a:pt x="1214" y="0"/>
                      </a:lnTo>
                      <a:lnTo>
                        <a:pt x="1201" y="0"/>
                      </a:lnTo>
                      <a:lnTo>
                        <a:pt x="1217" y="51"/>
                      </a:lnTo>
                      <a:lnTo>
                        <a:pt x="1230" y="103"/>
                      </a:lnTo>
                      <a:lnTo>
                        <a:pt x="1236" y="158"/>
                      </a:lnTo>
                      <a:lnTo>
                        <a:pt x="1240" y="213"/>
                      </a:lnTo>
                      <a:lnTo>
                        <a:pt x="1236" y="268"/>
                      </a:lnTo>
                      <a:lnTo>
                        <a:pt x="1230" y="323"/>
                      </a:lnTo>
                      <a:lnTo>
                        <a:pt x="1217" y="378"/>
                      </a:lnTo>
                      <a:lnTo>
                        <a:pt x="1201" y="427"/>
                      </a:lnTo>
                      <a:lnTo>
                        <a:pt x="1214" y="427"/>
                      </a:lnTo>
                      <a:lnTo>
                        <a:pt x="1230" y="375"/>
                      </a:lnTo>
                      <a:lnTo>
                        <a:pt x="1240" y="323"/>
                      </a:lnTo>
                      <a:lnTo>
                        <a:pt x="1249" y="268"/>
                      </a:lnTo>
                      <a:lnTo>
                        <a:pt x="1249" y="213"/>
                      </a:lnTo>
                      <a:close/>
                      <a:moveTo>
                        <a:pt x="36" y="0"/>
                      </a:moveTo>
                      <a:lnTo>
                        <a:pt x="20" y="51"/>
                      </a:lnTo>
                      <a:lnTo>
                        <a:pt x="10" y="103"/>
                      </a:lnTo>
                      <a:lnTo>
                        <a:pt x="4" y="158"/>
                      </a:lnTo>
                      <a:lnTo>
                        <a:pt x="0" y="213"/>
                      </a:lnTo>
                      <a:lnTo>
                        <a:pt x="4" y="268"/>
                      </a:lnTo>
                      <a:lnTo>
                        <a:pt x="10" y="323"/>
                      </a:lnTo>
                      <a:lnTo>
                        <a:pt x="20" y="375"/>
                      </a:lnTo>
                      <a:lnTo>
                        <a:pt x="36" y="427"/>
                      </a:lnTo>
                      <a:lnTo>
                        <a:pt x="49" y="427"/>
                      </a:lnTo>
                      <a:lnTo>
                        <a:pt x="33" y="378"/>
                      </a:lnTo>
                      <a:lnTo>
                        <a:pt x="20" y="323"/>
                      </a:lnTo>
                      <a:lnTo>
                        <a:pt x="13" y="268"/>
                      </a:lnTo>
                      <a:lnTo>
                        <a:pt x="10" y="213"/>
                      </a:lnTo>
                      <a:lnTo>
                        <a:pt x="13" y="158"/>
                      </a:lnTo>
                      <a:lnTo>
                        <a:pt x="20" y="103"/>
                      </a:lnTo>
                      <a:lnTo>
                        <a:pt x="33" y="51"/>
                      </a:lnTo>
                      <a:lnTo>
                        <a:pt x="49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EB63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2" name="Freeform 441"/>
                <p:cNvSpPr>
                  <a:spLocks noEditPoints="1"/>
                </p:cNvSpPr>
                <p:nvPr/>
              </p:nvSpPr>
              <p:spPr bwMode="auto">
                <a:xfrm>
                  <a:off x="2408" y="2544"/>
                  <a:ext cx="1236" cy="427"/>
                </a:xfrm>
                <a:custGeom>
                  <a:avLst/>
                  <a:gdLst>
                    <a:gd name="T0" fmla="*/ 1236 w 1236"/>
                    <a:gd name="T1" fmla="*/ 213 h 427"/>
                    <a:gd name="T2" fmla="*/ 1236 w 1236"/>
                    <a:gd name="T3" fmla="*/ 158 h 427"/>
                    <a:gd name="T4" fmla="*/ 1226 w 1236"/>
                    <a:gd name="T5" fmla="*/ 103 h 427"/>
                    <a:gd name="T6" fmla="*/ 1216 w 1236"/>
                    <a:gd name="T7" fmla="*/ 51 h 427"/>
                    <a:gd name="T8" fmla="*/ 1200 w 1236"/>
                    <a:gd name="T9" fmla="*/ 0 h 427"/>
                    <a:gd name="T10" fmla="*/ 1187 w 1236"/>
                    <a:gd name="T11" fmla="*/ 0 h 427"/>
                    <a:gd name="T12" fmla="*/ 1203 w 1236"/>
                    <a:gd name="T13" fmla="*/ 51 h 427"/>
                    <a:gd name="T14" fmla="*/ 1216 w 1236"/>
                    <a:gd name="T15" fmla="*/ 103 h 427"/>
                    <a:gd name="T16" fmla="*/ 1223 w 1236"/>
                    <a:gd name="T17" fmla="*/ 158 h 427"/>
                    <a:gd name="T18" fmla="*/ 1226 w 1236"/>
                    <a:gd name="T19" fmla="*/ 213 h 427"/>
                    <a:gd name="T20" fmla="*/ 1223 w 1236"/>
                    <a:gd name="T21" fmla="*/ 268 h 427"/>
                    <a:gd name="T22" fmla="*/ 1216 w 1236"/>
                    <a:gd name="T23" fmla="*/ 323 h 427"/>
                    <a:gd name="T24" fmla="*/ 1203 w 1236"/>
                    <a:gd name="T25" fmla="*/ 378 h 427"/>
                    <a:gd name="T26" fmla="*/ 1187 w 1236"/>
                    <a:gd name="T27" fmla="*/ 427 h 427"/>
                    <a:gd name="T28" fmla="*/ 1200 w 1236"/>
                    <a:gd name="T29" fmla="*/ 427 h 427"/>
                    <a:gd name="T30" fmla="*/ 1216 w 1236"/>
                    <a:gd name="T31" fmla="*/ 375 h 427"/>
                    <a:gd name="T32" fmla="*/ 1226 w 1236"/>
                    <a:gd name="T33" fmla="*/ 323 h 427"/>
                    <a:gd name="T34" fmla="*/ 1236 w 1236"/>
                    <a:gd name="T35" fmla="*/ 268 h 427"/>
                    <a:gd name="T36" fmla="*/ 1236 w 1236"/>
                    <a:gd name="T37" fmla="*/ 213 h 427"/>
                    <a:gd name="T38" fmla="*/ 35 w 1236"/>
                    <a:gd name="T39" fmla="*/ 0 h 427"/>
                    <a:gd name="T40" fmla="*/ 19 w 1236"/>
                    <a:gd name="T41" fmla="*/ 51 h 427"/>
                    <a:gd name="T42" fmla="*/ 9 w 1236"/>
                    <a:gd name="T43" fmla="*/ 103 h 427"/>
                    <a:gd name="T44" fmla="*/ 0 w 1236"/>
                    <a:gd name="T45" fmla="*/ 158 h 427"/>
                    <a:gd name="T46" fmla="*/ 0 w 1236"/>
                    <a:gd name="T47" fmla="*/ 213 h 427"/>
                    <a:gd name="T48" fmla="*/ 0 w 1236"/>
                    <a:gd name="T49" fmla="*/ 268 h 427"/>
                    <a:gd name="T50" fmla="*/ 9 w 1236"/>
                    <a:gd name="T51" fmla="*/ 323 h 427"/>
                    <a:gd name="T52" fmla="*/ 19 w 1236"/>
                    <a:gd name="T53" fmla="*/ 375 h 427"/>
                    <a:gd name="T54" fmla="*/ 35 w 1236"/>
                    <a:gd name="T55" fmla="*/ 427 h 427"/>
                    <a:gd name="T56" fmla="*/ 48 w 1236"/>
                    <a:gd name="T57" fmla="*/ 427 h 427"/>
                    <a:gd name="T58" fmla="*/ 32 w 1236"/>
                    <a:gd name="T59" fmla="*/ 378 h 427"/>
                    <a:gd name="T60" fmla="*/ 19 w 1236"/>
                    <a:gd name="T61" fmla="*/ 323 h 427"/>
                    <a:gd name="T62" fmla="*/ 13 w 1236"/>
                    <a:gd name="T63" fmla="*/ 268 h 427"/>
                    <a:gd name="T64" fmla="*/ 9 w 1236"/>
                    <a:gd name="T65" fmla="*/ 213 h 427"/>
                    <a:gd name="T66" fmla="*/ 13 w 1236"/>
                    <a:gd name="T67" fmla="*/ 158 h 427"/>
                    <a:gd name="T68" fmla="*/ 19 w 1236"/>
                    <a:gd name="T69" fmla="*/ 103 h 427"/>
                    <a:gd name="T70" fmla="*/ 32 w 1236"/>
                    <a:gd name="T71" fmla="*/ 51 h 427"/>
                    <a:gd name="T72" fmla="*/ 48 w 1236"/>
                    <a:gd name="T73" fmla="*/ 0 h 427"/>
                    <a:gd name="T74" fmla="*/ 35 w 1236"/>
                    <a:gd name="T75" fmla="*/ 0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36" h="427">
                      <a:moveTo>
                        <a:pt x="1236" y="213"/>
                      </a:moveTo>
                      <a:lnTo>
                        <a:pt x="1236" y="158"/>
                      </a:lnTo>
                      <a:lnTo>
                        <a:pt x="1226" y="103"/>
                      </a:lnTo>
                      <a:lnTo>
                        <a:pt x="1216" y="51"/>
                      </a:lnTo>
                      <a:lnTo>
                        <a:pt x="1200" y="0"/>
                      </a:lnTo>
                      <a:lnTo>
                        <a:pt x="1187" y="0"/>
                      </a:lnTo>
                      <a:lnTo>
                        <a:pt x="1203" y="51"/>
                      </a:lnTo>
                      <a:lnTo>
                        <a:pt x="1216" y="103"/>
                      </a:lnTo>
                      <a:lnTo>
                        <a:pt x="1223" y="158"/>
                      </a:lnTo>
                      <a:lnTo>
                        <a:pt x="1226" y="213"/>
                      </a:lnTo>
                      <a:lnTo>
                        <a:pt x="1223" y="268"/>
                      </a:lnTo>
                      <a:lnTo>
                        <a:pt x="1216" y="323"/>
                      </a:lnTo>
                      <a:lnTo>
                        <a:pt x="1203" y="378"/>
                      </a:lnTo>
                      <a:lnTo>
                        <a:pt x="1187" y="427"/>
                      </a:lnTo>
                      <a:lnTo>
                        <a:pt x="1200" y="427"/>
                      </a:lnTo>
                      <a:lnTo>
                        <a:pt x="1216" y="375"/>
                      </a:lnTo>
                      <a:lnTo>
                        <a:pt x="1226" y="323"/>
                      </a:lnTo>
                      <a:lnTo>
                        <a:pt x="1236" y="268"/>
                      </a:lnTo>
                      <a:lnTo>
                        <a:pt x="1236" y="213"/>
                      </a:lnTo>
                      <a:close/>
                      <a:moveTo>
                        <a:pt x="35" y="0"/>
                      </a:moveTo>
                      <a:lnTo>
                        <a:pt x="19" y="51"/>
                      </a:lnTo>
                      <a:lnTo>
                        <a:pt x="9" y="103"/>
                      </a:lnTo>
                      <a:lnTo>
                        <a:pt x="0" y="158"/>
                      </a:lnTo>
                      <a:lnTo>
                        <a:pt x="0" y="213"/>
                      </a:lnTo>
                      <a:lnTo>
                        <a:pt x="0" y="268"/>
                      </a:lnTo>
                      <a:lnTo>
                        <a:pt x="9" y="323"/>
                      </a:lnTo>
                      <a:lnTo>
                        <a:pt x="19" y="375"/>
                      </a:lnTo>
                      <a:lnTo>
                        <a:pt x="35" y="427"/>
                      </a:lnTo>
                      <a:lnTo>
                        <a:pt x="48" y="427"/>
                      </a:lnTo>
                      <a:lnTo>
                        <a:pt x="32" y="378"/>
                      </a:lnTo>
                      <a:lnTo>
                        <a:pt x="19" y="323"/>
                      </a:lnTo>
                      <a:lnTo>
                        <a:pt x="13" y="268"/>
                      </a:lnTo>
                      <a:lnTo>
                        <a:pt x="9" y="213"/>
                      </a:lnTo>
                      <a:lnTo>
                        <a:pt x="13" y="158"/>
                      </a:lnTo>
                      <a:lnTo>
                        <a:pt x="19" y="103"/>
                      </a:lnTo>
                      <a:lnTo>
                        <a:pt x="32" y="51"/>
                      </a:lnTo>
                      <a:lnTo>
                        <a:pt x="48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B62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3" name="Freeform 442"/>
                <p:cNvSpPr>
                  <a:spLocks noEditPoints="1"/>
                </p:cNvSpPr>
                <p:nvPr/>
              </p:nvSpPr>
              <p:spPr bwMode="auto">
                <a:xfrm>
                  <a:off x="2411" y="2544"/>
                  <a:ext cx="1230" cy="430"/>
                </a:xfrm>
                <a:custGeom>
                  <a:avLst/>
                  <a:gdLst>
                    <a:gd name="T0" fmla="*/ 1230 w 1230"/>
                    <a:gd name="T1" fmla="*/ 213 h 430"/>
                    <a:gd name="T2" fmla="*/ 1226 w 1230"/>
                    <a:gd name="T3" fmla="*/ 158 h 430"/>
                    <a:gd name="T4" fmla="*/ 1220 w 1230"/>
                    <a:gd name="T5" fmla="*/ 103 h 430"/>
                    <a:gd name="T6" fmla="*/ 1207 w 1230"/>
                    <a:gd name="T7" fmla="*/ 51 h 430"/>
                    <a:gd name="T8" fmla="*/ 1191 w 1230"/>
                    <a:gd name="T9" fmla="*/ 0 h 430"/>
                    <a:gd name="T10" fmla="*/ 1178 w 1230"/>
                    <a:gd name="T11" fmla="*/ 0 h 430"/>
                    <a:gd name="T12" fmla="*/ 1194 w 1230"/>
                    <a:gd name="T13" fmla="*/ 48 h 430"/>
                    <a:gd name="T14" fmla="*/ 1207 w 1230"/>
                    <a:gd name="T15" fmla="*/ 103 h 430"/>
                    <a:gd name="T16" fmla="*/ 1213 w 1230"/>
                    <a:gd name="T17" fmla="*/ 158 h 430"/>
                    <a:gd name="T18" fmla="*/ 1217 w 1230"/>
                    <a:gd name="T19" fmla="*/ 213 h 430"/>
                    <a:gd name="T20" fmla="*/ 1213 w 1230"/>
                    <a:gd name="T21" fmla="*/ 268 h 430"/>
                    <a:gd name="T22" fmla="*/ 1207 w 1230"/>
                    <a:gd name="T23" fmla="*/ 323 h 430"/>
                    <a:gd name="T24" fmla="*/ 1194 w 1230"/>
                    <a:gd name="T25" fmla="*/ 378 h 430"/>
                    <a:gd name="T26" fmla="*/ 1178 w 1230"/>
                    <a:gd name="T27" fmla="*/ 430 h 430"/>
                    <a:gd name="T28" fmla="*/ 1191 w 1230"/>
                    <a:gd name="T29" fmla="*/ 427 h 430"/>
                    <a:gd name="T30" fmla="*/ 1207 w 1230"/>
                    <a:gd name="T31" fmla="*/ 378 h 430"/>
                    <a:gd name="T32" fmla="*/ 1220 w 1230"/>
                    <a:gd name="T33" fmla="*/ 323 h 430"/>
                    <a:gd name="T34" fmla="*/ 1226 w 1230"/>
                    <a:gd name="T35" fmla="*/ 268 h 430"/>
                    <a:gd name="T36" fmla="*/ 1230 w 1230"/>
                    <a:gd name="T37" fmla="*/ 213 h 430"/>
                    <a:gd name="T38" fmla="*/ 39 w 1230"/>
                    <a:gd name="T39" fmla="*/ 0 h 430"/>
                    <a:gd name="T40" fmla="*/ 23 w 1230"/>
                    <a:gd name="T41" fmla="*/ 51 h 430"/>
                    <a:gd name="T42" fmla="*/ 10 w 1230"/>
                    <a:gd name="T43" fmla="*/ 103 h 430"/>
                    <a:gd name="T44" fmla="*/ 3 w 1230"/>
                    <a:gd name="T45" fmla="*/ 158 h 430"/>
                    <a:gd name="T46" fmla="*/ 0 w 1230"/>
                    <a:gd name="T47" fmla="*/ 213 h 430"/>
                    <a:gd name="T48" fmla="*/ 3 w 1230"/>
                    <a:gd name="T49" fmla="*/ 268 h 430"/>
                    <a:gd name="T50" fmla="*/ 10 w 1230"/>
                    <a:gd name="T51" fmla="*/ 323 h 430"/>
                    <a:gd name="T52" fmla="*/ 23 w 1230"/>
                    <a:gd name="T53" fmla="*/ 378 h 430"/>
                    <a:gd name="T54" fmla="*/ 39 w 1230"/>
                    <a:gd name="T55" fmla="*/ 427 h 430"/>
                    <a:gd name="T56" fmla="*/ 52 w 1230"/>
                    <a:gd name="T57" fmla="*/ 430 h 430"/>
                    <a:gd name="T58" fmla="*/ 36 w 1230"/>
                    <a:gd name="T59" fmla="*/ 378 h 430"/>
                    <a:gd name="T60" fmla="*/ 23 w 1230"/>
                    <a:gd name="T61" fmla="*/ 323 h 430"/>
                    <a:gd name="T62" fmla="*/ 16 w 1230"/>
                    <a:gd name="T63" fmla="*/ 268 h 430"/>
                    <a:gd name="T64" fmla="*/ 13 w 1230"/>
                    <a:gd name="T65" fmla="*/ 213 h 430"/>
                    <a:gd name="T66" fmla="*/ 16 w 1230"/>
                    <a:gd name="T67" fmla="*/ 158 h 430"/>
                    <a:gd name="T68" fmla="*/ 23 w 1230"/>
                    <a:gd name="T69" fmla="*/ 103 h 430"/>
                    <a:gd name="T70" fmla="*/ 36 w 1230"/>
                    <a:gd name="T71" fmla="*/ 48 h 430"/>
                    <a:gd name="T72" fmla="*/ 52 w 1230"/>
                    <a:gd name="T73" fmla="*/ 0 h 430"/>
                    <a:gd name="T74" fmla="*/ 39 w 1230"/>
                    <a:gd name="T75" fmla="*/ 0 h 43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30" h="430">
                      <a:moveTo>
                        <a:pt x="1230" y="213"/>
                      </a:moveTo>
                      <a:lnTo>
                        <a:pt x="1226" y="158"/>
                      </a:lnTo>
                      <a:lnTo>
                        <a:pt x="1220" y="103"/>
                      </a:lnTo>
                      <a:lnTo>
                        <a:pt x="1207" y="51"/>
                      </a:lnTo>
                      <a:lnTo>
                        <a:pt x="1191" y="0"/>
                      </a:lnTo>
                      <a:lnTo>
                        <a:pt x="1178" y="0"/>
                      </a:lnTo>
                      <a:lnTo>
                        <a:pt x="1194" y="48"/>
                      </a:lnTo>
                      <a:lnTo>
                        <a:pt x="1207" y="103"/>
                      </a:lnTo>
                      <a:lnTo>
                        <a:pt x="1213" y="158"/>
                      </a:lnTo>
                      <a:lnTo>
                        <a:pt x="1217" y="213"/>
                      </a:lnTo>
                      <a:lnTo>
                        <a:pt x="1213" y="268"/>
                      </a:lnTo>
                      <a:lnTo>
                        <a:pt x="1207" y="323"/>
                      </a:lnTo>
                      <a:lnTo>
                        <a:pt x="1194" y="378"/>
                      </a:lnTo>
                      <a:lnTo>
                        <a:pt x="1178" y="430"/>
                      </a:lnTo>
                      <a:lnTo>
                        <a:pt x="1191" y="427"/>
                      </a:lnTo>
                      <a:lnTo>
                        <a:pt x="1207" y="378"/>
                      </a:lnTo>
                      <a:lnTo>
                        <a:pt x="1220" y="323"/>
                      </a:lnTo>
                      <a:lnTo>
                        <a:pt x="1226" y="268"/>
                      </a:lnTo>
                      <a:lnTo>
                        <a:pt x="1230" y="213"/>
                      </a:lnTo>
                      <a:close/>
                      <a:moveTo>
                        <a:pt x="39" y="0"/>
                      </a:moveTo>
                      <a:lnTo>
                        <a:pt x="23" y="51"/>
                      </a:lnTo>
                      <a:lnTo>
                        <a:pt x="10" y="103"/>
                      </a:lnTo>
                      <a:lnTo>
                        <a:pt x="3" y="158"/>
                      </a:lnTo>
                      <a:lnTo>
                        <a:pt x="0" y="213"/>
                      </a:lnTo>
                      <a:lnTo>
                        <a:pt x="3" y="268"/>
                      </a:lnTo>
                      <a:lnTo>
                        <a:pt x="10" y="323"/>
                      </a:lnTo>
                      <a:lnTo>
                        <a:pt x="23" y="378"/>
                      </a:lnTo>
                      <a:lnTo>
                        <a:pt x="39" y="427"/>
                      </a:lnTo>
                      <a:lnTo>
                        <a:pt x="52" y="430"/>
                      </a:lnTo>
                      <a:lnTo>
                        <a:pt x="36" y="378"/>
                      </a:lnTo>
                      <a:lnTo>
                        <a:pt x="23" y="323"/>
                      </a:lnTo>
                      <a:lnTo>
                        <a:pt x="16" y="268"/>
                      </a:lnTo>
                      <a:lnTo>
                        <a:pt x="13" y="213"/>
                      </a:lnTo>
                      <a:lnTo>
                        <a:pt x="16" y="158"/>
                      </a:lnTo>
                      <a:lnTo>
                        <a:pt x="23" y="103"/>
                      </a:lnTo>
                      <a:lnTo>
                        <a:pt x="36" y="48"/>
                      </a:lnTo>
                      <a:lnTo>
                        <a:pt x="5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EB62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4" name="Freeform 443"/>
                <p:cNvSpPr>
                  <a:spLocks noEditPoints="1"/>
                </p:cNvSpPr>
                <p:nvPr/>
              </p:nvSpPr>
              <p:spPr bwMode="auto">
                <a:xfrm>
                  <a:off x="2417" y="2540"/>
                  <a:ext cx="1217" cy="434"/>
                </a:xfrm>
                <a:custGeom>
                  <a:avLst/>
                  <a:gdLst>
                    <a:gd name="T0" fmla="*/ 1217 w 1217"/>
                    <a:gd name="T1" fmla="*/ 217 h 434"/>
                    <a:gd name="T2" fmla="*/ 1214 w 1217"/>
                    <a:gd name="T3" fmla="*/ 162 h 434"/>
                    <a:gd name="T4" fmla="*/ 1207 w 1217"/>
                    <a:gd name="T5" fmla="*/ 107 h 434"/>
                    <a:gd name="T6" fmla="*/ 1194 w 1217"/>
                    <a:gd name="T7" fmla="*/ 55 h 434"/>
                    <a:gd name="T8" fmla="*/ 1178 w 1217"/>
                    <a:gd name="T9" fmla="*/ 4 h 434"/>
                    <a:gd name="T10" fmla="*/ 1165 w 1217"/>
                    <a:gd name="T11" fmla="*/ 0 h 434"/>
                    <a:gd name="T12" fmla="*/ 1181 w 1217"/>
                    <a:gd name="T13" fmla="*/ 52 h 434"/>
                    <a:gd name="T14" fmla="*/ 1194 w 1217"/>
                    <a:gd name="T15" fmla="*/ 107 h 434"/>
                    <a:gd name="T16" fmla="*/ 1201 w 1217"/>
                    <a:gd name="T17" fmla="*/ 162 h 434"/>
                    <a:gd name="T18" fmla="*/ 1204 w 1217"/>
                    <a:gd name="T19" fmla="*/ 217 h 434"/>
                    <a:gd name="T20" fmla="*/ 1201 w 1217"/>
                    <a:gd name="T21" fmla="*/ 275 h 434"/>
                    <a:gd name="T22" fmla="*/ 1194 w 1217"/>
                    <a:gd name="T23" fmla="*/ 327 h 434"/>
                    <a:gd name="T24" fmla="*/ 1181 w 1217"/>
                    <a:gd name="T25" fmla="*/ 382 h 434"/>
                    <a:gd name="T26" fmla="*/ 1165 w 1217"/>
                    <a:gd name="T27" fmla="*/ 434 h 434"/>
                    <a:gd name="T28" fmla="*/ 1178 w 1217"/>
                    <a:gd name="T29" fmla="*/ 431 h 434"/>
                    <a:gd name="T30" fmla="*/ 1194 w 1217"/>
                    <a:gd name="T31" fmla="*/ 382 h 434"/>
                    <a:gd name="T32" fmla="*/ 1207 w 1217"/>
                    <a:gd name="T33" fmla="*/ 327 h 434"/>
                    <a:gd name="T34" fmla="*/ 1214 w 1217"/>
                    <a:gd name="T35" fmla="*/ 272 h 434"/>
                    <a:gd name="T36" fmla="*/ 1217 w 1217"/>
                    <a:gd name="T37" fmla="*/ 217 h 434"/>
                    <a:gd name="T38" fmla="*/ 39 w 1217"/>
                    <a:gd name="T39" fmla="*/ 4 h 434"/>
                    <a:gd name="T40" fmla="*/ 23 w 1217"/>
                    <a:gd name="T41" fmla="*/ 55 h 434"/>
                    <a:gd name="T42" fmla="*/ 10 w 1217"/>
                    <a:gd name="T43" fmla="*/ 107 h 434"/>
                    <a:gd name="T44" fmla="*/ 4 w 1217"/>
                    <a:gd name="T45" fmla="*/ 162 h 434"/>
                    <a:gd name="T46" fmla="*/ 0 w 1217"/>
                    <a:gd name="T47" fmla="*/ 217 h 434"/>
                    <a:gd name="T48" fmla="*/ 4 w 1217"/>
                    <a:gd name="T49" fmla="*/ 272 h 434"/>
                    <a:gd name="T50" fmla="*/ 10 w 1217"/>
                    <a:gd name="T51" fmla="*/ 327 h 434"/>
                    <a:gd name="T52" fmla="*/ 23 w 1217"/>
                    <a:gd name="T53" fmla="*/ 382 h 434"/>
                    <a:gd name="T54" fmla="*/ 39 w 1217"/>
                    <a:gd name="T55" fmla="*/ 431 h 434"/>
                    <a:gd name="T56" fmla="*/ 52 w 1217"/>
                    <a:gd name="T57" fmla="*/ 434 h 434"/>
                    <a:gd name="T58" fmla="*/ 36 w 1217"/>
                    <a:gd name="T59" fmla="*/ 382 h 434"/>
                    <a:gd name="T60" fmla="*/ 23 w 1217"/>
                    <a:gd name="T61" fmla="*/ 327 h 434"/>
                    <a:gd name="T62" fmla="*/ 17 w 1217"/>
                    <a:gd name="T63" fmla="*/ 275 h 434"/>
                    <a:gd name="T64" fmla="*/ 13 w 1217"/>
                    <a:gd name="T65" fmla="*/ 217 h 434"/>
                    <a:gd name="T66" fmla="*/ 17 w 1217"/>
                    <a:gd name="T67" fmla="*/ 162 h 434"/>
                    <a:gd name="T68" fmla="*/ 23 w 1217"/>
                    <a:gd name="T69" fmla="*/ 107 h 434"/>
                    <a:gd name="T70" fmla="*/ 36 w 1217"/>
                    <a:gd name="T71" fmla="*/ 52 h 434"/>
                    <a:gd name="T72" fmla="*/ 52 w 1217"/>
                    <a:gd name="T73" fmla="*/ 0 h 434"/>
                    <a:gd name="T74" fmla="*/ 39 w 1217"/>
                    <a:gd name="T75" fmla="*/ 4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17" h="434">
                      <a:moveTo>
                        <a:pt x="1217" y="217"/>
                      </a:moveTo>
                      <a:lnTo>
                        <a:pt x="1214" y="162"/>
                      </a:lnTo>
                      <a:lnTo>
                        <a:pt x="1207" y="107"/>
                      </a:lnTo>
                      <a:lnTo>
                        <a:pt x="1194" y="55"/>
                      </a:lnTo>
                      <a:lnTo>
                        <a:pt x="1178" y="4"/>
                      </a:lnTo>
                      <a:lnTo>
                        <a:pt x="1165" y="0"/>
                      </a:lnTo>
                      <a:lnTo>
                        <a:pt x="1181" y="52"/>
                      </a:lnTo>
                      <a:lnTo>
                        <a:pt x="1194" y="107"/>
                      </a:lnTo>
                      <a:lnTo>
                        <a:pt x="1201" y="162"/>
                      </a:lnTo>
                      <a:lnTo>
                        <a:pt x="1204" y="217"/>
                      </a:lnTo>
                      <a:lnTo>
                        <a:pt x="1201" y="275"/>
                      </a:lnTo>
                      <a:lnTo>
                        <a:pt x="1194" y="327"/>
                      </a:lnTo>
                      <a:lnTo>
                        <a:pt x="1181" y="382"/>
                      </a:lnTo>
                      <a:lnTo>
                        <a:pt x="1165" y="434"/>
                      </a:lnTo>
                      <a:lnTo>
                        <a:pt x="1178" y="431"/>
                      </a:lnTo>
                      <a:lnTo>
                        <a:pt x="1194" y="382"/>
                      </a:lnTo>
                      <a:lnTo>
                        <a:pt x="1207" y="327"/>
                      </a:lnTo>
                      <a:lnTo>
                        <a:pt x="1214" y="272"/>
                      </a:lnTo>
                      <a:lnTo>
                        <a:pt x="1217" y="217"/>
                      </a:lnTo>
                      <a:close/>
                      <a:moveTo>
                        <a:pt x="39" y="4"/>
                      </a:moveTo>
                      <a:lnTo>
                        <a:pt x="23" y="55"/>
                      </a:lnTo>
                      <a:lnTo>
                        <a:pt x="10" y="107"/>
                      </a:lnTo>
                      <a:lnTo>
                        <a:pt x="4" y="162"/>
                      </a:lnTo>
                      <a:lnTo>
                        <a:pt x="0" y="217"/>
                      </a:lnTo>
                      <a:lnTo>
                        <a:pt x="4" y="272"/>
                      </a:lnTo>
                      <a:lnTo>
                        <a:pt x="10" y="327"/>
                      </a:lnTo>
                      <a:lnTo>
                        <a:pt x="23" y="382"/>
                      </a:lnTo>
                      <a:lnTo>
                        <a:pt x="39" y="431"/>
                      </a:lnTo>
                      <a:lnTo>
                        <a:pt x="52" y="434"/>
                      </a:lnTo>
                      <a:lnTo>
                        <a:pt x="36" y="382"/>
                      </a:lnTo>
                      <a:lnTo>
                        <a:pt x="23" y="327"/>
                      </a:lnTo>
                      <a:lnTo>
                        <a:pt x="17" y="275"/>
                      </a:lnTo>
                      <a:lnTo>
                        <a:pt x="13" y="217"/>
                      </a:lnTo>
                      <a:lnTo>
                        <a:pt x="17" y="162"/>
                      </a:lnTo>
                      <a:lnTo>
                        <a:pt x="23" y="107"/>
                      </a:lnTo>
                      <a:lnTo>
                        <a:pt x="36" y="52"/>
                      </a:lnTo>
                      <a:lnTo>
                        <a:pt x="52" y="0"/>
                      </a:lnTo>
                      <a:lnTo>
                        <a:pt x="39" y="4"/>
                      </a:lnTo>
                      <a:close/>
                    </a:path>
                  </a:pathLst>
                </a:custGeom>
                <a:solidFill>
                  <a:srgbClr val="EB61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5" name="Freeform 444"/>
                <p:cNvSpPr>
                  <a:spLocks noEditPoints="1"/>
                </p:cNvSpPr>
                <p:nvPr/>
              </p:nvSpPr>
              <p:spPr bwMode="auto">
                <a:xfrm>
                  <a:off x="2424" y="2540"/>
                  <a:ext cx="1204" cy="434"/>
                </a:xfrm>
                <a:custGeom>
                  <a:avLst/>
                  <a:gdLst>
                    <a:gd name="T0" fmla="*/ 1204 w 1204"/>
                    <a:gd name="T1" fmla="*/ 217 h 434"/>
                    <a:gd name="T2" fmla="*/ 1200 w 1204"/>
                    <a:gd name="T3" fmla="*/ 162 h 434"/>
                    <a:gd name="T4" fmla="*/ 1194 w 1204"/>
                    <a:gd name="T5" fmla="*/ 107 h 434"/>
                    <a:gd name="T6" fmla="*/ 1181 w 1204"/>
                    <a:gd name="T7" fmla="*/ 52 h 434"/>
                    <a:gd name="T8" fmla="*/ 1165 w 1204"/>
                    <a:gd name="T9" fmla="*/ 4 h 434"/>
                    <a:gd name="T10" fmla="*/ 1152 w 1204"/>
                    <a:gd name="T11" fmla="*/ 0 h 434"/>
                    <a:gd name="T12" fmla="*/ 1168 w 1204"/>
                    <a:gd name="T13" fmla="*/ 52 h 434"/>
                    <a:gd name="T14" fmla="*/ 1181 w 1204"/>
                    <a:gd name="T15" fmla="*/ 107 h 434"/>
                    <a:gd name="T16" fmla="*/ 1191 w 1204"/>
                    <a:gd name="T17" fmla="*/ 162 h 434"/>
                    <a:gd name="T18" fmla="*/ 1191 w 1204"/>
                    <a:gd name="T19" fmla="*/ 217 h 434"/>
                    <a:gd name="T20" fmla="*/ 1191 w 1204"/>
                    <a:gd name="T21" fmla="*/ 275 h 434"/>
                    <a:gd name="T22" fmla="*/ 1181 w 1204"/>
                    <a:gd name="T23" fmla="*/ 330 h 434"/>
                    <a:gd name="T24" fmla="*/ 1168 w 1204"/>
                    <a:gd name="T25" fmla="*/ 382 h 434"/>
                    <a:gd name="T26" fmla="*/ 1152 w 1204"/>
                    <a:gd name="T27" fmla="*/ 434 h 434"/>
                    <a:gd name="T28" fmla="*/ 1165 w 1204"/>
                    <a:gd name="T29" fmla="*/ 434 h 434"/>
                    <a:gd name="T30" fmla="*/ 1181 w 1204"/>
                    <a:gd name="T31" fmla="*/ 382 h 434"/>
                    <a:gd name="T32" fmla="*/ 1194 w 1204"/>
                    <a:gd name="T33" fmla="*/ 327 h 434"/>
                    <a:gd name="T34" fmla="*/ 1200 w 1204"/>
                    <a:gd name="T35" fmla="*/ 272 h 434"/>
                    <a:gd name="T36" fmla="*/ 1204 w 1204"/>
                    <a:gd name="T37" fmla="*/ 217 h 434"/>
                    <a:gd name="T38" fmla="*/ 39 w 1204"/>
                    <a:gd name="T39" fmla="*/ 4 h 434"/>
                    <a:gd name="T40" fmla="*/ 23 w 1204"/>
                    <a:gd name="T41" fmla="*/ 52 h 434"/>
                    <a:gd name="T42" fmla="*/ 10 w 1204"/>
                    <a:gd name="T43" fmla="*/ 107 h 434"/>
                    <a:gd name="T44" fmla="*/ 3 w 1204"/>
                    <a:gd name="T45" fmla="*/ 162 h 434"/>
                    <a:gd name="T46" fmla="*/ 0 w 1204"/>
                    <a:gd name="T47" fmla="*/ 217 h 434"/>
                    <a:gd name="T48" fmla="*/ 3 w 1204"/>
                    <a:gd name="T49" fmla="*/ 272 h 434"/>
                    <a:gd name="T50" fmla="*/ 10 w 1204"/>
                    <a:gd name="T51" fmla="*/ 327 h 434"/>
                    <a:gd name="T52" fmla="*/ 23 w 1204"/>
                    <a:gd name="T53" fmla="*/ 382 h 434"/>
                    <a:gd name="T54" fmla="*/ 39 w 1204"/>
                    <a:gd name="T55" fmla="*/ 434 h 434"/>
                    <a:gd name="T56" fmla="*/ 52 w 1204"/>
                    <a:gd name="T57" fmla="*/ 434 h 434"/>
                    <a:gd name="T58" fmla="*/ 36 w 1204"/>
                    <a:gd name="T59" fmla="*/ 382 h 434"/>
                    <a:gd name="T60" fmla="*/ 23 w 1204"/>
                    <a:gd name="T61" fmla="*/ 330 h 434"/>
                    <a:gd name="T62" fmla="*/ 13 w 1204"/>
                    <a:gd name="T63" fmla="*/ 275 h 434"/>
                    <a:gd name="T64" fmla="*/ 13 w 1204"/>
                    <a:gd name="T65" fmla="*/ 217 h 434"/>
                    <a:gd name="T66" fmla="*/ 13 w 1204"/>
                    <a:gd name="T67" fmla="*/ 162 h 434"/>
                    <a:gd name="T68" fmla="*/ 23 w 1204"/>
                    <a:gd name="T69" fmla="*/ 107 h 434"/>
                    <a:gd name="T70" fmla="*/ 36 w 1204"/>
                    <a:gd name="T71" fmla="*/ 52 h 434"/>
                    <a:gd name="T72" fmla="*/ 52 w 1204"/>
                    <a:gd name="T73" fmla="*/ 0 h 434"/>
                    <a:gd name="T74" fmla="*/ 39 w 1204"/>
                    <a:gd name="T75" fmla="*/ 4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04" h="434">
                      <a:moveTo>
                        <a:pt x="1204" y="217"/>
                      </a:moveTo>
                      <a:lnTo>
                        <a:pt x="1200" y="162"/>
                      </a:lnTo>
                      <a:lnTo>
                        <a:pt x="1194" y="107"/>
                      </a:lnTo>
                      <a:lnTo>
                        <a:pt x="1181" y="52"/>
                      </a:lnTo>
                      <a:lnTo>
                        <a:pt x="1165" y="4"/>
                      </a:lnTo>
                      <a:lnTo>
                        <a:pt x="1152" y="0"/>
                      </a:lnTo>
                      <a:lnTo>
                        <a:pt x="1168" y="52"/>
                      </a:lnTo>
                      <a:lnTo>
                        <a:pt x="1181" y="107"/>
                      </a:lnTo>
                      <a:lnTo>
                        <a:pt x="1191" y="162"/>
                      </a:lnTo>
                      <a:lnTo>
                        <a:pt x="1191" y="217"/>
                      </a:lnTo>
                      <a:lnTo>
                        <a:pt x="1191" y="275"/>
                      </a:lnTo>
                      <a:lnTo>
                        <a:pt x="1181" y="330"/>
                      </a:lnTo>
                      <a:lnTo>
                        <a:pt x="1168" y="382"/>
                      </a:lnTo>
                      <a:lnTo>
                        <a:pt x="1152" y="434"/>
                      </a:lnTo>
                      <a:lnTo>
                        <a:pt x="1165" y="434"/>
                      </a:lnTo>
                      <a:lnTo>
                        <a:pt x="1181" y="382"/>
                      </a:lnTo>
                      <a:lnTo>
                        <a:pt x="1194" y="327"/>
                      </a:lnTo>
                      <a:lnTo>
                        <a:pt x="1200" y="272"/>
                      </a:lnTo>
                      <a:lnTo>
                        <a:pt x="1204" y="217"/>
                      </a:lnTo>
                      <a:close/>
                      <a:moveTo>
                        <a:pt x="39" y="4"/>
                      </a:moveTo>
                      <a:lnTo>
                        <a:pt x="23" y="52"/>
                      </a:lnTo>
                      <a:lnTo>
                        <a:pt x="10" y="107"/>
                      </a:lnTo>
                      <a:lnTo>
                        <a:pt x="3" y="162"/>
                      </a:lnTo>
                      <a:lnTo>
                        <a:pt x="0" y="217"/>
                      </a:lnTo>
                      <a:lnTo>
                        <a:pt x="3" y="272"/>
                      </a:lnTo>
                      <a:lnTo>
                        <a:pt x="10" y="327"/>
                      </a:lnTo>
                      <a:lnTo>
                        <a:pt x="23" y="382"/>
                      </a:lnTo>
                      <a:lnTo>
                        <a:pt x="39" y="434"/>
                      </a:lnTo>
                      <a:lnTo>
                        <a:pt x="52" y="434"/>
                      </a:lnTo>
                      <a:lnTo>
                        <a:pt x="36" y="382"/>
                      </a:lnTo>
                      <a:lnTo>
                        <a:pt x="23" y="330"/>
                      </a:lnTo>
                      <a:lnTo>
                        <a:pt x="13" y="275"/>
                      </a:lnTo>
                      <a:lnTo>
                        <a:pt x="13" y="217"/>
                      </a:lnTo>
                      <a:lnTo>
                        <a:pt x="13" y="162"/>
                      </a:lnTo>
                      <a:lnTo>
                        <a:pt x="23" y="107"/>
                      </a:lnTo>
                      <a:lnTo>
                        <a:pt x="36" y="52"/>
                      </a:lnTo>
                      <a:lnTo>
                        <a:pt x="52" y="0"/>
                      </a:lnTo>
                      <a:lnTo>
                        <a:pt x="39" y="4"/>
                      </a:lnTo>
                      <a:close/>
                    </a:path>
                  </a:pathLst>
                </a:custGeom>
                <a:solidFill>
                  <a:srgbClr val="EB60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6" name="Freeform 445"/>
                <p:cNvSpPr>
                  <a:spLocks noEditPoints="1"/>
                </p:cNvSpPr>
                <p:nvPr/>
              </p:nvSpPr>
              <p:spPr bwMode="auto">
                <a:xfrm>
                  <a:off x="2430" y="2540"/>
                  <a:ext cx="1191" cy="434"/>
                </a:xfrm>
                <a:custGeom>
                  <a:avLst/>
                  <a:gdLst>
                    <a:gd name="T0" fmla="*/ 1191 w 1191"/>
                    <a:gd name="T1" fmla="*/ 217 h 434"/>
                    <a:gd name="T2" fmla="*/ 1188 w 1191"/>
                    <a:gd name="T3" fmla="*/ 162 h 434"/>
                    <a:gd name="T4" fmla="*/ 1181 w 1191"/>
                    <a:gd name="T5" fmla="*/ 107 h 434"/>
                    <a:gd name="T6" fmla="*/ 1168 w 1191"/>
                    <a:gd name="T7" fmla="*/ 52 h 434"/>
                    <a:gd name="T8" fmla="*/ 1152 w 1191"/>
                    <a:gd name="T9" fmla="*/ 0 h 434"/>
                    <a:gd name="T10" fmla="*/ 1139 w 1191"/>
                    <a:gd name="T11" fmla="*/ 0 h 434"/>
                    <a:gd name="T12" fmla="*/ 1156 w 1191"/>
                    <a:gd name="T13" fmla="*/ 52 h 434"/>
                    <a:gd name="T14" fmla="*/ 1168 w 1191"/>
                    <a:gd name="T15" fmla="*/ 107 h 434"/>
                    <a:gd name="T16" fmla="*/ 1178 w 1191"/>
                    <a:gd name="T17" fmla="*/ 162 h 434"/>
                    <a:gd name="T18" fmla="*/ 1181 w 1191"/>
                    <a:gd name="T19" fmla="*/ 217 h 434"/>
                    <a:gd name="T20" fmla="*/ 1178 w 1191"/>
                    <a:gd name="T21" fmla="*/ 275 h 434"/>
                    <a:gd name="T22" fmla="*/ 1168 w 1191"/>
                    <a:gd name="T23" fmla="*/ 330 h 434"/>
                    <a:gd name="T24" fmla="*/ 1156 w 1191"/>
                    <a:gd name="T25" fmla="*/ 382 h 434"/>
                    <a:gd name="T26" fmla="*/ 1139 w 1191"/>
                    <a:gd name="T27" fmla="*/ 434 h 434"/>
                    <a:gd name="T28" fmla="*/ 1152 w 1191"/>
                    <a:gd name="T29" fmla="*/ 434 h 434"/>
                    <a:gd name="T30" fmla="*/ 1168 w 1191"/>
                    <a:gd name="T31" fmla="*/ 382 h 434"/>
                    <a:gd name="T32" fmla="*/ 1181 w 1191"/>
                    <a:gd name="T33" fmla="*/ 327 h 434"/>
                    <a:gd name="T34" fmla="*/ 1188 w 1191"/>
                    <a:gd name="T35" fmla="*/ 275 h 434"/>
                    <a:gd name="T36" fmla="*/ 1191 w 1191"/>
                    <a:gd name="T37" fmla="*/ 217 h 434"/>
                    <a:gd name="T38" fmla="*/ 39 w 1191"/>
                    <a:gd name="T39" fmla="*/ 0 h 434"/>
                    <a:gd name="T40" fmla="*/ 23 w 1191"/>
                    <a:gd name="T41" fmla="*/ 52 h 434"/>
                    <a:gd name="T42" fmla="*/ 10 w 1191"/>
                    <a:gd name="T43" fmla="*/ 107 h 434"/>
                    <a:gd name="T44" fmla="*/ 4 w 1191"/>
                    <a:gd name="T45" fmla="*/ 162 h 434"/>
                    <a:gd name="T46" fmla="*/ 0 w 1191"/>
                    <a:gd name="T47" fmla="*/ 217 h 434"/>
                    <a:gd name="T48" fmla="*/ 4 w 1191"/>
                    <a:gd name="T49" fmla="*/ 275 h 434"/>
                    <a:gd name="T50" fmla="*/ 10 w 1191"/>
                    <a:gd name="T51" fmla="*/ 327 h 434"/>
                    <a:gd name="T52" fmla="*/ 23 w 1191"/>
                    <a:gd name="T53" fmla="*/ 382 h 434"/>
                    <a:gd name="T54" fmla="*/ 39 w 1191"/>
                    <a:gd name="T55" fmla="*/ 434 h 434"/>
                    <a:gd name="T56" fmla="*/ 52 w 1191"/>
                    <a:gd name="T57" fmla="*/ 434 h 434"/>
                    <a:gd name="T58" fmla="*/ 36 w 1191"/>
                    <a:gd name="T59" fmla="*/ 382 h 434"/>
                    <a:gd name="T60" fmla="*/ 23 w 1191"/>
                    <a:gd name="T61" fmla="*/ 330 h 434"/>
                    <a:gd name="T62" fmla="*/ 13 w 1191"/>
                    <a:gd name="T63" fmla="*/ 275 h 434"/>
                    <a:gd name="T64" fmla="*/ 10 w 1191"/>
                    <a:gd name="T65" fmla="*/ 217 h 434"/>
                    <a:gd name="T66" fmla="*/ 13 w 1191"/>
                    <a:gd name="T67" fmla="*/ 162 h 434"/>
                    <a:gd name="T68" fmla="*/ 23 w 1191"/>
                    <a:gd name="T69" fmla="*/ 107 h 434"/>
                    <a:gd name="T70" fmla="*/ 36 w 1191"/>
                    <a:gd name="T71" fmla="*/ 52 h 434"/>
                    <a:gd name="T72" fmla="*/ 52 w 1191"/>
                    <a:gd name="T73" fmla="*/ 0 h 434"/>
                    <a:gd name="T74" fmla="*/ 39 w 1191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91" h="434">
                      <a:moveTo>
                        <a:pt x="1191" y="217"/>
                      </a:moveTo>
                      <a:lnTo>
                        <a:pt x="1188" y="162"/>
                      </a:lnTo>
                      <a:lnTo>
                        <a:pt x="1181" y="107"/>
                      </a:lnTo>
                      <a:lnTo>
                        <a:pt x="1168" y="52"/>
                      </a:lnTo>
                      <a:lnTo>
                        <a:pt x="1152" y="0"/>
                      </a:lnTo>
                      <a:lnTo>
                        <a:pt x="1139" y="0"/>
                      </a:lnTo>
                      <a:lnTo>
                        <a:pt x="1156" y="52"/>
                      </a:lnTo>
                      <a:lnTo>
                        <a:pt x="1168" y="107"/>
                      </a:lnTo>
                      <a:lnTo>
                        <a:pt x="1178" y="162"/>
                      </a:lnTo>
                      <a:lnTo>
                        <a:pt x="1181" y="217"/>
                      </a:lnTo>
                      <a:lnTo>
                        <a:pt x="1178" y="275"/>
                      </a:lnTo>
                      <a:lnTo>
                        <a:pt x="1168" y="330"/>
                      </a:lnTo>
                      <a:lnTo>
                        <a:pt x="1156" y="382"/>
                      </a:lnTo>
                      <a:lnTo>
                        <a:pt x="1139" y="434"/>
                      </a:lnTo>
                      <a:lnTo>
                        <a:pt x="1152" y="434"/>
                      </a:lnTo>
                      <a:lnTo>
                        <a:pt x="1168" y="382"/>
                      </a:lnTo>
                      <a:lnTo>
                        <a:pt x="1181" y="327"/>
                      </a:lnTo>
                      <a:lnTo>
                        <a:pt x="1188" y="275"/>
                      </a:lnTo>
                      <a:lnTo>
                        <a:pt x="1191" y="217"/>
                      </a:lnTo>
                      <a:close/>
                      <a:moveTo>
                        <a:pt x="39" y="0"/>
                      </a:moveTo>
                      <a:lnTo>
                        <a:pt x="23" y="52"/>
                      </a:lnTo>
                      <a:lnTo>
                        <a:pt x="10" y="107"/>
                      </a:lnTo>
                      <a:lnTo>
                        <a:pt x="4" y="162"/>
                      </a:lnTo>
                      <a:lnTo>
                        <a:pt x="0" y="217"/>
                      </a:lnTo>
                      <a:lnTo>
                        <a:pt x="4" y="275"/>
                      </a:lnTo>
                      <a:lnTo>
                        <a:pt x="10" y="327"/>
                      </a:lnTo>
                      <a:lnTo>
                        <a:pt x="23" y="382"/>
                      </a:lnTo>
                      <a:lnTo>
                        <a:pt x="39" y="434"/>
                      </a:lnTo>
                      <a:lnTo>
                        <a:pt x="52" y="434"/>
                      </a:lnTo>
                      <a:lnTo>
                        <a:pt x="36" y="382"/>
                      </a:lnTo>
                      <a:lnTo>
                        <a:pt x="23" y="330"/>
                      </a:lnTo>
                      <a:lnTo>
                        <a:pt x="13" y="275"/>
                      </a:lnTo>
                      <a:lnTo>
                        <a:pt x="10" y="217"/>
                      </a:lnTo>
                      <a:lnTo>
                        <a:pt x="13" y="162"/>
                      </a:lnTo>
                      <a:lnTo>
                        <a:pt x="23" y="107"/>
                      </a:lnTo>
                      <a:lnTo>
                        <a:pt x="36" y="52"/>
                      </a:lnTo>
                      <a:lnTo>
                        <a:pt x="5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EB60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7" name="Freeform 446"/>
                <p:cNvSpPr>
                  <a:spLocks noEditPoints="1"/>
                </p:cNvSpPr>
                <p:nvPr/>
              </p:nvSpPr>
              <p:spPr bwMode="auto">
                <a:xfrm>
                  <a:off x="2437" y="2540"/>
                  <a:ext cx="1178" cy="434"/>
                </a:xfrm>
                <a:custGeom>
                  <a:avLst/>
                  <a:gdLst>
                    <a:gd name="T0" fmla="*/ 1178 w 1178"/>
                    <a:gd name="T1" fmla="*/ 217 h 434"/>
                    <a:gd name="T2" fmla="*/ 1178 w 1178"/>
                    <a:gd name="T3" fmla="*/ 162 h 434"/>
                    <a:gd name="T4" fmla="*/ 1168 w 1178"/>
                    <a:gd name="T5" fmla="*/ 107 h 434"/>
                    <a:gd name="T6" fmla="*/ 1155 w 1178"/>
                    <a:gd name="T7" fmla="*/ 52 h 434"/>
                    <a:gd name="T8" fmla="*/ 1139 w 1178"/>
                    <a:gd name="T9" fmla="*/ 0 h 434"/>
                    <a:gd name="T10" fmla="*/ 1126 w 1178"/>
                    <a:gd name="T11" fmla="*/ 0 h 434"/>
                    <a:gd name="T12" fmla="*/ 1142 w 1178"/>
                    <a:gd name="T13" fmla="*/ 52 h 434"/>
                    <a:gd name="T14" fmla="*/ 1155 w 1178"/>
                    <a:gd name="T15" fmla="*/ 104 h 434"/>
                    <a:gd name="T16" fmla="*/ 1165 w 1178"/>
                    <a:gd name="T17" fmla="*/ 162 h 434"/>
                    <a:gd name="T18" fmla="*/ 1168 w 1178"/>
                    <a:gd name="T19" fmla="*/ 217 h 434"/>
                    <a:gd name="T20" fmla="*/ 1165 w 1178"/>
                    <a:gd name="T21" fmla="*/ 275 h 434"/>
                    <a:gd name="T22" fmla="*/ 1155 w 1178"/>
                    <a:gd name="T23" fmla="*/ 330 h 434"/>
                    <a:gd name="T24" fmla="*/ 1142 w 1178"/>
                    <a:gd name="T25" fmla="*/ 382 h 434"/>
                    <a:gd name="T26" fmla="*/ 1126 w 1178"/>
                    <a:gd name="T27" fmla="*/ 434 h 434"/>
                    <a:gd name="T28" fmla="*/ 1139 w 1178"/>
                    <a:gd name="T29" fmla="*/ 434 h 434"/>
                    <a:gd name="T30" fmla="*/ 1155 w 1178"/>
                    <a:gd name="T31" fmla="*/ 382 h 434"/>
                    <a:gd name="T32" fmla="*/ 1168 w 1178"/>
                    <a:gd name="T33" fmla="*/ 330 h 434"/>
                    <a:gd name="T34" fmla="*/ 1178 w 1178"/>
                    <a:gd name="T35" fmla="*/ 275 h 434"/>
                    <a:gd name="T36" fmla="*/ 1178 w 1178"/>
                    <a:gd name="T37" fmla="*/ 217 h 434"/>
                    <a:gd name="T38" fmla="*/ 39 w 1178"/>
                    <a:gd name="T39" fmla="*/ 0 h 434"/>
                    <a:gd name="T40" fmla="*/ 23 w 1178"/>
                    <a:gd name="T41" fmla="*/ 52 h 434"/>
                    <a:gd name="T42" fmla="*/ 10 w 1178"/>
                    <a:gd name="T43" fmla="*/ 107 h 434"/>
                    <a:gd name="T44" fmla="*/ 0 w 1178"/>
                    <a:gd name="T45" fmla="*/ 162 h 434"/>
                    <a:gd name="T46" fmla="*/ 0 w 1178"/>
                    <a:gd name="T47" fmla="*/ 217 h 434"/>
                    <a:gd name="T48" fmla="*/ 0 w 1178"/>
                    <a:gd name="T49" fmla="*/ 275 h 434"/>
                    <a:gd name="T50" fmla="*/ 10 w 1178"/>
                    <a:gd name="T51" fmla="*/ 330 h 434"/>
                    <a:gd name="T52" fmla="*/ 23 w 1178"/>
                    <a:gd name="T53" fmla="*/ 382 h 434"/>
                    <a:gd name="T54" fmla="*/ 39 w 1178"/>
                    <a:gd name="T55" fmla="*/ 434 h 434"/>
                    <a:gd name="T56" fmla="*/ 52 w 1178"/>
                    <a:gd name="T57" fmla="*/ 434 h 434"/>
                    <a:gd name="T58" fmla="*/ 35 w 1178"/>
                    <a:gd name="T59" fmla="*/ 382 h 434"/>
                    <a:gd name="T60" fmla="*/ 23 w 1178"/>
                    <a:gd name="T61" fmla="*/ 330 h 434"/>
                    <a:gd name="T62" fmla="*/ 13 w 1178"/>
                    <a:gd name="T63" fmla="*/ 275 h 434"/>
                    <a:gd name="T64" fmla="*/ 10 w 1178"/>
                    <a:gd name="T65" fmla="*/ 217 h 434"/>
                    <a:gd name="T66" fmla="*/ 13 w 1178"/>
                    <a:gd name="T67" fmla="*/ 162 h 434"/>
                    <a:gd name="T68" fmla="*/ 23 w 1178"/>
                    <a:gd name="T69" fmla="*/ 104 h 434"/>
                    <a:gd name="T70" fmla="*/ 35 w 1178"/>
                    <a:gd name="T71" fmla="*/ 52 h 434"/>
                    <a:gd name="T72" fmla="*/ 52 w 1178"/>
                    <a:gd name="T73" fmla="*/ 0 h 434"/>
                    <a:gd name="T74" fmla="*/ 39 w 1178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8" h="434">
                      <a:moveTo>
                        <a:pt x="1178" y="217"/>
                      </a:moveTo>
                      <a:lnTo>
                        <a:pt x="1178" y="162"/>
                      </a:lnTo>
                      <a:lnTo>
                        <a:pt x="1168" y="107"/>
                      </a:lnTo>
                      <a:lnTo>
                        <a:pt x="1155" y="52"/>
                      </a:lnTo>
                      <a:lnTo>
                        <a:pt x="1139" y="0"/>
                      </a:lnTo>
                      <a:lnTo>
                        <a:pt x="1126" y="0"/>
                      </a:lnTo>
                      <a:lnTo>
                        <a:pt x="1142" y="52"/>
                      </a:lnTo>
                      <a:lnTo>
                        <a:pt x="1155" y="104"/>
                      </a:lnTo>
                      <a:lnTo>
                        <a:pt x="1165" y="162"/>
                      </a:lnTo>
                      <a:lnTo>
                        <a:pt x="1168" y="217"/>
                      </a:lnTo>
                      <a:lnTo>
                        <a:pt x="1165" y="275"/>
                      </a:lnTo>
                      <a:lnTo>
                        <a:pt x="1155" y="330"/>
                      </a:lnTo>
                      <a:lnTo>
                        <a:pt x="1142" y="382"/>
                      </a:lnTo>
                      <a:lnTo>
                        <a:pt x="1126" y="434"/>
                      </a:lnTo>
                      <a:lnTo>
                        <a:pt x="1139" y="434"/>
                      </a:lnTo>
                      <a:lnTo>
                        <a:pt x="1155" y="382"/>
                      </a:lnTo>
                      <a:lnTo>
                        <a:pt x="1168" y="330"/>
                      </a:lnTo>
                      <a:lnTo>
                        <a:pt x="1178" y="275"/>
                      </a:lnTo>
                      <a:lnTo>
                        <a:pt x="1178" y="217"/>
                      </a:lnTo>
                      <a:close/>
                      <a:moveTo>
                        <a:pt x="39" y="0"/>
                      </a:moveTo>
                      <a:lnTo>
                        <a:pt x="23" y="52"/>
                      </a:lnTo>
                      <a:lnTo>
                        <a:pt x="10" y="107"/>
                      </a:lnTo>
                      <a:lnTo>
                        <a:pt x="0" y="162"/>
                      </a:lnTo>
                      <a:lnTo>
                        <a:pt x="0" y="217"/>
                      </a:lnTo>
                      <a:lnTo>
                        <a:pt x="0" y="275"/>
                      </a:lnTo>
                      <a:lnTo>
                        <a:pt x="10" y="330"/>
                      </a:lnTo>
                      <a:lnTo>
                        <a:pt x="23" y="382"/>
                      </a:lnTo>
                      <a:lnTo>
                        <a:pt x="39" y="434"/>
                      </a:lnTo>
                      <a:lnTo>
                        <a:pt x="52" y="434"/>
                      </a:lnTo>
                      <a:lnTo>
                        <a:pt x="35" y="382"/>
                      </a:lnTo>
                      <a:lnTo>
                        <a:pt x="23" y="330"/>
                      </a:lnTo>
                      <a:lnTo>
                        <a:pt x="13" y="275"/>
                      </a:lnTo>
                      <a:lnTo>
                        <a:pt x="10" y="217"/>
                      </a:lnTo>
                      <a:lnTo>
                        <a:pt x="13" y="162"/>
                      </a:lnTo>
                      <a:lnTo>
                        <a:pt x="23" y="104"/>
                      </a:lnTo>
                      <a:lnTo>
                        <a:pt x="35" y="52"/>
                      </a:lnTo>
                      <a:lnTo>
                        <a:pt x="5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EB5F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8" name="Freeform 447"/>
                <p:cNvSpPr>
                  <a:spLocks noEditPoints="1"/>
                </p:cNvSpPr>
                <p:nvPr/>
              </p:nvSpPr>
              <p:spPr bwMode="auto">
                <a:xfrm>
                  <a:off x="2440" y="2540"/>
                  <a:ext cx="1171" cy="434"/>
                </a:xfrm>
                <a:custGeom>
                  <a:avLst/>
                  <a:gdLst>
                    <a:gd name="T0" fmla="*/ 1171 w 1171"/>
                    <a:gd name="T1" fmla="*/ 217 h 434"/>
                    <a:gd name="T2" fmla="*/ 1168 w 1171"/>
                    <a:gd name="T3" fmla="*/ 162 h 434"/>
                    <a:gd name="T4" fmla="*/ 1158 w 1171"/>
                    <a:gd name="T5" fmla="*/ 107 h 434"/>
                    <a:gd name="T6" fmla="*/ 1146 w 1171"/>
                    <a:gd name="T7" fmla="*/ 52 h 434"/>
                    <a:gd name="T8" fmla="*/ 1129 w 1171"/>
                    <a:gd name="T9" fmla="*/ 0 h 434"/>
                    <a:gd name="T10" fmla="*/ 1116 w 1171"/>
                    <a:gd name="T11" fmla="*/ 0 h 434"/>
                    <a:gd name="T12" fmla="*/ 1133 w 1171"/>
                    <a:gd name="T13" fmla="*/ 52 h 434"/>
                    <a:gd name="T14" fmla="*/ 1149 w 1171"/>
                    <a:gd name="T15" fmla="*/ 104 h 434"/>
                    <a:gd name="T16" fmla="*/ 1155 w 1171"/>
                    <a:gd name="T17" fmla="*/ 162 h 434"/>
                    <a:gd name="T18" fmla="*/ 1158 w 1171"/>
                    <a:gd name="T19" fmla="*/ 217 h 434"/>
                    <a:gd name="T20" fmla="*/ 1155 w 1171"/>
                    <a:gd name="T21" fmla="*/ 275 h 434"/>
                    <a:gd name="T22" fmla="*/ 1149 w 1171"/>
                    <a:gd name="T23" fmla="*/ 330 h 434"/>
                    <a:gd name="T24" fmla="*/ 1133 w 1171"/>
                    <a:gd name="T25" fmla="*/ 382 h 434"/>
                    <a:gd name="T26" fmla="*/ 1116 w 1171"/>
                    <a:gd name="T27" fmla="*/ 434 h 434"/>
                    <a:gd name="T28" fmla="*/ 1129 w 1171"/>
                    <a:gd name="T29" fmla="*/ 434 h 434"/>
                    <a:gd name="T30" fmla="*/ 1146 w 1171"/>
                    <a:gd name="T31" fmla="*/ 382 h 434"/>
                    <a:gd name="T32" fmla="*/ 1158 w 1171"/>
                    <a:gd name="T33" fmla="*/ 330 h 434"/>
                    <a:gd name="T34" fmla="*/ 1168 w 1171"/>
                    <a:gd name="T35" fmla="*/ 275 h 434"/>
                    <a:gd name="T36" fmla="*/ 1171 w 1171"/>
                    <a:gd name="T37" fmla="*/ 217 h 434"/>
                    <a:gd name="T38" fmla="*/ 42 w 1171"/>
                    <a:gd name="T39" fmla="*/ 0 h 434"/>
                    <a:gd name="T40" fmla="*/ 26 w 1171"/>
                    <a:gd name="T41" fmla="*/ 52 h 434"/>
                    <a:gd name="T42" fmla="*/ 13 w 1171"/>
                    <a:gd name="T43" fmla="*/ 107 h 434"/>
                    <a:gd name="T44" fmla="*/ 3 w 1171"/>
                    <a:gd name="T45" fmla="*/ 162 h 434"/>
                    <a:gd name="T46" fmla="*/ 0 w 1171"/>
                    <a:gd name="T47" fmla="*/ 217 h 434"/>
                    <a:gd name="T48" fmla="*/ 3 w 1171"/>
                    <a:gd name="T49" fmla="*/ 275 h 434"/>
                    <a:gd name="T50" fmla="*/ 13 w 1171"/>
                    <a:gd name="T51" fmla="*/ 330 h 434"/>
                    <a:gd name="T52" fmla="*/ 26 w 1171"/>
                    <a:gd name="T53" fmla="*/ 382 h 434"/>
                    <a:gd name="T54" fmla="*/ 42 w 1171"/>
                    <a:gd name="T55" fmla="*/ 434 h 434"/>
                    <a:gd name="T56" fmla="*/ 55 w 1171"/>
                    <a:gd name="T57" fmla="*/ 434 h 434"/>
                    <a:gd name="T58" fmla="*/ 39 w 1171"/>
                    <a:gd name="T59" fmla="*/ 382 h 434"/>
                    <a:gd name="T60" fmla="*/ 23 w 1171"/>
                    <a:gd name="T61" fmla="*/ 330 h 434"/>
                    <a:gd name="T62" fmla="*/ 16 w 1171"/>
                    <a:gd name="T63" fmla="*/ 275 h 434"/>
                    <a:gd name="T64" fmla="*/ 13 w 1171"/>
                    <a:gd name="T65" fmla="*/ 217 h 434"/>
                    <a:gd name="T66" fmla="*/ 16 w 1171"/>
                    <a:gd name="T67" fmla="*/ 162 h 434"/>
                    <a:gd name="T68" fmla="*/ 23 w 1171"/>
                    <a:gd name="T69" fmla="*/ 104 h 434"/>
                    <a:gd name="T70" fmla="*/ 39 w 1171"/>
                    <a:gd name="T71" fmla="*/ 52 h 434"/>
                    <a:gd name="T72" fmla="*/ 55 w 1171"/>
                    <a:gd name="T73" fmla="*/ 0 h 434"/>
                    <a:gd name="T74" fmla="*/ 42 w 1171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1" h="434">
                      <a:moveTo>
                        <a:pt x="1171" y="217"/>
                      </a:moveTo>
                      <a:lnTo>
                        <a:pt x="1168" y="162"/>
                      </a:lnTo>
                      <a:lnTo>
                        <a:pt x="1158" y="107"/>
                      </a:lnTo>
                      <a:lnTo>
                        <a:pt x="1146" y="52"/>
                      </a:lnTo>
                      <a:lnTo>
                        <a:pt x="1129" y="0"/>
                      </a:lnTo>
                      <a:lnTo>
                        <a:pt x="1116" y="0"/>
                      </a:lnTo>
                      <a:lnTo>
                        <a:pt x="1133" y="52"/>
                      </a:lnTo>
                      <a:lnTo>
                        <a:pt x="1149" y="104"/>
                      </a:lnTo>
                      <a:lnTo>
                        <a:pt x="1155" y="162"/>
                      </a:lnTo>
                      <a:lnTo>
                        <a:pt x="1158" y="217"/>
                      </a:lnTo>
                      <a:lnTo>
                        <a:pt x="1155" y="275"/>
                      </a:lnTo>
                      <a:lnTo>
                        <a:pt x="1149" y="330"/>
                      </a:lnTo>
                      <a:lnTo>
                        <a:pt x="1133" y="382"/>
                      </a:lnTo>
                      <a:lnTo>
                        <a:pt x="1116" y="434"/>
                      </a:lnTo>
                      <a:lnTo>
                        <a:pt x="1129" y="434"/>
                      </a:lnTo>
                      <a:lnTo>
                        <a:pt x="1146" y="382"/>
                      </a:lnTo>
                      <a:lnTo>
                        <a:pt x="1158" y="330"/>
                      </a:lnTo>
                      <a:lnTo>
                        <a:pt x="1168" y="275"/>
                      </a:lnTo>
                      <a:lnTo>
                        <a:pt x="1171" y="217"/>
                      </a:lnTo>
                      <a:close/>
                      <a:moveTo>
                        <a:pt x="42" y="0"/>
                      </a:moveTo>
                      <a:lnTo>
                        <a:pt x="26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13" y="330"/>
                      </a:lnTo>
                      <a:lnTo>
                        <a:pt x="26" y="382"/>
                      </a:lnTo>
                      <a:lnTo>
                        <a:pt x="42" y="434"/>
                      </a:lnTo>
                      <a:lnTo>
                        <a:pt x="55" y="434"/>
                      </a:lnTo>
                      <a:lnTo>
                        <a:pt x="39" y="382"/>
                      </a:lnTo>
                      <a:lnTo>
                        <a:pt x="23" y="330"/>
                      </a:lnTo>
                      <a:lnTo>
                        <a:pt x="16" y="275"/>
                      </a:lnTo>
                      <a:lnTo>
                        <a:pt x="13" y="217"/>
                      </a:lnTo>
                      <a:lnTo>
                        <a:pt x="16" y="162"/>
                      </a:lnTo>
                      <a:lnTo>
                        <a:pt x="23" y="104"/>
                      </a:lnTo>
                      <a:lnTo>
                        <a:pt x="39" y="52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E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099" name="Freeform 448"/>
                <p:cNvSpPr>
                  <a:spLocks noEditPoints="1"/>
                </p:cNvSpPr>
                <p:nvPr/>
              </p:nvSpPr>
              <p:spPr bwMode="auto">
                <a:xfrm>
                  <a:off x="2447" y="2540"/>
                  <a:ext cx="1158" cy="434"/>
                </a:xfrm>
                <a:custGeom>
                  <a:avLst/>
                  <a:gdLst>
                    <a:gd name="T0" fmla="*/ 1158 w 1158"/>
                    <a:gd name="T1" fmla="*/ 217 h 434"/>
                    <a:gd name="T2" fmla="*/ 1155 w 1158"/>
                    <a:gd name="T3" fmla="*/ 162 h 434"/>
                    <a:gd name="T4" fmla="*/ 1145 w 1158"/>
                    <a:gd name="T5" fmla="*/ 104 h 434"/>
                    <a:gd name="T6" fmla="*/ 1132 w 1158"/>
                    <a:gd name="T7" fmla="*/ 52 h 434"/>
                    <a:gd name="T8" fmla="*/ 1116 w 1158"/>
                    <a:gd name="T9" fmla="*/ 0 h 434"/>
                    <a:gd name="T10" fmla="*/ 1103 w 1158"/>
                    <a:gd name="T11" fmla="*/ 0 h 434"/>
                    <a:gd name="T12" fmla="*/ 1122 w 1158"/>
                    <a:gd name="T13" fmla="*/ 52 h 434"/>
                    <a:gd name="T14" fmla="*/ 1135 w 1158"/>
                    <a:gd name="T15" fmla="*/ 104 h 434"/>
                    <a:gd name="T16" fmla="*/ 1142 w 1158"/>
                    <a:gd name="T17" fmla="*/ 159 h 434"/>
                    <a:gd name="T18" fmla="*/ 1145 w 1158"/>
                    <a:gd name="T19" fmla="*/ 217 h 434"/>
                    <a:gd name="T20" fmla="*/ 1142 w 1158"/>
                    <a:gd name="T21" fmla="*/ 275 h 434"/>
                    <a:gd name="T22" fmla="*/ 1135 w 1158"/>
                    <a:gd name="T23" fmla="*/ 330 h 434"/>
                    <a:gd name="T24" fmla="*/ 1122 w 1158"/>
                    <a:gd name="T25" fmla="*/ 382 h 434"/>
                    <a:gd name="T26" fmla="*/ 1103 w 1158"/>
                    <a:gd name="T27" fmla="*/ 434 h 434"/>
                    <a:gd name="T28" fmla="*/ 1116 w 1158"/>
                    <a:gd name="T29" fmla="*/ 434 h 434"/>
                    <a:gd name="T30" fmla="*/ 1132 w 1158"/>
                    <a:gd name="T31" fmla="*/ 382 h 434"/>
                    <a:gd name="T32" fmla="*/ 1145 w 1158"/>
                    <a:gd name="T33" fmla="*/ 330 h 434"/>
                    <a:gd name="T34" fmla="*/ 1155 w 1158"/>
                    <a:gd name="T35" fmla="*/ 275 h 434"/>
                    <a:gd name="T36" fmla="*/ 1158 w 1158"/>
                    <a:gd name="T37" fmla="*/ 217 h 434"/>
                    <a:gd name="T38" fmla="*/ 42 w 1158"/>
                    <a:gd name="T39" fmla="*/ 0 h 434"/>
                    <a:gd name="T40" fmla="*/ 25 w 1158"/>
                    <a:gd name="T41" fmla="*/ 52 h 434"/>
                    <a:gd name="T42" fmla="*/ 13 w 1158"/>
                    <a:gd name="T43" fmla="*/ 104 h 434"/>
                    <a:gd name="T44" fmla="*/ 3 w 1158"/>
                    <a:gd name="T45" fmla="*/ 162 h 434"/>
                    <a:gd name="T46" fmla="*/ 0 w 1158"/>
                    <a:gd name="T47" fmla="*/ 217 h 434"/>
                    <a:gd name="T48" fmla="*/ 3 w 1158"/>
                    <a:gd name="T49" fmla="*/ 275 h 434"/>
                    <a:gd name="T50" fmla="*/ 13 w 1158"/>
                    <a:gd name="T51" fmla="*/ 330 h 434"/>
                    <a:gd name="T52" fmla="*/ 25 w 1158"/>
                    <a:gd name="T53" fmla="*/ 382 h 434"/>
                    <a:gd name="T54" fmla="*/ 42 w 1158"/>
                    <a:gd name="T55" fmla="*/ 434 h 434"/>
                    <a:gd name="T56" fmla="*/ 55 w 1158"/>
                    <a:gd name="T57" fmla="*/ 434 h 434"/>
                    <a:gd name="T58" fmla="*/ 35 w 1158"/>
                    <a:gd name="T59" fmla="*/ 382 h 434"/>
                    <a:gd name="T60" fmla="*/ 22 w 1158"/>
                    <a:gd name="T61" fmla="*/ 330 h 434"/>
                    <a:gd name="T62" fmla="*/ 16 w 1158"/>
                    <a:gd name="T63" fmla="*/ 275 h 434"/>
                    <a:gd name="T64" fmla="*/ 13 w 1158"/>
                    <a:gd name="T65" fmla="*/ 217 h 434"/>
                    <a:gd name="T66" fmla="*/ 16 w 1158"/>
                    <a:gd name="T67" fmla="*/ 159 h 434"/>
                    <a:gd name="T68" fmla="*/ 22 w 1158"/>
                    <a:gd name="T69" fmla="*/ 104 h 434"/>
                    <a:gd name="T70" fmla="*/ 35 w 1158"/>
                    <a:gd name="T71" fmla="*/ 52 h 434"/>
                    <a:gd name="T72" fmla="*/ 55 w 1158"/>
                    <a:gd name="T73" fmla="*/ 0 h 434"/>
                    <a:gd name="T74" fmla="*/ 42 w 1158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58" h="434">
                      <a:moveTo>
                        <a:pt x="1158" y="217"/>
                      </a:moveTo>
                      <a:lnTo>
                        <a:pt x="1155" y="162"/>
                      </a:lnTo>
                      <a:lnTo>
                        <a:pt x="1145" y="104"/>
                      </a:lnTo>
                      <a:lnTo>
                        <a:pt x="1132" y="52"/>
                      </a:lnTo>
                      <a:lnTo>
                        <a:pt x="1116" y="0"/>
                      </a:lnTo>
                      <a:lnTo>
                        <a:pt x="1103" y="0"/>
                      </a:lnTo>
                      <a:lnTo>
                        <a:pt x="1122" y="52"/>
                      </a:lnTo>
                      <a:lnTo>
                        <a:pt x="1135" y="104"/>
                      </a:lnTo>
                      <a:lnTo>
                        <a:pt x="1142" y="159"/>
                      </a:lnTo>
                      <a:lnTo>
                        <a:pt x="1145" y="217"/>
                      </a:lnTo>
                      <a:lnTo>
                        <a:pt x="1142" y="275"/>
                      </a:lnTo>
                      <a:lnTo>
                        <a:pt x="1135" y="330"/>
                      </a:lnTo>
                      <a:lnTo>
                        <a:pt x="1122" y="382"/>
                      </a:lnTo>
                      <a:lnTo>
                        <a:pt x="1103" y="434"/>
                      </a:lnTo>
                      <a:lnTo>
                        <a:pt x="1116" y="434"/>
                      </a:lnTo>
                      <a:lnTo>
                        <a:pt x="1132" y="382"/>
                      </a:lnTo>
                      <a:lnTo>
                        <a:pt x="1145" y="330"/>
                      </a:lnTo>
                      <a:lnTo>
                        <a:pt x="1155" y="275"/>
                      </a:lnTo>
                      <a:lnTo>
                        <a:pt x="1158" y="217"/>
                      </a:lnTo>
                      <a:close/>
                      <a:moveTo>
                        <a:pt x="42" y="0"/>
                      </a:moveTo>
                      <a:lnTo>
                        <a:pt x="25" y="52"/>
                      </a:lnTo>
                      <a:lnTo>
                        <a:pt x="13" y="104"/>
                      </a:lnTo>
                      <a:lnTo>
                        <a:pt x="3" y="162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13" y="330"/>
                      </a:lnTo>
                      <a:lnTo>
                        <a:pt x="25" y="382"/>
                      </a:lnTo>
                      <a:lnTo>
                        <a:pt x="42" y="434"/>
                      </a:lnTo>
                      <a:lnTo>
                        <a:pt x="55" y="434"/>
                      </a:lnTo>
                      <a:lnTo>
                        <a:pt x="35" y="382"/>
                      </a:lnTo>
                      <a:lnTo>
                        <a:pt x="22" y="330"/>
                      </a:lnTo>
                      <a:lnTo>
                        <a:pt x="16" y="275"/>
                      </a:lnTo>
                      <a:lnTo>
                        <a:pt x="13" y="217"/>
                      </a:lnTo>
                      <a:lnTo>
                        <a:pt x="16" y="159"/>
                      </a:lnTo>
                      <a:lnTo>
                        <a:pt x="22" y="104"/>
                      </a:lnTo>
                      <a:lnTo>
                        <a:pt x="35" y="52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E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0" name="Freeform 449"/>
                <p:cNvSpPr>
                  <a:spLocks noEditPoints="1"/>
                </p:cNvSpPr>
                <p:nvPr/>
              </p:nvSpPr>
              <p:spPr bwMode="auto">
                <a:xfrm>
                  <a:off x="2453" y="2540"/>
                  <a:ext cx="1145" cy="434"/>
                </a:xfrm>
                <a:custGeom>
                  <a:avLst/>
                  <a:gdLst>
                    <a:gd name="T0" fmla="*/ 1145 w 1145"/>
                    <a:gd name="T1" fmla="*/ 217 h 434"/>
                    <a:gd name="T2" fmla="*/ 1142 w 1145"/>
                    <a:gd name="T3" fmla="*/ 162 h 434"/>
                    <a:gd name="T4" fmla="*/ 1136 w 1145"/>
                    <a:gd name="T5" fmla="*/ 104 h 434"/>
                    <a:gd name="T6" fmla="*/ 1120 w 1145"/>
                    <a:gd name="T7" fmla="*/ 52 h 434"/>
                    <a:gd name="T8" fmla="*/ 1103 w 1145"/>
                    <a:gd name="T9" fmla="*/ 0 h 434"/>
                    <a:gd name="T10" fmla="*/ 1090 w 1145"/>
                    <a:gd name="T11" fmla="*/ 0 h 434"/>
                    <a:gd name="T12" fmla="*/ 1110 w 1145"/>
                    <a:gd name="T13" fmla="*/ 52 h 434"/>
                    <a:gd name="T14" fmla="*/ 1123 w 1145"/>
                    <a:gd name="T15" fmla="*/ 104 h 434"/>
                    <a:gd name="T16" fmla="*/ 1133 w 1145"/>
                    <a:gd name="T17" fmla="*/ 159 h 434"/>
                    <a:gd name="T18" fmla="*/ 1133 w 1145"/>
                    <a:gd name="T19" fmla="*/ 217 h 434"/>
                    <a:gd name="T20" fmla="*/ 1133 w 1145"/>
                    <a:gd name="T21" fmla="*/ 275 h 434"/>
                    <a:gd name="T22" fmla="*/ 1123 w 1145"/>
                    <a:gd name="T23" fmla="*/ 330 h 434"/>
                    <a:gd name="T24" fmla="*/ 1110 w 1145"/>
                    <a:gd name="T25" fmla="*/ 386 h 434"/>
                    <a:gd name="T26" fmla="*/ 1090 w 1145"/>
                    <a:gd name="T27" fmla="*/ 434 h 434"/>
                    <a:gd name="T28" fmla="*/ 1103 w 1145"/>
                    <a:gd name="T29" fmla="*/ 434 h 434"/>
                    <a:gd name="T30" fmla="*/ 1120 w 1145"/>
                    <a:gd name="T31" fmla="*/ 382 h 434"/>
                    <a:gd name="T32" fmla="*/ 1136 w 1145"/>
                    <a:gd name="T33" fmla="*/ 330 h 434"/>
                    <a:gd name="T34" fmla="*/ 1142 w 1145"/>
                    <a:gd name="T35" fmla="*/ 275 h 434"/>
                    <a:gd name="T36" fmla="*/ 1145 w 1145"/>
                    <a:gd name="T37" fmla="*/ 217 h 434"/>
                    <a:gd name="T38" fmla="*/ 42 w 1145"/>
                    <a:gd name="T39" fmla="*/ 0 h 434"/>
                    <a:gd name="T40" fmla="*/ 26 w 1145"/>
                    <a:gd name="T41" fmla="*/ 52 h 434"/>
                    <a:gd name="T42" fmla="*/ 10 w 1145"/>
                    <a:gd name="T43" fmla="*/ 104 h 434"/>
                    <a:gd name="T44" fmla="*/ 3 w 1145"/>
                    <a:gd name="T45" fmla="*/ 162 h 434"/>
                    <a:gd name="T46" fmla="*/ 0 w 1145"/>
                    <a:gd name="T47" fmla="*/ 217 h 434"/>
                    <a:gd name="T48" fmla="*/ 3 w 1145"/>
                    <a:gd name="T49" fmla="*/ 275 h 434"/>
                    <a:gd name="T50" fmla="*/ 10 w 1145"/>
                    <a:gd name="T51" fmla="*/ 330 h 434"/>
                    <a:gd name="T52" fmla="*/ 26 w 1145"/>
                    <a:gd name="T53" fmla="*/ 382 h 434"/>
                    <a:gd name="T54" fmla="*/ 42 w 1145"/>
                    <a:gd name="T55" fmla="*/ 434 h 434"/>
                    <a:gd name="T56" fmla="*/ 55 w 1145"/>
                    <a:gd name="T57" fmla="*/ 434 h 434"/>
                    <a:gd name="T58" fmla="*/ 36 w 1145"/>
                    <a:gd name="T59" fmla="*/ 386 h 434"/>
                    <a:gd name="T60" fmla="*/ 23 w 1145"/>
                    <a:gd name="T61" fmla="*/ 330 h 434"/>
                    <a:gd name="T62" fmla="*/ 16 w 1145"/>
                    <a:gd name="T63" fmla="*/ 275 h 434"/>
                    <a:gd name="T64" fmla="*/ 13 w 1145"/>
                    <a:gd name="T65" fmla="*/ 217 h 434"/>
                    <a:gd name="T66" fmla="*/ 16 w 1145"/>
                    <a:gd name="T67" fmla="*/ 159 h 434"/>
                    <a:gd name="T68" fmla="*/ 23 w 1145"/>
                    <a:gd name="T69" fmla="*/ 104 h 434"/>
                    <a:gd name="T70" fmla="*/ 36 w 1145"/>
                    <a:gd name="T71" fmla="*/ 52 h 434"/>
                    <a:gd name="T72" fmla="*/ 55 w 1145"/>
                    <a:gd name="T73" fmla="*/ 0 h 434"/>
                    <a:gd name="T74" fmla="*/ 42 w 1145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45" h="434">
                      <a:moveTo>
                        <a:pt x="1145" y="217"/>
                      </a:moveTo>
                      <a:lnTo>
                        <a:pt x="1142" y="162"/>
                      </a:lnTo>
                      <a:lnTo>
                        <a:pt x="1136" y="104"/>
                      </a:lnTo>
                      <a:lnTo>
                        <a:pt x="1120" y="52"/>
                      </a:lnTo>
                      <a:lnTo>
                        <a:pt x="1103" y="0"/>
                      </a:lnTo>
                      <a:lnTo>
                        <a:pt x="1090" y="0"/>
                      </a:lnTo>
                      <a:lnTo>
                        <a:pt x="1110" y="52"/>
                      </a:lnTo>
                      <a:lnTo>
                        <a:pt x="1123" y="104"/>
                      </a:lnTo>
                      <a:lnTo>
                        <a:pt x="1133" y="159"/>
                      </a:lnTo>
                      <a:lnTo>
                        <a:pt x="1133" y="217"/>
                      </a:lnTo>
                      <a:lnTo>
                        <a:pt x="1133" y="275"/>
                      </a:lnTo>
                      <a:lnTo>
                        <a:pt x="1123" y="330"/>
                      </a:lnTo>
                      <a:lnTo>
                        <a:pt x="1110" y="386"/>
                      </a:lnTo>
                      <a:lnTo>
                        <a:pt x="1090" y="434"/>
                      </a:lnTo>
                      <a:lnTo>
                        <a:pt x="1103" y="434"/>
                      </a:lnTo>
                      <a:lnTo>
                        <a:pt x="1120" y="382"/>
                      </a:lnTo>
                      <a:lnTo>
                        <a:pt x="1136" y="330"/>
                      </a:lnTo>
                      <a:lnTo>
                        <a:pt x="1142" y="275"/>
                      </a:lnTo>
                      <a:lnTo>
                        <a:pt x="1145" y="217"/>
                      </a:lnTo>
                      <a:close/>
                      <a:moveTo>
                        <a:pt x="42" y="0"/>
                      </a:moveTo>
                      <a:lnTo>
                        <a:pt x="26" y="52"/>
                      </a:lnTo>
                      <a:lnTo>
                        <a:pt x="10" y="104"/>
                      </a:lnTo>
                      <a:lnTo>
                        <a:pt x="3" y="162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10" y="330"/>
                      </a:lnTo>
                      <a:lnTo>
                        <a:pt x="26" y="382"/>
                      </a:lnTo>
                      <a:lnTo>
                        <a:pt x="42" y="434"/>
                      </a:lnTo>
                      <a:lnTo>
                        <a:pt x="55" y="434"/>
                      </a:lnTo>
                      <a:lnTo>
                        <a:pt x="36" y="386"/>
                      </a:lnTo>
                      <a:lnTo>
                        <a:pt x="23" y="330"/>
                      </a:lnTo>
                      <a:lnTo>
                        <a:pt x="16" y="275"/>
                      </a:lnTo>
                      <a:lnTo>
                        <a:pt x="13" y="217"/>
                      </a:lnTo>
                      <a:lnTo>
                        <a:pt x="16" y="159"/>
                      </a:lnTo>
                      <a:lnTo>
                        <a:pt x="23" y="104"/>
                      </a:lnTo>
                      <a:lnTo>
                        <a:pt x="36" y="52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1" name="Freeform 450"/>
                <p:cNvSpPr>
                  <a:spLocks noEditPoints="1"/>
                </p:cNvSpPr>
                <p:nvPr/>
              </p:nvSpPr>
              <p:spPr bwMode="auto">
                <a:xfrm>
                  <a:off x="2460" y="2540"/>
                  <a:ext cx="1132" cy="437"/>
                </a:xfrm>
                <a:custGeom>
                  <a:avLst/>
                  <a:gdLst>
                    <a:gd name="T0" fmla="*/ 1132 w 1132"/>
                    <a:gd name="T1" fmla="*/ 217 h 437"/>
                    <a:gd name="T2" fmla="*/ 1129 w 1132"/>
                    <a:gd name="T3" fmla="*/ 159 h 437"/>
                    <a:gd name="T4" fmla="*/ 1122 w 1132"/>
                    <a:gd name="T5" fmla="*/ 104 h 437"/>
                    <a:gd name="T6" fmla="*/ 1109 w 1132"/>
                    <a:gd name="T7" fmla="*/ 52 h 437"/>
                    <a:gd name="T8" fmla="*/ 1090 w 1132"/>
                    <a:gd name="T9" fmla="*/ 0 h 437"/>
                    <a:gd name="T10" fmla="*/ 1077 w 1132"/>
                    <a:gd name="T11" fmla="*/ 0 h 437"/>
                    <a:gd name="T12" fmla="*/ 1096 w 1132"/>
                    <a:gd name="T13" fmla="*/ 52 h 437"/>
                    <a:gd name="T14" fmla="*/ 1109 w 1132"/>
                    <a:gd name="T15" fmla="*/ 104 h 437"/>
                    <a:gd name="T16" fmla="*/ 1119 w 1132"/>
                    <a:gd name="T17" fmla="*/ 159 h 437"/>
                    <a:gd name="T18" fmla="*/ 1122 w 1132"/>
                    <a:gd name="T19" fmla="*/ 217 h 437"/>
                    <a:gd name="T20" fmla="*/ 1119 w 1132"/>
                    <a:gd name="T21" fmla="*/ 275 h 437"/>
                    <a:gd name="T22" fmla="*/ 1109 w 1132"/>
                    <a:gd name="T23" fmla="*/ 330 h 437"/>
                    <a:gd name="T24" fmla="*/ 1096 w 1132"/>
                    <a:gd name="T25" fmla="*/ 386 h 437"/>
                    <a:gd name="T26" fmla="*/ 1077 w 1132"/>
                    <a:gd name="T27" fmla="*/ 437 h 437"/>
                    <a:gd name="T28" fmla="*/ 1090 w 1132"/>
                    <a:gd name="T29" fmla="*/ 434 h 437"/>
                    <a:gd name="T30" fmla="*/ 1109 w 1132"/>
                    <a:gd name="T31" fmla="*/ 382 h 437"/>
                    <a:gd name="T32" fmla="*/ 1122 w 1132"/>
                    <a:gd name="T33" fmla="*/ 330 h 437"/>
                    <a:gd name="T34" fmla="*/ 1129 w 1132"/>
                    <a:gd name="T35" fmla="*/ 275 h 437"/>
                    <a:gd name="T36" fmla="*/ 1132 w 1132"/>
                    <a:gd name="T37" fmla="*/ 217 h 437"/>
                    <a:gd name="T38" fmla="*/ 42 w 1132"/>
                    <a:gd name="T39" fmla="*/ 0 h 437"/>
                    <a:gd name="T40" fmla="*/ 22 w 1132"/>
                    <a:gd name="T41" fmla="*/ 52 h 437"/>
                    <a:gd name="T42" fmla="*/ 9 w 1132"/>
                    <a:gd name="T43" fmla="*/ 104 h 437"/>
                    <a:gd name="T44" fmla="*/ 3 w 1132"/>
                    <a:gd name="T45" fmla="*/ 159 h 437"/>
                    <a:gd name="T46" fmla="*/ 0 w 1132"/>
                    <a:gd name="T47" fmla="*/ 217 h 437"/>
                    <a:gd name="T48" fmla="*/ 3 w 1132"/>
                    <a:gd name="T49" fmla="*/ 275 h 437"/>
                    <a:gd name="T50" fmla="*/ 9 w 1132"/>
                    <a:gd name="T51" fmla="*/ 330 h 437"/>
                    <a:gd name="T52" fmla="*/ 22 w 1132"/>
                    <a:gd name="T53" fmla="*/ 382 h 437"/>
                    <a:gd name="T54" fmla="*/ 42 w 1132"/>
                    <a:gd name="T55" fmla="*/ 434 h 437"/>
                    <a:gd name="T56" fmla="*/ 55 w 1132"/>
                    <a:gd name="T57" fmla="*/ 437 h 437"/>
                    <a:gd name="T58" fmla="*/ 35 w 1132"/>
                    <a:gd name="T59" fmla="*/ 386 h 437"/>
                    <a:gd name="T60" fmla="*/ 22 w 1132"/>
                    <a:gd name="T61" fmla="*/ 330 h 437"/>
                    <a:gd name="T62" fmla="*/ 12 w 1132"/>
                    <a:gd name="T63" fmla="*/ 275 h 437"/>
                    <a:gd name="T64" fmla="*/ 9 w 1132"/>
                    <a:gd name="T65" fmla="*/ 217 h 437"/>
                    <a:gd name="T66" fmla="*/ 12 w 1132"/>
                    <a:gd name="T67" fmla="*/ 159 h 437"/>
                    <a:gd name="T68" fmla="*/ 22 w 1132"/>
                    <a:gd name="T69" fmla="*/ 104 h 437"/>
                    <a:gd name="T70" fmla="*/ 35 w 1132"/>
                    <a:gd name="T71" fmla="*/ 52 h 437"/>
                    <a:gd name="T72" fmla="*/ 55 w 1132"/>
                    <a:gd name="T73" fmla="*/ 0 h 437"/>
                    <a:gd name="T74" fmla="*/ 42 w 1132"/>
                    <a:gd name="T75" fmla="*/ 0 h 43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32" h="437">
                      <a:moveTo>
                        <a:pt x="1132" y="217"/>
                      </a:moveTo>
                      <a:lnTo>
                        <a:pt x="1129" y="159"/>
                      </a:lnTo>
                      <a:lnTo>
                        <a:pt x="1122" y="104"/>
                      </a:lnTo>
                      <a:lnTo>
                        <a:pt x="1109" y="52"/>
                      </a:lnTo>
                      <a:lnTo>
                        <a:pt x="1090" y="0"/>
                      </a:lnTo>
                      <a:lnTo>
                        <a:pt x="1077" y="0"/>
                      </a:lnTo>
                      <a:lnTo>
                        <a:pt x="1096" y="52"/>
                      </a:lnTo>
                      <a:lnTo>
                        <a:pt x="1109" y="104"/>
                      </a:lnTo>
                      <a:lnTo>
                        <a:pt x="1119" y="159"/>
                      </a:lnTo>
                      <a:lnTo>
                        <a:pt x="1122" y="217"/>
                      </a:lnTo>
                      <a:lnTo>
                        <a:pt x="1119" y="275"/>
                      </a:lnTo>
                      <a:lnTo>
                        <a:pt x="1109" y="330"/>
                      </a:lnTo>
                      <a:lnTo>
                        <a:pt x="1096" y="386"/>
                      </a:lnTo>
                      <a:lnTo>
                        <a:pt x="1077" y="437"/>
                      </a:lnTo>
                      <a:lnTo>
                        <a:pt x="1090" y="434"/>
                      </a:lnTo>
                      <a:lnTo>
                        <a:pt x="1109" y="382"/>
                      </a:lnTo>
                      <a:lnTo>
                        <a:pt x="1122" y="330"/>
                      </a:lnTo>
                      <a:lnTo>
                        <a:pt x="1129" y="275"/>
                      </a:lnTo>
                      <a:lnTo>
                        <a:pt x="1132" y="217"/>
                      </a:lnTo>
                      <a:close/>
                      <a:moveTo>
                        <a:pt x="42" y="0"/>
                      </a:moveTo>
                      <a:lnTo>
                        <a:pt x="22" y="52"/>
                      </a:lnTo>
                      <a:lnTo>
                        <a:pt x="9" y="104"/>
                      </a:lnTo>
                      <a:lnTo>
                        <a:pt x="3" y="159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9" y="330"/>
                      </a:lnTo>
                      <a:lnTo>
                        <a:pt x="22" y="382"/>
                      </a:lnTo>
                      <a:lnTo>
                        <a:pt x="42" y="434"/>
                      </a:lnTo>
                      <a:lnTo>
                        <a:pt x="55" y="437"/>
                      </a:lnTo>
                      <a:lnTo>
                        <a:pt x="35" y="386"/>
                      </a:lnTo>
                      <a:lnTo>
                        <a:pt x="22" y="330"/>
                      </a:lnTo>
                      <a:lnTo>
                        <a:pt x="12" y="275"/>
                      </a:lnTo>
                      <a:lnTo>
                        <a:pt x="9" y="217"/>
                      </a:lnTo>
                      <a:lnTo>
                        <a:pt x="12" y="159"/>
                      </a:lnTo>
                      <a:lnTo>
                        <a:pt x="22" y="104"/>
                      </a:lnTo>
                      <a:lnTo>
                        <a:pt x="35" y="52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2" name="Freeform 451"/>
                <p:cNvSpPr>
                  <a:spLocks noEditPoints="1"/>
                </p:cNvSpPr>
                <p:nvPr/>
              </p:nvSpPr>
              <p:spPr bwMode="auto">
                <a:xfrm>
                  <a:off x="2466" y="2540"/>
                  <a:ext cx="1120" cy="437"/>
                </a:xfrm>
                <a:custGeom>
                  <a:avLst/>
                  <a:gdLst>
                    <a:gd name="T0" fmla="*/ 1120 w 1120"/>
                    <a:gd name="T1" fmla="*/ 217 h 437"/>
                    <a:gd name="T2" fmla="*/ 1120 w 1120"/>
                    <a:gd name="T3" fmla="*/ 159 h 437"/>
                    <a:gd name="T4" fmla="*/ 1110 w 1120"/>
                    <a:gd name="T5" fmla="*/ 104 h 437"/>
                    <a:gd name="T6" fmla="*/ 1097 w 1120"/>
                    <a:gd name="T7" fmla="*/ 52 h 437"/>
                    <a:gd name="T8" fmla="*/ 1077 w 1120"/>
                    <a:gd name="T9" fmla="*/ 0 h 437"/>
                    <a:gd name="T10" fmla="*/ 1065 w 1120"/>
                    <a:gd name="T11" fmla="*/ 0 h 437"/>
                    <a:gd name="T12" fmla="*/ 1084 w 1120"/>
                    <a:gd name="T13" fmla="*/ 49 h 437"/>
                    <a:gd name="T14" fmla="*/ 1097 w 1120"/>
                    <a:gd name="T15" fmla="*/ 104 h 437"/>
                    <a:gd name="T16" fmla="*/ 1107 w 1120"/>
                    <a:gd name="T17" fmla="*/ 159 h 437"/>
                    <a:gd name="T18" fmla="*/ 1110 w 1120"/>
                    <a:gd name="T19" fmla="*/ 217 h 437"/>
                    <a:gd name="T20" fmla="*/ 1107 w 1120"/>
                    <a:gd name="T21" fmla="*/ 275 h 437"/>
                    <a:gd name="T22" fmla="*/ 1097 w 1120"/>
                    <a:gd name="T23" fmla="*/ 330 h 437"/>
                    <a:gd name="T24" fmla="*/ 1084 w 1120"/>
                    <a:gd name="T25" fmla="*/ 386 h 437"/>
                    <a:gd name="T26" fmla="*/ 1065 w 1120"/>
                    <a:gd name="T27" fmla="*/ 437 h 437"/>
                    <a:gd name="T28" fmla="*/ 1077 w 1120"/>
                    <a:gd name="T29" fmla="*/ 434 h 437"/>
                    <a:gd name="T30" fmla="*/ 1097 w 1120"/>
                    <a:gd name="T31" fmla="*/ 386 h 437"/>
                    <a:gd name="T32" fmla="*/ 1110 w 1120"/>
                    <a:gd name="T33" fmla="*/ 330 h 437"/>
                    <a:gd name="T34" fmla="*/ 1120 w 1120"/>
                    <a:gd name="T35" fmla="*/ 275 h 437"/>
                    <a:gd name="T36" fmla="*/ 1120 w 1120"/>
                    <a:gd name="T37" fmla="*/ 217 h 437"/>
                    <a:gd name="T38" fmla="*/ 42 w 1120"/>
                    <a:gd name="T39" fmla="*/ 0 h 437"/>
                    <a:gd name="T40" fmla="*/ 23 w 1120"/>
                    <a:gd name="T41" fmla="*/ 52 h 437"/>
                    <a:gd name="T42" fmla="*/ 10 w 1120"/>
                    <a:gd name="T43" fmla="*/ 104 h 437"/>
                    <a:gd name="T44" fmla="*/ 3 w 1120"/>
                    <a:gd name="T45" fmla="*/ 159 h 437"/>
                    <a:gd name="T46" fmla="*/ 0 w 1120"/>
                    <a:gd name="T47" fmla="*/ 217 h 437"/>
                    <a:gd name="T48" fmla="*/ 3 w 1120"/>
                    <a:gd name="T49" fmla="*/ 275 h 437"/>
                    <a:gd name="T50" fmla="*/ 10 w 1120"/>
                    <a:gd name="T51" fmla="*/ 330 h 437"/>
                    <a:gd name="T52" fmla="*/ 23 w 1120"/>
                    <a:gd name="T53" fmla="*/ 386 h 437"/>
                    <a:gd name="T54" fmla="*/ 42 w 1120"/>
                    <a:gd name="T55" fmla="*/ 434 h 437"/>
                    <a:gd name="T56" fmla="*/ 55 w 1120"/>
                    <a:gd name="T57" fmla="*/ 437 h 437"/>
                    <a:gd name="T58" fmla="*/ 36 w 1120"/>
                    <a:gd name="T59" fmla="*/ 386 h 437"/>
                    <a:gd name="T60" fmla="*/ 23 w 1120"/>
                    <a:gd name="T61" fmla="*/ 330 h 437"/>
                    <a:gd name="T62" fmla="*/ 13 w 1120"/>
                    <a:gd name="T63" fmla="*/ 275 h 437"/>
                    <a:gd name="T64" fmla="*/ 10 w 1120"/>
                    <a:gd name="T65" fmla="*/ 217 h 437"/>
                    <a:gd name="T66" fmla="*/ 13 w 1120"/>
                    <a:gd name="T67" fmla="*/ 159 h 437"/>
                    <a:gd name="T68" fmla="*/ 23 w 1120"/>
                    <a:gd name="T69" fmla="*/ 104 h 437"/>
                    <a:gd name="T70" fmla="*/ 36 w 1120"/>
                    <a:gd name="T71" fmla="*/ 49 h 437"/>
                    <a:gd name="T72" fmla="*/ 55 w 1120"/>
                    <a:gd name="T73" fmla="*/ 0 h 437"/>
                    <a:gd name="T74" fmla="*/ 42 w 1120"/>
                    <a:gd name="T75" fmla="*/ 0 h 43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20" h="437">
                      <a:moveTo>
                        <a:pt x="1120" y="217"/>
                      </a:moveTo>
                      <a:lnTo>
                        <a:pt x="1120" y="159"/>
                      </a:lnTo>
                      <a:lnTo>
                        <a:pt x="1110" y="104"/>
                      </a:lnTo>
                      <a:lnTo>
                        <a:pt x="1097" y="52"/>
                      </a:lnTo>
                      <a:lnTo>
                        <a:pt x="1077" y="0"/>
                      </a:lnTo>
                      <a:lnTo>
                        <a:pt x="1065" y="0"/>
                      </a:lnTo>
                      <a:lnTo>
                        <a:pt x="1084" y="49"/>
                      </a:lnTo>
                      <a:lnTo>
                        <a:pt x="1097" y="104"/>
                      </a:lnTo>
                      <a:lnTo>
                        <a:pt x="1107" y="159"/>
                      </a:lnTo>
                      <a:lnTo>
                        <a:pt x="1110" y="217"/>
                      </a:lnTo>
                      <a:lnTo>
                        <a:pt x="1107" y="275"/>
                      </a:lnTo>
                      <a:lnTo>
                        <a:pt x="1097" y="330"/>
                      </a:lnTo>
                      <a:lnTo>
                        <a:pt x="1084" y="386"/>
                      </a:lnTo>
                      <a:lnTo>
                        <a:pt x="1065" y="437"/>
                      </a:lnTo>
                      <a:lnTo>
                        <a:pt x="1077" y="434"/>
                      </a:lnTo>
                      <a:lnTo>
                        <a:pt x="1097" y="386"/>
                      </a:lnTo>
                      <a:lnTo>
                        <a:pt x="1110" y="330"/>
                      </a:lnTo>
                      <a:lnTo>
                        <a:pt x="1120" y="275"/>
                      </a:lnTo>
                      <a:lnTo>
                        <a:pt x="1120" y="217"/>
                      </a:lnTo>
                      <a:close/>
                      <a:moveTo>
                        <a:pt x="42" y="0"/>
                      </a:moveTo>
                      <a:lnTo>
                        <a:pt x="23" y="52"/>
                      </a:lnTo>
                      <a:lnTo>
                        <a:pt x="10" y="104"/>
                      </a:lnTo>
                      <a:lnTo>
                        <a:pt x="3" y="159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10" y="330"/>
                      </a:lnTo>
                      <a:lnTo>
                        <a:pt x="23" y="386"/>
                      </a:lnTo>
                      <a:lnTo>
                        <a:pt x="42" y="434"/>
                      </a:lnTo>
                      <a:lnTo>
                        <a:pt x="55" y="437"/>
                      </a:lnTo>
                      <a:lnTo>
                        <a:pt x="36" y="386"/>
                      </a:lnTo>
                      <a:lnTo>
                        <a:pt x="23" y="330"/>
                      </a:lnTo>
                      <a:lnTo>
                        <a:pt x="13" y="275"/>
                      </a:lnTo>
                      <a:lnTo>
                        <a:pt x="10" y="217"/>
                      </a:lnTo>
                      <a:lnTo>
                        <a:pt x="13" y="159"/>
                      </a:lnTo>
                      <a:lnTo>
                        <a:pt x="23" y="104"/>
                      </a:lnTo>
                      <a:lnTo>
                        <a:pt x="36" y="49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3" name="Freeform 452"/>
                <p:cNvSpPr>
                  <a:spLocks noEditPoints="1"/>
                </p:cNvSpPr>
                <p:nvPr/>
              </p:nvSpPr>
              <p:spPr bwMode="auto">
                <a:xfrm>
                  <a:off x="2469" y="2537"/>
                  <a:ext cx="1113" cy="440"/>
                </a:xfrm>
                <a:custGeom>
                  <a:avLst/>
                  <a:gdLst>
                    <a:gd name="T0" fmla="*/ 1113 w 1113"/>
                    <a:gd name="T1" fmla="*/ 220 h 440"/>
                    <a:gd name="T2" fmla="*/ 1110 w 1113"/>
                    <a:gd name="T3" fmla="*/ 162 h 440"/>
                    <a:gd name="T4" fmla="*/ 1100 w 1113"/>
                    <a:gd name="T5" fmla="*/ 107 h 440"/>
                    <a:gd name="T6" fmla="*/ 1087 w 1113"/>
                    <a:gd name="T7" fmla="*/ 55 h 440"/>
                    <a:gd name="T8" fmla="*/ 1068 w 1113"/>
                    <a:gd name="T9" fmla="*/ 3 h 440"/>
                    <a:gd name="T10" fmla="*/ 1055 w 1113"/>
                    <a:gd name="T11" fmla="*/ 0 h 440"/>
                    <a:gd name="T12" fmla="*/ 1074 w 1113"/>
                    <a:gd name="T13" fmla="*/ 52 h 440"/>
                    <a:gd name="T14" fmla="*/ 1087 w 1113"/>
                    <a:gd name="T15" fmla="*/ 107 h 440"/>
                    <a:gd name="T16" fmla="*/ 1097 w 1113"/>
                    <a:gd name="T17" fmla="*/ 162 h 440"/>
                    <a:gd name="T18" fmla="*/ 1100 w 1113"/>
                    <a:gd name="T19" fmla="*/ 220 h 440"/>
                    <a:gd name="T20" fmla="*/ 1097 w 1113"/>
                    <a:gd name="T21" fmla="*/ 278 h 440"/>
                    <a:gd name="T22" fmla="*/ 1087 w 1113"/>
                    <a:gd name="T23" fmla="*/ 333 h 440"/>
                    <a:gd name="T24" fmla="*/ 1074 w 1113"/>
                    <a:gd name="T25" fmla="*/ 389 h 440"/>
                    <a:gd name="T26" fmla="*/ 1055 w 1113"/>
                    <a:gd name="T27" fmla="*/ 440 h 440"/>
                    <a:gd name="T28" fmla="*/ 1068 w 1113"/>
                    <a:gd name="T29" fmla="*/ 440 h 440"/>
                    <a:gd name="T30" fmla="*/ 1087 w 1113"/>
                    <a:gd name="T31" fmla="*/ 389 h 440"/>
                    <a:gd name="T32" fmla="*/ 1100 w 1113"/>
                    <a:gd name="T33" fmla="*/ 333 h 440"/>
                    <a:gd name="T34" fmla="*/ 1110 w 1113"/>
                    <a:gd name="T35" fmla="*/ 278 h 440"/>
                    <a:gd name="T36" fmla="*/ 1113 w 1113"/>
                    <a:gd name="T37" fmla="*/ 220 h 440"/>
                    <a:gd name="T38" fmla="*/ 46 w 1113"/>
                    <a:gd name="T39" fmla="*/ 3 h 440"/>
                    <a:gd name="T40" fmla="*/ 26 w 1113"/>
                    <a:gd name="T41" fmla="*/ 55 h 440"/>
                    <a:gd name="T42" fmla="*/ 13 w 1113"/>
                    <a:gd name="T43" fmla="*/ 107 h 440"/>
                    <a:gd name="T44" fmla="*/ 3 w 1113"/>
                    <a:gd name="T45" fmla="*/ 162 h 440"/>
                    <a:gd name="T46" fmla="*/ 0 w 1113"/>
                    <a:gd name="T47" fmla="*/ 220 h 440"/>
                    <a:gd name="T48" fmla="*/ 3 w 1113"/>
                    <a:gd name="T49" fmla="*/ 278 h 440"/>
                    <a:gd name="T50" fmla="*/ 13 w 1113"/>
                    <a:gd name="T51" fmla="*/ 333 h 440"/>
                    <a:gd name="T52" fmla="*/ 26 w 1113"/>
                    <a:gd name="T53" fmla="*/ 389 h 440"/>
                    <a:gd name="T54" fmla="*/ 46 w 1113"/>
                    <a:gd name="T55" fmla="*/ 440 h 440"/>
                    <a:gd name="T56" fmla="*/ 58 w 1113"/>
                    <a:gd name="T57" fmla="*/ 440 h 440"/>
                    <a:gd name="T58" fmla="*/ 39 w 1113"/>
                    <a:gd name="T59" fmla="*/ 389 h 440"/>
                    <a:gd name="T60" fmla="*/ 26 w 1113"/>
                    <a:gd name="T61" fmla="*/ 333 h 440"/>
                    <a:gd name="T62" fmla="*/ 16 w 1113"/>
                    <a:gd name="T63" fmla="*/ 278 h 440"/>
                    <a:gd name="T64" fmla="*/ 13 w 1113"/>
                    <a:gd name="T65" fmla="*/ 220 h 440"/>
                    <a:gd name="T66" fmla="*/ 16 w 1113"/>
                    <a:gd name="T67" fmla="*/ 162 h 440"/>
                    <a:gd name="T68" fmla="*/ 26 w 1113"/>
                    <a:gd name="T69" fmla="*/ 107 h 440"/>
                    <a:gd name="T70" fmla="*/ 39 w 1113"/>
                    <a:gd name="T71" fmla="*/ 52 h 440"/>
                    <a:gd name="T72" fmla="*/ 58 w 1113"/>
                    <a:gd name="T73" fmla="*/ 0 h 440"/>
                    <a:gd name="T74" fmla="*/ 46 w 1113"/>
                    <a:gd name="T75" fmla="*/ 3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13" h="440">
                      <a:moveTo>
                        <a:pt x="1113" y="220"/>
                      </a:moveTo>
                      <a:lnTo>
                        <a:pt x="1110" y="162"/>
                      </a:lnTo>
                      <a:lnTo>
                        <a:pt x="1100" y="107"/>
                      </a:lnTo>
                      <a:lnTo>
                        <a:pt x="1087" y="55"/>
                      </a:lnTo>
                      <a:lnTo>
                        <a:pt x="1068" y="3"/>
                      </a:lnTo>
                      <a:lnTo>
                        <a:pt x="1055" y="0"/>
                      </a:lnTo>
                      <a:lnTo>
                        <a:pt x="1074" y="52"/>
                      </a:lnTo>
                      <a:lnTo>
                        <a:pt x="1087" y="107"/>
                      </a:lnTo>
                      <a:lnTo>
                        <a:pt x="1097" y="162"/>
                      </a:lnTo>
                      <a:lnTo>
                        <a:pt x="1100" y="220"/>
                      </a:lnTo>
                      <a:lnTo>
                        <a:pt x="1097" y="278"/>
                      </a:lnTo>
                      <a:lnTo>
                        <a:pt x="1087" y="333"/>
                      </a:lnTo>
                      <a:lnTo>
                        <a:pt x="1074" y="389"/>
                      </a:lnTo>
                      <a:lnTo>
                        <a:pt x="1055" y="440"/>
                      </a:lnTo>
                      <a:lnTo>
                        <a:pt x="1068" y="440"/>
                      </a:lnTo>
                      <a:lnTo>
                        <a:pt x="1087" y="389"/>
                      </a:lnTo>
                      <a:lnTo>
                        <a:pt x="1100" y="333"/>
                      </a:lnTo>
                      <a:lnTo>
                        <a:pt x="1110" y="278"/>
                      </a:lnTo>
                      <a:lnTo>
                        <a:pt x="1113" y="220"/>
                      </a:lnTo>
                      <a:close/>
                      <a:moveTo>
                        <a:pt x="46" y="3"/>
                      </a:moveTo>
                      <a:lnTo>
                        <a:pt x="26" y="55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3"/>
                      </a:lnTo>
                      <a:lnTo>
                        <a:pt x="26" y="389"/>
                      </a:lnTo>
                      <a:lnTo>
                        <a:pt x="46" y="440"/>
                      </a:lnTo>
                      <a:lnTo>
                        <a:pt x="58" y="440"/>
                      </a:lnTo>
                      <a:lnTo>
                        <a:pt x="39" y="389"/>
                      </a:lnTo>
                      <a:lnTo>
                        <a:pt x="26" y="333"/>
                      </a:lnTo>
                      <a:lnTo>
                        <a:pt x="16" y="278"/>
                      </a:lnTo>
                      <a:lnTo>
                        <a:pt x="13" y="220"/>
                      </a:lnTo>
                      <a:lnTo>
                        <a:pt x="16" y="162"/>
                      </a:lnTo>
                      <a:lnTo>
                        <a:pt x="26" y="107"/>
                      </a:lnTo>
                      <a:lnTo>
                        <a:pt x="39" y="52"/>
                      </a:lnTo>
                      <a:lnTo>
                        <a:pt x="58" y="0"/>
                      </a:lnTo>
                      <a:lnTo>
                        <a:pt x="46" y="3"/>
                      </a:lnTo>
                      <a:close/>
                    </a:path>
                  </a:pathLst>
                </a:custGeom>
                <a:solidFill>
                  <a:srgbClr val="EA5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4" name="Freeform 453"/>
                <p:cNvSpPr>
                  <a:spLocks noEditPoints="1"/>
                </p:cNvSpPr>
                <p:nvPr/>
              </p:nvSpPr>
              <p:spPr bwMode="auto">
                <a:xfrm>
                  <a:off x="2476" y="2537"/>
                  <a:ext cx="1100" cy="440"/>
                </a:xfrm>
                <a:custGeom>
                  <a:avLst/>
                  <a:gdLst>
                    <a:gd name="T0" fmla="*/ 1100 w 1100"/>
                    <a:gd name="T1" fmla="*/ 220 h 440"/>
                    <a:gd name="T2" fmla="*/ 1097 w 1100"/>
                    <a:gd name="T3" fmla="*/ 162 h 440"/>
                    <a:gd name="T4" fmla="*/ 1087 w 1100"/>
                    <a:gd name="T5" fmla="*/ 107 h 440"/>
                    <a:gd name="T6" fmla="*/ 1074 w 1100"/>
                    <a:gd name="T7" fmla="*/ 52 h 440"/>
                    <a:gd name="T8" fmla="*/ 1055 w 1100"/>
                    <a:gd name="T9" fmla="*/ 3 h 440"/>
                    <a:gd name="T10" fmla="*/ 1042 w 1100"/>
                    <a:gd name="T11" fmla="*/ 0 h 440"/>
                    <a:gd name="T12" fmla="*/ 1061 w 1100"/>
                    <a:gd name="T13" fmla="*/ 52 h 440"/>
                    <a:gd name="T14" fmla="*/ 1074 w 1100"/>
                    <a:gd name="T15" fmla="*/ 107 h 440"/>
                    <a:gd name="T16" fmla="*/ 1084 w 1100"/>
                    <a:gd name="T17" fmla="*/ 162 h 440"/>
                    <a:gd name="T18" fmla="*/ 1087 w 1100"/>
                    <a:gd name="T19" fmla="*/ 220 h 440"/>
                    <a:gd name="T20" fmla="*/ 1084 w 1100"/>
                    <a:gd name="T21" fmla="*/ 278 h 440"/>
                    <a:gd name="T22" fmla="*/ 1074 w 1100"/>
                    <a:gd name="T23" fmla="*/ 333 h 440"/>
                    <a:gd name="T24" fmla="*/ 1061 w 1100"/>
                    <a:gd name="T25" fmla="*/ 389 h 440"/>
                    <a:gd name="T26" fmla="*/ 1042 w 1100"/>
                    <a:gd name="T27" fmla="*/ 440 h 440"/>
                    <a:gd name="T28" fmla="*/ 1055 w 1100"/>
                    <a:gd name="T29" fmla="*/ 440 h 440"/>
                    <a:gd name="T30" fmla="*/ 1074 w 1100"/>
                    <a:gd name="T31" fmla="*/ 389 h 440"/>
                    <a:gd name="T32" fmla="*/ 1087 w 1100"/>
                    <a:gd name="T33" fmla="*/ 333 h 440"/>
                    <a:gd name="T34" fmla="*/ 1097 w 1100"/>
                    <a:gd name="T35" fmla="*/ 278 h 440"/>
                    <a:gd name="T36" fmla="*/ 1100 w 1100"/>
                    <a:gd name="T37" fmla="*/ 220 h 440"/>
                    <a:gd name="T38" fmla="*/ 45 w 1100"/>
                    <a:gd name="T39" fmla="*/ 3 h 440"/>
                    <a:gd name="T40" fmla="*/ 26 w 1100"/>
                    <a:gd name="T41" fmla="*/ 52 h 440"/>
                    <a:gd name="T42" fmla="*/ 13 w 1100"/>
                    <a:gd name="T43" fmla="*/ 107 h 440"/>
                    <a:gd name="T44" fmla="*/ 3 w 1100"/>
                    <a:gd name="T45" fmla="*/ 162 h 440"/>
                    <a:gd name="T46" fmla="*/ 0 w 1100"/>
                    <a:gd name="T47" fmla="*/ 220 h 440"/>
                    <a:gd name="T48" fmla="*/ 3 w 1100"/>
                    <a:gd name="T49" fmla="*/ 278 h 440"/>
                    <a:gd name="T50" fmla="*/ 13 w 1100"/>
                    <a:gd name="T51" fmla="*/ 333 h 440"/>
                    <a:gd name="T52" fmla="*/ 26 w 1100"/>
                    <a:gd name="T53" fmla="*/ 389 h 440"/>
                    <a:gd name="T54" fmla="*/ 45 w 1100"/>
                    <a:gd name="T55" fmla="*/ 440 h 440"/>
                    <a:gd name="T56" fmla="*/ 58 w 1100"/>
                    <a:gd name="T57" fmla="*/ 440 h 440"/>
                    <a:gd name="T58" fmla="*/ 39 w 1100"/>
                    <a:gd name="T59" fmla="*/ 389 h 440"/>
                    <a:gd name="T60" fmla="*/ 26 w 1100"/>
                    <a:gd name="T61" fmla="*/ 333 h 440"/>
                    <a:gd name="T62" fmla="*/ 16 w 1100"/>
                    <a:gd name="T63" fmla="*/ 278 h 440"/>
                    <a:gd name="T64" fmla="*/ 13 w 1100"/>
                    <a:gd name="T65" fmla="*/ 220 h 440"/>
                    <a:gd name="T66" fmla="*/ 16 w 1100"/>
                    <a:gd name="T67" fmla="*/ 162 h 440"/>
                    <a:gd name="T68" fmla="*/ 26 w 1100"/>
                    <a:gd name="T69" fmla="*/ 107 h 440"/>
                    <a:gd name="T70" fmla="*/ 39 w 1100"/>
                    <a:gd name="T71" fmla="*/ 52 h 440"/>
                    <a:gd name="T72" fmla="*/ 58 w 1100"/>
                    <a:gd name="T73" fmla="*/ 0 h 440"/>
                    <a:gd name="T74" fmla="*/ 45 w 1100"/>
                    <a:gd name="T75" fmla="*/ 3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00" h="440">
                      <a:moveTo>
                        <a:pt x="1100" y="220"/>
                      </a:moveTo>
                      <a:lnTo>
                        <a:pt x="1097" y="162"/>
                      </a:lnTo>
                      <a:lnTo>
                        <a:pt x="1087" y="107"/>
                      </a:lnTo>
                      <a:lnTo>
                        <a:pt x="1074" y="52"/>
                      </a:lnTo>
                      <a:lnTo>
                        <a:pt x="1055" y="3"/>
                      </a:lnTo>
                      <a:lnTo>
                        <a:pt x="1042" y="0"/>
                      </a:lnTo>
                      <a:lnTo>
                        <a:pt x="1061" y="52"/>
                      </a:lnTo>
                      <a:lnTo>
                        <a:pt x="1074" y="107"/>
                      </a:lnTo>
                      <a:lnTo>
                        <a:pt x="1084" y="162"/>
                      </a:lnTo>
                      <a:lnTo>
                        <a:pt x="1087" y="220"/>
                      </a:lnTo>
                      <a:lnTo>
                        <a:pt x="1084" y="278"/>
                      </a:lnTo>
                      <a:lnTo>
                        <a:pt x="1074" y="333"/>
                      </a:lnTo>
                      <a:lnTo>
                        <a:pt x="1061" y="389"/>
                      </a:lnTo>
                      <a:lnTo>
                        <a:pt x="1042" y="440"/>
                      </a:lnTo>
                      <a:lnTo>
                        <a:pt x="1055" y="440"/>
                      </a:lnTo>
                      <a:lnTo>
                        <a:pt x="1074" y="389"/>
                      </a:lnTo>
                      <a:lnTo>
                        <a:pt x="1087" y="333"/>
                      </a:lnTo>
                      <a:lnTo>
                        <a:pt x="1097" y="278"/>
                      </a:lnTo>
                      <a:lnTo>
                        <a:pt x="1100" y="220"/>
                      </a:lnTo>
                      <a:close/>
                      <a:moveTo>
                        <a:pt x="45" y="3"/>
                      </a:moveTo>
                      <a:lnTo>
                        <a:pt x="26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3"/>
                      </a:lnTo>
                      <a:lnTo>
                        <a:pt x="26" y="389"/>
                      </a:lnTo>
                      <a:lnTo>
                        <a:pt x="45" y="440"/>
                      </a:lnTo>
                      <a:lnTo>
                        <a:pt x="58" y="440"/>
                      </a:lnTo>
                      <a:lnTo>
                        <a:pt x="39" y="389"/>
                      </a:lnTo>
                      <a:lnTo>
                        <a:pt x="26" y="333"/>
                      </a:lnTo>
                      <a:lnTo>
                        <a:pt x="16" y="278"/>
                      </a:lnTo>
                      <a:lnTo>
                        <a:pt x="13" y="220"/>
                      </a:lnTo>
                      <a:lnTo>
                        <a:pt x="16" y="162"/>
                      </a:lnTo>
                      <a:lnTo>
                        <a:pt x="26" y="107"/>
                      </a:lnTo>
                      <a:lnTo>
                        <a:pt x="39" y="52"/>
                      </a:lnTo>
                      <a:lnTo>
                        <a:pt x="58" y="0"/>
                      </a:lnTo>
                      <a:lnTo>
                        <a:pt x="45" y="3"/>
                      </a:lnTo>
                      <a:close/>
                    </a:path>
                  </a:pathLst>
                </a:custGeom>
                <a:solidFill>
                  <a:srgbClr val="EA5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5" name="Freeform 454"/>
                <p:cNvSpPr>
                  <a:spLocks noEditPoints="1"/>
                </p:cNvSpPr>
                <p:nvPr/>
              </p:nvSpPr>
              <p:spPr bwMode="auto">
                <a:xfrm>
                  <a:off x="2482" y="2537"/>
                  <a:ext cx="1087" cy="440"/>
                </a:xfrm>
                <a:custGeom>
                  <a:avLst/>
                  <a:gdLst>
                    <a:gd name="T0" fmla="*/ 1087 w 1087"/>
                    <a:gd name="T1" fmla="*/ 220 h 440"/>
                    <a:gd name="T2" fmla="*/ 1084 w 1087"/>
                    <a:gd name="T3" fmla="*/ 162 h 440"/>
                    <a:gd name="T4" fmla="*/ 1074 w 1087"/>
                    <a:gd name="T5" fmla="*/ 107 h 440"/>
                    <a:gd name="T6" fmla="*/ 1061 w 1087"/>
                    <a:gd name="T7" fmla="*/ 52 h 440"/>
                    <a:gd name="T8" fmla="*/ 1042 w 1087"/>
                    <a:gd name="T9" fmla="*/ 0 h 440"/>
                    <a:gd name="T10" fmla="*/ 1029 w 1087"/>
                    <a:gd name="T11" fmla="*/ 0 h 440"/>
                    <a:gd name="T12" fmla="*/ 1049 w 1087"/>
                    <a:gd name="T13" fmla="*/ 52 h 440"/>
                    <a:gd name="T14" fmla="*/ 1065 w 1087"/>
                    <a:gd name="T15" fmla="*/ 107 h 440"/>
                    <a:gd name="T16" fmla="*/ 1071 w 1087"/>
                    <a:gd name="T17" fmla="*/ 162 h 440"/>
                    <a:gd name="T18" fmla="*/ 1074 w 1087"/>
                    <a:gd name="T19" fmla="*/ 220 h 440"/>
                    <a:gd name="T20" fmla="*/ 1071 w 1087"/>
                    <a:gd name="T21" fmla="*/ 278 h 440"/>
                    <a:gd name="T22" fmla="*/ 1065 w 1087"/>
                    <a:gd name="T23" fmla="*/ 333 h 440"/>
                    <a:gd name="T24" fmla="*/ 1049 w 1087"/>
                    <a:gd name="T25" fmla="*/ 389 h 440"/>
                    <a:gd name="T26" fmla="*/ 1029 w 1087"/>
                    <a:gd name="T27" fmla="*/ 440 h 440"/>
                    <a:gd name="T28" fmla="*/ 1042 w 1087"/>
                    <a:gd name="T29" fmla="*/ 440 h 440"/>
                    <a:gd name="T30" fmla="*/ 1061 w 1087"/>
                    <a:gd name="T31" fmla="*/ 389 h 440"/>
                    <a:gd name="T32" fmla="*/ 1074 w 1087"/>
                    <a:gd name="T33" fmla="*/ 333 h 440"/>
                    <a:gd name="T34" fmla="*/ 1084 w 1087"/>
                    <a:gd name="T35" fmla="*/ 278 h 440"/>
                    <a:gd name="T36" fmla="*/ 1087 w 1087"/>
                    <a:gd name="T37" fmla="*/ 220 h 440"/>
                    <a:gd name="T38" fmla="*/ 45 w 1087"/>
                    <a:gd name="T39" fmla="*/ 0 h 440"/>
                    <a:gd name="T40" fmla="*/ 26 w 1087"/>
                    <a:gd name="T41" fmla="*/ 52 h 440"/>
                    <a:gd name="T42" fmla="*/ 13 w 1087"/>
                    <a:gd name="T43" fmla="*/ 107 h 440"/>
                    <a:gd name="T44" fmla="*/ 3 w 1087"/>
                    <a:gd name="T45" fmla="*/ 162 h 440"/>
                    <a:gd name="T46" fmla="*/ 0 w 1087"/>
                    <a:gd name="T47" fmla="*/ 220 h 440"/>
                    <a:gd name="T48" fmla="*/ 3 w 1087"/>
                    <a:gd name="T49" fmla="*/ 278 h 440"/>
                    <a:gd name="T50" fmla="*/ 13 w 1087"/>
                    <a:gd name="T51" fmla="*/ 333 h 440"/>
                    <a:gd name="T52" fmla="*/ 26 w 1087"/>
                    <a:gd name="T53" fmla="*/ 389 h 440"/>
                    <a:gd name="T54" fmla="*/ 45 w 1087"/>
                    <a:gd name="T55" fmla="*/ 440 h 440"/>
                    <a:gd name="T56" fmla="*/ 58 w 1087"/>
                    <a:gd name="T57" fmla="*/ 440 h 440"/>
                    <a:gd name="T58" fmla="*/ 39 w 1087"/>
                    <a:gd name="T59" fmla="*/ 389 h 440"/>
                    <a:gd name="T60" fmla="*/ 23 w 1087"/>
                    <a:gd name="T61" fmla="*/ 333 h 440"/>
                    <a:gd name="T62" fmla="*/ 16 w 1087"/>
                    <a:gd name="T63" fmla="*/ 278 h 440"/>
                    <a:gd name="T64" fmla="*/ 13 w 1087"/>
                    <a:gd name="T65" fmla="*/ 220 h 440"/>
                    <a:gd name="T66" fmla="*/ 16 w 1087"/>
                    <a:gd name="T67" fmla="*/ 162 h 440"/>
                    <a:gd name="T68" fmla="*/ 23 w 1087"/>
                    <a:gd name="T69" fmla="*/ 107 h 440"/>
                    <a:gd name="T70" fmla="*/ 39 w 1087"/>
                    <a:gd name="T71" fmla="*/ 52 h 440"/>
                    <a:gd name="T72" fmla="*/ 58 w 1087"/>
                    <a:gd name="T73" fmla="*/ 0 h 440"/>
                    <a:gd name="T74" fmla="*/ 45 w 1087"/>
                    <a:gd name="T75" fmla="*/ 0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87" h="440">
                      <a:moveTo>
                        <a:pt x="1087" y="220"/>
                      </a:moveTo>
                      <a:lnTo>
                        <a:pt x="1084" y="162"/>
                      </a:lnTo>
                      <a:lnTo>
                        <a:pt x="1074" y="107"/>
                      </a:lnTo>
                      <a:lnTo>
                        <a:pt x="1061" y="52"/>
                      </a:lnTo>
                      <a:lnTo>
                        <a:pt x="1042" y="0"/>
                      </a:lnTo>
                      <a:lnTo>
                        <a:pt x="1029" y="0"/>
                      </a:lnTo>
                      <a:lnTo>
                        <a:pt x="1049" y="52"/>
                      </a:lnTo>
                      <a:lnTo>
                        <a:pt x="1065" y="107"/>
                      </a:lnTo>
                      <a:lnTo>
                        <a:pt x="1071" y="162"/>
                      </a:lnTo>
                      <a:lnTo>
                        <a:pt x="1074" y="220"/>
                      </a:lnTo>
                      <a:lnTo>
                        <a:pt x="1071" y="278"/>
                      </a:lnTo>
                      <a:lnTo>
                        <a:pt x="1065" y="333"/>
                      </a:lnTo>
                      <a:lnTo>
                        <a:pt x="1049" y="389"/>
                      </a:lnTo>
                      <a:lnTo>
                        <a:pt x="1029" y="440"/>
                      </a:lnTo>
                      <a:lnTo>
                        <a:pt x="1042" y="440"/>
                      </a:lnTo>
                      <a:lnTo>
                        <a:pt x="1061" y="389"/>
                      </a:lnTo>
                      <a:lnTo>
                        <a:pt x="1074" y="333"/>
                      </a:lnTo>
                      <a:lnTo>
                        <a:pt x="1084" y="278"/>
                      </a:lnTo>
                      <a:lnTo>
                        <a:pt x="1087" y="220"/>
                      </a:lnTo>
                      <a:close/>
                      <a:moveTo>
                        <a:pt x="45" y="0"/>
                      </a:moveTo>
                      <a:lnTo>
                        <a:pt x="26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3"/>
                      </a:lnTo>
                      <a:lnTo>
                        <a:pt x="26" y="389"/>
                      </a:lnTo>
                      <a:lnTo>
                        <a:pt x="45" y="440"/>
                      </a:lnTo>
                      <a:lnTo>
                        <a:pt x="58" y="440"/>
                      </a:lnTo>
                      <a:lnTo>
                        <a:pt x="39" y="389"/>
                      </a:lnTo>
                      <a:lnTo>
                        <a:pt x="23" y="333"/>
                      </a:lnTo>
                      <a:lnTo>
                        <a:pt x="16" y="278"/>
                      </a:lnTo>
                      <a:lnTo>
                        <a:pt x="13" y="220"/>
                      </a:lnTo>
                      <a:lnTo>
                        <a:pt x="16" y="162"/>
                      </a:lnTo>
                      <a:lnTo>
                        <a:pt x="23" y="107"/>
                      </a:lnTo>
                      <a:lnTo>
                        <a:pt x="39" y="52"/>
                      </a:lnTo>
                      <a:lnTo>
                        <a:pt x="58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EA5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6" name="Freeform 455"/>
                <p:cNvSpPr>
                  <a:spLocks noEditPoints="1"/>
                </p:cNvSpPr>
                <p:nvPr/>
              </p:nvSpPr>
              <p:spPr bwMode="auto">
                <a:xfrm>
                  <a:off x="2489" y="2537"/>
                  <a:ext cx="1074" cy="440"/>
                </a:xfrm>
                <a:custGeom>
                  <a:avLst/>
                  <a:gdLst>
                    <a:gd name="T0" fmla="*/ 1074 w 1074"/>
                    <a:gd name="T1" fmla="*/ 220 h 440"/>
                    <a:gd name="T2" fmla="*/ 1071 w 1074"/>
                    <a:gd name="T3" fmla="*/ 162 h 440"/>
                    <a:gd name="T4" fmla="*/ 1061 w 1074"/>
                    <a:gd name="T5" fmla="*/ 107 h 440"/>
                    <a:gd name="T6" fmla="*/ 1048 w 1074"/>
                    <a:gd name="T7" fmla="*/ 52 h 440"/>
                    <a:gd name="T8" fmla="*/ 1029 w 1074"/>
                    <a:gd name="T9" fmla="*/ 0 h 440"/>
                    <a:gd name="T10" fmla="*/ 1016 w 1074"/>
                    <a:gd name="T11" fmla="*/ 0 h 440"/>
                    <a:gd name="T12" fmla="*/ 1035 w 1074"/>
                    <a:gd name="T13" fmla="*/ 52 h 440"/>
                    <a:gd name="T14" fmla="*/ 1051 w 1074"/>
                    <a:gd name="T15" fmla="*/ 107 h 440"/>
                    <a:gd name="T16" fmla="*/ 1061 w 1074"/>
                    <a:gd name="T17" fmla="*/ 162 h 440"/>
                    <a:gd name="T18" fmla="*/ 1064 w 1074"/>
                    <a:gd name="T19" fmla="*/ 220 h 440"/>
                    <a:gd name="T20" fmla="*/ 1061 w 1074"/>
                    <a:gd name="T21" fmla="*/ 278 h 440"/>
                    <a:gd name="T22" fmla="*/ 1051 w 1074"/>
                    <a:gd name="T23" fmla="*/ 333 h 440"/>
                    <a:gd name="T24" fmla="*/ 1035 w 1074"/>
                    <a:gd name="T25" fmla="*/ 389 h 440"/>
                    <a:gd name="T26" fmla="*/ 1016 w 1074"/>
                    <a:gd name="T27" fmla="*/ 440 h 440"/>
                    <a:gd name="T28" fmla="*/ 1029 w 1074"/>
                    <a:gd name="T29" fmla="*/ 440 h 440"/>
                    <a:gd name="T30" fmla="*/ 1048 w 1074"/>
                    <a:gd name="T31" fmla="*/ 389 h 440"/>
                    <a:gd name="T32" fmla="*/ 1061 w 1074"/>
                    <a:gd name="T33" fmla="*/ 333 h 440"/>
                    <a:gd name="T34" fmla="*/ 1071 w 1074"/>
                    <a:gd name="T35" fmla="*/ 278 h 440"/>
                    <a:gd name="T36" fmla="*/ 1074 w 1074"/>
                    <a:gd name="T37" fmla="*/ 220 h 440"/>
                    <a:gd name="T38" fmla="*/ 45 w 1074"/>
                    <a:gd name="T39" fmla="*/ 0 h 440"/>
                    <a:gd name="T40" fmla="*/ 26 w 1074"/>
                    <a:gd name="T41" fmla="*/ 52 h 440"/>
                    <a:gd name="T42" fmla="*/ 13 w 1074"/>
                    <a:gd name="T43" fmla="*/ 107 h 440"/>
                    <a:gd name="T44" fmla="*/ 3 w 1074"/>
                    <a:gd name="T45" fmla="*/ 162 h 440"/>
                    <a:gd name="T46" fmla="*/ 0 w 1074"/>
                    <a:gd name="T47" fmla="*/ 220 h 440"/>
                    <a:gd name="T48" fmla="*/ 3 w 1074"/>
                    <a:gd name="T49" fmla="*/ 278 h 440"/>
                    <a:gd name="T50" fmla="*/ 13 w 1074"/>
                    <a:gd name="T51" fmla="*/ 333 h 440"/>
                    <a:gd name="T52" fmla="*/ 26 w 1074"/>
                    <a:gd name="T53" fmla="*/ 389 h 440"/>
                    <a:gd name="T54" fmla="*/ 45 w 1074"/>
                    <a:gd name="T55" fmla="*/ 440 h 440"/>
                    <a:gd name="T56" fmla="*/ 58 w 1074"/>
                    <a:gd name="T57" fmla="*/ 440 h 440"/>
                    <a:gd name="T58" fmla="*/ 38 w 1074"/>
                    <a:gd name="T59" fmla="*/ 389 h 440"/>
                    <a:gd name="T60" fmla="*/ 22 w 1074"/>
                    <a:gd name="T61" fmla="*/ 333 h 440"/>
                    <a:gd name="T62" fmla="*/ 13 w 1074"/>
                    <a:gd name="T63" fmla="*/ 278 h 440"/>
                    <a:gd name="T64" fmla="*/ 9 w 1074"/>
                    <a:gd name="T65" fmla="*/ 220 h 440"/>
                    <a:gd name="T66" fmla="*/ 13 w 1074"/>
                    <a:gd name="T67" fmla="*/ 162 h 440"/>
                    <a:gd name="T68" fmla="*/ 22 w 1074"/>
                    <a:gd name="T69" fmla="*/ 107 h 440"/>
                    <a:gd name="T70" fmla="*/ 38 w 1074"/>
                    <a:gd name="T71" fmla="*/ 52 h 440"/>
                    <a:gd name="T72" fmla="*/ 58 w 1074"/>
                    <a:gd name="T73" fmla="*/ 0 h 440"/>
                    <a:gd name="T74" fmla="*/ 45 w 1074"/>
                    <a:gd name="T75" fmla="*/ 0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74" h="440">
                      <a:moveTo>
                        <a:pt x="1074" y="220"/>
                      </a:moveTo>
                      <a:lnTo>
                        <a:pt x="1071" y="162"/>
                      </a:lnTo>
                      <a:lnTo>
                        <a:pt x="1061" y="107"/>
                      </a:lnTo>
                      <a:lnTo>
                        <a:pt x="1048" y="52"/>
                      </a:lnTo>
                      <a:lnTo>
                        <a:pt x="1029" y="0"/>
                      </a:lnTo>
                      <a:lnTo>
                        <a:pt x="1016" y="0"/>
                      </a:lnTo>
                      <a:lnTo>
                        <a:pt x="1035" y="52"/>
                      </a:lnTo>
                      <a:lnTo>
                        <a:pt x="1051" y="107"/>
                      </a:lnTo>
                      <a:lnTo>
                        <a:pt x="1061" y="162"/>
                      </a:lnTo>
                      <a:lnTo>
                        <a:pt x="1064" y="220"/>
                      </a:lnTo>
                      <a:lnTo>
                        <a:pt x="1061" y="278"/>
                      </a:lnTo>
                      <a:lnTo>
                        <a:pt x="1051" y="333"/>
                      </a:lnTo>
                      <a:lnTo>
                        <a:pt x="1035" y="389"/>
                      </a:lnTo>
                      <a:lnTo>
                        <a:pt x="1016" y="440"/>
                      </a:lnTo>
                      <a:lnTo>
                        <a:pt x="1029" y="440"/>
                      </a:lnTo>
                      <a:lnTo>
                        <a:pt x="1048" y="389"/>
                      </a:lnTo>
                      <a:lnTo>
                        <a:pt x="1061" y="333"/>
                      </a:lnTo>
                      <a:lnTo>
                        <a:pt x="1071" y="278"/>
                      </a:lnTo>
                      <a:lnTo>
                        <a:pt x="1074" y="220"/>
                      </a:lnTo>
                      <a:close/>
                      <a:moveTo>
                        <a:pt x="45" y="0"/>
                      </a:moveTo>
                      <a:lnTo>
                        <a:pt x="26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3"/>
                      </a:lnTo>
                      <a:lnTo>
                        <a:pt x="26" y="389"/>
                      </a:lnTo>
                      <a:lnTo>
                        <a:pt x="45" y="440"/>
                      </a:lnTo>
                      <a:lnTo>
                        <a:pt x="58" y="440"/>
                      </a:lnTo>
                      <a:lnTo>
                        <a:pt x="38" y="389"/>
                      </a:lnTo>
                      <a:lnTo>
                        <a:pt x="22" y="333"/>
                      </a:lnTo>
                      <a:lnTo>
                        <a:pt x="13" y="278"/>
                      </a:lnTo>
                      <a:lnTo>
                        <a:pt x="9" y="220"/>
                      </a:lnTo>
                      <a:lnTo>
                        <a:pt x="13" y="162"/>
                      </a:lnTo>
                      <a:lnTo>
                        <a:pt x="22" y="107"/>
                      </a:lnTo>
                      <a:lnTo>
                        <a:pt x="38" y="52"/>
                      </a:lnTo>
                      <a:lnTo>
                        <a:pt x="58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EA5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7" name="Freeform 456"/>
                <p:cNvSpPr>
                  <a:spLocks noEditPoints="1"/>
                </p:cNvSpPr>
                <p:nvPr/>
              </p:nvSpPr>
              <p:spPr bwMode="auto">
                <a:xfrm>
                  <a:off x="2495" y="2537"/>
                  <a:ext cx="1061" cy="440"/>
                </a:xfrm>
                <a:custGeom>
                  <a:avLst/>
                  <a:gdLst>
                    <a:gd name="T0" fmla="*/ 1061 w 1061"/>
                    <a:gd name="T1" fmla="*/ 220 h 440"/>
                    <a:gd name="T2" fmla="*/ 1058 w 1061"/>
                    <a:gd name="T3" fmla="*/ 162 h 440"/>
                    <a:gd name="T4" fmla="*/ 1052 w 1061"/>
                    <a:gd name="T5" fmla="*/ 107 h 440"/>
                    <a:gd name="T6" fmla="*/ 1036 w 1061"/>
                    <a:gd name="T7" fmla="*/ 52 h 440"/>
                    <a:gd name="T8" fmla="*/ 1016 w 1061"/>
                    <a:gd name="T9" fmla="*/ 0 h 440"/>
                    <a:gd name="T10" fmla="*/ 1003 w 1061"/>
                    <a:gd name="T11" fmla="*/ 0 h 440"/>
                    <a:gd name="T12" fmla="*/ 1023 w 1061"/>
                    <a:gd name="T13" fmla="*/ 52 h 440"/>
                    <a:gd name="T14" fmla="*/ 1039 w 1061"/>
                    <a:gd name="T15" fmla="*/ 107 h 440"/>
                    <a:gd name="T16" fmla="*/ 1048 w 1061"/>
                    <a:gd name="T17" fmla="*/ 162 h 440"/>
                    <a:gd name="T18" fmla="*/ 1052 w 1061"/>
                    <a:gd name="T19" fmla="*/ 220 h 440"/>
                    <a:gd name="T20" fmla="*/ 1048 w 1061"/>
                    <a:gd name="T21" fmla="*/ 278 h 440"/>
                    <a:gd name="T22" fmla="*/ 1039 w 1061"/>
                    <a:gd name="T23" fmla="*/ 337 h 440"/>
                    <a:gd name="T24" fmla="*/ 1023 w 1061"/>
                    <a:gd name="T25" fmla="*/ 389 h 440"/>
                    <a:gd name="T26" fmla="*/ 1003 w 1061"/>
                    <a:gd name="T27" fmla="*/ 440 h 440"/>
                    <a:gd name="T28" fmla="*/ 1016 w 1061"/>
                    <a:gd name="T29" fmla="*/ 440 h 440"/>
                    <a:gd name="T30" fmla="*/ 1036 w 1061"/>
                    <a:gd name="T31" fmla="*/ 389 h 440"/>
                    <a:gd name="T32" fmla="*/ 1052 w 1061"/>
                    <a:gd name="T33" fmla="*/ 333 h 440"/>
                    <a:gd name="T34" fmla="*/ 1058 w 1061"/>
                    <a:gd name="T35" fmla="*/ 278 h 440"/>
                    <a:gd name="T36" fmla="*/ 1061 w 1061"/>
                    <a:gd name="T37" fmla="*/ 220 h 440"/>
                    <a:gd name="T38" fmla="*/ 45 w 1061"/>
                    <a:gd name="T39" fmla="*/ 0 h 440"/>
                    <a:gd name="T40" fmla="*/ 26 w 1061"/>
                    <a:gd name="T41" fmla="*/ 52 h 440"/>
                    <a:gd name="T42" fmla="*/ 10 w 1061"/>
                    <a:gd name="T43" fmla="*/ 107 h 440"/>
                    <a:gd name="T44" fmla="*/ 3 w 1061"/>
                    <a:gd name="T45" fmla="*/ 162 h 440"/>
                    <a:gd name="T46" fmla="*/ 0 w 1061"/>
                    <a:gd name="T47" fmla="*/ 220 h 440"/>
                    <a:gd name="T48" fmla="*/ 3 w 1061"/>
                    <a:gd name="T49" fmla="*/ 278 h 440"/>
                    <a:gd name="T50" fmla="*/ 10 w 1061"/>
                    <a:gd name="T51" fmla="*/ 333 h 440"/>
                    <a:gd name="T52" fmla="*/ 26 w 1061"/>
                    <a:gd name="T53" fmla="*/ 389 h 440"/>
                    <a:gd name="T54" fmla="*/ 45 w 1061"/>
                    <a:gd name="T55" fmla="*/ 440 h 440"/>
                    <a:gd name="T56" fmla="*/ 58 w 1061"/>
                    <a:gd name="T57" fmla="*/ 440 h 440"/>
                    <a:gd name="T58" fmla="*/ 39 w 1061"/>
                    <a:gd name="T59" fmla="*/ 389 h 440"/>
                    <a:gd name="T60" fmla="*/ 23 w 1061"/>
                    <a:gd name="T61" fmla="*/ 337 h 440"/>
                    <a:gd name="T62" fmla="*/ 13 w 1061"/>
                    <a:gd name="T63" fmla="*/ 278 h 440"/>
                    <a:gd name="T64" fmla="*/ 10 w 1061"/>
                    <a:gd name="T65" fmla="*/ 220 h 440"/>
                    <a:gd name="T66" fmla="*/ 13 w 1061"/>
                    <a:gd name="T67" fmla="*/ 162 h 440"/>
                    <a:gd name="T68" fmla="*/ 23 w 1061"/>
                    <a:gd name="T69" fmla="*/ 107 h 440"/>
                    <a:gd name="T70" fmla="*/ 39 w 1061"/>
                    <a:gd name="T71" fmla="*/ 52 h 440"/>
                    <a:gd name="T72" fmla="*/ 58 w 1061"/>
                    <a:gd name="T73" fmla="*/ 0 h 440"/>
                    <a:gd name="T74" fmla="*/ 45 w 1061"/>
                    <a:gd name="T75" fmla="*/ 0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61" h="440">
                      <a:moveTo>
                        <a:pt x="1061" y="220"/>
                      </a:moveTo>
                      <a:lnTo>
                        <a:pt x="1058" y="162"/>
                      </a:lnTo>
                      <a:lnTo>
                        <a:pt x="1052" y="107"/>
                      </a:lnTo>
                      <a:lnTo>
                        <a:pt x="1036" y="52"/>
                      </a:lnTo>
                      <a:lnTo>
                        <a:pt x="1016" y="0"/>
                      </a:lnTo>
                      <a:lnTo>
                        <a:pt x="1003" y="0"/>
                      </a:lnTo>
                      <a:lnTo>
                        <a:pt x="1023" y="52"/>
                      </a:lnTo>
                      <a:lnTo>
                        <a:pt x="1039" y="107"/>
                      </a:lnTo>
                      <a:lnTo>
                        <a:pt x="1048" y="162"/>
                      </a:lnTo>
                      <a:lnTo>
                        <a:pt x="1052" y="220"/>
                      </a:lnTo>
                      <a:lnTo>
                        <a:pt x="1048" y="278"/>
                      </a:lnTo>
                      <a:lnTo>
                        <a:pt x="1039" y="337"/>
                      </a:lnTo>
                      <a:lnTo>
                        <a:pt x="1023" y="389"/>
                      </a:lnTo>
                      <a:lnTo>
                        <a:pt x="1003" y="440"/>
                      </a:lnTo>
                      <a:lnTo>
                        <a:pt x="1016" y="440"/>
                      </a:lnTo>
                      <a:lnTo>
                        <a:pt x="1036" y="389"/>
                      </a:lnTo>
                      <a:lnTo>
                        <a:pt x="1052" y="333"/>
                      </a:lnTo>
                      <a:lnTo>
                        <a:pt x="1058" y="278"/>
                      </a:lnTo>
                      <a:lnTo>
                        <a:pt x="1061" y="220"/>
                      </a:lnTo>
                      <a:close/>
                      <a:moveTo>
                        <a:pt x="45" y="0"/>
                      </a:moveTo>
                      <a:lnTo>
                        <a:pt x="26" y="52"/>
                      </a:lnTo>
                      <a:lnTo>
                        <a:pt x="10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0" y="333"/>
                      </a:lnTo>
                      <a:lnTo>
                        <a:pt x="26" y="389"/>
                      </a:lnTo>
                      <a:lnTo>
                        <a:pt x="45" y="440"/>
                      </a:lnTo>
                      <a:lnTo>
                        <a:pt x="58" y="440"/>
                      </a:lnTo>
                      <a:lnTo>
                        <a:pt x="39" y="389"/>
                      </a:lnTo>
                      <a:lnTo>
                        <a:pt x="23" y="337"/>
                      </a:lnTo>
                      <a:lnTo>
                        <a:pt x="13" y="278"/>
                      </a:lnTo>
                      <a:lnTo>
                        <a:pt x="10" y="220"/>
                      </a:lnTo>
                      <a:lnTo>
                        <a:pt x="13" y="162"/>
                      </a:lnTo>
                      <a:lnTo>
                        <a:pt x="23" y="107"/>
                      </a:lnTo>
                      <a:lnTo>
                        <a:pt x="39" y="52"/>
                      </a:lnTo>
                      <a:lnTo>
                        <a:pt x="58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EA5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8" name="Freeform 457"/>
                <p:cNvSpPr>
                  <a:spLocks noEditPoints="1"/>
                </p:cNvSpPr>
                <p:nvPr/>
              </p:nvSpPr>
              <p:spPr bwMode="auto">
                <a:xfrm>
                  <a:off x="2498" y="2537"/>
                  <a:ext cx="1055" cy="440"/>
                </a:xfrm>
                <a:custGeom>
                  <a:avLst/>
                  <a:gdLst>
                    <a:gd name="T0" fmla="*/ 1055 w 1055"/>
                    <a:gd name="T1" fmla="*/ 220 h 440"/>
                    <a:gd name="T2" fmla="*/ 1052 w 1055"/>
                    <a:gd name="T3" fmla="*/ 162 h 440"/>
                    <a:gd name="T4" fmla="*/ 1042 w 1055"/>
                    <a:gd name="T5" fmla="*/ 107 h 440"/>
                    <a:gd name="T6" fmla="*/ 1026 w 1055"/>
                    <a:gd name="T7" fmla="*/ 52 h 440"/>
                    <a:gd name="T8" fmla="*/ 1007 w 1055"/>
                    <a:gd name="T9" fmla="*/ 0 h 440"/>
                    <a:gd name="T10" fmla="*/ 994 w 1055"/>
                    <a:gd name="T11" fmla="*/ 0 h 440"/>
                    <a:gd name="T12" fmla="*/ 1013 w 1055"/>
                    <a:gd name="T13" fmla="*/ 52 h 440"/>
                    <a:gd name="T14" fmla="*/ 1029 w 1055"/>
                    <a:gd name="T15" fmla="*/ 107 h 440"/>
                    <a:gd name="T16" fmla="*/ 1036 w 1055"/>
                    <a:gd name="T17" fmla="*/ 133 h 440"/>
                    <a:gd name="T18" fmla="*/ 1039 w 1055"/>
                    <a:gd name="T19" fmla="*/ 162 h 440"/>
                    <a:gd name="T20" fmla="*/ 1042 w 1055"/>
                    <a:gd name="T21" fmla="*/ 191 h 440"/>
                    <a:gd name="T22" fmla="*/ 1042 w 1055"/>
                    <a:gd name="T23" fmla="*/ 220 h 440"/>
                    <a:gd name="T24" fmla="*/ 1042 w 1055"/>
                    <a:gd name="T25" fmla="*/ 249 h 440"/>
                    <a:gd name="T26" fmla="*/ 1039 w 1055"/>
                    <a:gd name="T27" fmla="*/ 278 h 440"/>
                    <a:gd name="T28" fmla="*/ 1036 w 1055"/>
                    <a:gd name="T29" fmla="*/ 308 h 440"/>
                    <a:gd name="T30" fmla="*/ 1029 w 1055"/>
                    <a:gd name="T31" fmla="*/ 337 h 440"/>
                    <a:gd name="T32" fmla="*/ 1013 w 1055"/>
                    <a:gd name="T33" fmla="*/ 389 h 440"/>
                    <a:gd name="T34" fmla="*/ 994 w 1055"/>
                    <a:gd name="T35" fmla="*/ 440 h 440"/>
                    <a:gd name="T36" fmla="*/ 1007 w 1055"/>
                    <a:gd name="T37" fmla="*/ 440 h 440"/>
                    <a:gd name="T38" fmla="*/ 1026 w 1055"/>
                    <a:gd name="T39" fmla="*/ 389 h 440"/>
                    <a:gd name="T40" fmla="*/ 1042 w 1055"/>
                    <a:gd name="T41" fmla="*/ 333 h 440"/>
                    <a:gd name="T42" fmla="*/ 1052 w 1055"/>
                    <a:gd name="T43" fmla="*/ 278 h 440"/>
                    <a:gd name="T44" fmla="*/ 1055 w 1055"/>
                    <a:gd name="T45" fmla="*/ 220 h 440"/>
                    <a:gd name="T46" fmla="*/ 49 w 1055"/>
                    <a:gd name="T47" fmla="*/ 0 h 440"/>
                    <a:gd name="T48" fmla="*/ 29 w 1055"/>
                    <a:gd name="T49" fmla="*/ 52 h 440"/>
                    <a:gd name="T50" fmla="*/ 13 w 1055"/>
                    <a:gd name="T51" fmla="*/ 107 h 440"/>
                    <a:gd name="T52" fmla="*/ 4 w 1055"/>
                    <a:gd name="T53" fmla="*/ 162 h 440"/>
                    <a:gd name="T54" fmla="*/ 0 w 1055"/>
                    <a:gd name="T55" fmla="*/ 220 h 440"/>
                    <a:gd name="T56" fmla="*/ 4 w 1055"/>
                    <a:gd name="T57" fmla="*/ 278 h 440"/>
                    <a:gd name="T58" fmla="*/ 13 w 1055"/>
                    <a:gd name="T59" fmla="*/ 333 h 440"/>
                    <a:gd name="T60" fmla="*/ 29 w 1055"/>
                    <a:gd name="T61" fmla="*/ 389 h 440"/>
                    <a:gd name="T62" fmla="*/ 49 w 1055"/>
                    <a:gd name="T63" fmla="*/ 440 h 440"/>
                    <a:gd name="T64" fmla="*/ 62 w 1055"/>
                    <a:gd name="T65" fmla="*/ 440 h 440"/>
                    <a:gd name="T66" fmla="*/ 42 w 1055"/>
                    <a:gd name="T67" fmla="*/ 389 h 440"/>
                    <a:gd name="T68" fmla="*/ 26 w 1055"/>
                    <a:gd name="T69" fmla="*/ 337 h 440"/>
                    <a:gd name="T70" fmla="*/ 20 w 1055"/>
                    <a:gd name="T71" fmla="*/ 308 h 440"/>
                    <a:gd name="T72" fmla="*/ 17 w 1055"/>
                    <a:gd name="T73" fmla="*/ 278 h 440"/>
                    <a:gd name="T74" fmla="*/ 13 w 1055"/>
                    <a:gd name="T75" fmla="*/ 249 h 440"/>
                    <a:gd name="T76" fmla="*/ 13 w 1055"/>
                    <a:gd name="T77" fmla="*/ 220 h 440"/>
                    <a:gd name="T78" fmla="*/ 13 w 1055"/>
                    <a:gd name="T79" fmla="*/ 191 h 440"/>
                    <a:gd name="T80" fmla="*/ 17 w 1055"/>
                    <a:gd name="T81" fmla="*/ 162 h 440"/>
                    <a:gd name="T82" fmla="*/ 20 w 1055"/>
                    <a:gd name="T83" fmla="*/ 133 h 440"/>
                    <a:gd name="T84" fmla="*/ 26 w 1055"/>
                    <a:gd name="T85" fmla="*/ 107 h 440"/>
                    <a:gd name="T86" fmla="*/ 42 w 1055"/>
                    <a:gd name="T87" fmla="*/ 52 h 440"/>
                    <a:gd name="T88" fmla="*/ 62 w 1055"/>
                    <a:gd name="T89" fmla="*/ 0 h 440"/>
                    <a:gd name="T90" fmla="*/ 49 w 1055"/>
                    <a:gd name="T91" fmla="*/ 0 h 44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055" h="440">
                      <a:moveTo>
                        <a:pt x="1055" y="220"/>
                      </a:moveTo>
                      <a:lnTo>
                        <a:pt x="1052" y="162"/>
                      </a:lnTo>
                      <a:lnTo>
                        <a:pt x="1042" y="107"/>
                      </a:lnTo>
                      <a:lnTo>
                        <a:pt x="1026" y="52"/>
                      </a:lnTo>
                      <a:lnTo>
                        <a:pt x="1007" y="0"/>
                      </a:lnTo>
                      <a:lnTo>
                        <a:pt x="994" y="0"/>
                      </a:lnTo>
                      <a:lnTo>
                        <a:pt x="1013" y="52"/>
                      </a:lnTo>
                      <a:lnTo>
                        <a:pt x="1029" y="107"/>
                      </a:lnTo>
                      <a:lnTo>
                        <a:pt x="1036" y="133"/>
                      </a:lnTo>
                      <a:lnTo>
                        <a:pt x="1039" y="162"/>
                      </a:lnTo>
                      <a:lnTo>
                        <a:pt x="1042" y="191"/>
                      </a:lnTo>
                      <a:lnTo>
                        <a:pt x="1042" y="220"/>
                      </a:lnTo>
                      <a:lnTo>
                        <a:pt x="1042" y="249"/>
                      </a:lnTo>
                      <a:lnTo>
                        <a:pt x="1039" y="278"/>
                      </a:lnTo>
                      <a:lnTo>
                        <a:pt x="1036" y="308"/>
                      </a:lnTo>
                      <a:lnTo>
                        <a:pt x="1029" y="337"/>
                      </a:lnTo>
                      <a:lnTo>
                        <a:pt x="1013" y="389"/>
                      </a:lnTo>
                      <a:lnTo>
                        <a:pt x="994" y="440"/>
                      </a:lnTo>
                      <a:lnTo>
                        <a:pt x="1007" y="440"/>
                      </a:lnTo>
                      <a:lnTo>
                        <a:pt x="1026" y="389"/>
                      </a:lnTo>
                      <a:lnTo>
                        <a:pt x="1042" y="333"/>
                      </a:lnTo>
                      <a:lnTo>
                        <a:pt x="1052" y="278"/>
                      </a:lnTo>
                      <a:lnTo>
                        <a:pt x="1055" y="220"/>
                      </a:lnTo>
                      <a:close/>
                      <a:moveTo>
                        <a:pt x="49" y="0"/>
                      </a:moveTo>
                      <a:lnTo>
                        <a:pt x="29" y="52"/>
                      </a:lnTo>
                      <a:lnTo>
                        <a:pt x="13" y="107"/>
                      </a:lnTo>
                      <a:lnTo>
                        <a:pt x="4" y="162"/>
                      </a:lnTo>
                      <a:lnTo>
                        <a:pt x="0" y="220"/>
                      </a:lnTo>
                      <a:lnTo>
                        <a:pt x="4" y="278"/>
                      </a:lnTo>
                      <a:lnTo>
                        <a:pt x="13" y="333"/>
                      </a:lnTo>
                      <a:lnTo>
                        <a:pt x="29" y="389"/>
                      </a:lnTo>
                      <a:lnTo>
                        <a:pt x="49" y="440"/>
                      </a:lnTo>
                      <a:lnTo>
                        <a:pt x="62" y="440"/>
                      </a:lnTo>
                      <a:lnTo>
                        <a:pt x="42" y="389"/>
                      </a:lnTo>
                      <a:lnTo>
                        <a:pt x="26" y="337"/>
                      </a:lnTo>
                      <a:lnTo>
                        <a:pt x="20" y="308"/>
                      </a:lnTo>
                      <a:lnTo>
                        <a:pt x="17" y="278"/>
                      </a:lnTo>
                      <a:lnTo>
                        <a:pt x="13" y="249"/>
                      </a:lnTo>
                      <a:lnTo>
                        <a:pt x="13" y="220"/>
                      </a:lnTo>
                      <a:lnTo>
                        <a:pt x="13" y="191"/>
                      </a:lnTo>
                      <a:lnTo>
                        <a:pt x="17" y="162"/>
                      </a:lnTo>
                      <a:lnTo>
                        <a:pt x="20" y="133"/>
                      </a:lnTo>
                      <a:lnTo>
                        <a:pt x="26" y="107"/>
                      </a:lnTo>
                      <a:lnTo>
                        <a:pt x="42" y="52"/>
                      </a:lnTo>
                      <a:lnTo>
                        <a:pt x="62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EA5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09" name="Freeform 458"/>
                <p:cNvSpPr>
                  <a:spLocks noEditPoints="1"/>
                </p:cNvSpPr>
                <p:nvPr/>
              </p:nvSpPr>
              <p:spPr bwMode="auto">
                <a:xfrm>
                  <a:off x="2505" y="2537"/>
                  <a:ext cx="1042" cy="440"/>
                </a:xfrm>
                <a:custGeom>
                  <a:avLst/>
                  <a:gdLst>
                    <a:gd name="T0" fmla="*/ 1042 w 1042"/>
                    <a:gd name="T1" fmla="*/ 220 h 440"/>
                    <a:gd name="T2" fmla="*/ 1038 w 1042"/>
                    <a:gd name="T3" fmla="*/ 162 h 440"/>
                    <a:gd name="T4" fmla="*/ 1029 w 1042"/>
                    <a:gd name="T5" fmla="*/ 107 h 440"/>
                    <a:gd name="T6" fmla="*/ 1013 w 1042"/>
                    <a:gd name="T7" fmla="*/ 52 h 440"/>
                    <a:gd name="T8" fmla="*/ 993 w 1042"/>
                    <a:gd name="T9" fmla="*/ 0 h 440"/>
                    <a:gd name="T10" fmla="*/ 980 w 1042"/>
                    <a:gd name="T11" fmla="*/ 0 h 440"/>
                    <a:gd name="T12" fmla="*/ 1000 w 1042"/>
                    <a:gd name="T13" fmla="*/ 52 h 440"/>
                    <a:gd name="T14" fmla="*/ 1016 w 1042"/>
                    <a:gd name="T15" fmla="*/ 104 h 440"/>
                    <a:gd name="T16" fmla="*/ 1022 w 1042"/>
                    <a:gd name="T17" fmla="*/ 133 h 440"/>
                    <a:gd name="T18" fmla="*/ 1026 w 1042"/>
                    <a:gd name="T19" fmla="*/ 162 h 440"/>
                    <a:gd name="T20" fmla="*/ 1029 w 1042"/>
                    <a:gd name="T21" fmla="*/ 191 h 440"/>
                    <a:gd name="T22" fmla="*/ 1029 w 1042"/>
                    <a:gd name="T23" fmla="*/ 220 h 440"/>
                    <a:gd name="T24" fmla="*/ 1029 w 1042"/>
                    <a:gd name="T25" fmla="*/ 249 h 440"/>
                    <a:gd name="T26" fmla="*/ 1026 w 1042"/>
                    <a:gd name="T27" fmla="*/ 278 h 440"/>
                    <a:gd name="T28" fmla="*/ 1022 w 1042"/>
                    <a:gd name="T29" fmla="*/ 308 h 440"/>
                    <a:gd name="T30" fmla="*/ 1016 w 1042"/>
                    <a:gd name="T31" fmla="*/ 337 h 440"/>
                    <a:gd name="T32" fmla="*/ 1000 w 1042"/>
                    <a:gd name="T33" fmla="*/ 389 h 440"/>
                    <a:gd name="T34" fmla="*/ 980 w 1042"/>
                    <a:gd name="T35" fmla="*/ 440 h 440"/>
                    <a:gd name="T36" fmla="*/ 993 w 1042"/>
                    <a:gd name="T37" fmla="*/ 440 h 440"/>
                    <a:gd name="T38" fmla="*/ 1013 w 1042"/>
                    <a:gd name="T39" fmla="*/ 389 h 440"/>
                    <a:gd name="T40" fmla="*/ 1029 w 1042"/>
                    <a:gd name="T41" fmla="*/ 337 h 440"/>
                    <a:gd name="T42" fmla="*/ 1038 w 1042"/>
                    <a:gd name="T43" fmla="*/ 278 h 440"/>
                    <a:gd name="T44" fmla="*/ 1042 w 1042"/>
                    <a:gd name="T45" fmla="*/ 220 h 440"/>
                    <a:gd name="T46" fmla="*/ 48 w 1042"/>
                    <a:gd name="T47" fmla="*/ 0 h 440"/>
                    <a:gd name="T48" fmla="*/ 29 w 1042"/>
                    <a:gd name="T49" fmla="*/ 52 h 440"/>
                    <a:gd name="T50" fmla="*/ 13 w 1042"/>
                    <a:gd name="T51" fmla="*/ 107 h 440"/>
                    <a:gd name="T52" fmla="*/ 3 w 1042"/>
                    <a:gd name="T53" fmla="*/ 162 h 440"/>
                    <a:gd name="T54" fmla="*/ 0 w 1042"/>
                    <a:gd name="T55" fmla="*/ 220 h 440"/>
                    <a:gd name="T56" fmla="*/ 3 w 1042"/>
                    <a:gd name="T57" fmla="*/ 278 h 440"/>
                    <a:gd name="T58" fmla="*/ 13 w 1042"/>
                    <a:gd name="T59" fmla="*/ 337 h 440"/>
                    <a:gd name="T60" fmla="*/ 29 w 1042"/>
                    <a:gd name="T61" fmla="*/ 389 h 440"/>
                    <a:gd name="T62" fmla="*/ 48 w 1042"/>
                    <a:gd name="T63" fmla="*/ 440 h 440"/>
                    <a:gd name="T64" fmla="*/ 61 w 1042"/>
                    <a:gd name="T65" fmla="*/ 440 h 440"/>
                    <a:gd name="T66" fmla="*/ 42 w 1042"/>
                    <a:gd name="T67" fmla="*/ 389 h 440"/>
                    <a:gd name="T68" fmla="*/ 26 w 1042"/>
                    <a:gd name="T69" fmla="*/ 337 h 440"/>
                    <a:gd name="T70" fmla="*/ 19 w 1042"/>
                    <a:gd name="T71" fmla="*/ 308 h 440"/>
                    <a:gd name="T72" fmla="*/ 16 w 1042"/>
                    <a:gd name="T73" fmla="*/ 278 h 440"/>
                    <a:gd name="T74" fmla="*/ 13 w 1042"/>
                    <a:gd name="T75" fmla="*/ 249 h 440"/>
                    <a:gd name="T76" fmla="*/ 13 w 1042"/>
                    <a:gd name="T77" fmla="*/ 220 h 440"/>
                    <a:gd name="T78" fmla="*/ 13 w 1042"/>
                    <a:gd name="T79" fmla="*/ 191 h 440"/>
                    <a:gd name="T80" fmla="*/ 16 w 1042"/>
                    <a:gd name="T81" fmla="*/ 162 h 440"/>
                    <a:gd name="T82" fmla="*/ 19 w 1042"/>
                    <a:gd name="T83" fmla="*/ 133 h 440"/>
                    <a:gd name="T84" fmla="*/ 26 w 1042"/>
                    <a:gd name="T85" fmla="*/ 104 h 440"/>
                    <a:gd name="T86" fmla="*/ 42 w 1042"/>
                    <a:gd name="T87" fmla="*/ 52 h 440"/>
                    <a:gd name="T88" fmla="*/ 61 w 1042"/>
                    <a:gd name="T89" fmla="*/ 0 h 440"/>
                    <a:gd name="T90" fmla="*/ 48 w 1042"/>
                    <a:gd name="T91" fmla="*/ 0 h 44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042" h="440">
                      <a:moveTo>
                        <a:pt x="1042" y="220"/>
                      </a:moveTo>
                      <a:lnTo>
                        <a:pt x="1038" y="162"/>
                      </a:lnTo>
                      <a:lnTo>
                        <a:pt x="1029" y="107"/>
                      </a:lnTo>
                      <a:lnTo>
                        <a:pt x="1013" y="52"/>
                      </a:lnTo>
                      <a:lnTo>
                        <a:pt x="993" y="0"/>
                      </a:lnTo>
                      <a:lnTo>
                        <a:pt x="980" y="0"/>
                      </a:lnTo>
                      <a:lnTo>
                        <a:pt x="1000" y="52"/>
                      </a:lnTo>
                      <a:lnTo>
                        <a:pt x="1016" y="104"/>
                      </a:lnTo>
                      <a:lnTo>
                        <a:pt x="1022" y="133"/>
                      </a:lnTo>
                      <a:lnTo>
                        <a:pt x="1026" y="162"/>
                      </a:lnTo>
                      <a:lnTo>
                        <a:pt x="1029" y="191"/>
                      </a:lnTo>
                      <a:lnTo>
                        <a:pt x="1029" y="220"/>
                      </a:lnTo>
                      <a:lnTo>
                        <a:pt x="1029" y="249"/>
                      </a:lnTo>
                      <a:lnTo>
                        <a:pt x="1026" y="278"/>
                      </a:lnTo>
                      <a:lnTo>
                        <a:pt x="1022" y="308"/>
                      </a:lnTo>
                      <a:lnTo>
                        <a:pt x="1016" y="337"/>
                      </a:lnTo>
                      <a:lnTo>
                        <a:pt x="1000" y="389"/>
                      </a:lnTo>
                      <a:lnTo>
                        <a:pt x="980" y="440"/>
                      </a:lnTo>
                      <a:lnTo>
                        <a:pt x="993" y="440"/>
                      </a:lnTo>
                      <a:lnTo>
                        <a:pt x="1013" y="389"/>
                      </a:lnTo>
                      <a:lnTo>
                        <a:pt x="1029" y="337"/>
                      </a:lnTo>
                      <a:lnTo>
                        <a:pt x="1038" y="278"/>
                      </a:lnTo>
                      <a:lnTo>
                        <a:pt x="1042" y="220"/>
                      </a:lnTo>
                      <a:close/>
                      <a:moveTo>
                        <a:pt x="48" y="0"/>
                      </a:moveTo>
                      <a:lnTo>
                        <a:pt x="29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7"/>
                      </a:lnTo>
                      <a:lnTo>
                        <a:pt x="29" y="389"/>
                      </a:lnTo>
                      <a:lnTo>
                        <a:pt x="48" y="440"/>
                      </a:lnTo>
                      <a:lnTo>
                        <a:pt x="61" y="440"/>
                      </a:lnTo>
                      <a:lnTo>
                        <a:pt x="42" y="389"/>
                      </a:lnTo>
                      <a:lnTo>
                        <a:pt x="26" y="337"/>
                      </a:lnTo>
                      <a:lnTo>
                        <a:pt x="19" y="308"/>
                      </a:lnTo>
                      <a:lnTo>
                        <a:pt x="16" y="278"/>
                      </a:lnTo>
                      <a:lnTo>
                        <a:pt x="13" y="249"/>
                      </a:lnTo>
                      <a:lnTo>
                        <a:pt x="13" y="220"/>
                      </a:lnTo>
                      <a:lnTo>
                        <a:pt x="13" y="191"/>
                      </a:lnTo>
                      <a:lnTo>
                        <a:pt x="16" y="162"/>
                      </a:lnTo>
                      <a:lnTo>
                        <a:pt x="19" y="133"/>
                      </a:lnTo>
                      <a:lnTo>
                        <a:pt x="26" y="104"/>
                      </a:lnTo>
                      <a:lnTo>
                        <a:pt x="42" y="52"/>
                      </a:lnTo>
                      <a:lnTo>
                        <a:pt x="61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EA5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0" name="Freeform 459"/>
                <p:cNvSpPr>
                  <a:spLocks noEditPoints="1"/>
                </p:cNvSpPr>
                <p:nvPr/>
              </p:nvSpPr>
              <p:spPr bwMode="auto">
                <a:xfrm>
                  <a:off x="2511" y="2537"/>
                  <a:ext cx="1029" cy="444"/>
                </a:xfrm>
                <a:custGeom>
                  <a:avLst/>
                  <a:gdLst>
                    <a:gd name="T0" fmla="*/ 1029 w 1029"/>
                    <a:gd name="T1" fmla="*/ 220 h 444"/>
                    <a:gd name="T2" fmla="*/ 1029 w 1029"/>
                    <a:gd name="T3" fmla="*/ 191 h 444"/>
                    <a:gd name="T4" fmla="*/ 1026 w 1029"/>
                    <a:gd name="T5" fmla="*/ 162 h 444"/>
                    <a:gd name="T6" fmla="*/ 1023 w 1029"/>
                    <a:gd name="T7" fmla="*/ 133 h 444"/>
                    <a:gd name="T8" fmla="*/ 1016 w 1029"/>
                    <a:gd name="T9" fmla="*/ 107 h 444"/>
                    <a:gd name="T10" fmla="*/ 1000 w 1029"/>
                    <a:gd name="T11" fmla="*/ 52 h 444"/>
                    <a:gd name="T12" fmla="*/ 981 w 1029"/>
                    <a:gd name="T13" fmla="*/ 0 h 444"/>
                    <a:gd name="T14" fmla="*/ 965 w 1029"/>
                    <a:gd name="T15" fmla="*/ 0 h 444"/>
                    <a:gd name="T16" fmla="*/ 987 w 1029"/>
                    <a:gd name="T17" fmla="*/ 52 h 444"/>
                    <a:gd name="T18" fmla="*/ 1003 w 1029"/>
                    <a:gd name="T19" fmla="*/ 104 h 444"/>
                    <a:gd name="T20" fmla="*/ 1010 w 1029"/>
                    <a:gd name="T21" fmla="*/ 133 h 444"/>
                    <a:gd name="T22" fmla="*/ 1013 w 1029"/>
                    <a:gd name="T23" fmla="*/ 162 h 444"/>
                    <a:gd name="T24" fmla="*/ 1016 w 1029"/>
                    <a:gd name="T25" fmla="*/ 191 h 444"/>
                    <a:gd name="T26" fmla="*/ 1016 w 1029"/>
                    <a:gd name="T27" fmla="*/ 220 h 444"/>
                    <a:gd name="T28" fmla="*/ 1016 w 1029"/>
                    <a:gd name="T29" fmla="*/ 249 h 444"/>
                    <a:gd name="T30" fmla="*/ 1013 w 1029"/>
                    <a:gd name="T31" fmla="*/ 278 h 444"/>
                    <a:gd name="T32" fmla="*/ 1010 w 1029"/>
                    <a:gd name="T33" fmla="*/ 308 h 444"/>
                    <a:gd name="T34" fmla="*/ 1003 w 1029"/>
                    <a:gd name="T35" fmla="*/ 337 h 444"/>
                    <a:gd name="T36" fmla="*/ 987 w 1029"/>
                    <a:gd name="T37" fmla="*/ 392 h 444"/>
                    <a:gd name="T38" fmla="*/ 965 w 1029"/>
                    <a:gd name="T39" fmla="*/ 444 h 444"/>
                    <a:gd name="T40" fmla="*/ 981 w 1029"/>
                    <a:gd name="T41" fmla="*/ 440 h 444"/>
                    <a:gd name="T42" fmla="*/ 1000 w 1029"/>
                    <a:gd name="T43" fmla="*/ 389 h 444"/>
                    <a:gd name="T44" fmla="*/ 1016 w 1029"/>
                    <a:gd name="T45" fmla="*/ 337 h 444"/>
                    <a:gd name="T46" fmla="*/ 1023 w 1029"/>
                    <a:gd name="T47" fmla="*/ 308 h 444"/>
                    <a:gd name="T48" fmla="*/ 1026 w 1029"/>
                    <a:gd name="T49" fmla="*/ 278 h 444"/>
                    <a:gd name="T50" fmla="*/ 1029 w 1029"/>
                    <a:gd name="T51" fmla="*/ 249 h 444"/>
                    <a:gd name="T52" fmla="*/ 1029 w 1029"/>
                    <a:gd name="T53" fmla="*/ 220 h 444"/>
                    <a:gd name="T54" fmla="*/ 49 w 1029"/>
                    <a:gd name="T55" fmla="*/ 0 h 444"/>
                    <a:gd name="T56" fmla="*/ 29 w 1029"/>
                    <a:gd name="T57" fmla="*/ 52 h 444"/>
                    <a:gd name="T58" fmla="*/ 13 w 1029"/>
                    <a:gd name="T59" fmla="*/ 107 h 444"/>
                    <a:gd name="T60" fmla="*/ 7 w 1029"/>
                    <a:gd name="T61" fmla="*/ 133 h 444"/>
                    <a:gd name="T62" fmla="*/ 4 w 1029"/>
                    <a:gd name="T63" fmla="*/ 162 h 444"/>
                    <a:gd name="T64" fmla="*/ 0 w 1029"/>
                    <a:gd name="T65" fmla="*/ 191 h 444"/>
                    <a:gd name="T66" fmla="*/ 0 w 1029"/>
                    <a:gd name="T67" fmla="*/ 220 h 444"/>
                    <a:gd name="T68" fmla="*/ 0 w 1029"/>
                    <a:gd name="T69" fmla="*/ 249 h 444"/>
                    <a:gd name="T70" fmla="*/ 4 w 1029"/>
                    <a:gd name="T71" fmla="*/ 278 h 444"/>
                    <a:gd name="T72" fmla="*/ 7 w 1029"/>
                    <a:gd name="T73" fmla="*/ 308 h 444"/>
                    <a:gd name="T74" fmla="*/ 13 w 1029"/>
                    <a:gd name="T75" fmla="*/ 337 h 444"/>
                    <a:gd name="T76" fmla="*/ 29 w 1029"/>
                    <a:gd name="T77" fmla="*/ 389 h 444"/>
                    <a:gd name="T78" fmla="*/ 49 w 1029"/>
                    <a:gd name="T79" fmla="*/ 440 h 444"/>
                    <a:gd name="T80" fmla="*/ 65 w 1029"/>
                    <a:gd name="T81" fmla="*/ 444 h 444"/>
                    <a:gd name="T82" fmla="*/ 42 w 1029"/>
                    <a:gd name="T83" fmla="*/ 392 h 444"/>
                    <a:gd name="T84" fmla="*/ 26 w 1029"/>
                    <a:gd name="T85" fmla="*/ 337 h 444"/>
                    <a:gd name="T86" fmla="*/ 20 w 1029"/>
                    <a:gd name="T87" fmla="*/ 308 h 444"/>
                    <a:gd name="T88" fmla="*/ 16 w 1029"/>
                    <a:gd name="T89" fmla="*/ 278 h 444"/>
                    <a:gd name="T90" fmla="*/ 13 w 1029"/>
                    <a:gd name="T91" fmla="*/ 249 h 444"/>
                    <a:gd name="T92" fmla="*/ 13 w 1029"/>
                    <a:gd name="T93" fmla="*/ 220 h 444"/>
                    <a:gd name="T94" fmla="*/ 13 w 1029"/>
                    <a:gd name="T95" fmla="*/ 191 h 444"/>
                    <a:gd name="T96" fmla="*/ 16 w 1029"/>
                    <a:gd name="T97" fmla="*/ 162 h 444"/>
                    <a:gd name="T98" fmla="*/ 20 w 1029"/>
                    <a:gd name="T99" fmla="*/ 133 h 444"/>
                    <a:gd name="T100" fmla="*/ 26 w 1029"/>
                    <a:gd name="T101" fmla="*/ 104 h 444"/>
                    <a:gd name="T102" fmla="*/ 42 w 1029"/>
                    <a:gd name="T103" fmla="*/ 52 h 444"/>
                    <a:gd name="T104" fmla="*/ 65 w 1029"/>
                    <a:gd name="T105" fmla="*/ 0 h 444"/>
                    <a:gd name="T106" fmla="*/ 49 w 1029"/>
                    <a:gd name="T107" fmla="*/ 0 h 44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29" h="444">
                      <a:moveTo>
                        <a:pt x="1029" y="220"/>
                      </a:moveTo>
                      <a:lnTo>
                        <a:pt x="1029" y="191"/>
                      </a:lnTo>
                      <a:lnTo>
                        <a:pt x="1026" y="162"/>
                      </a:lnTo>
                      <a:lnTo>
                        <a:pt x="1023" y="133"/>
                      </a:lnTo>
                      <a:lnTo>
                        <a:pt x="1016" y="107"/>
                      </a:lnTo>
                      <a:lnTo>
                        <a:pt x="1000" y="52"/>
                      </a:lnTo>
                      <a:lnTo>
                        <a:pt x="981" y="0"/>
                      </a:lnTo>
                      <a:lnTo>
                        <a:pt x="965" y="0"/>
                      </a:lnTo>
                      <a:lnTo>
                        <a:pt x="987" y="52"/>
                      </a:lnTo>
                      <a:lnTo>
                        <a:pt x="1003" y="104"/>
                      </a:lnTo>
                      <a:lnTo>
                        <a:pt x="1010" y="133"/>
                      </a:lnTo>
                      <a:lnTo>
                        <a:pt x="1013" y="162"/>
                      </a:lnTo>
                      <a:lnTo>
                        <a:pt x="1016" y="191"/>
                      </a:lnTo>
                      <a:lnTo>
                        <a:pt x="1016" y="220"/>
                      </a:lnTo>
                      <a:lnTo>
                        <a:pt x="1016" y="249"/>
                      </a:lnTo>
                      <a:lnTo>
                        <a:pt x="1013" y="278"/>
                      </a:lnTo>
                      <a:lnTo>
                        <a:pt x="1010" y="308"/>
                      </a:lnTo>
                      <a:lnTo>
                        <a:pt x="1003" y="337"/>
                      </a:lnTo>
                      <a:lnTo>
                        <a:pt x="987" y="392"/>
                      </a:lnTo>
                      <a:lnTo>
                        <a:pt x="965" y="444"/>
                      </a:lnTo>
                      <a:lnTo>
                        <a:pt x="981" y="440"/>
                      </a:lnTo>
                      <a:lnTo>
                        <a:pt x="1000" y="389"/>
                      </a:lnTo>
                      <a:lnTo>
                        <a:pt x="1016" y="337"/>
                      </a:lnTo>
                      <a:lnTo>
                        <a:pt x="1023" y="308"/>
                      </a:lnTo>
                      <a:lnTo>
                        <a:pt x="1026" y="278"/>
                      </a:lnTo>
                      <a:lnTo>
                        <a:pt x="1029" y="249"/>
                      </a:lnTo>
                      <a:lnTo>
                        <a:pt x="1029" y="220"/>
                      </a:lnTo>
                      <a:close/>
                      <a:moveTo>
                        <a:pt x="49" y="0"/>
                      </a:moveTo>
                      <a:lnTo>
                        <a:pt x="29" y="52"/>
                      </a:lnTo>
                      <a:lnTo>
                        <a:pt x="13" y="107"/>
                      </a:lnTo>
                      <a:lnTo>
                        <a:pt x="7" y="133"/>
                      </a:lnTo>
                      <a:lnTo>
                        <a:pt x="4" y="162"/>
                      </a:lnTo>
                      <a:lnTo>
                        <a:pt x="0" y="191"/>
                      </a:lnTo>
                      <a:lnTo>
                        <a:pt x="0" y="220"/>
                      </a:lnTo>
                      <a:lnTo>
                        <a:pt x="0" y="249"/>
                      </a:lnTo>
                      <a:lnTo>
                        <a:pt x="4" y="278"/>
                      </a:lnTo>
                      <a:lnTo>
                        <a:pt x="7" y="308"/>
                      </a:lnTo>
                      <a:lnTo>
                        <a:pt x="13" y="337"/>
                      </a:lnTo>
                      <a:lnTo>
                        <a:pt x="29" y="389"/>
                      </a:lnTo>
                      <a:lnTo>
                        <a:pt x="49" y="440"/>
                      </a:lnTo>
                      <a:lnTo>
                        <a:pt x="65" y="444"/>
                      </a:lnTo>
                      <a:lnTo>
                        <a:pt x="42" y="392"/>
                      </a:lnTo>
                      <a:lnTo>
                        <a:pt x="26" y="337"/>
                      </a:lnTo>
                      <a:lnTo>
                        <a:pt x="20" y="308"/>
                      </a:lnTo>
                      <a:lnTo>
                        <a:pt x="16" y="278"/>
                      </a:lnTo>
                      <a:lnTo>
                        <a:pt x="13" y="249"/>
                      </a:lnTo>
                      <a:lnTo>
                        <a:pt x="13" y="220"/>
                      </a:lnTo>
                      <a:lnTo>
                        <a:pt x="13" y="191"/>
                      </a:lnTo>
                      <a:lnTo>
                        <a:pt x="16" y="162"/>
                      </a:lnTo>
                      <a:lnTo>
                        <a:pt x="20" y="133"/>
                      </a:lnTo>
                      <a:lnTo>
                        <a:pt x="26" y="104"/>
                      </a:lnTo>
                      <a:lnTo>
                        <a:pt x="42" y="52"/>
                      </a:lnTo>
                      <a:lnTo>
                        <a:pt x="65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EA57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1" name="Freeform 460"/>
                <p:cNvSpPr>
                  <a:spLocks noEditPoints="1"/>
                </p:cNvSpPr>
                <p:nvPr/>
              </p:nvSpPr>
              <p:spPr bwMode="auto">
                <a:xfrm>
                  <a:off x="2518" y="2537"/>
                  <a:ext cx="1016" cy="444"/>
                </a:xfrm>
                <a:custGeom>
                  <a:avLst/>
                  <a:gdLst>
                    <a:gd name="T0" fmla="*/ 1016 w 1016"/>
                    <a:gd name="T1" fmla="*/ 220 h 444"/>
                    <a:gd name="T2" fmla="*/ 1016 w 1016"/>
                    <a:gd name="T3" fmla="*/ 191 h 444"/>
                    <a:gd name="T4" fmla="*/ 1013 w 1016"/>
                    <a:gd name="T5" fmla="*/ 162 h 444"/>
                    <a:gd name="T6" fmla="*/ 1009 w 1016"/>
                    <a:gd name="T7" fmla="*/ 133 h 444"/>
                    <a:gd name="T8" fmla="*/ 1003 w 1016"/>
                    <a:gd name="T9" fmla="*/ 104 h 444"/>
                    <a:gd name="T10" fmla="*/ 987 w 1016"/>
                    <a:gd name="T11" fmla="*/ 52 h 444"/>
                    <a:gd name="T12" fmla="*/ 967 w 1016"/>
                    <a:gd name="T13" fmla="*/ 0 h 444"/>
                    <a:gd name="T14" fmla="*/ 951 w 1016"/>
                    <a:gd name="T15" fmla="*/ 0 h 444"/>
                    <a:gd name="T16" fmla="*/ 974 w 1016"/>
                    <a:gd name="T17" fmla="*/ 49 h 444"/>
                    <a:gd name="T18" fmla="*/ 990 w 1016"/>
                    <a:gd name="T19" fmla="*/ 104 h 444"/>
                    <a:gd name="T20" fmla="*/ 996 w 1016"/>
                    <a:gd name="T21" fmla="*/ 133 h 444"/>
                    <a:gd name="T22" fmla="*/ 1000 w 1016"/>
                    <a:gd name="T23" fmla="*/ 162 h 444"/>
                    <a:gd name="T24" fmla="*/ 1003 w 1016"/>
                    <a:gd name="T25" fmla="*/ 191 h 444"/>
                    <a:gd name="T26" fmla="*/ 1006 w 1016"/>
                    <a:gd name="T27" fmla="*/ 220 h 444"/>
                    <a:gd name="T28" fmla="*/ 1003 w 1016"/>
                    <a:gd name="T29" fmla="*/ 249 h 444"/>
                    <a:gd name="T30" fmla="*/ 1000 w 1016"/>
                    <a:gd name="T31" fmla="*/ 278 h 444"/>
                    <a:gd name="T32" fmla="*/ 996 w 1016"/>
                    <a:gd name="T33" fmla="*/ 308 h 444"/>
                    <a:gd name="T34" fmla="*/ 990 w 1016"/>
                    <a:gd name="T35" fmla="*/ 337 h 444"/>
                    <a:gd name="T36" fmla="*/ 974 w 1016"/>
                    <a:gd name="T37" fmla="*/ 392 h 444"/>
                    <a:gd name="T38" fmla="*/ 951 w 1016"/>
                    <a:gd name="T39" fmla="*/ 444 h 444"/>
                    <a:gd name="T40" fmla="*/ 967 w 1016"/>
                    <a:gd name="T41" fmla="*/ 440 h 444"/>
                    <a:gd name="T42" fmla="*/ 987 w 1016"/>
                    <a:gd name="T43" fmla="*/ 389 h 444"/>
                    <a:gd name="T44" fmla="*/ 1003 w 1016"/>
                    <a:gd name="T45" fmla="*/ 337 h 444"/>
                    <a:gd name="T46" fmla="*/ 1009 w 1016"/>
                    <a:gd name="T47" fmla="*/ 308 h 444"/>
                    <a:gd name="T48" fmla="*/ 1013 w 1016"/>
                    <a:gd name="T49" fmla="*/ 278 h 444"/>
                    <a:gd name="T50" fmla="*/ 1016 w 1016"/>
                    <a:gd name="T51" fmla="*/ 249 h 444"/>
                    <a:gd name="T52" fmla="*/ 1016 w 1016"/>
                    <a:gd name="T53" fmla="*/ 220 h 444"/>
                    <a:gd name="T54" fmla="*/ 48 w 1016"/>
                    <a:gd name="T55" fmla="*/ 0 h 444"/>
                    <a:gd name="T56" fmla="*/ 29 w 1016"/>
                    <a:gd name="T57" fmla="*/ 52 h 444"/>
                    <a:gd name="T58" fmla="*/ 13 w 1016"/>
                    <a:gd name="T59" fmla="*/ 104 h 444"/>
                    <a:gd name="T60" fmla="*/ 6 w 1016"/>
                    <a:gd name="T61" fmla="*/ 133 h 444"/>
                    <a:gd name="T62" fmla="*/ 3 w 1016"/>
                    <a:gd name="T63" fmla="*/ 162 h 444"/>
                    <a:gd name="T64" fmla="*/ 0 w 1016"/>
                    <a:gd name="T65" fmla="*/ 191 h 444"/>
                    <a:gd name="T66" fmla="*/ 0 w 1016"/>
                    <a:gd name="T67" fmla="*/ 220 h 444"/>
                    <a:gd name="T68" fmla="*/ 0 w 1016"/>
                    <a:gd name="T69" fmla="*/ 249 h 444"/>
                    <a:gd name="T70" fmla="*/ 3 w 1016"/>
                    <a:gd name="T71" fmla="*/ 278 h 444"/>
                    <a:gd name="T72" fmla="*/ 6 w 1016"/>
                    <a:gd name="T73" fmla="*/ 308 h 444"/>
                    <a:gd name="T74" fmla="*/ 13 w 1016"/>
                    <a:gd name="T75" fmla="*/ 337 h 444"/>
                    <a:gd name="T76" fmla="*/ 29 w 1016"/>
                    <a:gd name="T77" fmla="*/ 389 h 444"/>
                    <a:gd name="T78" fmla="*/ 48 w 1016"/>
                    <a:gd name="T79" fmla="*/ 440 h 444"/>
                    <a:gd name="T80" fmla="*/ 64 w 1016"/>
                    <a:gd name="T81" fmla="*/ 444 h 444"/>
                    <a:gd name="T82" fmla="*/ 42 w 1016"/>
                    <a:gd name="T83" fmla="*/ 392 h 444"/>
                    <a:gd name="T84" fmla="*/ 26 w 1016"/>
                    <a:gd name="T85" fmla="*/ 337 h 444"/>
                    <a:gd name="T86" fmla="*/ 19 w 1016"/>
                    <a:gd name="T87" fmla="*/ 308 h 444"/>
                    <a:gd name="T88" fmla="*/ 16 w 1016"/>
                    <a:gd name="T89" fmla="*/ 278 h 444"/>
                    <a:gd name="T90" fmla="*/ 13 w 1016"/>
                    <a:gd name="T91" fmla="*/ 249 h 444"/>
                    <a:gd name="T92" fmla="*/ 9 w 1016"/>
                    <a:gd name="T93" fmla="*/ 220 h 444"/>
                    <a:gd name="T94" fmla="*/ 13 w 1016"/>
                    <a:gd name="T95" fmla="*/ 191 h 444"/>
                    <a:gd name="T96" fmla="*/ 16 w 1016"/>
                    <a:gd name="T97" fmla="*/ 162 h 444"/>
                    <a:gd name="T98" fmla="*/ 19 w 1016"/>
                    <a:gd name="T99" fmla="*/ 133 h 444"/>
                    <a:gd name="T100" fmla="*/ 26 w 1016"/>
                    <a:gd name="T101" fmla="*/ 104 h 444"/>
                    <a:gd name="T102" fmla="*/ 42 w 1016"/>
                    <a:gd name="T103" fmla="*/ 49 h 444"/>
                    <a:gd name="T104" fmla="*/ 64 w 1016"/>
                    <a:gd name="T105" fmla="*/ 0 h 444"/>
                    <a:gd name="T106" fmla="*/ 48 w 1016"/>
                    <a:gd name="T107" fmla="*/ 0 h 44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16" h="444">
                      <a:moveTo>
                        <a:pt x="1016" y="220"/>
                      </a:moveTo>
                      <a:lnTo>
                        <a:pt x="1016" y="191"/>
                      </a:lnTo>
                      <a:lnTo>
                        <a:pt x="1013" y="162"/>
                      </a:lnTo>
                      <a:lnTo>
                        <a:pt x="1009" y="133"/>
                      </a:lnTo>
                      <a:lnTo>
                        <a:pt x="1003" y="104"/>
                      </a:lnTo>
                      <a:lnTo>
                        <a:pt x="987" y="52"/>
                      </a:lnTo>
                      <a:lnTo>
                        <a:pt x="967" y="0"/>
                      </a:lnTo>
                      <a:lnTo>
                        <a:pt x="951" y="0"/>
                      </a:lnTo>
                      <a:lnTo>
                        <a:pt x="974" y="49"/>
                      </a:lnTo>
                      <a:lnTo>
                        <a:pt x="990" y="104"/>
                      </a:lnTo>
                      <a:lnTo>
                        <a:pt x="996" y="133"/>
                      </a:lnTo>
                      <a:lnTo>
                        <a:pt x="1000" y="162"/>
                      </a:lnTo>
                      <a:lnTo>
                        <a:pt x="1003" y="191"/>
                      </a:lnTo>
                      <a:lnTo>
                        <a:pt x="1006" y="220"/>
                      </a:lnTo>
                      <a:lnTo>
                        <a:pt x="1003" y="249"/>
                      </a:lnTo>
                      <a:lnTo>
                        <a:pt x="1000" y="278"/>
                      </a:lnTo>
                      <a:lnTo>
                        <a:pt x="996" y="308"/>
                      </a:lnTo>
                      <a:lnTo>
                        <a:pt x="990" y="337"/>
                      </a:lnTo>
                      <a:lnTo>
                        <a:pt x="974" y="392"/>
                      </a:lnTo>
                      <a:lnTo>
                        <a:pt x="951" y="444"/>
                      </a:lnTo>
                      <a:lnTo>
                        <a:pt x="967" y="440"/>
                      </a:lnTo>
                      <a:lnTo>
                        <a:pt x="987" y="389"/>
                      </a:lnTo>
                      <a:lnTo>
                        <a:pt x="1003" y="337"/>
                      </a:lnTo>
                      <a:lnTo>
                        <a:pt x="1009" y="308"/>
                      </a:lnTo>
                      <a:lnTo>
                        <a:pt x="1013" y="278"/>
                      </a:lnTo>
                      <a:lnTo>
                        <a:pt x="1016" y="249"/>
                      </a:lnTo>
                      <a:lnTo>
                        <a:pt x="1016" y="220"/>
                      </a:lnTo>
                      <a:close/>
                      <a:moveTo>
                        <a:pt x="48" y="0"/>
                      </a:moveTo>
                      <a:lnTo>
                        <a:pt x="29" y="52"/>
                      </a:lnTo>
                      <a:lnTo>
                        <a:pt x="13" y="104"/>
                      </a:lnTo>
                      <a:lnTo>
                        <a:pt x="6" y="133"/>
                      </a:lnTo>
                      <a:lnTo>
                        <a:pt x="3" y="162"/>
                      </a:lnTo>
                      <a:lnTo>
                        <a:pt x="0" y="191"/>
                      </a:lnTo>
                      <a:lnTo>
                        <a:pt x="0" y="220"/>
                      </a:lnTo>
                      <a:lnTo>
                        <a:pt x="0" y="249"/>
                      </a:lnTo>
                      <a:lnTo>
                        <a:pt x="3" y="278"/>
                      </a:lnTo>
                      <a:lnTo>
                        <a:pt x="6" y="308"/>
                      </a:lnTo>
                      <a:lnTo>
                        <a:pt x="13" y="337"/>
                      </a:lnTo>
                      <a:lnTo>
                        <a:pt x="29" y="389"/>
                      </a:lnTo>
                      <a:lnTo>
                        <a:pt x="48" y="440"/>
                      </a:lnTo>
                      <a:lnTo>
                        <a:pt x="64" y="444"/>
                      </a:lnTo>
                      <a:lnTo>
                        <a:pt x="42" y="392"/>
                      </a:lnTo>
                      <a:lnTo>
                        <a:pt x="26" y="337"/>
                      </a:lnTo>
                      <a:lnTo>
                        <a:pt x="19" y="308"/>
                      </a:lnTo>
                      <a:lnTo>
                        <a:pt x="16" y="278"/>
                      </a:lnTo>
                      <a:lnTo>
                        <a:pt x="13" y="249"/>
                      </a:lnTo>
                      <a:lnTo>
                        <a:pt x="9" y="220"/>
                      </a:lnTo>
                      <a:lnTo>
                        <a:pt x="13" y="191"/>
                      </a:lnTo>
                      <a:lnTo>
                        <a:pt x="16" y="162"/>
                      </a:lnTo>
                      <a:lnTo>
                        <a:pt x="19" y="133"/>
                      </a:lnTo>
                      <a:lnTo>
                        <a:pt x="26" y="104"/>
                      </a:lnTo>
                      <a:lnTo>
                        <a:pt x="42" y="49"/>
                      </a:lnTo>
                      <a:lnTo>
                        <a:pt x="64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EA56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2" name="Freeform 461"/>
                <p:cNvSpPr>
                  <a:spLocks noEditPoints="1"/>
                </p:cNvSpPr>
                <p:nvPr/>
              </p:nvSpPr>
              <p:spPr bwMode="auto">
                <a:xfrm>
                  <a:off x="2524" y="2534"/>
                  <a:ext cx="1003" cy="447"/>
                </a:xfrm>
                <a:custGeom>
                  <a:avLst/>
                  <a:gdLst>
                    <a:gd name="T0" fmla="*/ 1003 w 1003"/>
                    <a:gd name="T1" fmla="*/ 223 h 447"/>
                    <a:gd name="T2" fmla="*/ 1003 w 1003"/>
                    <a:gd name="T3" fmla="*/ 194 h 447"/>
                    <a:gd name="T4" fmla="*/ 1000 w 1003"/>
                    <a:gd name="T5" fmla="*/ 165 h 447"/>
                    <a:gd name="T6" fmla="*/ 997 w 1003"/>
                    <a:gd name="T7" fmla="*/ 136 h 447"/>
                    <a:gd name="T8" fmla="*/ 990 w 1003"/>
                    <a:gd name="T9" fmla="*/ 107 h 447"/>
                    <a:gd name="T10" fmla="*/ 974 w 1003"/>
                    <a:gd name="T11" fmla="*/ 55 h 447"/>
                    <a:gd name="T12" fmla="*/ 952 w 1003"/>
                    <a:gd name="T13" fmla="*/ 3 h 447"/>
                    <a:gd name="T14" fmla="*/ 939 w 1003"/>
                    <a:gd name="T15" fmla="*/ 0 h 447"/>
                    <a:gd name="T16" fmla="*/ 952 w 1003"/>
                    <a:gd name="T17" fmla="*/ 26 h 447"/>
                    <a:gd name="T18" fmla="*/ 961 w 1003"/>
                    <a:gd name="T19" fmla="*/ 52 h 447"/>
                    <a:gd name="T20" fmla="*/ 971 w 1003"/>
                    <a:gd name="T21" fmla="*/ 81 h 447"/>
                    <a:gd name="T22" fmla="*/ 977 w 1003"/>
                    <a:gd name="T23" fmla="*/ 107 h 447"/>
                    <a:gd name="T24" fmla="*/ 984 w 1003"/>
                    <a:gd name="T25" fmla="*/ 136 h 447"/>
                    <a:gd name="T26" fmla="*/ 990 w 1003"/>
                    <a:gd name="T27" fmla="*/ 165 h 447"/>
                    <a:gd name="T28" fmla="*/ 990 w 1003"/>
                    <a:gd name="T29" fmla="*/ 194 h 447"/>
                    <a:gd name="T30" fmla="*/ 994 w 1003"/>
                    <a:gd name="T31" fmla="*/ 223 h 447"/>
                    <a:gd name="T32" fmla="*/ 990 w 1003"/>
                    <a:gd name="T33" fmla="*/ 252 h 447"/>
                    <a:gd name="T34" fmla="*/ 990 w 1003"/>
                    <a:gd name="T35" fmla="*/ 281 h 447"/>
                    <a:gd name="T36" fmla="*/ 984 w 1003"/>
                    <a:gd name="T37" fmla="*/ 311 h 447"/>
                    <a:gd name="T38" fmla="*/ 977 w 1003"/>
                    <a:gd name="T39" fmla="*/ 340 h 447"/>
                    <a:gd name="T40" fmla="*/ 971 w 1003"/>
                    <a:gd name="T41" fmla="*/ 366 h 447"/>
                    <a:gd name="T42" fmla="*/ 961 w 1003"/>
                    <a:gd name="T43" fmla="*/ 395 h 447"/>
                    <a:gd name="T44" fmla="*/ 952 w 1003"/>
                    <a:gd name="T45" fmla="*/ 421 h 447"/>
                    <a:gd name="T46" fmla="*/ 939 w 1003"/>
                    <a:gd name="T47" fmla="*/ 447 h 447"/>
                    <a:gd name="T48" fmla="*/ 952 w 1003"/>
                    <a:gd name="T49" fmla="*/ 447 h 447"/>
                    <a:gd name="T50" fmla="*/ 974 w 1003"/>
                    <a:gd name="T51" fmla="*/ 395 h 447"/>
                    <a:gd name="T52" fmla="*/ 990 w 1003"/>
                    <a:gd name="T53" fmla="*/ 340 h 447"/>
                    <a:gd name="T54" fmla="*/ 997 w 1003"/>
                    <a:gd name="T55" fmla="*/ 311 h 447"/>
                    <a:gd name="T56" fmla="*/ 1000 w 1003"/>
                    <a:gd name="T57" fmla="*/ 281 h 447"/>
                    <a:gd name="T58" fmla="*/ 1003 w 1003"/>
                    <a:gd name="T59" fmla="*/ 252 h 447"/>
                    <a:gd name="T60" fmla="*/ 1003 w 1003"/>
                    <a:gd name="T61" fmla="*/ 223 h 447"/>
                    <a:gd name="T62" fmla="*/ 52 w 1003"/>
                    <a:gd name="T63" fmla="*/ 3 h 447"/>
                    <a:gd name="T64" fmla="*/ 29 w 1003"/>
                    <a:gd name="T65" fmla="*/ 55 h 447"/>
                    <a:gd name="T66" fmla="*/ 13 w 1003"/>
                    <a:gd name="T67" fmla="*/ 107 h 447"/>
                    <a:gd name="T68" fmla="*/ 7 w 1003"/>
                    <a:gd name="T69" fmla="*/ 136 h 447"/>
                    <a:gd name="T70" fmla="*/ 3 w 1003"/>
                    <a:gd name="T71" fmla="*/ 165 h 447"/>
                    <a:gd name="T72" fmla="*/ 0 w 1003"/>
                    <a:gd name="T73" fmla="*/ 194 h 447"/>
                    <a:gd name="T74" fmla="*/ 0 w 1003"/>
                    <a:gd name="T75" fmla="*/ 223 h 447"/>
                    <a:gd name="T76" fmla="*/ 0 w 1003"/>
                    <a:gd name="T77" fmla="*/ 252 h 447"/>
                    <a:gd name="T78" fmla="*/ 3 w 1003"/>
                    <a:gd name="T79" fmla="*/ 281 h 447"/>
                    <a:gd name="T80" fmla="*/ 7 w 1003"/>
                    <a:gd name="T81" fmla="*/ 311 h 447"/>
                    <a:gd name="T82" fmla="*/ 13 w 1003"/>
                    <a:gd name="T83" fmla="*/ 340 h 447"/>
                    <a:gd name="T84" fmla="*/ 29 w 1003"/>
                    <a:gd name="T85" fmla="*/ 395 h 447"/>
                    <a:gd name="T86" fmla="*/ 52 w 1003"/>
                    <a:gd name="T87" fmla="*/ 447 h 447"/>
                    <a:gd name="T88" fmla="*/ 65 w 1003"/>
                    <a:gd name="T89" fmla="*/ 447 h 447"/>
                    <a:gd name="T90" fmla="*/ 52 w 1003"/>
                    <a:gd name="T91" fmla="*/ 421 h 447"/>
                    <a:gd name="T92" fmla="*/ 42 w 1003"/>
                    <a:gd name="T93" fmla="*/ 395 h 447"/>
                    <a:gd name="T94" fmla="*/ 33 w 1003"/>
                    <a:gd name="T95" fmla="*/ 366 h 447"/>
                    <a:gd name="T96" fmla="*/ 26 w 1003"/>
                    <a:gd name="T97" fmla="*/ 340 h 447"/>
                    <a:gd name="T98" fmla="*/ 20 w 1003"/>
                    <a:gd name="T99" fmla="*/ 311 h 447"/>
                    <a:gd name="T100" fmla="*/ 13 w 1003"/>
                    <a:gd name="T101" fmla="*/ 281 h 447"/>
                    <a:gd name="T102" fmla="*/ 13 w 1003"/>
                    <a:gd name="T103" fmla="*/ 252 h 447"/>
                    <a:gd name="T104" fmla="*/ 10 w 1003"/>
                    <a:gd name="T105" fmla="*/ 223 h 447"/>
                    <a:gd name="T106" fmla="*/ 13 w 1003"/>
                    <a:gd name="T107" fmla="*/ 194 h 447"/>
                    <a:gd name="T108" fmla="*/ 13 w 1003"/>
                    <a:gd name="T109" fmla="*/ 165 h 447"/>
                    <a:gd name="T110" fmla="*/ 20 w 1003"/>
                    <a:gd name="T111" fmla="*/ 136 h 447"/>
                    <a:gd name="T112" fmla="*/ 26 w 1003"/>
                    <a:gd name="T113" fmla="*/ 107 h 447"/>
                    <a:gd name="T114" fmla="*/ 33 w 1003"/>
                    <a:gd name="T115" fmla="*/ 81 h 447"/>
                    <a:gd name="T116" fmla="*/ 42 w 1003"/>
                    <a:gd name="T117" fmla="*/ 52 h 447"/>
                    <a:gd name="T118" fmla="*/ 52 w 1003"/>
                    <a:gd name="T119" fmla="*/ 26 h 447"/>
                    <a:gd name="T120" fmla="*/ 65 w 1003"/>
                    <a:gd name="T121" fmla="*/ 0 h 447"/>
                    <a:gd name="T122" fmla="*/ 52 w 1003"/>
                    <a:gd name="T123" fmla="*/ 3 h 44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003" h="447">
                      <a:moveTo>
                        <a:pt x="1003" y="223"/>
                      </a:moveTo>
                      <a:lnTo>
                        <a:pt x="1003" y="194"/>
                      </a:lnTo>
                      <a:lnTo>
                        <a:pt x="1000" y="165"/>
                      </a:lnTo>
                      <a:lnTo>
                        <a:pt x="997" y="136"/>
                      </a:lnTo>
                      <a:lnTo>
                        <a:pt x="990" y="107"/>
                      </a:lnTo>
                      <a:lnTo>
                        <a:pt x="974" y="55"/>
                      </a:lnTo>
                      <a:lnTo>
                        <a:pt x="952" y="3"/>
                      </a:lnTo>
                      <a:lnTo>
                        <a:pt x="939" y="0"/>
                      </a:lnTo>
                      <a:lnTo>
                        <a:pt x="952" y="26"/>
                      </a:lnTo>
                      <a:lnTo>
                        <a:pt x="961" y="52"/>
                      </a:lnTo>
                      <a:lnTo>
                        <a:pt x="971" y="81"/>
                      </a:lnTo>
                      <a:lnTo>
                        <a:pt x="977" y="107"/>
                      </a:lnTo>
                      <a:lnTo>
                        <a:pt x="984" y="136"/>
                      </a:lnTo>
                      <a:lnTo>
                        <a:pt x="990" y="165"/>
                      </a:lnTo>
                      <a:lnTo>
                        <a:pt x="990" y="194"/>
                      </a:lnTo>
                      <a:lnTo>
                        <a:pt x="994" y="223"/>
                      </a:lnTo>
                      <a:lnTo>
                        <a:pt x="990" y="252"/>
                      </a:lnTo>
                      <a:lnTo>
                        <a:pt x="990" y="281"/>
                      </a:lnTo>
                      <a:lnTo>
                        <a:pt x="984" y="311"/>
                      </a:lnTo>
                      <a:lnTo>
                        <a:pt x="977" y="340"/>
                      </a:lnTo>
                      <a:lnTo>
                        <a:pt x="971" y="366"/>
                      </a:lnTo>
                      <a:lnTo>
                        <a:pt x="961" y="395"/>
                      </a:lnTo>
                      <a:lnTo>
                        <a:pt x="952" y="421"/>
                      </a:lnTo>
                      <a:lnTo>
                        <a:pt x="939" y="447"/>
                      </a:lnTo>
                      <a:lnTo>
                        <a:pt x="952" y="447"/>
                      </a:lnTo>
                      <a:lnTo>
                        <a:pt x="974" y="395"/>
                      </a:lnTo>
                      <a:lnTo>
                        <a:pt x="990" y="340"/>
                      </a:lnTo>
                      <a:lnTo>
                        <a:pt x="997" y="311"/>
                      </a:lnTo>
                      <a:lnTo>
                        <a:pt x="1000" y="281"/>
                      </a:lnTo>
                      <a:lnTo>
                        <a:pt x="1003" y="252"/>
                      </a:lnTo>
                      <a:lnTo>
                        <a:pt x="1003" y="223"/>
                      </a:lnTo>
                      <a:close/>
                      <a:moveTo>
                        <a:pt x="52" y="3"/>
                      </a:moveTo>
                      <a:lnTo>
                        <a:pt x="29" y="55"/>
                      </a:lnTo>
                      <a:lnTo>
                        <a:pt x="13" y="107"/>
                      </a:lnTo>
                      <a:lnTo>
                        <a:pt x="7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1"/>
                      </a:lnTo>
                      <a:lnTo>
                        <a:pt x="7" y="311"/>
                      </a:lnTo>
                      <a:lnTo>
                        <a:pt x="13" y="340"/>
                      </a:lnTo>
                      <a:lnTo>
                        <a:pt x="29" y="395"/>
                      </a:lnTo>
                      <a:lnTo>
                        <a:pt x="52" y="447"/>
                      </a:lnTo>
                      <a:lnTo>
                        <a:pt x="65" y="447"/>
                      </a:lnTo>
                      <a:lnTo>
                        <a:pt x="52" y="421"/>
                      </a:lnTo>
                      <a:lnTo>
                        <a:pt x="42" y="395"/>
                      </a:lnTo>
                      <a:lnTo>
                        <a:pt x="33" y="366"/>
                      </a:lnTo>
                      <a:lnTo>
                        <a:pt x="26" y="340"/>
                      </a:lnTo>
                      <a:lnTo>
                        <a:pt x="20" y="311"/>
                      </a:lnTo>
                      <a:lnTo>
                        <a:pt x="13" y="281"/>
                      </a:lnTo>
                      <a:lnTo>
                        <a:pt x="13" y="252"/>
                      </a:lnTo>
                      <a:lnTo>
                        <a:pt x="10" y="223"/>
                      </a:lnTo>
                      <a:lnTo>
                        <a:pt x="13" y="194"/>
                      </a:lnTo>
                      <a:lnTo>
                        <a:pt x="13" y="165"/>
                      </a:lnTo>
                      <a:lnTo>
                        <a:pt x="20" y="136"/>
                      </a:lnTo>
                      <a:lnTo>
                        <a:pt x="26" y="107"/>
                      </a:lnTo>
                      <a:lnTo>
                        <a:pt x="33" y="81"/>
                      </a:lnTo>
                      <a:lnTo>
                        <a:pt x="42" y="52"/>
                      </a:lnTo>
                      <a:lnTo>
                        <a:pt x="52" y="26"/>
                      </a:lnTo>
                      <a:lnTo>
                        <a:pt x="65" y="0"/>
                      </a:lnTo>
                      <a:lnTo>
                        <a:pt x="52" y="3"/>
                      </a:lnTo>
                      <a:close/>
                    </a:path>
                  </a:pathLst>
                </a:custGeom>
                <a:solidFill>
                  <a:srgbClr val="EA56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3" name="Freeform 462"/>
                <p:cNvSpPr>
                  <a:spLocks noEditPoints="1"/>
                </p:cNvSpPr>
                <p:nvPr/>
              </p:nvSpPr>
              <p:spPr bwMode="auto">
                <a:xfrm>
                  <a:off x="2527" y="2534"/>
                  <a:ext cx="997" cy="447"/>
                </a:xfrm>
                <a:custGeom>
                  <a:avLst/>
                  <a:gdLst>
                    <a:gd name="T0" fmla="*/ 997 w 997"/>
                    <a:gd name="T1" fmla="*/ 223 h 447"/>
                    <a:gd name="T2" fmla="*/ 994 w 997"/>
                    <a:gd name="T3" fmla="*/ 194 h 447"/>
                    <a:gd name="T4" fmla="*/ 991 w 997"/>
                    <a:gd name="T5" fmla="*/ 165 h 447"/>
                    <a:gd name="T6" fmla="*/ 987 w 997"/>
                    <a:gd name="T7" fmla="*/ 136 h 447"/>
                    <a:gd name="T8" fmla="*/ 981 w 997"/>
                    <a:gd name="T9" fmla="*/ 107 h 447"/>
                    <a:gd name="T10" fmla="*/ 965 w 997"/>
                    <a:gd name="T11" fmla="*/ 52 h 447"/>
                    <a:gd name="T12" fmla="*/ 942 w 997"/>
                    <a:gd name="T13" fmla="*/ 3 h 447"/>
                    <a:gd name="T14" fmla="*/ 929 w 997"/>
                    <a:gd name="T15" fmla="*/ 0 h 447"/>
                    <a:gd name="T16" fmla="*/ 942 w 997"/>
                    <a:gd name="T17" fmla="*/ 26 h 447"/>
                    <a:gd name="T18" fmla="*/ 952 w 997"/>
                    <a:gd name="T19" fmla="*/ 52 h 447"/>
                    <a:gd name="T20" fmla="*/ 961 w 997"/>
                    <a:gd name="T21" fmla="*/ 81 h 447"/>
                    <a:gd name="T22" fmla="*/ 971 w 997"/>
                    <a:gd name="T23" fmla="*/ 107 h 447"/>
                    <a:gd name="T24" fmla="*/ 974 w 997"/>
                    <a:gd name="T25" fmla="*/ 136 h 447"/>
                    <a:gd name="T26" fmla="*/ 981 w 997"/>
                    <a:gd name="T27" fmla="*/ 165 h 447"/>
                    <a:gd name="T28" fmla="*/ 984 w 997"/>
                    <a:gd name="T29" fmla="*/ 194 h 447"/>
                    <a:gd name="T30" fmla="*/ 984 w 997"/>
                    <a:gd name="T31" fmla="*/ 223 h 447"/>
                    <a:gd name="T32" fmla="*/ 984 w 997"/>
                    <a:gd name="T33" fmla="*/ 252 h 447"/>
                    <a:gd name="T34" fmla="*/ 981 w 997"/>
                    <a:gd name="T35" fmla="*/ 281 h 447"/>
                    <a:gd name="T36" fmla="*/ 974 w 997"/>
                    <a:gd name="T37" fmla="*/ 311 h 447"/>
                    <a:gd name="T38" fmla="*/ 971 w 997"/>
                    <a:gd name="T39" fmla="*/ 340 h 447"/>
                    <a:gd name="T40" fmla="*/ 961 w 997"/>
                    <a:gd name="T41" fmla="*/ 369 h 447"/>
                    <a:gd name="T42" fmla="*/ 952 w 997"/>
                    <a:gd name="T43" fmla="*/ 395 h 447"/>
                    <a:gd name="T44" fmla="*/ 942 w 997"/>
                    <a:gd name="T45" fmla="*/ 421 h 447"/>
                    <a:gd name="T46" fmla="*/ 929 w 997"/>
                    <a:gd name="T47" fmla="*/ 447 h 447"/>
                    <a:gd name="T48" fmla="*/ 942 w 997"/>
                    <a:gd name="T49" fmla="*/ 447 h 447"/>
                    <a:gd name="T50" fmla="*/ 965 w 997"/>
                    <a:gd name="T51" fmla="*/ 395 h 447"/>
                    <a:gd name="T52" fmla="*/ 981 w 997"/>
                    <a:gd name="T53" fmla="*/ 340 h 447"/>
                    <a:gd name="T54" fmla="*/ 987 w 997"/>
                    <a:gd name="T55" fmla="*/ 311 h 447"/>
                    <a:gd name="T56" fmla="*/ 991 w 997"/>
                    <a:gd name="T57" fmla="*/ 281 h 447"/>
                    <a:gd name="T58" fmla="*/ 994 w 997"/>
                    <a:gd name="T59" fmla="*/ 252 h 447"/>
                    <a:gd name="T60" fmla="*/ 997 w 997"/>
                    <a:gd name="T61" fmla="*/ 223 h 447"/>
                    <a:gd name="T62" fmla="*/ 55 w 997"/>
                    <a:gd name="T63" fmla="*/ 3 h 447"/>
                    <a:gd name="T64" fmla="*/ 33 w 997"/>
                    <a:gd name="T65" fmla="*/ 52 h 447"/>
                    <a:gd name="T66" fmla="*/ 17 w 997"/>
                    <a:gd name="T67" fmla="*/ 107 h 447"/>
                    <a:gd name="T68" fmla="*/ 10 w 997"/>
                    <a:gd name="T69" fmla="*/ 136 h 447"/>
                    <a:gd name="T70" fmla="*/ 7 w 997"/>
                    <a:gd name="T71" fmla="*/ 165 h 447"/>
                    <a:gd name="T72" fmla="*/ 4 w 997"/>
                    <a:gd name="T73" fmla="*/ 194 h 447"/>
                    <a:gd name="T74" fmla="*/ 0 w 997"/>
                    <a:gd name="T75" fmla="*/ 223 h 447"/>
                    <a:gd name="T76" fmla="*/ 4 w 997"/>
                    <a:gd name="T77" fmla="*/ 252 h 447"/>
                    <a:gd name="T78" fmla="*/ 7 w 997"/>
                    <a:gd name="T79" fmla="*/ 281 h 447"/>
                    <a:gd name="T80" fmla="*/ 10 w 997"/>
                    <a:gd name="T81" fmla="*/ 311 h 447"/>
                    <a:gd name="T82" fmla="*/ 17 w 997"/>
                    <a:gd name="T83" fmla="*/ 340 h 447"/>
                    <a:gd name="T84" fmla="*/ 33 w 997"/>
                    <a:gd name="T85" fmla="*/ 395 h 447"/>
                    <a:gd name="T86" fmla="*/ 55 w 997"/>
                    <a:gd name="T87" fmla="*/ 447 h 447"/>
                    <a:gd name="T88" fmla="*/ 68 w 997"/>
                    <a:gd name="T89" fmla="*/ 447 h 447"/>
                    <a:gd name="T90" fmla="*/ 55 w 997"/>
                    <a:gd name="T91" fmla="*/ 421 h 447"/>
                    <a:gd name="T92" fmla="*/ 46 w 997"/>
                    <a:gd name="T93" fmla="*/ 395 h 447"/>
                    <a:gd name="T94" fmla="*/ 36 w 997"/>
                    <a:gd name="T95" fmla="*/ 369 h 447"/>
                    <a:gd name="T96" fmla="*/ 26 w 997"/>
                    <a:gd name="T97" fmla="*/ 340 h 447"/>
                    <a:gd name="T98" fmla="*/ 23 w 997"/>
                    <a:gd name="T99" fmla="*/ 311 h 447"/>
                    <a:gd name="T100" fmla="*/ 17 w 997"/>
                    <a:gd name="T101" fmla="*/ 281 h 447"/>
                    <a:gd name="T102" fmla="*/ 13 w 997"/>
                    <a:gd name="T103" fmla="*/ 252 h 447"/>
                    <a:gd name="T104" fmla="*/ 13 w 997"/>
                    <a:gd name="T105" fmla="*/ 223 h 447"/>
                    <a:gd name="T106" fmla="*/ 13 w 997"/>
                    <a:gd name="T107" fmla="*/ 194 h 447"/>
                    <a:gd name="T108" fmla="*/ 17 w 997"/>
                    <a:gd name="T109" fmla="*/ 165 h 447"/>
                    <a:gd name="T110" fmla="*/ 23 w 997"/>
                    <a:gd name="T111" fmla="*/ 136 h 447"/>
                    <a:gd name="T112" fmla="*/ 26 w 997"/>
                    <a:gd name="T113" fmla="*/ 107 h 447"/>
                    <a:gd name="T114" fmla="*/ 36 w 997"/>
                    <a:gd name="T115" fmla="*/ 81 h 447"/>
                    <a:gd name="T116" fmla="*/ 46 w 997"/>
                    <a:gd name="T117" fmla="*/ 52 h 447"/>
                    <a:gd name="T118" fmla="*/ 55 w 997"/>
                    <a:gd name="T119" fmla="*/ 26 h 447"/>
                    <a:gd name="T120" fmla="*/ 68 w 997"/>
                    <a:gd name="T121" fmla="*/ 0 h 447"/>
                    <a:gd name="T122" fmla="*/ 55 w 997"/>
                    <a:gd name="T123" fmla="*/ 3 h 44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997" h="447">
                      <a:moveTo>
                        <a:pt x="997" y="223"/>
                      </a:moveTo>
                      <a:lnTo>
                        <a:pt x="994" y="194"/>
                      </a:lnTo>
                      <a:lnTo>
                        <a:pt x="991" y="165"/>
                      </a:lnTo>
                      <a:lnTo>
                        <a:pt x="987" y="136"/>
                      </a:lnTo>
                      <a:lnTo>
                        <a:pt x="981" y="107"/>
                      </a:lnTo>
                      <a:lnTo>
                        <a:pt x="965" y="52"/>
                      </a:lnTo>
                      <a:lnTo>
                        <a:pt x="942" y="3"/>
                      </a:lnTo>
                      <a:lnTo>
                        <a:pt x="929" y="0"/>
                      </a:lnTo>
                      <a:lnTo>
                        <a:pt x="942" y="26"/>
                      </a:lnTo>
                      <a:lnTo>
                        <a:pt x="952" y="52"/>
                      </a:lnTo>
                      <a:lnTo>
                        <a:pt x="961" y="81"/>
                      </a:lnTo>
                      <a:lnTo>
                        <a:pt x="971" y="107"/>
                      </a:lnTo>
                      <a:lnTo>
                        <a:pt x="974" y="136"/>
                      </a:lnTo>
                      <a:lnTo>
                        <a:pt x="981" y="165"/>
                      </a:lnTo>
                      <a:lnTo>
                        <a:pt x="984" y="194"/>
                      </a:lnTo>
                      <a:lnTo>
                        <a:pt x="984" y="223"/>
                      </a:lnTo>
                      <a:lnTo>
                        <a:pt x="984" y="252"/>
                      </a:lnTo>
                      <a:lnTo>
                        <a:pt x="981" y="281"/>
                      </a:lnTo>
                      <a:lnTo>
                        <a:pt x="974" y="311"/>
                      </a:lnTo>
                      <a:lnTo>
                        <a:pt x="971" y="340"/>
                      </a:lnTo>
                      <a:lnTo>
                        <a:pt x="961" y="369"/>
                      </a:lnTo>
                      <a:lnTo>
                        <a:pt x="952" y="395"/>
                      </a:lnTo>
                      <a:lnTo>
                        <a:pt x="942" y="421"/>
                      </a:lnTo>
                      <a:lnTo>
                        <a:pt x="929" y="447"/>
                      </a:lnTo>
                      <a:lnTo>
                        <a:pt x="942" y="447"/>
                      </a:lnTo>
                      <a:lnTo>
                        <a:pt x="965" y="395"/>
                      </a:lnTo>
                      <a:lnTo>
                        <a:pt x="981" y="340"/>
                      </a:lnTo>
                      <a:lnTo>
                        <a:pt x="987" y="311"/>
                      </a:lnTo>
                      <a:lnTo>
                        <a:pt x="991" y="281"/>
                      </a:lnTo>
                      <a:lnTo>
                        <a:pt x="994" y="252"/>
                      </a:lnTo>
                      <a:lnTo>
                        <a:pt x="997" y="223"/>
                      </a:lnTo>
                      <a:close/>
                      <a:moveTo>
                        <a:pt x="55" y="3"/>
                      </a:moveTo>
                      <a:lnTo>
                        <a:pt x="33" y="52"/>
                      </a:lnTo>
                      <a:lnTo>
                        <a:pt x="17" y="107"/>
                      </a:lnTo>
                      <a:lnTo>
                        <a:pt x="10" y="136"/>
                      </a:lnTo>
                      <a:lnTo>
                        <a:pt x="7" y="165"/>
                      </a:lnTo>
                      <a:lnTo>
                        <a:pt x="4" y="194"/>
                      </a:lnTo>
                      <a:lnTo>
                        <a:pt x="0" y="223"/>
                      </a:lnTo>
                      <a:lnTo>
                        <a:pt x="4" y="252"/>
                      </a:lnTo>
                      <a:lnTo>
                        <a:pt x="7" y="281"/>
                      </a:lnTo>
                      <a:lnTo>
                        <a:pt x="10" y="311"/>
                      </a:lnTo>
                      <a:lnTo>
                        <a:pt x="17" y="340"/>
                      </a:lnTo>
                      <a:lnTo>
                        <a:pt x="33" y="395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6" y="395"/>
                      </a:lnTo>
                      <a:lnTo>
                        <a:pt x="36" y="369"/>
                      </a:lnTo>
                      <a:lnTo>
                        <a:pt x="26" y="340"/>
                      </a:lnTo>
                      <a:lnTo>
                        <a:pt x="23" y="311"/>
                      </a:lnTo>
                      <a:lnTo>
                        <a:pt x="17" y="281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7" y="165"/>
                      </a:lnTo>
                      <a:lnTo>
                        <a:pt x="23" y="136"/>
                      </a:lnTo>
                      <a:lnTo>
                        <a:pt x="26" y="107"/>
                      </a:lnTo>
                      <a:lnTo>
                        <a:pt x="36" y="81"/>
                      </a:lnTo>
                      <a:lnTo>
                        <a:pt x="46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3"/>
                      </a:lnTo>
                      <a:close/>
                    </a:path>
                  </a:pathLst>
                </a:custGeom>
                <a:solidFill>
                  <a:srgbClr val="EA55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4" name="Freeform 463"/>
                <p:cNvSpPr>
                  <a:spLocks noEditPoints="1"/>
                </p:cNvSpPr>
                <p:nvPr/>
              </p:nvSpPr>
              <p:spPr bwMode="auto">
                <a:xfrm>
                  <a:off x="2534" y="2534"/>
                  <a:ext cx="984" cy="447"/>
                </a:xfrm>
                <a:custGeom>
                  <a:avLst/>
                  <a:gdLst>
                    <a:gd name="T0" fmla="*/ 980 w 984"/>
                    <a:gd name="T1" fmla="*/ 194 h 447"/>
                    <a:gd name="T2" fmla="*/ 974 w 984"/>
                    <a:gd name="T3" fmla="*/ 136 h 447"/>
                    <a:gd name="T4" fmla="*/ 961 w 984"/>
                    <a:gd name="T5" fmla="*/ 81 h 447"/>
                    <a:gd name="T6" fmla="*/ 942 w 984"/>
                    <a:gd name="T7" fmla="*/ 26 h 447"/>
                    <a:gd name="T8" fmla="*/ 916 w 984"/>
                    <a:gd name="T9" fmla="*/ 0 h 447"/>
                    <a:gd name="T10" fmla="*/ 938 w 984"/>
                    <a:gd name="T11" fmla="*/ 52 h 447"/>
                    <a:gd name="T12" fmla="*/ 958 w 984"/>
                    <a:gd name="T13" fmla="*/ 107 h 447"/>
                    <a:gd name="T14" fmla="*/ 967 w 984"/>
                    <a:gd name="T15" fmla="*/ 165 h 447"/>
                    <a:gd name="T16" fmla="*/ 971 w 984"/>
                    <a:gd name="T17" fmla="*/ 223 h 447"/>
                    <a:gd name="T18" fmla="*/ 967 w 984"/>
                    <a:gd name="T19" fmla="*/ 281 h 447"/>
                    <a:gd name="T20" fmla="*/ 958 w 984"/>
                    <a:gd name="T21" fmla="*/ 340 h 447"/>
                    <a:gd name="T22" fmla="*/ 938 w 984"/>
                    <a:gd name="T23" fmla="*/ 395 h 447"/>
                    <a:gd name="T24" fmla="*/ 916 w 984"/>
                    <a:gd name="T25" fmla="*/ 447 h 447"/>
                    <a:gd name="T26" fmla="*/ 942 w 984"/>
                    <a:gd name="T27" fmla="*/ 421 h 447"/>
                    <a:gd name="T28" fmla="*/ 961 w 984"/>
                    <a:gd name="T29" fmla="*/ 366 h 447"/>
                    <a:gd name="T30" fmla="*/ 974 w 984"/>
                    <a:gd name="T31" fmla="*/ 311 h 447"/>
                    <a:gd name="T32" fmla="*/ 980 w 984"/>
                    <a:gd name="T33" fmla="*/ 252 h 447"/>
                    <a:gd name="T34" fmla="*/ 55 w 984"/>
                    <a:gd name="T35" fmla="*/ 0 h 447"/>
                    <a:gd name="T36" fmla="*/ 32 w 984"/>
                    <a:gd name="T37" fmla="*/ 52 h 447"/>
                    <a:gd name="T38" fmla="*/ 16 w 984"/>
                    <a:gd name="T39" fmla="*/ 107 h 447"/>
                    <a:gd name="T40" fmla="*/ 3 w 984"/>
                    <a:gd name="T41" fmla="*/ 165 h 447"/>
                    <a:gd name="T42" fmla="*/ 0 w 984"/>
                    <a:gd name="T43" fmla="*/ 223 h 447"/>
                    <a:gd name="T44" fmla="*/ 3 w 984"/>
                    <a:gd name="T45" fmla="*/ 281 h 447"/>
                    <a:gd name="T46" fmla="*/ 16 w 984"/>
                    <a:gd name="T47" fmla="*/ 340 h 447"/>
                    <a:gd name="T48" fmla="*/ 32 w 984"/>
                    <a:gd name="T49" fmla="*/ 395 h 447"/>
                    <a:gd name="T50" fmla="*/ 55 w 984"/>
                    <a:gd name="T51" fmla="*/ 447 h 447"/>
                    <a:gd name="T52" fmla="*/ 55 w 984"/>
                    <a:gd name="T53" fmla="*/ 421 h 447"/>
                    <a:gd name="T54" fmla="*/ 36 w 984"/>
                    <a:gd name="T55" fmla="*/ 369 h 447"/>
                    <a:gd name="T56" fmla="*/ 19 w 984"/>
                    <a:gd name="T57" fmla="*/ 311 h 447"/>
                    <a:gd name="T58" fmla="*/ 13 w 984"/>
                    <a:gd name="T59" fmla="*/ 252 h 447"/>
                    <a:gd name="T60" fmla="*/ 13 w 984"/>
                    <a:gd name="T61" fmla="*/ 194 h 447"/>
                    <a:gd name="T62" fmla="*/ 19 w 984"/>
                    <a:gd name="T63" fmla="*/ 136 h 447"/>
                    <a:gd name="T64" fmla="*/ 36 w 984"/>
                    <a:gd name="T65" fmla="*/ 81 h 447"/>
                    <a:gd name="T66" fmla="*/ 55 w 984"/>
                    <a:gd name="T67" fmla="*/ 26 h 447"/>
                    <a:gd name="T68" fmla="*/ 55 w 984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84" h="447">
                      <a:moveTo>
                        <a:pt x="984" y="223"/>
                      </a:moveTo>
                      <a:lnTo>
                        <a:pt x="980" y="194"/>
                      </a:lnTo>
                      <a:lnTo>
                        <a:pt x="980" y="165"/>
                      </a:lnTo>
                      <a:lnTo>
                        <a:pt x="974" y="136"/>
                      </a:lnTo>
                      <a:lnTo>
                        <a:pt x="967" y="107"/>
                      </a:lnTo>
                      <a:lnTo>
                        <a:pt x="961" y="81"/>
                      </a:lnTo>
                      <a:lnTo>
                        <a:pt x="951" y="52"/>
                      </a:lnTo>
                      <a:lnTo>
                        <a:pt x="942" y="26"/>
                      </a:lnTo>
                      <a:lnTo>
                        <a:pt x="929" y="0"/>
                      </a:lnTo>
                      <a:lnTo>
                        <a:pt x="916" y="0"/>
                      </a:lnTo>
                      <a:lnTo>
                        <a:pt x="929" y="26"/>
                      </a:lnTo>
                      <a:lnTo>
                        <a:pt x="938" y="52"/>
                      </a:lnTo>
                      <a:lnTo>
                        <a:pt x="948" y="81"/>
                      </a:lnTo>
                      <a:lnTo>
                        <a:pt x="958" y="107"/>
                      </a:lnTo>
                      <a:lnTo>
                        <a:pt x="964" y="136"/>
                      </a:lnTo>
                      <a:lnTo>
                        <a:pt x="967" y="165"/>
                      </a:lnTo>
                      <a:lnTo>
                        <a:pt x="971" y="194"/>
                      </a:lnTo>
                      <a:lnTo>
                        <a:pt x="971" y="223"/>
                      </a:lnTo>
                      <a:lnTo>
                        <a:pt x="971" y="252"/>
                      </a:lnTo>
                      <a:lnTo>
                        <a:pt x="967" y="281"/>
                      </a:lnTo>
                      <a:lnTo>
                        <a:pt x="964" y="311"/>
                      </a:lnTo>
                      <a:lnTo>
                        <a:pt x="958" y="340"/>
                      </a:lnTo>
                      <a:lnTo>
                        <a:pt x="948" y="369"/>
                      </a:lnTo>
                      <a:lnTo>
                        <a:pt x="938" y="395"/>
                      </a:lnTo>
                      <a:lnTo>
                        <a:pt x="929" y="421"/>
                      </a:lnTo>
                      <a:lnTo>
                        <a:pt x="916" y="447"/>
                      </a:lnTo>
                      <a:lnTo>
                        <a:pt x="929" y="447"/>
                      </a:lnTo>
                      <a:lnTo>
                        <a:pt x="942" y="421"/>
                      </a:lnTo>
                      <a:lnTo>
                        <a:pt x="951" y="395"/>
                      </a:lnTo>
                      <a:lnTo>
                        <a:pt x="961" y="366"/>
                      </a:lnTo>
                      <a:lnTo>
                        <a:pt x="967" y="340"/>
                      </a:lnTo>
                      <a:lnTo>
                        <a:pt x="974" y="311"/>
                      </a:lnTo>
                      <a:lnTo>
                        <a:pt x="980" y="281"/>
                      </a:lnTo>
                      <a:lnTo>
                        <a:pt x="980" y="252"/>
                      </a:lnTo>
                      <a:lnTo>
                        <a:pt x="984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2" y="52"/>
                      </a:lnTo>
                      <a:lnTo>
                        <a:pt x="23" y="81"/>
                      </a:lnTo>
                      <a:lnTo>
                        <a:pt x="16" y="107"/>
                      </a:lnTo>
                      <a:lnTo>
                        <a:pt x="10" y="136"/>
                      </a:lnTo>
                      <a:lnTo>
                        <a:pt x="3" y="165"/>
                      </a:lnTo>
                      <a:lnTo>
                        <a:pt x="3" y="194"/>
                      </a:lnTo>
                      <a:lnTo>
                        <a:pt x="0" y="223"/>
                      </a:lnTo>
                      <a:lnTo>
                        <a:pt x="3" y="252"/>
                      </a:lnTo>
                      <a:lnTo>
                        <a:pt x="3" y="281"/>
                      </a:lnTo>
                      <a:lnTo>
                        <a:pt x="10" y="311"/>
                      </a:lnTo>
                      <a:lnTo>
                        <a:pt x="16" y="340"/>
                      </a:lnTo>
                      <a:lnTo>
                        <a:pt x="23" y="366"/>
                      </a:lnTo>
                      <a:lnTo>
                        <a:pt x="32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5" y="395"/>
                      </a:lnTo>
                      <a:lnTo>
                        <a:pt x="36" y="369"/>
                      </a:lnTo>
                      <a:lnTo>
                        <a:pt x="26" y="340"/>
                      </a:lnTo>
                      <a:lnTo>
                        <a:pt x="19" y="311"/>
                      </a:lnTo>
                      <a:lnTo>
                        <a:pt x="16" y="281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19" y="136"/>
                      </a:lnTo>
                      <a:lnTo>
                        <a:pt x="26" y="107"/>
                      </a:lnTo>
                      <a:lnTo>
                        <a:pt x="36" y="81"/>
                      </a:lnTo>
                      <a:lnTo>
                        <a:pt x="45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A54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5" name="Freeform 464"/>
                <p:cNvSpPr>
                  <a:spLocks noEditPoints="1"/>
                </p:cNvSpPr>
                <p:nvPr/>
              </p:nvSpPr>
              <p:spPr bwMode="auto">
                <a:xfrm>
                  <a:off x="2540" y="2534"/>
                  <a:ext cx="971" cy="447"/>
                </a:xfrm>
                <a:custGeom>
                  <a:avLst/>
                  <a:gdLst>
                    <a:gd name="T0" fmla="*/ 971 w 971"/>
                    <a:gd name="T1" fmla="*/ 194 h 447"/>
                    <a:gd name="T2" fmla="*/ 961 w 971"/>
                    <a:gd name="T3" fmla="*/ 136 h 447"/>
                    <a:gd name="T4" fmla="*/ 948 w 971"/>
                    <a:gd name="T5" fmla="*/ 81 h 447"/>
                    <a:gd name="T6" fmla="*/ 929 w 971"/>
                    <a:gd name="T7" fmla="*/ 26 h 447"/>
                    <a:gd name="T8" fmla="*/ 903 w 971"/>
                    <a:gd name="T9" fmla="*/ 0 h 447"/>
                    <a:gd name="T10" fmla="*/ 926 w 971"/>
                    <a:gd name="T11" fmla="*/ 52 h 447"/>
                    <a:gd name="T12" fmla="*/ 945 w 971"/>
                    <a:gd name="T13" fmla="*/ 107 h 447"/>
                    <a:gd name="T14" fmla="*/ 955 w 971"/>
                    <a:gd name="T15" fmla="*/ 165 h 447"/>
                    <a:gd name="T16" fmla="*/ 958 w 971"/>
                    <a:gd name="T17" fmla="*/ 223 h 447"/>
                    <a:gd name="T18" fmla="*/ 955 w 971"/>
                    <a:gd name="T19" fmla="*/ 285 h 447"/>
                    <a:gd name="T20" fmla="*/ 945 w 971"/>
                    <a:gd name="T21" fmla="*/ 340 h 447"/>
                    <a:gd name="T22" fmla="*/ 926 w 971"/>
                    <a:gd name="T23" fmla="*/ 395 h 447"/>
                    <a:gd name="T24" fmla="*/ 903 w 971"/>
                    <a:gd name="T25" fmla="*/ 447 h 447"/>
                    <a:gd name="T26" fmla="*/ 929 w 971"/>
                    <a:gd name="T27" fmla="*/ 421 h 447"/>
                    <a:gd name="T28" fmla="*/ 948 w 971"/>
                    <a:gd name="T29" fmla="*/ 369 h 447"/>
                    <a:gd name="T30" fmla="*/ 961 w 971"/>
                    <a:gd name="T31" fmla="*/ 311 h 447"/>
                    <a:gd name="T32" fmla="*/ 971 w 971"/>
                    <a:gd name="T33" fmla="*/ 252 h 447"/>
                    <a:gd name="T34" fmla="*/ 55 w 971"/>
                    <a:gd name="T35" fmla="*/ 0 h 447"/>
                    <a:gd name="T36" fmla="*/ 33 w 971"/>
                    <a:gd name="T37" fmla="*/ 52 h 447"/>
                    <a:gd name="T38" fmla="*/ 13 w 971"/>
                    <a:gd name="T39" fmla="*/ 107 h 447"/>
                    <a:gd name="T40" fmla="*/ 4 w 971"/>
                    <a:gd name="T41" fmla="*/ 165 h 447"/>
                    <a:gd name="T42" fmla="*/ 0 w 971"/>
                    <a:gd name="T43" fmla="*/ 223 h 447"/>
                    <a:gd name="T44" fmla="*/ 4 w 971"/>
                    <a:gd name="T45" fmla="*/ 281 h 447"/>
                    <a:gd name="T46" fmla="*/ 13 w 971"/>
                    <a:gd name="T47" fmla="*/ 340 h 447"/>
                    <a:gd name="T48" fmla="*/ 33 w 971"/>
                    <a:gd name="T49" fmla="*/ 395 h 447"/>
                    <a:gd name="T50" fmla="*/ 55 w 971"/>
                    <a:gd name="T51" fmla="*/ 447 h 447"/>
                    <a:gd name="T52" fmla="*/ 55 w 971"/>
                    <a:gd name="T53" fmla="*/ 421 h 447"/>
                    <a:gd name="T54" fmla="*/ 36 w 971"/>
                    <a:gd name="T55" fmla="*/ 369 h 447"/>
                    <a:gd name="T56" fmla="*/ 20 w 971"/>
                    <a:gd name="T57" fmla="*/ 311 h 447"/>
                    <a:gd name="T58" fmla="*/ 13 w 971"/>
                    <a:gd name="T59" fmla="*/ 252 h 447"/>
                    <a:gd name="T60" fmla="*/ 13 w 971"/>
                    <a:gd name="T61" fmla="*/ 194 h 447"/>
                    <a:gd name="T62" fmla="*/ 20 w 971"/>
                    <a:gd name="T63" fmla="*/ 136 h 447"/>
                    <a:gd name="T64" fmla="*/ 36 w 971"/>
                    <a:gd name="T65" fmla="*/ 78 h 447"/>
                    <a:gd name="T66" fmla="*/ 55 w 971"/>
                    <a:gd name="T67" fmla="*/ 26 h 447"/>
                    <a:gd name="T68" fmla="*/ 55 w 971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71" h="447">
                      <a:moveTo>
                        <a:pt x="971" y="223"/>
                      </a:moveTo>
                      <a:lnTo>
                        <a:pt x="971" y="194"/>
                      </a:lnTo>
                      <a:lnTo>
                        <a:pt x="968" y="165"/>
                      </a:lnTo>
                      <a:lnTo>
                        <a:pt x="961" y="136"/>
                      </a:lnTo>
                      <a:lnTo>
                        <a:pt x="958" y="107"/>
                      </a:lnTo>
                      <a:lnTo>
                        <a:pt x="948" y="81"/>
                      </a:lnTo>
                      <a:lnTo>
                        <a:pt x="939" y="52"/>
                      </a:lnTo>
                      <a:lnTo>
                        <a:pt x="929" y="26"/>
                      </a:lnTo>
                      <a:lnTo>
                        <a:pt x="916" y="0"/>
                      </a:lnTo>
                      <a:lnTo>
                        <a:pt x="903" y="0"/>
                      </a:lnTo>
                      <a:lnTo>
                        <a:pt x="916" y="26"/>
                      </a:lnTo>
                      <a:lnTo>
                        <a:pt x="926" y="52"/>
                      </a:lnTo>
                      <a:lnTo>
                        <a:pt x="936" y="78"/>
                      </a:lnTo>
                      <a:lnTo>
                        <a:pt x="945" y="107"/>
                      </a:lnTo>
                      <a:lnTo>
                        <a:pt x="952" y="136"/>
                      </a:lnTo>
                      <a:lnTo>
                        <a:pt x="955" y="165"/>
                      </a:lnTo>
                      <a:lnTo>
                        <a:pt x="958" y="194"/>
                      </a:lnTo>
                      <a:lnTo>
                        <a:pt x="958" y="223"/>
                      </a:lnTo>
                      <a:lnTo>
                        <a:pt x="958" y="252"/>
                      </a:lnTo>
                      <a:lnTo>
                        <a:pt x="955" y="285"/>
                      </a:lnTo>
                      <a:lnTo>
                        <a:pt x="952" y="311"/>
                      </a:lnTo>
                      <a:lnTo>
                        <a:pt x="945" y="340"/>
                      </a:lnTo>
                      <a:lnTo>
                        <a:pt x="936" y="369"/>
                      </a:lnTo>
                      <a:lnTo>
                        <a:pt x="926" y="395"/>
                      </a:lnTo>
                      <a:lnTo>
                        <a:pt x="916" y="421"/>
                      </a:lnTo>
                      <a:lnTo>
                        <a:pt x="903" y="447"/>
                      </a:lnTo>
                      <a:lnTo>
                        <a:pt x="916" y="447"/>
                      </a:lnTo>
                      <a:lnTo>
                        <a:pt x="929" y="421"/>
                      </a:lnTo>
                      <a:lnTo>
                        <a:pt x="939" y="395"/>
                      </a:lnTo>
                      <a:lnTo>
                        <a:pt x="948" y="369"/>
                      </a:lnTo>
                      <a:lnTo>
                        <a:pt x="958" y="340"/>
                      </a:lnTo>
                      <a:lnTo>
                        <a:pt x="961" y="311"/>
                      </a:lnTo>
                      <a:lnTo>
                        <a:pt x="968" y="281"/>
                      </a:lnTo>
                      <a:lnTo>
                        <a:pt x="971" y="252"/>
                      </a:lnTo>
                      <a:lnTo>
                        <a:pt x="971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3" y="52"/>
                      </a:lnTo>
                      <a:lnTo>
                        <a:pt x="23" y="81"/>
                      </a:lnTo>
                      <a:lnTo>
                        <a:pt x="13" y="107"/>
                      </a:lnTo>
                      <a:lnTo>
                        <a:pt x="10" y="136"/>
                      </a:lnTo>
                      <a:lnTo>
                        <a:pt x="4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4" y="281"/>
                      </a:lnTo>
                      <a:lnTo>
                        <a:pt x="10" y="311"/>
                      </a:lnTo>
                      <a:lnTo>
                        <a:pt x="13" y="340"/>
                      </a:lnTo>
                      <a:lnTo>
                        <a:pt x="23" y="369"/>
                      </a:lnTo>
                      <a:lnTo>
                        <a:pt x="33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6" y="395"/>
                      </a:lnTo>
                      <a:lnTo>
                        <a:pt x="36" y="369"/>
                      </a:lnTo>
                      <a:lnTo>
                        <a:pt x="26" y="340"/>
                      </a:lnTo>
                      <a:lnTo>
                        <a:pt x="20" y="311"/>
                      </a:lnTo>
                      <a:lnTo>
                        <a:pt x="17" y="285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7" y="165"/>
                      </a:lnTo>
                      <a:lnTo>
                        <a:pt x="20" y="136"/>
                      </a:lnTo>
                      <a:lnTo>
                        <a:pt x="26" y="107"/>
                      </a:lnTo>
                      <a:lnTo>
                        <a:pt x="36" y="78"/>
                      </a:lnTo>
                      <a:lnTo>
                        <a:pt x="46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A54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6" name="Freeform 465"/>
                <p:cNvSpPr>
                  <a:spLocks noEditPoints="1"/>
                </p:cNvSpPr>
                <p:nvPr/>
              </p:nvSpPr>
              <p:spPr bwMode="auto">
                <a:xfrm>
                  <a:off x="2547" y="2534"/>
                  <a:ext cx="958" cy="447"/>
                </a:xfrm>
                <a:custGeom>
                  <a:avLst/>
                  <a:gdLst>
                    <a:gd name="T0" fmla="*/ 958 w 958"/>
                    <a:gd name="T1" fmla="*/ 194 h 447"/>
                    <a:gd name="T2" fmla="*/ 951 w 958"/>
                    <a:gd name="T3" fmla="*/ 136 h 447"/>
                    <a:gd name="T4" fmla="*/ 935 w 958"/>
                    <a:gd name="T5" fmla="*/ 81 h 447"/>
                    <a:gd name="T6" fmla="*/ 916 w 958"/>
                    <a:gd name="T7" fmla="*/ 26 h 447"/>
                    <a:gd name="T8" fmla="*/ 890 w 958"/>
                    <a:gd name="T9" fmla="*/ 0 h 447"/>
                    <a:gd name="T10" fmla="*/ 912 w 958"/>
                    <a:gd name="T11" fmla="*/ 52 h 447"/>
                    <a:gd name="T12" fmla="*/ 932 w 958"/>
                    <a:gd name="T13" fmla="*/ 107 h 447"/>
                    <a:gd name="T14" fmla="*/ 941 w 958"/>
                    <a:gd name="T15" fmla="*/ 165 h 447"/>
                    <a:gd name="T16" fmla="*/ 948 w 958"/>
                    <a:gd name="T17" fmla="*/ 223 h 447"/>
                    <a:gd name="T18" fmla="*/ 941 w 958"/>
                    <a:gd name="T19" fmla="*/ 285 h 447"/>
                    <a:gd name="T20" fmla="*/ 932 w 958"/>
                    <a:gd name="T21" fmla="*/ 340 h 447"/>
                    <a:gd name="T22" fmla="*/ 912 w 958"/>
                    <a:gd name="T23" fmla="*/ 395 h 447"/>
                    <a:gd name="T24" fmla="*/ 890 w 958"/>
                    <a:gd name="T25" fmla="*/ 447 h 447"/>
                    <a:gd name="T26" fmla="*/ 916 w 958"/>
                    <a:gd name="T27" fmla="*/ 421 h 447"/>
                    <a:gd name="T28" fmla="*/ 935 w 958"/>
                    <a:gd name="T29" fmla="*/ 369 h 447"/>
                    <a:gd name="T30" fmla="*/ 951 w 958"/>
                    <a:gd name="T31" fmla="*/ 311 h 447"/>
                    <a:gd name="T32" fmla="*/ 958 w 958"/>
                    <a:gd name="T33" fmla="*/ 252 h 447"/>
                    <a:gd name="T34" fmla="*/ 55 w 958"/>
                    <a:gd name="T35" fmla="*/ 0 h 447"/>
                    <a:gd name="T36" fmla="*/ 32 w 958"/>
                    <a:gd name="T37" fmla="*/ 52 h 447"/>
                    <a:gd name="T38" fmla="*/ 13 w 958"/>
                    <a:gd name="T39" fmla="*/ 107 h 447"/>
                    <a:gd name="T40" fmla="*/ 3 w 958"/>
                    <a:gd name="T41" fmla="*/ 165 h 447"/>
                    <a:gd name="T42" fmla="*/ 0 w 958"/>
                    <a:gd name="T43" fmla="*/ 223 h 447"/>
                    <a:gd name="T44" fmla="*/ 3 w 958"/>
                    <a:gd name="T45" fmla="*/ 281 h 447"/>
                    <a:gd name="T46" fmla="*/ 13 w 958"/>
                    <a:gd name="T47" fmla="*/ 340 h 447"/>
                    <a:gd name="T48" fmla="*/ 32 w 958"/>
                    <a:gd name="T49" fmla="*/ 395 h 447"/>
                    <a:gd name="T50" fmla="*/ 55 w 958"/>
                    <a:gd name="T51" fmla="*/ 447 h 447"/>
                    <a:gd name="T52" fmla="*/ 55 w 958"/>
                    <a:gd name="T53" fmla="*/ 421 h 447"/>
                    <a:gd name="T54" fmla="*/ 35 w 958"/>
                    <a:gd name="T55" fmla="*/ 369 h 447"/>
                    <a:gd name="T56" fmla="*/ 19 w 958"/>
                    <a:gd name="T57" fmla="*/ 314 h 447"/>
                    <a:gd name="T58" fmla="*/ 13 w 958"/>
                    <a:gd name="T59" fmla="*/ 252 h 447"/>
                    <a:gd name="T60" fmla="*/ 13 w 958"/>
                    <a:gd name="T61" fmla="*/ 194 h 447"/>
                    <a:gd name="T62" fmla="*/ 19 w 958"/>
                    <a:gd name="T63" fmla="*/ 136 h 447"/>
                    <a:gd name="T64" fmla="*/ 35 w 958"/>
                    <a:gd name="T65" fmla="*/ 78 h 447"/>
                    <a:gd name="T66" fmla="*/ 55 w 958"/>
                    <a:gd name="T67" fmla="*/ 26 h 447"/>
                    <a:gd name="T68" fmla="*/ 55 w 958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58" h="447">
                      <a:moveTo>
                        <a:pt x="958" y="223"/>
                      </a:moveTo>
                      <a:lnTo>
                        <a:pt x="958" y="194"/>
                      </a:lnTo>
                      <a:lnTo>
                        <a:pt x="954" y="165"/>
                      </a:lnTo>
                      <a:lnTo>
                        <a:pt x="951" y="136"/>
                      </a:lnTo>
                      <a:lnTo>
                        <a:pt x="945" y="107"/>
                      </a:lnTo>
                      <a:lnTo>
                        <a:pt x="935" y="81"/>
                      </a:lnTo>
                      <a:lnTo>
                        <a:pt x="925" y="52"/>
                      </a:lnTo>
                      <a:lnTo>
                        <a:pt x="916" y="26"/>
                      </a:lnTo>
                      <a:lnTo>
                        <a:pt x="903" y="0"/>
                      </a:lnTo>
                      <a:lnTo>
                        <a:pt x="890" y="0"/>
                      </a:lnTo>
                      <a:lnTo>
                        <a:pt x="903" y="26"/>
                      </a:lnTo>
                      <a:lnTo>
                        <a:pt x="912" y="52"/>
                      </a:lnTo>
                      <a:lnTo>
                        <a:pt x="922" y="78"/>
                      </a:lnTo>
                      <a:lnTo>
                        <a:pt x="932" y="107"/>
                      </a:lnTo>
                      <a:lnTo>
                        <a:pt x="938" y="136"/>
                      </a:lnTo>
                      <a:lnTo>
                        <a:pt x="941" y="165"/>
                      </a:lnTo>
                      <a:lnTo>
                        <a:pt x="945" y="194"/>
                      </a:lnTo>
                      <a:lnTo>
                        <a:pt x="948" y="223"/>
                      </a:lnTo>
                      <a:lnTo>
                        <a:pt x="945" y="252"/>
                      </a:lnTo>
                      <a:lnTo>
                        <a:pt x="941" y="285"/>
                      </a:lnTo>
                      <a:lnTo>
                        <a:pt x="938" y="314"/>
                      </a:lnTo>
                      <a:lnTo>
                        <a:pt x="932" y="340"/>
                      </a:lnTo>
                      <a:lnTo>
                        <a:pt x="922" y="369"/>
                      </a:lnTo>
                      <a:lnTo>
                        <a:pt x="912" y="395"/>
                      </a:lnTo>
                      <a:lnTo>
                        <a:pt x="903" y="421"/>
                      </a:lnTo>
                      <a:lnTo>
                        <a:pt x="890" y="447"/>
                      </a:lnTo>
                      <a:lnTo>
                        <a:pt x="903" y="447"/>
                      </a:lnTo>
                      <a:lnTo>
                        <a:pt x="916" y="421"/>
                      </a:lnTo>
                      <a:lnTo>
                        <a:pt x="925" y="395"/>
                      </a:lnTo>
                      <a:lnTo>
                        <a:pt x="935" y="369"/>
                      </a:lnTo>
                      <a:lnTo>
                        <a:pt x="945" y="340"/>
                      </a:lnTo>
                      <a:lnTo>
                        <a:pt x="951" y="311"/>
                      </a:lnTo>
                      <a:lnTo>
                        <a:pt x="954" y="281"/>
                      </a:lnTo>
                      <a:lnTo>
                        <a:pt x="958" y="252"/>
                      </a:lnTo>
                      <a:lnTo>
                        <a:pt x="958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2" y="52"/>
                      </a:lnTo>
                      <a:lnTo>
                        <a:pt x="23" y="81"/>
                      </a:lnTo>
                      <a:lnTo>
                        <a:pt x="13" y="107"/>
                      </a:lnTo>
                      <a:lnTo>
                        <a:pt x="6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1"/>
                      </a:lnTo>
                      <a:lnTo>
                        <a:pt x="6" y="311"/>
                      </a:lnTo>
                      <a:lnTo>
                        <a:pt x="13" y="340"/>
                      </a:lnTo>
                      <a:lnTo>
                        <a:pt x="23" y="369"/>
                      </a:lnTo>
                      <a:lnTo>
                        <a:pt x="32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5" y="395"/>
                      </a:lnTo>
                      <a:lnTo>
                        <a:pt x="35" y="369"/>
                      </a:lnTo>
                      <a:lnTo>
                        <a:pt x="26" y="340"/>
                      </a:lnTo>
                      <a:lnTo>
                        <a:pt x="19" y="314"/>
                      </a:lnTo>
                      <a:lnTo>
                        <a:pt x="16" y="285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19" y="136"/>
                      </a:lnTo>
                      <a:lnTo>
                        <a:pt x="26" y="107"/>
                      </a:lnTo>
                      <a:lnTo>
                        <a:pt x="35" y="78"/>
                      </a:lnTo>
                      <a:lnTo>
                        <a:pt x="45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A53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7" name="Freeform 466"/>
                <p:cNvSpPr>
                  <a:spLocks noEditPoints="1"/>
                </p:cNvSpPr>
                <p:nvPr/>
              </p:nvSpPr>
              <p:spPr bwMode="auto">
                <a:xfrm>
                  <a:off x="2553" y="2534"/>
                  <a:ext cx="945" cy="447"/>
                </a:xfrm>
                <a:custGeom>
                  <a:avLst/>
                  <a:gdLst>
                    <a:gd name="T0" fmla="*/ 945 w 945"/>
                    <a:gd name="T1" fmla="*/ 194 h 447"/>
                    <a:gd name="T2" fmla="*/ 939 w 945"/>
                    <a:gd name="T3" fmla="*/ 136 h 447"/>
                    <a:gd name="T4" fmla="*/ 923 w 945"/>
                    <a:gd name="T5" fmla="*/ 78 h 447"/>
                    <a:gd name="T6" fmla="*/ 903 w 945"/>
                    <a:gd name="T7" fmla="*/ 26 h 447"/>
                    <a:gd name="T8" fmla="*/ 877 w 945"/>
                    <a:gd name="T9" fmla="*/ 0 h 447"/>
                    <a:gd name="T10" fmla="*/ 900 w 945"/>
                    <a:gd name="T11" fmla="*/ 52 h 447"/>
                    <a:gd name="T12" fmla="*/ 919 w 945"/>
                    <a:gd name="T13" fmla="*/ 107 h 447"/>
                    <a:gd name="T14" fmla="*/ 932 w 945"/>
                    <a:gd name="T15" fmla="*/ 165 h 447"/>
                    <a:gd name="T16" fmla="*/ 935 w 945"/>
                    <a:gd name="T17" fmla="*/ 223 h 447"/>
                    <a:gd name="T18" fmla="*/ 932 w 945"/>
                    <a:gd name="T19" fmla="*/ 285 h 447"/>
                    <a:gd name="T20" fmla="*/ 919 w 945"/>
                    <a:gd name="T21" fmla="*/ 340 h 447"/>
                    <a:gd name="T22" fmla="*/ 900 w 945"/>
                    <a:gd name="T23" fmla="*/ 395 h 447"/>
                    <a:gd name="T24" fmla="*/ 877 w 945"/>
                    <a:gd name="T25" fmla="*/ 447 h 447"/>
                    <a:gd name="T26" fmla="*/ 903 w 945"/>
                    <a:gd name="T27" fmla="*/ 421 h 447"/>
                    <a:gd name="T28" fmla="*/ 923 w 945"/>
                    <a:gd name="T29" fmla="*/ 369 h 447"/>
                    <a:gd name="T30" fmla="*/ 939 w 945"/>
                    <a:gd name="T31" fmla="*/ 311 h 447"/>
                    <a:gd name="T32" fmla="*/ 945 w 945"/>
                    <a:gd name="T33" fmla="*/ 252 h 447"/>
                    <a:gd name="T34" fmla="*/ 55 w 945"/>
                    <a:gd name="T35" fmla="*/ 0 h 447"/>
                    <a:gd name="T36" fmla="*/ 33 w 945"/>
                    <a:gd name="T37" fmla="*/ 52 h 447"/>
                    <a:gd name="T38" fmla="*/ 13 w 945"/>
                    <a:gd name="T39" fmla="*/ 107 h 447"/>
                    <a:gd name="T40" fmla="*/ 4 w 945"/>
                    <a:gd name="T41" fmla="*/ 165 h 447"/>
                    <a:gd name="T42" fmla="*/ 0 w 945"/>
                    <a:gd name="T43" fmla="*/ 223 h 447"/>
                    <a:gd name="T44" fmla="*/ 4 w 945"/>
                    <a:gd name="T45" fmla="*/ 285 h 447"/>
                    <a:gd name="T46" fmla="*/ 13 w 945"/>
                    <a:gd name="T47" fmla="*/ 340 h 447"/>
                    <a:gd name="T48" fmla="*/ 33 w 945"/>
                    <a:gd name="T49" fmla="*/ 395 h 447"/>
                    <a:gd name="T50" fmla="*/ 55 w 945"/>
                    <a:gd name="T51" fmla="*/ 447 h 447"/>
                    <a:gd name="T52" fmla="*/ 55 w 945"/>
                    <a:gd name="T53" fmla="*/ 421 h 447"/>
                    <a:gd name="T54" fmla="*/ 36 w 945"/>
                    <a:gd name="T55" fmla="*/ 369 h 447"/>
                    <a:gd name="T56" fmla="*/ 20 w 945"/>
                    <a:gd name="T57" fmla="*/ 314 h 447"/>
                    <a:gd name="T58" fmla="*/ 13 w 945"/>
                    <a:gd name="T59" fmla="*/ 252 h 447"/>
                    <a:gd name="T60" fmla="*/ 13 w 945"/>
                    <a:gd name="T61" fmla="*/ 194 h 447"/>
                    <a:gd name="T62" fmla="*/ 20 w 945"/>
                    <a:gd name="T63" fmla="*/ 136 h 447"/>
                    <a:gd name="T64" fmla="*/ 36 w 945"/>
                    <a:gd name="T65" fmla="*/ 78 h 447"/>
                    <a:gd name="T66" fmla="*/ 55 w 945"/>
                    <a:gd name="T67" fmla="*/ 26 h 447"/>
                    <a:gd name="T68" fmla="*/ 55 w 945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45" h="447">
                      <a:moveTo>
                        <a:pt x="945" y="223"/>
                      </a:moveTo>
                      <a:lnTo>
                        <a:pt x="945" y="194"/>
                      </a:lnTo>
                      <a:lnTo>
                        <a:pt x="942" y="165"/>
                      </a:lnTo>
                      <a:lnTo>
                        <a:pt x="939" y="136"/>
                      </a:lnTo>
                      <a:lnTo>
                        <a:pt x="932" y="107"/>
                      </a:lnTo>
                      <a:lnTo>
                        <a:pt x="923" y="78"/>
                      </a:lnTo>
                      <a:lnTo>
                        <a:pt x="913" y="52"/>
                      </a:lnTo>
                      <a:lnTo>
                        <a:pt x="903" y="26"/>
                      </a:lnTo>
                      <a:lnTo>
                        <a:pt x="890" y="0"/>
                      </a:lnTo>
                      <a:lnTo>
                        <a:pt x="877" y="0"/>
                      </a:lnTo>
                      <a:lnTo>
                        <a:pt x="890" y="26"/>
                      </a:lnTo>
                      <a:lnTo>
                        <a:pt x="900" y="52"/>
                      </a:lnTo>
                      <a:lnTo>
                        <a:pt x="913" y="78"/>
                      </a:lnTo>
                      <a:lnTo>
                        <a:pt x="919" y="107"/>
                      </a:lnTo>
                      <a:lnTo>
                        <a:pt x="926" y="136"/>
                      </a:lnTo>
                      <a:lnTo>
                        <a:pt x="932" y="165"/>
                      </a:lnTo>
                      <a:lnTo>
                        <a:pt x="932" y="194"/>
                      </a:lnTo>
                      <a:lnTo>
                        <a:pt x="935" y="223"/>
                      </a:lnTo>
                      <a:lnTo>
                        <a:pt x="932" y="252"/>
                      </a:lnTo>
                      <a:lnTo>
                        <a:pt x="932" y="285"/>
                      </a:lnTo>
                      <a:lnTo>
                        <a:pt x="926" y="314"/>
                      </a:lnTo>
                      <a:lnTo>
                        <a:pt x="919" y="340"/>
                      </a:lnTo>
                      <a:lnTo>
                        <a:pt x="913" y="369"/>
                      </a:lnTo>
                      <a:lnTo>
                        <a:pt x="900" y="395"/>
                      </a:lnTo>
                      <a:lnTo>
                        <a:pt x="890" y="421"/>
                      </a:lnTo>
                      <a:lnTo>
                        <a:pt x="877" y="447"/>
                      </a:lnTo>
                      <a:lnTo>
                        <a:pt x="890" y="447"/>
                      </a:lnTo>
                      <a:lnTo>
                        <a:pt x="903" y="421"/>
                      </a:lnTo>
                      <a:lnTo>
                        <a:pt x="913" y="395"/>
                      </a:lnTo>
                      <a:lnTo>
                        <a:pt x="923" y="369"/>
                      </a:lnTo>
                      <a:lnTo>
                        <a:pt x="932" y="340"/>
                      </a:lnTo>
                      <a:lnTo>
                        <a:pt x="939" y="311"/>
                      </a:lnTo>
                      <a:lnTo>
                        <a:pt x="942" y="285"/>
                      </a:lnTo>
                      <a:lnTo>
                        <a:pt x="945" y="252"/>
                      </a:lnTo>
                      <a:lnTo>
                        <a:pt x="945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3" y="52"/>
                      </a:lnTo>
                      <a:lnTo>
                        <a:pt x="23" y="78"/>
                      </a:lnTo>
                      <a:lnTo>
                        <a:pt x="13" y="107"/>
                      </a:lnTo>
                      <a:lnTo>
                        <a:pt x="7" y="136"/>
                      </a:lnTo>
                      <a:lnTo>
                        <a:pt x="4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4" y="285"/>
                      </a:lnTo>
                      <a:lnTo>
                        <a:pt x="7" y="311"/>
                      </a:lnTo>
                      <a:lnTo>
                        <a:pt x="13" y="340"/>
                      </a:lnTo>
                      <a:lnTo>
                        <a:pt x="23" y="369"/>
                      </a:lnTo>
                      <a:lnTo>
                        <a:pt x="33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6" y="395"/>
                      </a:lnTo>
                      <a:lnTo>
                        <a:pt x="36" y="369"/>
                      </a:lnTo>
                      <a:lnTo>
                        <a:pt x="26" y="340"/>
                      </a:lnTo>
                      <a:lnTo>
                        <a:pt x="20" y="314"/>
                      </a:lnTo>
                      <a:lnTo>
                        <a:pt x="17" y="285"/>
                      </a:lnTo>
                      <a:lnTo>
                        <a:pt x="13" y="252"/>
                      </a:lnTo>
                      <a:lnTo>
                        <a:pt x="10" y="223"/>
                      </a:lnTo>
                      <a:lnTo>
                        <a:pt x="13" y="194"/>
                      </a:lnTo>
                      <a:lnTo>
                        <a:pt x="17" y="165"/>
                      </a:lnTo>
                      <a:lnTo>
                        <a:pt x="20" y="136"/>
                      </a:lnTo>
                      <a:lnTo>
                        <a:pt x="26" y="107"/>
                      </a:lnTo>
                      <a:lnTo>
                        <a:pt x="36" y="78"/>
                      </a:lnTo>
                      <a:lnTo>
                        <a:pt x="46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A53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8" name="Freeform 467"/>
                <p:cNvSpPr>
                  <a:spLocks noEditPoints="1"/>
                </p:cNvSpPr>
                <p:nvPr/>
              </p:nvSpPr>
              <p:spPr bwMode="auto">
                <a:xfrm>
                  <a:off x="2560" y="2534"/>
                  <a:ext cx="935" cy="447"/>
                </a:xfrm>
                <a:custGeom>
                  <a:avLst/>
                  <a:gdLst>
                    <a:gd name="T0" fmla="*/ 932 w 935"/>
                    <a:gd name="T1" fmla="*/ 194 h 447"/>
                    <a:gd name="T2" fmla="*/ 925 w 935"/>
                    <a:gd name="T3" fmla="*/ 136 h 447"/>
                    <a:gd name="T4" fmla="*/ 909 w 935"/>
                    <a:gd name="T5" fmla="*/ 78 h 447"/>
                    <a:gd name="T6" fmla="*/ 890 w 935"/>
                    <a:gd name="T7" fmla="*/ 26 h 447"/>
                    <a:gd name="T8" fmla="*/ 864 w 935"/>
                    <a:gd name="T9" fmla="*/ 0 h 447"/>
                    <a:gd name="T10" fmla="*/ 886 w 935"/>
                    <a:gd name="T11" fmla="*/ 52 h 447"/>
                    <a:gd name="T12" fmla="*/ 906 w 935"/>
                    <a:gd name="T13" fmla="*/ 107 h 447"/>
                    <a:gd name="T14" fmla="*/ 919 w 935"/>
                    <a:gd name="T15" fmla="*/ 165 h 447"/>
                    <a:gd name="T16" fmla="*/ 922 w 935"/>
                    <a:gd name="T17" fmla="*/ 223 h 447"/>
                    <a:gd name="T18" fmla="*/ 919 w 935"/>
                    <a:gd name="T19" fmla="*/ 285 h 447"/>
                    <a:gd name="T20" fmla="*/ 906 w 935"/>
                    <a:gd name="T21" fmla="*/ 340 h 447"/>
                    <a:gd name="T22" fmla="*/ 886 w 935"/>
                    <a:gd name="T23" fmla="*/ 395 h 447"/>
                    <a:gd name="T24" fmla="*/ 864 w 935"/>
                    <a:gd name="T25" fmla="*/ 447 h 447"/>
                    <a:gd name="T26" fmla="*/ 890 w 935"/>
                    <a:gd name="T27" fmla="*/ 421 h 447"/>
                    <a:gd name="T28" fmla="*/ 909 w 935"/>
                    <a:gd name="T29" fmla="*/ 369 h 447"/>
                    <a:gd name="T30" fmla="*/ 925 w 935"/>
                    <a:gd name="T31" fmla="*/ 314 h 447"/>
                    <a:gd name="T32" fmla="*/ 932 w 935"/>
                    <a:gd name="T33" fmla="*/ 252 h 447"/>
                    <a:gd name="T34" fmla="*/ 55 w 935"/>
                    <a:gd name="T35" fmla="*/ 0 h 447"/>
                    <a:gd name="T36" fmla="*/ 32 w 935"/>
                    <a:gd name="T37" fmla="*/ 52 h 447"/>
                    <a:gd name="T38" fmla="*/ 13 w 935"/>
                    <a:gd name="T39" fmla="*/ 107 h 447"/>
                    <a:gd name="T40" fmla="*/ 3 w 935"/>
                    <a:gd name="T41" fmla="*/ 165 h 447"/>
                    <a:gd name="T42" fmla="*/ 0 w 935"/>
                    <a:gd name="T43" fmla="*/ 223 h 447"/>
                    <a:gd name="T44" fmla="*/ 3 w 935"/>
                    <a:gd name="T45" fmla="*/ 285 h 447"/>
                    <a:gd name="T46" fmla="*/ 13 w 935"/>
                    <a:gd name="T47" fmla="*/ 340 h 447"/>
                    <a:gd name="T48" fmla="*/ 32 w 935"/>
                    <a:gd name="T49" fmla="*/ 395 h 447"/>
                    <a:gd name="T50" fmla="*/ 55 w 935"/>
                    <a:gd name="T51" fmla="*/ 447 h 447"/>
                    <a:gd name="T52" fmla="*/ 55 w 935"/>
                    <a:gd name="T53" fmla="*/ 424 h 447"/>
                    <a:gd name="T54" fmla="*/ 32 w 935"/>
                    <a:gd name="T55" fmla="*/ 369 h 447"/>
                    <a:gd name="T56" fmla="*/ 19 w 935"/>
                    <a:gd name="T57" fmla="*/ 314 h 447"/>
                    <a:gd name="T58" fmla="*/ 10 w 935"/>
                    <a:gd name="T59" fmla="*/ 252 h 447"/>
                    <a:gd name="T60" fmla="*/ 10 w 935"/>
                    <a:gd name="T61" fmla="*/ 194 h 447"/>
                    <a:gd name="T62" fmla="*/ 19 w 935"/>
                    <a:gd name="T63" fmla="*/ 136 h 447"/>
                    <a:gd name="T64" fmla="*/ 32 w 935"/>
                    <a:gd name="T65" fmla="*/ 78 h 447"/>
                    <a:gd name="T66" fmla="*/ 55 w 935"/>
                    <a:gd name="T67" fmla="*/ 26 h 447"/>
                    <a:gd name="T68" fmla="*/ 55 w 935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35" h="447">
                      <a:moveTo>
                        <a:pt x="935" y="223"/>
                      </a:moveTo>
                      <a:lnTo>
                        <a:pt x="932" y="194"/>
                      </a:lnTo>
                      <a:lnTo>
                        <a:pt x="928" y="165"/>
                      </a:lnTo>
                      <a:lnTo>
                        <a:pt x="925" y="136"/>
                      </a:lnTo>
                      <a:lnTo>
                        <a:pt x="919" y="107"/>
                      </a:lnTo>
                      <a:lnTo>
                        <a:pt x="909" y="78"/>
                      </a:lnTo>
                      <a:lnTo>
                        <a:pt x="899" y="52"/>
                      </a:lnTo>
                      <a:lnTo>
                        <a:pt x="890" y="26"/>
                      </a:lnTo>
                      <a:lnTo>
                        <a:pt x="877" y="0"/>
                      </a:lnTo>
                      <a:lnTo>
                        <a:pt x="864" y="0"/>
                      </a:lnTo>
                      <a:lnTo>
                        <a:pt x="877" y="26"/>
                      </a:lnTo>
                      <a:lnTo>
                        <a:pt x="886" y="52"/>
                      </a:lnTo>
                      <a:lnTo>
                        <a:pt x="899" y="78"/>
                      </a:lnTo>
                      <a:lnTo>
                        <a:pt x="906" y="107"/>
                      </a:lnTo>
                      <a:lnTo>
                        <a:pt x="912" y="136"/>
                      </a:lnTo>
                      <a:lnTo>
                        <a:pt x="919" y="165"/>
                      </a:lnTo>
                      <a:lnTo>
                        <a:pt x="922" y="194"/>
                      </a:lnTo>
                      <a:lnTo>
                        <a:pt x="922" y="223"/>
                      </a:lnTo>
                      <a:lnTo>
                        <a:pt x="922" y="252"/>
                      </a:lnTo>
                      <a:lnTo>
                        <a:pt x="919" y="285"/>
                      </a:lnTo>
                      <a:lnTo>
                        <a:pt x="912" y="314"/>
                      </a:lnTo>
                      <a:lnTo>
                        <a:pt x="906" y="340"/>
                      </a:lnTo>
                      <a:lnTo>
                        <a:pt x="899" y="369"/>
                      </a:lnTo>
                      <a:lnTo>
                        <a:pt x="886" y="395"/>
                      </a:lnTo>
                      <a:lnTo>
                        <a:pt x="877" y="424"/>
                      </a:lnTo>
                      <a:lnTo>
                        <a:pt x="864" y="447"/>
                      </a:lnTo>
                      <a:lnTo>
                        <a:pt x="877" y="447"/>
                      </a:lnTo>
                      <a:lnTo>
                        <a:pt x="890" y="421"/>
                      </a:lnTo>
                      <a:lnTo>
                        <a:pt x="899" y="395"/>
                      </a:lnTo>
                      <a:lnTo>
                        <a:pt x="909" y="369"/>
                      </a:lnTo>
                      <a:lnTo>
                        <a:pt x="919" y="340"/>
                      </a:lnTo>
                      <a:lnTo>
                        <a:pt x="925" y="314"/>
                      </a:lnTo>
                      <a:lnTo>
                        <a:pt x="928" y="285"/>
                      </a:lnTo>
                      <a:lnTo>
                        <a:pt x="932" y="252"/>
                      </a:lnTo>
                      <a:lnTo>
                        <a:pt x="935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2" y="52"/>
                      </a:lnTo>
                      <a:lnTo>
                        <a:pt x="22" y="78"/>
                      </a:lnTo>
                      <a:lnTo>
                        <a:pt x="13" y="107"/>
                      </a:lnTo>
                      <a:lnTo>
                        <a:pt x="6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5"/>
                      </a:lnTo>
                      <a:lnTo>
                        <a:pt x="6" y="314"/>
                      </a:lnTo>
                      <a:lnTo>
                        <a:pt x="13" y="340"/>
                      </a:lnTo>
                      <a:lnTo>
                        <a:pt x="22" y="369"/>
                      </a:lnTo>
                      <a:lnTo>
                        <a:pt x="32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4"/>
                      </a:lnTo>
                      <a:lnTo>
                        <a:pt x="45" y="395"/>
                      </a:lnTo>
                      <a:lnTo>
                        <a:pt x="32" y="369"/>
                      </a:lnTo>
                      <a:lnTo>
                        <a:pt x="26" y="340"/>
                      </a:lnTo>
                      <a:lnTo>
                        <a:pt x="19" y="314"/>
                      </a:lnTo>
                      <a:lnTo>
                        <a:pt x="13" y="285"/>
                      </a:lnTo>
                      <a:lnTo>
                        <a:pt x="10" y="252"/>
                      </a:lnTo>
                      <a:lnTo>
                        <a:pt x="10" y="223"/>
                      </a:lnTo>
                      <a:lnTo>
                        <a:pt x="10" y="194"/>
                      </a:lnTo>
                      <a:lnTo>
                        <a:pt x="13" y="165"/>
                      </a:lnTo>
                      <a:lnTo>
                        <a:pt x="19" y="136"/>
                      </a:lnTo>
                      <a:lnTo>
                        <a:pt x="26" y="107"/>
                      </a:lnTo>
                      <a:lnTo>
                        <a:pt x="32" y="78"/>
                      </a:lnTo>
                      <a:lnTo>
                        <a:pt x="45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952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19" name="Freeform 468"/>
                <p:cNvSpPr>
                  <a:spLocks noEditPoints="1"/>
                </p:cNvSpPr>
                <p:nvPr/>
              </p:nvSpPr>
              <p:spPr bwMode="auto">
                <a:xfrm>
                  <a:off x="2563" y="2534"/>
                  <a:ext cx="925" cy="447"/>
                </a:xfrm>
                <a:custGeom>
                  <a:avLst/>
                  <a:gdLst>
                    <a:gd name="T0" fmla="*/ 922 w 925"/>
                    <a:gd name="T1" fmla="*/ 194 h 447"/>
                    <a:gd name="T2" fmla="*/ 916 w 925"/>
                    <a:gd name="T3" fmla="*/ 136 h 447"/>
                    <a:gd name="T4" fmla="*/ 903 w 925"/>
                    <a:gd name="T5" fmla="*/ 78 h 447"/>
                    <a:gd name="T6" fmla="*/ 880 w 925"/>
                    <a:gd name="T7" fmla="*/ 26 h 447"/>
                    <a:gd name="T8" fmla="*/ 854 w 925"/>
                    <a:gd name="T9" fmla="*/ 0 h 447"/>
                    <a:gd name="T10" fmla="*/ 877 w 925"/>
                    <a:gd name="T11" fmla="*/ 52 h 447"/>
                    <a:gd name="T12" fmla="*/ 896 w 925"/>
                    <a:gd name="T13" fmla="*/ 107 h 447"/>
                    <a:gd name="T14" fmla="*/ 909 w 925"/>
                    <a:gd name="T15" fmla="*/ 162 h 447"/>
                    <a:gd name="T16" fmla="*/ 913 w 925"/>
                    <a:gd name="T17" fmla="*/ 223 h 447"/>
                    <a:gd name="T18" fmla="*/ 909 w 925"/>
                    <a:gd name="T19" fmla="*/ 285 h 447"/>
                    <a:gd name="T20" fmla="*/ 896 w 925"/>
                    <a:gd name="T21" fmla="*/ 343 h 447"/>
                    <a:gd name="T22" fmla="*/ 877 w 925"/>
                    <a:gd name="T23" fmla="*/ 398 h 447"/>
                    <a:gd name="T24" fmla="*/ 854 w 925"/>
                    <a:gd name="T25" fmla="*/ 447 h 447"/>
                    <a:gd name="T26" fmla="*/ 880 w 925"/>
                    <a:gd name="T27" fmla="*/ 421 h 447"/>
                    <a:gd name="T28" fmla="*/ 903 w 925"/>
                    <a:gd name="T29" fmla="*/ 369 h 447"/>
                    <a:gd name="T30" fmla="*/ 916 w 925"/>
                    <a:gd name="T31" fmla="*/ 314 h 447"/>
                    <a:gd name="T32" fmla="*/ 922 w 925"/>
                    <a:gd name="T33" fmla="*/ 252 h 447"/>
                    <a:gd name="T34" fmla="*/ 58 w 925"/>
                    <a:gd name="T35" fmla="*/ 0 h 447"/>
                    <a:gd name="T36" fmla="*/ 36 w 925"/>
                    <a:gd name="T37" fmla="*/ 52 h 447"/>
                    <a:gd name="T38" fmla="*/ 16 w 925"/>
                    <a:gd name="T39" fmla="*/ 107 h 447"/>
                    <a:gd name="T40" fmla="*/ 7 w 925"/>
                    <a:gd name="T41" fmla="*/ 165 h 447"/>
                    <a:gd name="T42" fmla="*/ 0 w 925"/>
                    <a:gd name="T43" fmla="*/ 223 h 447"/>
                    <a:gd name="T44" fmla="*/ 7 w 925"/>
                    <a:gd name="T45" fmla="*/ 285 h 447"/>
                    <a:gd name="T46" fmla="*/ 16 w 925"/>
                    <a:gd name="T47" fmla="*/ 340 h 447"/>
                    <a:gd name="T48" fmla="*/ 36 w 925"/>
                    <a:gd name="T49" fmla="*/ 395 h 447"/>
                    <a:gd name="T50" fmla="*/ 58 w 925"/>
                    <a:gd name="T51" fmla="*/ 447 h 447"/>
                    <a:gd name="T52" fmla="*/ 58 w 925"/>
                    <a:gd name="T53" fmla="*/ 424 h 447"/>
                    <a:gd name="T54" fmla="*/ 36 w 925"/>
                    <a:gd name="T55" fmla="*/ 369 h 447"/>
                    <a:gd name="T56" fmla="*/ 23 w 925"/>
                    <a:gd name="T57" fmla="*/ 314 h 447"/>
                    <a:gd name="T58" fmla="*/ 13 w 925"/>
                    <a:gd name="T59" fmla="*/ 252 h 447"/>
                    <a:gd name="T60" fmla="*/ 13 w 925"/>
                    <a:gd name="T61" fmla="*/ 194 h 447"/>
                    <a:gd name="T62" fmla="*/ 23 w 925"/>
                    <a:gd name="T63" fmla="*/ 133 h 447"/>
                    <a:gd name="T64" fmla="*/ 36 w 925"/>
                    <a:gd name="T65" fmla="*/ 78 h 447"/>
                    <a:gd name="T66" fmla="*/ 58 w 925"/>
                    <a:gd name="T67" fmla="*/ 26 h 447"/>
                    <a:gd name="T68" fmla="*/ 58 w 925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25" h="447">
                      <a:moveTo>
                        <a:pt x="925" y="223"/>
                      </a:moveTo>
                      <a:lnTo>
                        <a:pt x="922" y="194"/>
                      </a:lnTo>
                      <a:lnTo>
                        <a:pt x="922" y="165"/>
                      </a:lnTo>
                      <a:lnTo>
                        <a:pt x="916" y="136"/>
                      </a:lnTo>
                      <a:lnTo>
                        <a:pt x="909" y="107"/>
                      </a:lnTo>
                      <a:lnTo>
                        <a:pt x="903" y="78"/>
                      </a:lnTo>
                      <a:lnTo>
                        <a:pt x="890" y="52"/>
                      </a:lnTo>
                      <a:lnTo>
                        <a:pt x="880" y="26"/>
                      </a:lnTo>
                      <a:lnTo>
                        <a:pt x="867" y="0"/>
                      </a:lnTo>
                      <a:lnTo>
                        <a:pt x="854" y="0"/>
                      </a:lnTo>
                      <a:lnTo>
                        <a:pt x="867" y="26"/>
                      </a:lnTo>
                      <a:lnTo>
                        <a:pt x="877" y="52"/>
                      </a:lnTo>
                      <a:lnTo>
                        <a:pt x="890" y="78"/>
                      </a:lnTo>
                      <a:lnTo>
                        <a:pt x="896" y="107"/>
                      </a:lnTo>
                      <a:lnTo>
                        <a:pt x="903" y="133"/>
                      </a:lnTo>
                      <a:lnTo>
                        <a:pt x="909" y="162"/>
                      </a:lnTo>
                      <a:lnTo>
                        <a:pt x="913" y="194"/>
                      </a:lnTo>
                      <a:lnTo>
                        <a:pt x="913" y="223"/>
                      </a:lnTo>
                      <a:lnTo>
                        <a:pt x="913" y="252"/>
                      </a:lnTo>
                      <a:lnTo>
                        <a:pt x="909" y="285"/>
                      </a:lnTo>
                      <a:lnTo>
                        <a:pt x="903" y="314"/>
                      </a:lnTo>
                      <a:lnTo>
                        <a:pt x="896" y="343"/>
                      </a:lnTo>
                      <a:lnTo>
                        <a:pt x="890" y="369"/>
                      </a:lnTo>
                      <a:lnTo>
                        <a:pt x="877" y="398"/>
                      </a:lnTo>
                      <a:lnTo>
                        <a:pt x="867" y="424"/>
                      </a:lnTo>
                      <a:lnTo>
                        <a:pt x="854" y="447"/>
                      </a:lnTo>
                      <a:lnTo>
                        <a:pt x="867" y="447"/>
                      </a:lnTo>
                      <a:lnTo>
                        <a:pt x="880" y="421"/>
                      </a:lnTo>
                      <a:lnTo>
                        <a:pt x="890" y="395"/>
                      </a:lnTo>
                      <a:lnTo>
                        <a:pt x="903" y="369"/>
                      </a:lnTo>
                      <a:lnTo>
                        <a:pt x="909" y="340"/>
                      </a:lnTo>
                      <a:lnTo>
                        <a:pt x="916" y="314"/>
                      </a:lnTo>
                      <a:lnTo>
                        <a:pt x="922" y="285"/>
                      </a:lnTo>
                      <a:lnTo>
                        <a:pt x="922" y="252"/>
                      </a:lnTo>
                      <a:lnTo>
                        <a:pt x="925" y="223"/>
                      </a:lnTo>
                      <a:close/>
                      <a:moveTo>
                        <a:pt x="58" y="0"/>
                      </a:moveTo>
                      <a:lnTo>
                        <a:pt x="45" y="26"/>
                      </a:lnTo>
                      <a:lnTo>
                        <a:pt x="36" y="52"/>
                      </a:lnTo>
                      <a:lnTo>
                        <a:pt x="26" y="78"/>
                      </a:lnTo>
                      <a:lnTo>
                        <a:pt x="16" y="107"/>
                      </a:lnTo>
                      <a:lnTo>
                        <a:pt x="10" y="136"/>
                      </a:lnTo>
                      <a:lnTo>
                        <a:pt x="7" y="165"/>
                      </a:lnTo>
                      <a:lnTo>
                        <a:pt x="3" y="194"/>
                      </a:lnTo>
                      <a:lnTo>
                        <a:pt x="0" y="223"/>
                      </a:lnTo>
                      <a:lnTo>
                        <a:pt x="3" y="252"/>
                      </a:lnTo>
                      <a:lnTo>
                        <a:pt x="7" y="285"/>
                      </a:lnTo>
                      <a:lnTo>
                        <a:pt x="10" y="314"/>
                      </a:lnTo>
                      <a:lnTo>
                        <a:pt x="16" y="340"/>
                      </a:lnTo>
                      <a:lnTo>
                        <a:pt x="26" y="369"/>
                      </a:lnTo>
                      <a:lnTo>
                        <a:pt x="36" y="395"/>
                      </a:lnTo>
                      <a:lnTo>
                        <a:pt x="45" y="421"/>
                      </a:lnTo>
                      <a:lnTo>
                        <a:pt x="58" y="447"/>
                      </a:lnTo>
                      <a:lnTo>
                        <a:pt x="71" y="447"/>
                      </a:lnTo>
                      <a:lnTo>
                        <a:pt x="58" y="424"/>
                      </a:lnTo>
                      <a:lnTo>
                        <a:pt x="49" y="398"/>
                      </a:lnTo>
                      <a:lnTo>
                        <a:pt x="36" y="369"/>
                      </a:lnTo>
                      <a:lnTo>
                        <a:pt x="29" y="343"/>
                      </a:lnTo>
                      <a:lnTo>
                        <a:pt x="23" y="314"/>
                      </a:lnTo>
                      <a:lnTo>
                        <a:pt x="16" y="285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6" y="162"/>
                      </a:lnTo>
                      <a:lnTo>
                        <a:pt x="23" y="133"/>
                      </a:lnTo>
                      <a:lnTo>
                        <a:pt x="29" y="107"/>
                      </a:lnTo>
                      <a:lnTo>
                        <a:pt x="36" y="78"/>
                      </a:lnTo>
                      <a:lnTo>
                        <a:pt x="49" y="52"/>
                      </a:lnTo>
                      <a:lnTo>
                        <a:pt x="58" y="26"/>
                      </a:lnTo>
                      <a:lnTo>
                        <a:pt x="71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E951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0" name="Freeform 469"/>
                <p:cNvSpPr>
                  <a:spLocks noEditPoints="1"/>
                </p:cNvSpPr>
                <p:nvPr/>
              </p:nvSpPr>
              <p:spPr bwMode="auto">
                <a:xfrm>
                  <a:off x="2570" y="2534"/>
                  <a:ext cx="912" cy="450"/>
                </a:xfrm>
                <a:custGeom>
                  <a:avLst/>
                  <a:gdLst>
                    <a:gd name="T0" fmla="*/ 912 w 912"/>
                    <a:gd name="T1" fmla="*/ 194 h 450"/>
                    <a:gd name="T2" fmla="*/ 902 w 912"/>
                    <a:gd name="T3" fmla="*/ 136 h 450"/>
                    <a:gd name="T4" fmla="*/ 889 w 912"/>
                    <a:gd name="T5" fmla="*/ 78 h 450"/>
                    <a:gd name="T6" fmla="*/ 867 w 912"/>
                    <a:gd name="T7" fmla="*/ 26 h 450"/>
                    <a:gd name="T8" fmla="*/ 838 w 912"/>
                    <a:gd name="T9" fmla="*/ 0 h 450"/>
                    <a:gd name="T10" fmla="*/ 863 w 912"/>
                    <a:gd name="T11" fmla="*/ 52 h 450"/>
                    <a:gd name="T12" fmla="*/ 883 w 912"/>
                    <a:gd name="T13" fmla="*/ 107 h 450"/>
                    <a:gd name="T14" fmla="*/ 896 w 912"/>
                    <a:gd name="T15" fmla="*/ 162 h 450"/>
                    <a:gd name="T16" fmla="*/ 899 w 912"/>
                    <a:gd name="T17" fmla="*/ 223 h 450"/>
                    <a:gd name="T18" fmla="*/ 896 w 912"/>
                    <a:gd name="T19" fmla="*/ 285 h 450"/>
                    <a:gd name="T20" fmla="*/ 883 w 912"/>
                    <a:gd name="T21" fmla="*/ 343 h 450"/>
                    <a:gd name="T22" fmla="*/ 863 w 912"/>
                    <a:gd name="T23" fmla="*/ 398 h 450"/>
                    <a:gd name="T24" fmla="*/ 838 w 912"/>
                    <a:gd name="T25" fmla="*/ 450 h 450"/>
                    <a:gd name="T26" fmla="*/ 867 w 912"/>
                    <a:gd name="T27" fmla="*/ 424 h 450"/>
                    <a:gd name="T28" fmla="*/ 889 w 912"/>
                    <a:gd name="T29" fmla="*/ 369 h 450"/>
                    <a:gd name="T30" fmla="*/ 902 w 912"/>
                    <a:gd name="T31" fmla="*/ 314 h 450"/>
                    <a:gd name="T32" fmla="*/ 912 w 912"/>
                    <a:gd name="T33" fmla="*/ 252 h 450"/>
                    <a:gd name="T34" fmla="*/ 58 w 912"/>
                    <a:gd name="T35" fmla="*/ 0 h 450"/>
                    <a:gd name="T36" fmla="*/ 35 w 912"/>
                    <a:gd name="T37" fmla="*/ 52 h 450"/>
                    <a:gd name="T38" fmla="*/ 16 w 912"/>
                    <a:gd name="T39" fmla="*/ 107 h 450"/>
                    <a:gd name="T40" fmla="*/ 3 w 912"/>
                    <a:gd name="T41" fmla="*/ 165 h 450"/>
                    <a:gd name="T42" fmla="*/ 0 w 912"/>
                    <a:gd name="T43" fmla="*/ 223 h 450"/>
                    <a:gd name="T44" fmla="*/ 3 w 912"/>
                    <a:gd name="T45" fmla="*/ 285 h 450"/>
                    <a:gd name="T46" fmla="*/ 16 w 912"/>
                    <a:gd name="T47" fmla="*/ 340 h 450"/>
                    <a:gd name="T48" fmla="*/ 35 w 912"/>
                    <a:gd name="T49" fmla="*/ 395 h 450"/>
                    <a:gd name="T50" fmla="*/ 58 w 912"/>
                    <a:gd name="T51" fmla="*/ 447 h 450"/>
                    <a:gd name="T52" fmla="*/ 58 w 912"/>
                    <a:gd name="T53" fmla="*/ 424 h 450"/>
                    <a:gd name="T54" fmla="*/ 35 w 912"/>
                    <a:gd name="T55" fmla="*/ 369 h 450"/>
                    <a:gd name="T56" fmla="*/ 22 w 912"/>
                    <a:gd name="T57" fmla="*/ 314 h 450"/>
                    <a:gd name="T58" fmla="*/ 12 w 912"/>
                    <a:gd name="T59" fmla="*/ 256 h 450"/>
                    <a:gd name="T60" fmla="*/ 12 w 912"/>
                    <a:gd name="T61" fmla="*/ 194 h 450"/>
                    <a:gd name="T62" fmla="*/ 22 w 912"/>
                    <a:gd name="T63" fmla="*/ 133 h 450"/>
                    <a:gd name="T64" fmla="*/ 35 w 912"/>
                    <a:gd name="T65" fmla="*/ 78 h 450"/>
                    <a:gd name="T66" fmla="*/ 58 w 912"/>
                    <a:gd name="T67" fmla="*/ 23 h 450"/>
                    <a:gd name="T68" fmla="*/ 58 w 912"/>
                    <a:gd name="T69" fmla="*/ 0 h 4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12" h="450">
                      <a:moveTo>
                        <a:pt x="912" y="223"/>
                      </a:moveTo>
                      <a:lnTo>
                        <a:pt x="912" y="194"/>
                      </a:lnTo>
                      <a:lnTo>
                        <a:pt x="909" y="165"/>
                      </a:lnTo>
                      <a:lnTo>
                        <a:pt x="902" y="136"/>
                      </a:lnTo>
                      <a:lnTo>
                        <a:pt x="896" y="107"/>
                      </a:lnTo>
                      <a:lnTo>
                        <a:pt x="889" y="78"/>
                      </a:lnTo>
                      <a:lnTo>
                        <a:pt x="876" y="52"/>
                      </a:lnTo>
                      <a:lnTo>
                        <a:pt x="867" y="26"/>
                      </a:lnTo>
                      <a:lnTo>
                        <a:pt x="854" y="0"/>
                      </a:lnTo>
                      <a:lnTo>
                        <a:pt x="838" y="0"/>
                      </a:lnTo>
                      <a:lnTo>
                        <a:pt x="854" y="23"/>
                      </a:lnTo>
                      <a:lnTo>
                        <a:pt x="863" y="52"/>
                      </a:lnTo>
                      <a:lnTo>
                        <a:pt x="876" y="78"/>
                      </a:lnTo>
                      <a:lnTo>
                        <a:pt x="883" y="107"/>
                      </a:lnTo>
                      <a:lnTo>
                        <a:pt x="889" y="133"/>
                      </a:lnTo>
                      <a:lnTo>
                        <a:pt x="896" y="162"/>
                      </a:lnTo>
                      <a:lnTo>
                        <a:pt x="899" y="194"/>
                      </a:lnTo>
                      <a:lnTo>
                        <a:pt x="899" y="223"/>
                      </a:lnTo>
                      <a:lnTo>
                        <a:pt x="899" y="256"/>
                      </a:lnTo>
                      <a:lnTo>
                        <a:pt x="896" y="285"/>
                      </a:lnTo>
                      <a:lnTo>
                        <a:pt x="889" y="314"/>
                      </a:lnTo>
                      <a:lnTo>
                        <a:pt x="883" y="343"/>
                      </a:lnTo>
                      <a:lnTo>
                        <a:pt x="876" y="369"/>
                      </a:lnTo>
                      <a:lnTo>
                        <a:pt x="863" y="398"/>
                      </a:lnTo>
                      <a:lnTo>
                        <a:pt x="854" y="424"/>
                      </a:lnTo>
                      <a:lnTo>
                        <a:pt x="838" y="450"/>
                      </a:lnTo>
                      <a:lnTo>
                        <a:pt x="854" y="447"/>
                      </a:lnTo>
                      <a:lnTo>
                        <a:pt x="867" y="424"/>
                      </a:lnTo>
                      <a:lnTo>
                        <a:pt x="876" y="395"/>
                      </a:lnTo>
                      <a:lnTo>
                        <a:pt x="889" y="369"/>
                      </a:lnTo>
                      <a:lnTo>
                        <a:pt x="896" y="340"/>
                      </a:lnTo>
                      <a:lnTo>
                        <a:pt x="902" y="314"/>
                      </a:lnTo>
                      <a:lnTo>
                        <a:pt x="909" y="285"/>
                      </a:lnTo>
                      <a:lnTo>
                        <a:pt x="912" y="252"/>
                      </a:lnTo>
                      <a:lnTo>
                        <a:pt x="912" y="223"/>
                      </a:lnTo>
                      <a:close/>
                      <a:moveTo>
                        <a:pt x="58" y="0"/>
                      </a:moveTo>
                      <a:lnTo>
                        <a:pt x="45" y="26"/>
                      </a:lnTo>
                      <a:lnTo>
                        <a:pt x="35" y="52"/>
                      </a:lnTo>
                      <a:lnTo>
                        <a:pt x="22" y="78"/>
                      </a:lnTo>
                      <a:lnTo>
                        <a:pt x="16" y="107"/>
                      </a:lnTo>
                      <a:lnTo>
                        <a:pt x="9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5"/>
                      </a:lnTo>
                      <a:lnTo>
                        <a:pt x="9" y="314"/>
                      </a:lnTo>
                      <a:lnTo>
                        <a:pt x="16" y="340"/>
                      </a:lnTo>
                      <a:lnTo>
                        <a:pt x="22" y="369"/>
                      </a:lnTo>
                      <a:lnTo>
                        <a:pt x="35" y="395"/>
                      </a:lnTo>
                      <a:lnTo>
                        <a:pt x="45" y="424"/>
                      </a:lnTo>
                      <a:lnTo>
                        <a:pt x="58" y="447"/>
                      </a:lnTo>
                      <a:lnTo>
                        <a:pt x="74" y="450"/>
                      </a:lnTo>
                      <a:lnTo>
                        <a:pt x="58" y="424"/>
                      </a:lnTo>
                      <a:lnTo>
                        <a:pt x="48" y="398"/>
                      </a:lnTo>
                      <a:lnTo>
                        <a:pt x="35" y="369"/>
                      </a:lnTo>
                      <a:lnTo>
                        <a:pt x="29" y="343"/>
                      </a:lnTo>
                      <a:lnTo>
                        <a:pt x="22" y="314"/>
                      </a:lnTo>
                      <a:lnTo>
                        <a:pt x="16" y="285"/>
                      </a:lnTo>
                      <a:lnTo>
                        <a:pt x="12" y="256"/>
                      </a:lnTo>
                      <a:lnTo>
                        <a:pt x="12" y="223"/>
                      </a:lnTo>
                      <a:lnTo>
                        <a:pt x="12" y="194"/>
                      </a:lnTo>
                      <a:lnTo>
                        <a:pt x="16" y="162"/>
                      </a:lnTo>
                      <a:lnTo>
                        <a:pt x="22" y="133"/>
                      </a:lnTo>
                      <a:lnTo>
                        <a:pt x="29" y="107"/>
                      </a:lnTo>
                      <a:lnTo>
                        <a:pt x="35" y="78"/>
                      </a:lnTo>
                      <a:lnTo>
                        <a:pt x="48" y="52"/>
                      </a:lnTo>
                      <a:lnTo>
                        <a:pt x="58" y="23"/>
                      </a:lnTo>
                      <a:lnTo>
                        <a:pt x="74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E951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1" name="Freeform 470"/>
                <p:cNvSpPr>
                  <a:spLocks noEditPoints="1"/>
                </p:cNvSpPr>
                <p:nvPr/>
              </p:nvSpPr>
              <p:spPr bwMode="auto">
                <a:xfrm>
                  <a:off x="2576" y="2534"/>
                  <a:ext cx="900" cy="450"/>
                </a:xfrm>
                <a:custGeom>
                  <a:avLst/>
                  <a:gdLst>
                    <a:gd name="T0" fmla="*/ 900 w 900"/>
                    <a:gd name="T1" fmla="*/ 194 h 450"/>
                    <a:gd name="T2" fmla="*/ 890 w 900"/>
                    <a:gd name="T3" fmla="*/ 133 h 450"/>
                    <a:gd name="T4" fmla="*/ 877 w 900"/>
                    <a:gd name="T5" fmla="*/ 78 h 450"/>
                    <a:gd name="T6" fmla="*/ 854 w 900"/>
                    <a:gd name="T7" fmla="*/ 26 h 450"/>
                    <a:gd name="T8" fmla="*/ 825 w 900"/>
                    <a:gd name="T9" fmla="*/ 0 h 450"/>
                    <a:gd name="T10" fmla="*/ 851 w 900"/>
                    <a:gd name="T11" fmla="*/ 48 h 450"/>
                    <a:gd name="T12" fmla="*/ 870 w 900"/>
                    <a:gd name="T13" fmla="*/ 103 h 450"/>
                    <a:gd name="T14" fmla="*/ 883 w 900"/>
                    <a:gd name="T15" fmla="*/ 162 h 450"/>
                    <a:gd name="T16" fmla="*/ 887 w 900"/>
                    <a:gd name="T17" fmla="*/ 223 h 450"/>
                    <a:gd name="T18" fmla="*/ 883 w 900"/>
                    <a:gd name="T19" fmla="*/ 285 h 450"/>
                    <a:gd name="T20" fmla="*/ 870 w 900"/>
                    <a:gd name="T21" fmla="*/ 343 h 450"/>
                    <a:gd name="T22" fmla="*/ 851 w 900"/>
                    <a:gd name="T23" fmla="*/ 398 h 450"/>
                    <a:gd name="T24" fmla="*/ 825 w 900"/>
                    <a:gd name="T25" fmla="*/ 450 h 450"/>
                    <a:gd name="T26" fmla="*/ 854 w 900"/>
                    <a:gd name="T27" fmla="*/ 424 h 450"/>
                    <a:gd name="T28" fmla="*/ 877 w 900"/>
                    <a:gd name="T29" fmla="*/ 369 h 450"/>
                    <a:gd name="T30" fmla="*/ 890 w 900"/>
                    <a:gd name="T31" fmla="*/ 314 h 450"/>
                    <a:gd name="T32" fmla="*/ 900 w 900"/>
                    <a:gd name="T33" fmla="*/ 252 h 450"/>
                    <a:gd name="T34" fmla="*/ 58 w 900"/>
                    <a:gd name="T35" fmla="*/ 0 h 450"/>
                    <a:gd name="T36" fmla="*/ 36 w 900"/>
                    <a:gd name="T37" fmla="*/ 52 h 450"/>
                    <a:gd name="T38" fmla="*/ 16 w 900"/>
                    <a:gd name="T39" fmla="*/ 107 h 450"/>
                    <a:gd name="T40" fmla="*/ 3 w 900"/>
                    <a:gd name="T41" fmla="*/ 162 h 450"/>
                    <a:gd name="T42" fmla="*/ 0 w 900"/>
                    <a:gd name="T43" fmla="*/ 223 h 450"/>
                    <a:gd name="T44" fmla="*/ 3 w 900"/>
                    <a:gd name="T45" fmla="*/ 285 h 450"/>
                    <a:gd name="T46" fmla="*/ 16 w 900"/>
                    <a:gd name="T47" fmla="*/ 343 h 450"/>
                    <a:gd name="T48" fmla="*/ 36 w 900"/>
                    <a:gd name="T49" fmla="*/ 398 h 450"/>
                    <a:gd name="T50" fmla="*/ 58 w 900"/>
                    <a:gd name="T51" fmla="*/ 447 h 450"/>
                    <a:gd name="T52" fmla="*/ 58 w 900"/>
                    <a:gd name="T53" fmla="*/ 424 h 450"/>
                    <a:gd name="T54" fmla="*/ 36 w 900"/>
                    <a:gd name="T55" fmla="*/ 369 h 450"/>
                    <a:gd name="T56" fmla="*/ 19 w 900"/>
                    <a:gd name="T57" fmla="*/ 314 h 450"/>
                    <a:gd name="T58" fmla="*/ 13 w 900"/>
                    <a:gd name="T59" fmla="*/ 256 h 450"/>
                    <a:gd name="T60" fmla="*/ 13 w 900"/>
                    <a:gd name="T61" fmla="*/ 194 h 450"/>
                    <a:gd name="T62" fmla="*/ 19 w 900"/>
                    <a:gd name="T63" fmla="*/ 133 h 450"/>
                    <a:gd name="T64" fmla="*/ 36 w 900"/>
                    <a:gd name="T65" fmla="*/ 78 h 450"/>
                    <a:gd name="T66" fmla="*/ 58 w 900"/>
                    <a:gd name="T67" fmla="*/ 23 h 450"/>
                    <a:gd name="T68" fmla="*/ 58 w 900"/>
                    <a:gd name="T69" fmla="*/ 0 h 4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00" h="450">
                      <a:moveTo>
                        <a:pt x="900" y="223"/>
                      </a:moveTo>
                      <a:lnTo>
                        <a:pt x="900" y="194"/>
                      </a:lnTo>
                      <a:lnTo>
                        <a:pt x="896" y="162"/>
                      </a:lnTo>
                      <a:lnTo>
                        <a:pt x="890" y="133"/>
                      </a:lnTo>
                      <a:lnTo>
                        <a:pt x="883" y="107"/>
                      </a:lnTo>
                      <a:lnTo>
                        <a:pt x="877" y="78"/>
                      </a:lnTo>
                      <a:lnTo>
                        <a:pt x="864" y="52"/>
                      </a:lnTo>
                      <a:lnTo>
                        <a:pt x="854" y="26"/>
                      </a:lnTo>
                      <a:lnTo>
                        <a:pt x="841" y="0"/>
                      </a:lnTo>
                      <a:lnTo>
                        <a:pt x="825" y="0"/>
                      </a:lnTo>
                      <a:lnTo>
                        <a:pt x="841" y="23"/>
                      </a:lnTo>
                      <a:lnTo>
                        <a:pt x="851" y="48"/>
                      </a:lnTo>
                      <a:lnTo>
                        <a:pt x="864" y="78"/>
                      </a:lnTo>
                      <a:lnTo>
                        <a:pt x="870" y="103"/>
                      </a:lnTo>
                      <a:lnTo>
                        <a:pt x="880" y="133"/>
                      </a:lnTo>
                      <a:lnTo>
                        <a:pt x="883" y="162"/>
                      </a:lnTo>
                      <a:lnTo>
                        <a:pt x="887" y="194"/>
                      </a:lnTo>
                      <a:lnTo>
                        <a:pt x="887" y="223"/>
                      </a:lnTo>
                      <a:lnTo>
                        <a:pt x="887" y="256"/>
                      </a:lnTo>
                      <a:lnTo>
                        <a:pt x="883" y="285"/>
                      </a:lnTo>
                      <a:lnTo>
                        <a:pt x="880" y="314"/>
                      </a:lnTo>
                      <a:lnTo>
                        <a:pt x="870" y="343"/>
                      </a:lnTo>
                      <a:lnTo>
                        <a:pt x="864" y="369"/>
                      </a:lnTo>
                      <a:lnTo>
                        <a:pt x="851" y="398"/>
                      </a:lnTo>
                      <a:lnTo>
                        <a:pt x="841" y="424"/>
                      </a:lnTo>
                      <a:lnTo>
                        <a:pt x="825" y="450"/>
                      </a:lnTo>
                      <a:lnTo>
                        <a:pt x="841" y="447"/>
                      </a:lnTo>
                      <a:lnTo>
                        <a:pt x="854" y="424"/>
                      </a:lnTo>
                      <a:lnTo>
                        <a:pt x="864" y="398"/>
                      </a:lnTo>
                      <a:lnTo>
                        <a:pt x="877" y="369"/>
                      </a:lnTo>
                      <a:lnTo>
                        <a:pt x="883" y="343"/>
                      </a:lnTo>
                      <a:lnTo>
                        <a:pt x="890" y="314"/>
                      </a:lnTo>
                      <a:lnTo>
                        <a:pt x="896" y="285"/>
                      </a:lnTo>
                      <a:lnTo>
                        <a:pt x="900" y="252"/>
                      </a:lnTo>
                      <a:lnTo>
                        <a:pt x="900" y="223"/>
                      </a:lnTo>
                      <a:close/>
                      <a:moveTo>
                        <a:pt x="58" y="0"/>
                      </a:moveTo>
                      <a:lnTo>
                        <a:pt x="45" y="26"/>
                      </a:lnTo>
                      <a:lnTo>
                        <a:pt x="36" y="52"/>
                      </a:lnTo>
                      <a:lnTo>
                        <a:pt x="23" y="78"/>
                      </a:lnTo>
                      <a:lnTo>
                        <a:pt x="16" y="107"/>
                      </a:lnTo>
                      <a:lnTo>
                        <a:pt x="10" y="133"/>
                      </a:lnTo>
                      <a:lnTo>
                        <a:pt x="3" y="162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5"/>
                      </a:lnTo>
                      <a:lnTo>
                        <a:pt x="10" y="314"/>
                      </a:lnTo>
                      <a:lnTo>
                        <a:pt x="16" y="343"/>
                      </a:lnTo>
                      <a:lnTo>
                        <a:pt x="23" y="369"/>
                      </a:lnTo>
                      <a:lnTo>
                        <a:pt x="36" y="398"/>
                      </a:lnTo>
                      <a:lnTo>
                        <a:pt x="45" y="424"/>
                      </a:lnTo>
                      <a:lnTo>
                        <a:pt x="58" y="447"/>
                      </a:lnTo>
                      <a:lnTo>
                        <a:pt x="74" y="450"/>
                      </a:lnTo>
                      <a:lnTo>
                        <a:pt x="58" y="424"/>
                      </a:lnTo>
                      <a:lnTo>
                        <a:pt x="49" y="398"/>
                      </a:lnTo>
                      <a:lnTo>
                        <a:pt x="36" y="369"/>
                      </a:lnTo>
                      <a:lnTo>
                        <a:pt x="29" y="343"/>
                      </a:lnTo>
                      <a:lnTo>
                        <a:pt x="19" y="314"/>
                      </a:lnTo>
                      <a:lnTo>
                        <a:pt x="16" y="285"/>
                      </a:lnTo>
                      <a:lnTo>
                        <a:pt x="13" y="256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6" y="162"/>
                      </a:lnTo>
                      <a:lnTo>
                        <a:pt x="19" y="133"/>
                      </a:lnTo>
                      <a:lnTo>
                        <a:pt x="29" y="103"/>
                      </a:lnTo>
                      <a:lnTo>
                        <a:pt x="36" y="78"/>
                      </a:lnTo>
                      <a:lnTo>
                        <a:pt x="49" y="48"/>
                      </a:lnTo>
                      <a:lnTo>
                        <a:pt x="58" y="23"/>
                      </a:lnTo>
                      <a:lnTo>
                        <a:pt x="74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E950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2" name="Freeform 471"/>
                <p:cNvSpPr>
                  <a:spLocks noEditPoints="1"/>
                </p:cNvSpPr>
                <p:nvPr/>
              </p:nvSpPr>
              <p:spPr bwMode="auto">
                <a:xfrm>
                  <a:off x="2582" y="2531"/>
                  <a:ext cx="887" cy="453"/>
                </a:xfrm>
                <a:custGeom>
                  <a:avLst/>
                  <a:gdLst>
                    <a:gd name="T0" fmla="*/ 887 w 887"/>
                    <a:gd name="T1" fmla="*/ 197 h 453"/>
                    <a:gd name="T2" fmla="*/ 877 w 887"/>
                    <a:gd name="T3" fmla="*/ 136 h 453"/>
                    <a:gd name="T4" fmla="*/ 864 w 887"/>
                    <a:gd name="T5" fmla="*/ 81 h 453"/>
                    <a:gd name="T6" fmla="*/ 842 w 887"/>
                    <a:gd name="T7" fmla="*/ 26 h 453"/>
                    <a:gd name="T8" fmla="*/ 813 w 887"/>
                    <a:gd name="T9" fmla="*/ 0 h 453"/>
                    <a:gd name="T10" fmla="*/ 839 w 887"/>
                    <a:gd name="T11" fmla="*/ 51 h 453"/>
                    <a:gd name="T12" fmla="*/ 861 w 887"/>
                    <a:gd name="T13" fmla="*/ 106 h 453"/>
                    <a:gd name="T14" fmla="*/ 871 w 887"/>
                    <a:gd name="T15" fmla="*/ 165 h 453"/>
                    <a:gd name="T16" fmla="*/ 877 w 887"/>
                    <a:gd name="T17" fmla="*/ 226 h 453"/>
                    <a:gd name="T18" fmla="*/ 871 w 887"/>
                    <a:gd name="T19" fmla="*/ 288 h 453"/>
                    <a:gd name="T20" fmla="*/ 861 w 887"/>
                    <a:gd name="T21" fmla="*/ 346 h 453"/>
                    <a:gd name="T22" fmla="*/ 839 w 887"/>
                    <a:gd name="T23" fmla="*/ 401 h 453"/>
                    <a:gd name="T24" fmla="*/ 813 w 887"/>
                    <a:gd name="T25" fmla="*/ 453 h 453"/>
                    <a:gd name="T26" fmla="*/ 842 w 887"/>
                    <a:gd name="T27" fmla="*/ 427 h 453"/>
                    <a:gd name="T28" fmla="*/ 864 w 887"/>
                    <a:gd name="T29" fmla="*/ 372 h 453"/>
                    <a:gd name="T30" fmla="*/ 877 w 887"/>
                    <a:gd name="T31" fmla="*/ 317 h 453"/>
                    <a:gd name="T32" fmla="*/ 887 w 887"/>
                    <a:gd name="T33" fmla="*/ 259 h 453"/>
                    <a:gd name="T34" fmla="*/ 62 w 887"/>
                    <a:gd name="T35" fmla="*/ 3 h 453"/>
                    <a:gd name="T36" fmla="*/ 36 w 887"/>
                    <a:gd name="T37" fmla="*/ 55 h 453"/>
                    <a:gd name="T38" fmla="*/ 17 w 887"/>
                    <a:gd name="T39" fmla="*/ 110 h 453"/>
                    <a:gd name="T40" fmla="*/ 4 w 887"/>
                    <a:gd name="T41" fmla="*/ 165 h 453"/>
                    <a:gd name="T42" fmla="*/ 0 w 887"/>
                    <a:gd name="T43" fmla="*/ 226 h 453"/>
                    <a:gd name="T44" fmla="*/ 4 w 887"/>
                    <a:gd name="T45" fmla="*/ 288 h 453"/>
                    <a:gd name="T46" fmla="*/ 17 w 887"/>
                    <a:gd name="T47" fmla="*/ 346 h 453"/>
                    <a:gd name="T48" fmla="*/ 36 w 887"/>
                    <a:gd name="T49" fmla="*/ 401 h 453"/>
                    <a:gd name="T50" fmla="*/ 62 w 887"/>
                    <a:gd name="T51" fmla="*/ 453 h 453"/>
                    <a:gd name="T52" fmla="*/ 59 w 887"/>
                    <a:gd name="T53" fmla="*/ 427 h 453"/>
                    <a:gd name="T54" fmla="*/ 36 w 887"/>
                    <a:gd name="T55" fmla="*/ 372 h 453"/>
                    <a:gd name="T56" fmla="*/ 20 w 887"/>
                    <a:gd name="T57" fmla="*/ 317 h 453"/>
                    <a:gd name="T58" fmla="*/ 13 w 887"/>
                    <a:gd name="T59" fmla="*/ 259 h 453"/>
                    <a:gd name="T60" fmla="*/ 13 w 887"/>
                    <a:gd name="T61" fmla="*/ 197 h 453"/>
                    <a:gd name="T62" fmla="*/ 20 w 887"/>
                    <a:gd name="T63" fmla="*/ 136 h 453"/>
                    <a:gd name="T64" fmla="*/ 36 w 887"/>
                    <a:gd name="T65" fmla="*/ 81 h 453"/>
                    <a:gd name="T66" fmla="*/ 59 w 887"/>
                    <a:gd name="T67" fmla="*/ 26 h 453"/>
                    <a:gd name="T68" fmla="*/ 62 w 887"/>
                    <a:gd name="T69" fmla="*/ 3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87" h="453">
                      <a:moveTo>
                        <a:pt x="887" y="226"/>
                      </a:moveTo>
                      <a:lnTo>
                        <a:pt x="887" y="197"/>
                      </a:lnTo>
                      <a:lnTo>
                        <a:pt x="884" y="165"/>
                      </a:lnTo>
                      <a:lnTo>
                        <a:pt x="877" y="136"/>
                      </a:lnTo>
                      <a:lnTo>
                        <a:pt x="871" y="110"/>
                      </a:lnTo>
                      <a:lnTo>
                        <a:pt x="864" y="81"/>
                      </a:lnTo>
                      <a:lnTo>
                        <a:pt x="851" y="55"/>
                      </a:lnTo>
                      <a:lnTo>
                        <a:pt x="842" y="26"/>
                      </a:lnTo>
                      <a:lnTo>
                        <a:pt x="826" y="3"/>
                      </a:lnTo>
                      <a:lnTo>
                        <a:pt x="813" y="0"/>
                      </a:lnTo>
                      <a:lnTo>
                        <a:pt x="829" y="26"/>
                      </a:lnTo>
                      <a:lnTo>
                        <a:pt x="839" y="51"/>
                      </a:lnTo>
                      <a:lnTo>
                        <a:pt x="851" y="81"/>
                      </a:lnTo>
                      <a:lnTo>
                        <a:pt x="861" y="106"/>
                      </a:lnTo>
                      <a:lnTo>
                        <a:pt x="868" y="136"/>
                      </a:lnTo>
                      <a:lnTo>
                        <a:pt x="871" y="165"/>
                      </a:lnTo>
                      <a:lnTo>
                        <a:pt x="874" y="197"/>
                      </a:lnTo>
                      <a:lnTo>
                        <a:pt x="877" y="226"/>
                      </a:lnTo>
                      <a:lnTo>
                        <a:pt x="874" y="259"/>
                      </a:lnTo>
                      <a:lnTo>
                        <a:pt x="871" y="288"/>
                      </a:lnTo>
                      <a:lnTo>
                        <a:pt x="868" y="317"/>
                      </a:lnTo>
                      <a:lnTo>
                        <a:pt x="861" y="346"/>
                      </a:lnTo>
                      <a:lnTo>
                        <a:pt x="851" y="372"/>
                      </a:lnTo>
                      <a:lnTo>
                        <a:pt x="839" y="401"/>
                      </a:lnTo>
                      <a:lnTo>
                        <a:pt x="829" y="427"/>
                      </a:lnTo>
                      <a:lnTo>
                        <a:pt x="813" y="453"/>
                      </a:lnTo>
                      <a:lnTo>
                        <a:pt x="826" y="453"/>
                      </a:lnTo>
                      <a:lnTo>
                        <a:pt x="842" y="427"/>
                      </a:lnTo>
                      <a:lnTo>
                        <a:pt x="851" y="401"/>
                      </a:lnTo>
                      <a:lnTo>
                        <a:pt x="864" y="372"/>
                      </a:lnTo>
                      <a:lnTo>
                        <a:pt x="871" y="346"/>
                      </a:lnTo>
                      <a:lnTo>
                        <a:pt x="877" y="317"/>
                      </a:lnTo>
                      <a:lnTo>
                        <a:pt x="884" y="288"/>
                      </a:lnTo>
                      <a:lnTo>
                        <a:pt x="887" y="259"/>
                      </a:lnTo>
                      <a:lnTo>
                        <a:pt x="887" y="226"/>
                      </a:lnTo>
                      <a:close/>
                      <a:moveTo>
                        <a:pt x="62" y="3"/>
                      </a:moveTo>
                      <a:lnTo>
                        <a:pt x="46" y="26"/>
                      </a:lnTo>
                      <a:lnTo>
                        <a:pt x="36" y="55"/>
                      </a:lnTo>
                      <a:lnTo>
                        <a:pt x="23" y="81"/>
                      </a:lnTo>
                      <a:lnTo>
                        <a:pt x="17" y="110"/>
                      </a:lnTo>
                      <a:lnTo>
                        <a:pt x="10" y="136"/>
                      </a:lnTo>
                      <a:lnTo>
                        <a:pt x="4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4" y="288"/>
                      </a:lnTo>
                      <a:lnTo>
                        <a:pt x="10" y="317"/>
                      </a:lnTo>
                      <a:lnTo>
                        <a:pt x="17" y="346"/>
                      </a:lnTo>
                      <a:lnTo>
                        <a:pt x="23" y="372"/>
                      </a:lnTo>
                      <a:lnTo>
                        <a:pt x="36" y="401"/>
                      </a:lnTo>
                      <a:lnTo>
                        <a:pt x="46" y="427"/>
                      </a:lnTo>
                      <a:lnTo>
                        <a:pt x="62" y="453"/>
                      </a:lnTo>
                      <a:lnTo>
                        <a:pt x="75" y="453"/>
                      </a:lnTo>
                      <a:lnTo>
                        <a:pt x="59" y="427"/>
                      </a:lnTo>
                      <a:lnTo>
                        <a:pt x="49" y="401"/>
                      </a:lnTo>
                      <a:lnTo>
                        <a:pt x="36" y="372"/>
                      </a:lnTo>
                      <a:lnTo>
                        <a:pt x="26" y="346"/>
                      </a:lnTo>
                      <a:lnTo>
                        <a:pt x="20" y="317"/>
                      </a:lnTo>
                      <a:lnTo>
                        <a:pt x="17" y="288"/>
                      </a:lnTo>
                      <a:lnTo>
                        <a:pt x="13" y="259"/>
                      </a:lnTo>
                      <a:lnTo>
                        <a:pt x="10" y="226"/>
                      </a:lnTo>
                      <a:lnTo>
                        <a:pt x="13" y="197"/>
                      </a:lnTo>
                      <a:lnTo>
                        <a:pt x="17" y="165"/>
                      </a:lnTo>
                      <a:lnTo>
                        <a:pt x="20" y="136"/>
                      </a:lnTo>
                      <a:lnTo>
                        <a:pt x="26" y="106"/>
                      </a:lnTo>
                      <a:lnTo>
                        <a:pt x="36" y="81"/>
                      </a:lnTo>
                      <a:lnTo>
                        <a:pt x="49" y="51"/>
                      </a:lnTo>
                      <a:lnTo>
                        <a:pt x="59" y="26"/>
                      </a:lnTo>
                      <a:lnTo>
                        <a:pt x="75" y="0"/>
                      </a:lnTo>
                      <a:lnTo>
                        <a:pt x="62" y="3"/>
                      </a:lnTo>
                      <a:close/>
                    </a:path>
                  </a:pathLst>
                </a:custGeom>
                <a:solidFill>
                  <a:srgbClr val="E94F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3" name="Freeform 472"/>
                <p:cNvSpPr>
                  <a:spLocks noEditPoints="1"/>
                </p:cNvSpPr>
                <p:nvPr/>
              </p:nvSpPr>
              <p:spPr bwMode="auto">
                <a:xfrm>
                  <a:off x="2589" y="2531"/>
                  <a:ext cx="874" cy="453"/>
                </a:xfrm>
                <a:custGeom>
                  <a:avLst/>
                  <a:gdLst>
                    <a:gd name="T0" fmla="*/ 874 w 874"/>
                    <a:gd name="T1" fmla="*/ 197 h 453"/>
                    <a:gd name="T2" fmla="*/ 867 w 874"/>
                    <a:gd name="T3" fmla="*/ 136 h 453"/>
                    <a:gd name="T4" fmla="*/ 851 w 874"/>
                    <a:gd name="T5" fmla="*/ 81 h 453"/>
                    <a:gd name="T6" fmla="*/ 828 w 874"/>
                    <a:gd name="T7" fmla="*/ 26 h 453"/>
                    <a:gd name="T8" fmla="*/ 799 w 874"/>
                    <a:gd name="T9" fmla="*/ 0 h 453"/>
                    <a:gd name="T10" fmla="*/ 825 w 874"/>
                    <a:gd name="T11" fmla="*/ 51 h 453"/>
                    <a:gd name="T12" fmla="*/ 848 w 874"/>
                    <a:gd name="T13" fmla="*/ 106 h 453"/>
                    <a:gd name="T14" fmla="*/ 861 w 874"/>
                    <a:gd name="T15" fmla="*/ 165 h 453"/>
                    <a:gd name="T16" fmla="*/ 864 w 874"/>
                    <a:gd name="T17" fmla="*/ 226 h 453"/>
                    <a:gd name="T18" fmla="*/ 861 w 874"/>
                    <a:gd name="T19" fmla="*/ 288 h 453"/>
                    <a:gd name="T20" fmla="*/ 848 w 874"/>
                    <a:gd name="T21" fmla="*/ 346 h 453"/>
                    <a:gd name="T22" fmla="*/ 825 w 874"/>
                    <a:gd name="T23" fmla="*/ 401 h 453"/>
                    <a:gd name="T24" fmla="*/ 799 w 874"/>
                    <a:gd name="T25" fmla="*/ 453 h 453"/>
                    <a:gd name="T26" fmla="*/ 828 w 874"/>
                    <a:gd name="T27" fmla="*/ 427 h 453"/>
                    <a:gd name="T28" fmla="*/ 851 w 874"/>
                    <a:gd name="T29" fmla="*/ 372 h 453"/>
                    <a:gd name="T30" fmla="*/ 867 w 874"/>
                    <a:gd name="T31" fmla="*/ 317 h 453"/>
                    <a:gd name="T32" fmla="*/ 874 w 874"/>
                    <a:gd name="T33" fmla="*/ 259 h 453"/>
                    <a:gd name="T34" fmla="*/ 61 w 874"/>
                    <a:gd name="T35" fmla="*/ 3 h 453"/>
                    <a:gd name="T36" fmla="*/ 36 w 874"/>
                    <a:gd name="T37" fmla="*/ 51 h 453"/>
                    <a:gd name="T38" fmla="*/ 16 w 874"/>
                    <a:gd name="T39" fmla="*/ 106 h 453"/>
                    <a:gd name="T40" fmla="*/ 3 w 874"/>
                    <a:gd name="T41" fmla="*/ 165 h 453"/>
                    <a:gd name="T42" fmla="*/ 0 w 874"/>
                    <a:gd name="T43" fmla="*/ 226 h 453"/>
                    <a:gd name="T44" fmla="*/ 3 w 874"/>
                    <a:gd name="T45" fmla="*/ 288 h 453"/>
                    <a:gd name="T46" fmla="*/ 16 w 874"/>
                    <a:gd name="T47" fmla="*/ 346 h 453"/>
                    <a:gd name="T48" fmla="*/ 36 w 874"/>
                    <a:gd name="T49" fmla="*/ 401 h 453"/>
                    <a:gd name="T50" fmla="*/ 61 w 874"/>
                    <a:gd name="T51" fmla="*/ 453 h 453"/>
                    <a:gd name="T52" fmla="*/ 61 w 874"/>
                    <a:gd name="T53" fmla="*/ 427 h 453"/>
                    <a:gd name="T54" fmla="*/ 36 w 874"/>
                    <a:gd name="T55" fmla="*/ 375 h 453"/>
                    <a:gd name="T56" fmla="*/ 19 w 874"/>
                    <a:gd name="T57" fmla="*/ 317 h 453"/>
                    <a:gd name="T58" fmla="*/ 10 w 874"/>
                    <a:gd name="T59" fmla="*/ 259 h 453"/>
                    <a:gd name="T60" fmla="*/ 10 w 874"/>
                    <a:gd name="T61" fmla="*/ 197 h 453"/>
                    <a:gd name="T62" fmla="*/ 19 w 874"/>
                    <a:gd name="T63" fmla="*/ 136 h 453"/>
                    <a:gd name="T64" fmla="*/ 36 w 874"/>
                    <a:gd name="T65" fmla="*/ 81 h 453"/>
                    <a:gd name="T66" fmla="*/ 61 w 874"/>
                    <a:gd name="T67" fmla="*/ 26 h 453"/>
                    <a:gd name="T68" fmla="*/ 61 w 874"/>
                    <a:gd name="T69" fmla="*/ 3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74" h="453">
                      <a:moveTo>
                        <a:pt x="874" y="226"/>
                      </a:moveTo>
                      <a:lnTo>
                        <a:pt x="874" y="197"/>
                      </a:lnTo>
                      <a:lnTo>
                        <a:pt x="870" y="165"/>
                      </a:lnTo>
                      <a:lnTo>
                        <a:pt x="867" y="136"/>
                      </a:lnTo>
                      <a:lnTo>
                        <a:pt x="857" y="106"/>
                      </a:lnTo>
                      <a:lnTo>
                        <a:pt x="851" y="81"/>
                      </a:lnTo>
                      <a:lnTo>
                        <a:pt x="838" y="51"/>
                      </a:lnTo>
                      <a:lnTo>
                        <a:pt x="828" y="26"/>
                      </a:lnTo>
                      <a:lnTo>
                        <a:pt x="812" y="3"/>
                      </a:lnTo>
                      <a:lnTo>
                        <a:pt x="799" y="0"/>
                      </a:lnTo>
                      <a:lnTo>
                        <a:pt x="812" y="26"/>
                      </a:lnTo>
                      <a:lnTo>
                        <a:pt x="825" y="51"/>
                      </a:lnTo>
                      <a:lnTo>
                        <a:pt x="838" y="81"/>
                      </a:lnTo>
                      <a:lnTo>
                        <a:pt x="848" y="106"/>
                      </a:lnTo>
                      <a:lnTo>
                        <a:pt x="854" y="136"/>
                      </a:lnTo>
                      <a:lnTo>
                        <a:pt x="861" y="165"/>
                      </a:lnTo>
                      <a:lnTo>
                        <a:pt x="864" y="197"/>
                      </a:lnTo>
                      <a:lnTo>
                        <a:pt x="864" y="226"/>
                      </a:lnTo>
                      <a:lnTo>
                        <a:pt x="864" y="259"/>
                      </a:lnTo>
                      <a:lnTo>
                        <a:pt x="861" y="288"/>
                      </a:lnTo>
                      <a:lnTo>
                        <a:pt x="854" y="317"/>
                      </a:lnTo>
                      <a:lnTo>
                        <a:pt x="848" y="346"/>
                      </a:lnTo>
                      <a:lnTo>
                        <a:pt x="838" y="375"/>
                      </a:lnTo>
                      <a:lnTo>
                        <a:pt x="825" y="401"/>
                      </a:lnTo>
                      <a:lnTo>
                        <a:pt x="812" y="427"/>
                      </a:lnTo>
                      <a:lnTo>
                        <a:pt x="799" y="453"/>
                      </a:lnTo>
                      <a:lnTo>
                        <a:pt x="812" y="453"/>
                      </a:lnTo>
                      <a:lnTo>
                        <a:pt x="828" y="427"/>
                      </a:lnTo>
                      <a:lnTo>
                        <a:pt x="838" y="401"/>
                      </a:lnTo>
                      <a:lnTo>
                        <a:pt x="851" y="372"/>
                      </a:lnTo>
                      <a:lnTo>
                        <a:pt x="857" y="346"/>
                      </a:lnTo>
                      <a:lnTo>
                        <a:pt x="867" y="317"/>
                      </a:lnTo>
                      <a:lnTo>
                        <a:pt x="870" y="288"/>
                      </a:lnTo>
                      <a:lnTo>
                        <a:pt x="874" y="259"/>
                      </a:lnTo>
                      <a:lnTo>
                        <a:pt x="874" y="226"/>
                      </a:lnTo>
                      <a:close/>
                      <a:moveTo>
                        <a:pt x="61" y="3"/>
                      </a:moveTo>
                      <a:lnTo>
                        <a:pt x="45" y="26"/>
                      </a:lnTo>
                      <a:lnTo>
                        <a:pt x="36" y="51"/>
                      </a:lnTo>
                      <a:lnTo>
                        <a:pt x="23" y="81"/>
                      </a:lnTo>
                      <a:lnTo>
                        <a:pt x="16" y="106"/>
                      </a:lnTo>
                      <a:lnTo>
                        <a:pt x="6" y="136"/>
                      </a:lnTo>
                      <a:lnTo>
                        <a:pt x="3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6" y="317"/>
                      </a:lnTo>
                      <a:lnTo>
                        <a:pt x="16" y="346"/>
                      </a:lnTo>
                      <a:lnTo>
                        <a:pt x="23" y="372"/>
                      </a:lnTo>
                      <a:lnTo>
                        <a:pt x="36" y="401"/>
                      </a:lnTo>
                      <a:lnTo>
                        <a:pt x="45" y="427"/>
                      </a:lnTo>
                      <a:lnTo>
                        <a:pt x="61" y="453"/>
                      </a:lnTo>
                      <a:lnTo>
                        <a:pt x="74" y="453"/>
                      </a:lnTo>
                      <a:lnTo>
                        <a:pt x="61" y="427"/>
                      </a:lnTo>
                      <a:lnTo>
                        <a:pt x="48" y="401"/>
                      </a:lnTo>
                      <a:lnTo>
                        <a:pt x="36" y="375"/>
                      </a:lnTo>
                      <a:lnTo>
                        <a:pt x="26" y="346"/>
                      </a:lnTo>
                      <a:lnTo>
                        <a:pt x="19" y="317"/>
                      </a:lnTo>
                      <a:lnTo>
                        <a:pt x="13" y="288"/>
                      </a:lnTo>
                      <a:lnTo>
                        <a:pt x="10" y="259"/>
                      </a:lnTo>
                      <a:lnTo>
                        <a:pt x="10" y="226"/>
                      </a:lnTo>
                      <a:lnTo>
                        <a:pt x="10" y="197"/>
                      </a:lnTo>
                      <a:lnTo>
                        <a:pt x="13" y="165"/>
                      </a:lnTo>
                      <a:lnTo>
                        <a:pt x="19" y="136"/>
                      </a:lnTo>
                      <a:lnTo>
                        <a:pt x="26" y="106"/>
                      </a:lnTo>
                      <a:lnTo>
                        <a:pt x="36" y="81"/>
                      </a:lnTo>
                      <a:lnTo>
                        <a:pt x="48" y="51"/>
                      </a:lnTo>
                      <a:lnTo>
                        <a:pt x="61" y="26"/>
                      </a:lnTo>
                      <a:lnTo>
                        <a:pt x="74" y="0"/>
                      </a:lnTo>
                      <a:lnTo>
                        <a:pt x="61" y="3"/>
                      </a:lnTo>
                      <a:close/>
                    </a:path>
                  </a:pathLst>
                </a:custGeom>
                <a:solidFill>
                  <a:srgbClr val="E94F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4" name="Freeform 473"/>
                <p:cNvSpPr>
                  <a:spLocks noEditPoints="1"/>
                </p:cNvSpPr>
                <p:nvPr/>
              </p:nvSpPr>
              <p:spPr bwMode="auto">
                <a:xfrm>
                  <a:off x="2592" y="2531"/>
                  <a:ext cx="867" cy="453"/>
                </a:xfrm>
                <a:custGeom>
                  <a:avLst/>
                  <a:gdLst>
                    <a:gd name="T0" fmla="*/ 864 w 867"/>
                    <a:gd name="T1" fmla="*/ 197 h 453"/>
                    <a:gd name="T2" fmla="*/ 858 w 867"/>
                    <a:gd name="T3" fmla="*/ 136 h 453"/>
                    <a:gd name="T4" fmla="*/ 841 w 867"/>
                    <a:gd name="T5" fmla="*/ 81 h 453"/>
                    <a:gd name="T6" fmla="*/ 819 w 867"/>
                    <a:gd name="T7" fmla="*/ 26 h 453"/>
                    <a:gd name="T8" fmla="*/ 790 w 867"/>
                    <a:gd name="T9" fmla="*/ 0 h 453"/>
                    <a:gd name="T10" fmla="*/ 816 w 867"/>
                    <a:gd name="T11" fmla="*/ 51 h 453"/>
                    <a:gd name="T12" fmla="*/ 838 w 867"/>
                    <a:gd name="T13" fmla="*/ 106 h 453"/>
                    <a:gd name="T14" fmla="*/ 851 w 867"/>
                    <a:gd name="T15" fmla="*/ 165 h 453"/>
                    <a:gd name="T16" fmla="*/ 854 w 867"/>
                    <a:gd name="T17" fmla="*/ 226 h 453"/>
                    <a:gd name="T18" fmla="*/ 851 w 867"/>
                    <a:gd name="T19" fmla="*/ 288 h 453"/>
                    <a:gd name="T20" fmla="*/ 838 w 867"/>
                    <a:gd name="T21" fmla="*/ 346 h 453"/>
                    <a:gd name="T22" fmla="*/ 816 w 867"/>
                    <a:gd name="T23" fmla="*/ 401 h 453"/>
                    <a:gd name="T24" fmla="*/ 790 w 867"/>
                    <a:gd name="T25" fmla="*/ 453 h 453"/>
                    <a:gd name="T26" fmla="*/ 819 w 867"/>
                    <a:gd name="T27" fmla="*/ 427 h 453"/>
                    <a:gd name="T28" fmla="*/ 841 w 867"/>
                    <a:gd name="T29" fmla="*/ 372 h 453"/>
                    <a:gd name="T30" fmla="*/ 858 w 867"/>
                    <a:gd name="T31" fmla="*/ 317 h 453"/>
                    <a:gd name="T32" fmla="*/ 864 w 867"/>
                    <a:gd name="T33" fmla="*/ 259 h 453"/>
                    <a:gd name="T34" fmla="*/ 65 w 867"/>
                    <a:gd name="T35" fmla="*/ 0 h 453"/>
                    <a:gd name="T36" fmla="*/ 39 w 867"/>
                    <a:gd name="T37" fmla="*/ 51 h 453"/>
                    <a:gd name="T38" fmla="*/ 16 w 867"/>
                    <a:gd name="T39" fmla="*/ 106 h 453"/>
                    <a:gd name="T40" fmla="*/ 7 w 867"/>
                    <a:gd name="T41" fmla="*/ 165 h 453"/>
                    <a:gd name="T42" fmla="*/ 0 w 867"/>
                    <a:gd name="T43" fmla="*/ 226 h 453"/>
                    <a:gd name="T44" fmla="*/ 7 w 867"/>
                    <a:gd name="T45" fmla="*/ 288 h 453"/>
                    <a:gd name="T46" fmla="*/ 16 w 867"/>
                    <a:gd name="T47" fmla="*/ 346 h 453"/>
                    <a:gd name="T48" fmla="*/ 39 w 867"/>
                    <a:gd name="T49" fmla="*/ 401 h 453"/>
                    <a:gd name="T50" fmla="*/ 65 w 867"/>
                    <a:gd name="T51" fmla="*/ 453 h 453"/>
                    <a:gd name="T52" fmla="*/ 65 w 867"/>
                    <a:gd name="T53" fmla="*/ 427 h 453"/>
                    <a:gd name="T54" fmla="*/ 39 w 867"/>
                    <a:gd name="T55" fmla="*/ 375 h 453"/>
                    <a:gd name="T56" fmla="*/ 23 w 867"/>
                    <a:gd name="T57" fmla="*/ 317 h 453"/>
                    <a:gd name="T58" fmla="*/ 13 w 867"/>
                    <a:gd name="T59" fmla="*/ 259 h 453"/>
                    <a:gd name="T60" fmla="*/ 13 w 867"/>
                    <a:gd name="T61" fmla="*/ 197 h 453"/>
                    <a:gd name="T62" fmla="*/ 23 w 867"/>
                    <a:gd name="T63" fmla="*/ 136 h 453"/>
                    <a:gd name="T64" fmla="*/ 39 w 867"/>
                    <a:gd name="T65" fmla="*/ 77 h 453"/>
                    <a:gd name="T66" fmla="*/ 65 w 867"/>
                    <a:gd name="T67" fmla="*/ 26 h 453"/>
                    <a:gd name="T68" fmla="*/ 65 w 867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67" h="453">
                      <a:moveTo>
                        <a:pt x="867" y="226"/>
                      </a:moveTo>
                      <a:lnTo>
                        <a:pt x="864" y="197"/>
                      </a:lnTo>
                      <a:lnTo>
                        <a:pt x="861" y="165"/>
                      </a:lnTo>
                      <a:lnTo>
                        <a:pt x="858" y="136"/>
                      </a:lnTo>
                      <a:lnTo>
                        <a:pt x="851" y="106"/>
                      </a:lnTo>
                      <a:lnTo>
                        <a:pt x="841" y="81"/>
                      </a:lnTo>
                      <a:lnTo>
                        <a:pt x="829" y="51"/>
                      </a:lnTo>
                      <a:lnTo>
                        <a:pt x="819" y="26"/>
                      </a:lnTo>
                      <a:lnTo>
                        <a:pt x="803" y="0"/>
                      </a:lnTo>
                      <a:lnTo>
                        <a:pt x="790" y="0"/>
                      </a:lnTo>
                      <a:lnTo>
                        <a:pt x="803" y="26"/>
                      </a:lnTo>
                      <a:lnTo>
                        <a:pt x="816" y="51"/>
                      </a:lnTo>
                      <a:lnTo>
                        <a:pt x="829" y="77"/>
                      </a:lnTo>
                      <a:lnTo>
                        <a:pt x="838" y="106"/>
                      </a:lnTo>
                      <a:lnTo>
                        <a:pt x="845" y="136"/>
                      </a:lnTo>
                      <a:lnTo>
                        <a:pt x="851" y="165"/>
                      </a:lnTo>
                      <a:lnTo>
                        <a:pt x="854" y="197"/>
                      </a:lnTo>
                      <a:lnTo>
                        <a:pt x="854" y="226"/>
                      </a:lnTo>
                      <a:lnTo>
                        <a:pt x="854" y="259"/>
                      </a:lnTo>
                      <a:lnTo>
                        <a:pt x="851" y="288"/>
                      </a:lnTo>
                      <a:lnTo>
                        <a:pt x="845" y="317"/>
                      </a:lnTo>
                      <a:lnTo>
                        <a:pt x="838" y="346"/>
                      </a:lnTo>
                      <a:lnTo>
                        <a:pt x="829" y="375"/>
                      </a:lnTo>
                      <a:lnTo>
                        <a:pt x="816" y="401"/>
                      </a:lnTo>
                      <a:lnTo>
                        <a:pt x="803" y="427"/>
                      </a:lnTo>
                      <a:lnTo>
                        <a:pt x="790" y="453"/>
                      </a:lnTo>
                      <a:lnTo>
                        <a:pt x="803" y="453"/>
                      </a:lnTo>
                      <a:lnTo>
                        <a:pt x="819" y="427"/>
                      </a:lnTo>
                      <a:lnTo>
                        <a:pt x="829" y="401"/>
                      </a:lnTo>
                      <a:lnTo>
                        <a:pt x="841" y="372"/>
                      </a:lnTo>
                      <a:lnTo>
                        <a:pt x="851" y="346"/>
                      </a:lnTo>
                      <a:lnTo>
                        <a:pt x="858" y="317"/>
                      </a:lnTo>
                      <a:lnTo>
                        <a:pt x="861" y="288"/>
                      </a:lnTo>
                      <a:lnTo>
                        <a:pt x="864" y="259"/>
                      </a:lnTo>
                      <a:lnTo>
                        <a:pt x="867" y="226"/>
                      </a:lnTo>
                      <a:close/>
                      <a:moveTo>
                        <a:pt x="65" y="0"/>
                      </a:moveTo>
                      <a:lnTo>
                        <a:pt x="49" y="26"/>
                      </a:lnTo>
                      <a:lnTo>
                        <a:pt x="39" y="51"/>
                      </a:lnTo>
                      <a:lnTo>
                        <a:pt x="26" y="81"/>
                      </a:lnTo>
                      <a:lnTo>
                        <a:pt x="16" y="106"/>
                      </a:lnTo>
                      <a:lnTo>
                        <a:pt x="10" y="136"/>
                      </a:lnTo>
                      <a:lnTo>
                        <a:pt x="7" y="165"/>
                      </a:lnTo>
                      <a:lnTo>
                        <a:pt x="3" y="197"/>
                      </a:lnTo>
                      <a:lnTo>
                        <a:pt x="0" y="226"/>
                      </a:lnTo>
                      <a:lnTo>
                        <a:pt x="3" y="259"/>
                      </a:lnTo>
                      <a:lnTo>
                        <a:pt x="7" y="288"/>
                      </a:lnTo>
                      <a:lnTo>
                        <a:pt x="10" y="317"/>
                      </a:lnTo>
                      <a:lnTo>
                        <a:pt x="16" y="346"/>
                      </a:lnTo>
                      <a:lnTo>
                        <a:pt x="26" y="372"/>
                      </a:lnTo>
                      <a:lnTo>
                        <a:pt x="39" y="401"/>
                      </a:lnTo>
                      <a:lnTo>
                        <a:pt x="49" y="427"/>
                      </a:lnTo>
                      <a:lnTo>
                        <a:pt x="65" y="453"/>
                      </a:lnTo>
                      <a:lnTo>
                        <a:pt x="78" y="453"/>
                      </a:lnTo>
                      <a:lnTo>
                        <a:pt x="65" y="427"/>
                      </a:lnTo>
                      <a:lnTo>
                        <a:pt x="52" y="401"/>
                      </a:lnTo>
                      <a:lnTo>
                        <a:pt x="39" y="375"/>
                      </a:lnTo>
                      <a:lnTo>
                        <a:pt x="29" y="346"/>
                      </a:lnTo>
                      <a:lnTo>
                        <a:pt x="23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7"/>
                      </a:lnTo>
                      <a:lnTo>
                        <a:pt x="16" y="165"/>
                      </a:lnTo>
                      <a:lnTo>
                        <a:pt x="23" y="136"/>
                      </a:lnTo>
                      <a:lnTo>
                        <a:pt x="29" y="106"/>
                      </a:lnTo>
                      <a:lnTo>
                        <a:pt x="39" y="77"/>
                      </a:lnTo>
                      <a:lnTo>
                        <a:pt x="52" y="51"/>
                      </a:lnTo>
                      <a:lnTo>
                        <a:pt x="65" y="26"/>
                      </a:lnTo>
                      <a:lnTo>
                        <a:pt x="78" y="0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E94E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5" name="Freeform 474"/>
                <p:cNvSpPr>
                  <a:spLocks noEditPoints="1"/>
                </p:cNvSpPr>
                <p:nvPr/>
              </p:nvSpPr>
              <p:spPr bwMode="auto">
                <a:xfrm>
                  <a:off x="2599" y="2531"/>
                  <a:ext cx="854" cy="453"/>
                </a:xfrm>
                <a:custGeom>
                  <a:avLst/>
                  <a:gdLst>
                    <a:gd name="T0" fmla="*/ 854 w 854"/>
                    <a:gd name="T1" fmla="*/ 197 h 453"/>
                    <a:gd name="T2" fmla="*/ 844 w 854"/>
                    <a:gd name="T3" fmla="*/ 136 h 453"/>
                    <a:gd name="T4" fmla="*/ 828 w 854"/>
                    <a:gd name="T5" fmla="*/ 81 h 453"/>
                    <a:gd name="T6" fmla="*/ 802 w 854"/>
                    <a:gd name="T7" fmla="*/ 26 h 453"/>
                    <a:gd name="T8" fmla="*/ 776 w 854"/>
                    <a:gd name="T9" fmla="*/ 0 h 453"/>
                    <a:gd name="T10" fmla="*/ 802 w 854"/>
                    <a:gd name="T11" fmla="*/ 51 h 453"/>
                    <a:gd name="T12" fmla="*/ 825 w 854"/>
                    <a:gd name="T13" fmla="*/ 106 h 453"/>
                    <a:gd name="T14" fmla="*/ 838 w 854"/>
                    <a:gd name="T15" fmla="*/ 165 h 453"/>
                    <a:gd name="T16" fmla="*/ 841 w 854"/>
                    <a:gd name="T17" fmla="*/ 226 h 453"/>
                    <a:gd name="T18" fmla="*/ 838 w 854"/>
                    <a:gd name="T19" fmla="*/ 288 h 453"/>
                    <a:gd name="T20" fmla="*/ 825 w 854"/>
                    <a:gd name="T21" fmla="*/ 346 h 453"/>
                    <a:gd name="T22" fmla="*/ 802 w 854"/>
                    <a:gd name="T23" fmla="*/ 401 h 453"/>
                    <a:gd name="T24" fmla="*/ 776 w 854"/>
                    <a:gd name="T25" fmla="*/ 453 h 453"/>
                    <a:gd name="T26" fmla="*/ 802 w 854"/>
                    <a:gd name="T27" fmla="*/ 427 h 453"/>
                    <a:gd name="T28" fmla="*/ 828 w 854"/>
                    <a:gd name="T29" fmla="*/ 375 h 453"/>
                    <a:gd name="T30" fmla="*/ 844 w 854"/>
                    <a:gd name="T31" fmla="*/ 317 h 453"/>
                    <a:gd name="T32" fmla="*/ 854 w 854"/>
                    <a:gd name="T33" fmla="*/ 259 h 453"/>
                    <a:gd name="T34" fmla="*/ 64 w 854"/>
                    <a:gd name="T35" fmla="*/ 0 h 453"/>
                    <a:gd name="T36" fmla="*/ 38 w 854"/>
                    <a:gd name="T37" fmla="*/ 51 h 453"/>
                    <a:gd name="T38" fmla="*/ 16 w 854"/>
                    <a:gd name="T39" fmla="*/ 106 h 453"/>
                    <a:gd name="T40" fmla="*/ 3 w 854"/>
                    <a:gd name="T41" fmla="*/ 165 h 453"/>
                    <a:gd name="T42" fmla="*/ 0 w 854"/>
                    <a:gd name="T43" fmla="*/ 226 h 453"/>
                    <a:gd name="T44" fmla="*/ 3 w 854"/>
                    <a:gd name="T45" fmla="*/ 288 h 453"/>
                    <a:gd name="T46" fmla="*/ 16 w 854"/>
                    <a:gd name="T47" fmla="*/ 346 h 453"/>
                    <a:gd name="T48" fmla="*/ 38 w 854"/>
                    <a:gd name="T49" fmla="*/ 401 h 453"/>
                    <a:gd name="T50" fmla="*/ 64 w 854"/>
                    <a:gd name="T51" fmla="*/ 453 h 453"/>
                    <a:gd name="T52" fmla="*/ 64 w 854"/>
                    <a:gd name="T53" fmla="*/ 427 h 453"/>
                    <a:gd name="T54" fmla="*/ 38 w 854"/>
                    <a:gd name="T55" fmla="*/ 375 h 453"/>
                    <a:gd name="T56" fmla="*/ 22 w 854"/>
                    <a:gd name="T57" fmla="*/ 317 h 453"/>
                    <a:gd name="T58" fmla="*/ 13 w 854"/>
                    <a:gd name="T59" fmla="*/ 259 h 453"/>
                    <a:gd name="T60" fmla="*/ 13 w 854"/>
                    <a:gd name="T61" fmla="*/ 197 h 453"/>
                    <a:gd name="T62" fmla="*/ 22 w 854"/>
                    <a:gd name="T63" fmla="*/ 136 h 453"/>
                    <a:gd name="T64" fmla="*/ 38 w 854"/>
                    <a:gd name="T65" fmla="*/ 77 h 453"/>
                    <a:gd name="T66" fmla="*/ 64 w 854"/>
                    <a:gd name="T67" fmla="*/ 26 h 453"/>
                    <a:gd name="T68" fmla="*/ 64 w 854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4" h="453">
                      <a:moveTo>
                        <a:pt x="854" y="226"/>
                      </a:moveTo>
                      <a:lnTo>
                        <a:pt x="854" y="197"/>
                      </a:lnTo>
                      <a:lnTo>
                        <a:pt x="851" y="165"/>
                      </a:lnTo>
                      <a:lnTo>
                        <a:pt x="844" y="136"/>
                      </a:lnTo>
                      <a:lnTo>
                        <a:pt x="838" y="106"/>
                      </a:lnTo>
                      <a:lnTo>
                        <a:pt x="828" y="81"/>
                      </a:lnTo>
                      <a:lnTo>
                        <a:pt x="815" y="51"/>
                      </a:lnTo>
                      <a:lnTo>
                        <a:pt x="802" y="26"/>
                      </a:lnTo>
                      <a:lnTo>
                        <a:pt x="789" y="0"/>
                      </a:lnTo>
                      <a:lnTo>
                        <a:pt x="776" y="0"/>
                      </a:lnTo>
                      <a:lnTo>
                        <a:pt x="789" y="26"/>
                      </a:lnTo>
                      <a:lnTo>
                        <a:pt x="802" y="51"/>
                      </a:lnTo>
                      <a:lnTo>
                        <a:pt x="815" y="77"/>
                      </a:lnTo>
                      <a:lnTo>
                        <a:pt x="825" y="106"/>
                      </a:lnTo>
                      <a:lnTo>
                        <a:pt x="831" y="136"/>
                      </a:lnTo>
                      <a:lnTo>
                        <a:pt x="838" y="165"/>
                      </a:lnTo>
                      <a:lnTo>
                        <a:pt x="841" y="197"/>
                      </a:lnTo>
                      <a:lnTo>
                        <a:pt x="841" y="226"/>
                      </a:lnTo>
                      <a:lnTo>
                        <a:pt x="841" y="259"/>
                      </a:lnTo>
                      <a:lnTo>
                        <a:pt x="838" y="288"/>
                      </a:lnTo>
                      <a:lnTo>
                        <a:pt x="831" y="317"/>
                      </a:lnTo>
                      <a:lnTo>
                        <a:pt x="825" y="346"/>
                      </a:lnTo>
                      <a:lnTo>
                        <a:pt x="815" y="375"/>
                      </a:lnTo>
                      <a:lnTo>
                        <a:pt x="802" y="401"/>
                      </a:lnTo>
                      <a:lnTo>
                        <a:pt x="789" y="427"/>
                      </a:lnTo>
                      <a:lnTo>
                        <a:pt x="776" y="453"/>
                      </a:lnTo>
                      <a:lnTo>
                        <a:pt x="789" y="453"/>
                      </a:lnTo>
                      <a:lnTo>
                        <a:pt x="802" y="427"/>
                      </a:lnTo>
                      <a:lnTo>
                        <a:pt x="815" y="401"/>
                      </a:lnTo>
                      <a:lnTo>
                        <a:pt x="828" y="375"/>
                      </a:lnTo>
                      <a:lnTo>
                        <a:pt x="838" y="346"/>
                      </a:lnTo>
                      <a:lnTo>
                        <a:pt x="844" y="317"/>
                      </a:lnTo>
                      <a:lnTo>
                        <a:pt x="851" y="288"/>
                      </a:lnTo>
                      <a:lnTo>
                        <a:pt x="854" y="259"/>
                      </a:lnTo>
                      <a:lnTo>
                        <a:pt x="854" y="226"/>
                      </a:lnTo>
                      <a:close/>
                      <a:moveTo>
                        <a:pt x="64" y="0"/>
                      </a:moveTo>
                      <a:lnTo>
                        <a:pt x="51" y="26"/>
                      </a:lnTo>
                      <a:lnTo>
                        <a:pt x="38" y="51"/>
                      </a:lnTo>
                      <a:lnTo>
                        <a:pt x="26" y="81"/>
                      </a:lnTo>
                      <a:lnTo>
                        <a:pt x="16" y="106"/>
                      </a:lnTo>
                      <a:lnTo>
                        <a:pt x="9" y="136"/>
                      </a:lnTo>
                      <a:lnTo>
                        <a:pt x="3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9" y="317"/>
                      </a:lnTo>
                      <a:lnTo>
                        <a:pt x="16" y="346"/>
                      </a:lnTo>
                      <a:lnTo>
                        <a:pt x="26" y="375"/>
                      </a:lnTo>
                      <a:lnTo>
                        <a:pt x="38" y="401"/>
                      </a:lnTo>
                      <a:lnTo>
                        <a:pt x="51" y="427"/>
                      </a:lnTo>
                      <a:lnTo>
                        <a:pt x="64" y="453"/>
                      </a:lnTo>
                      <a:lnTo>
                        <a:pt x="77" y="453"/>
                      </a:lnTo>
                      <a:lnTo>
                        <a:pt x="64" y="427"/>
                      </a:lnTo>
                      <a:lnTo>
                        <a:pt x="51" y="401"/>
                      </a:lnTo>
                      <a:lnTo>
                        <a:pt x="38" y="375"/>
                      </a:lnTo>
                      <a:lnTo>
                        <a:pt x="29" y="346"/>
                      </a:lnTo>
                      <a:lnTo>
                        <a:pt x="22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7"/>
                      </a:lnTo>
                      <a:lnTo>
                        <a:pt x="16" y="165"/>
                      </a:lnTo>
                      <a:lnTo>
                        <a:pt x="22" y="136"/>
                      </a:lnTo>
                      <a:lnTo>
                        <a:pt x="29" y="106"/>
                      </a:lnTo>
                      <a:lnTo>
                        <a:pt x="38" y="77"/>
                      </a:lnTo>
                      <a:lnTo>
                        <a:pt x="51" y="51"/>
                      </a:lnTo>
                      <a:lnTo>
                        <a:pt x="64" y="26"/>
                      </a:lnTo>
                      <a:lnTo>
                        <a:pt x="77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E94E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6" name="Freeform 475"/>
                <p:cNvSpPr>
                  <a:spLocks noEditPoints="1"/>
                </p:cNvSpPr>
                <p:nvPr/>
              </p:nvSpPr>
              <p:spPr bwMode="auto">
                <a:xfrm>
                  <a:off x="2605" y="2531"/>
                  <a:ext cx="841" cy="453"/>
                </a:xfrm>
                <a:custGeom>
                  <a:avLst/>
                  <a:gdLst>
                    <a:gd name="T0" fmla="*/ 841 w 841"/>
                    <a:gd name="T1" fmla="*/ 197 h 453"/>
                    <a:gd name="T2" fmla="*/ 832 w 841"/>
                    <a:gd name="T3" fmla="*/ 136 h 453"/>
                    <a:gd name="T4" fmla="*/ 816 w 841"/>
                    <a:gd name="T5" fmla="*/ 77 h 453"/>
                    <a:gd name="T6" fmla="*/ 790 w 841"/>
                    <a:gd name="T7" fmla="*/ 26 h 453"/>
                    <a:gd name="T8" fmla="*/ 761 w 841"/>
                    <a:gd name="T9" fmla="*/ 0 h 453"/>
                    <a:gd name="T10" fmla="*/ 790 w 841"/>
                    <a:gd name="T11" fmla="*/ 51 h 453"/>
                    <a:gd name="T12" fmla="*/ 812 w 841"/>
                    <a:gd name="T13" fmla="*/ 106 h 453"/>
                    <a:gd name="T14" fmla="*/ 825 w 841"/>
                    <a:gd name="T15" fmla="*/ 165 h 453"/>
                    <a:gd name="T16" fmla="*/ 828 w 841"/>
                    <a:gd name="T17" fmla="*/ 226 h 453"/>
                    <a:gd name="T18" fmla="*/ 825 w 841"/>
                    <a:gd name="T19" fmla="*/ 288 h 453"/>
                    <a:gd name="T20" fmla="*/ 812 w 841"/>
                    <a:gd name="T21" fmla="*/ 346 h 453"/>
                    <a:gd name="T22" fmla="*/ 790 w 841"/>
                    <a:gd name="T23" fmla="*/ 401 h 453"/>
                    <a:gd name="T24" fmla="*/ 761 w 841"/>
                    <a:gd name="T25" fmla="*/ 453 h 453"/>
                    <a:gd name="T26" fmla="*/ 790 w 841"/>
                    <a:gd name="T27" fmla="*/ 427 h 453"/>
                    <a:gd name="T28" fmla="*/ 816 w 841"/>
                    <a:gd name="T29" fmla="*/ 375 h 453"/>
                    <a:gd name="T30" fmla="*/ 832 w 841"/>
                    <a:gd name="T31" fmla="*/ 317 h 453"/>
                    <a:gd name="T32" fmla="*/ 841 w 841"/>
                    <a:gd name="T33" fmla="*/ 259 h 453"/>
                    <a:gd name="T34" fmla="*/ 65 w 841"/>
                    <a:gd name="T35" fmla="*/ 0 h 453"/>
                    <a:gd name="T36" fmla="*/ 39 w 841"/>
                    <a:gd name="T37" fmla="*/ 51 h 453"/>
                    <a:gd name="T38" fmla="*/ 16 w 841"/>
                    <a:gd name="T39" fmla="*/ 106 h 453"/>
                    <a:gd name="T40" fmla="*/ 3 w 841"/>
                    <a:gd name="T41" fmla="*/ 165 h 453"/>
                    <a:gd name="T42" fmla="*/ 0 w 841"/>
                    <a:gd name="T43" fmla="*/ 226 h 453"/>
                    <a:gd name="T44" fmla="*/ 3 w 841"/>
                    <a:gd name="T45" fmla="*/ 288 h 453"/>
                    <a:gd name="T46" fmla="*/ 16 w 841"/>
                    <a:gd name="T47" fmla="*/ 346 h 453"/>
                    <a:gd name="T48" fmla="*/ 39 w 841"/>
                    <a:gd name="T49" fmla="*/ 401 h 453"/>
                    <a:gd name="T50" fmla="*/ 65 w 841"/>
                    <a:gd name="T51" fmla="*/ 453 h 453"/>
                    <a:gd name="T52" fmla="*/ 65 w 841"/>
                    <a:gd name="T53" fmla="*/ 427 h 453"/>
                    <a:gd name="T54" fmla="*/ 39 w 841"/>
                    <a:gd name="T55" fmla="*/ 375 h 453"/>
                    <a:gd name="T56" fmla="*/ 23 w 841"/>
                    <a:gd name="T57" fmla="*/ 317 h 453"/>
                    <a:gd name="T58" fmla="*/ 13 w 841"/>
                    <a:gd name="T59" fmla="*/ 259 h 453"/>
                    <a:gd name="T60" fmla="*/ 13 w 841"/>
                    <a:gd name="T61" fmla="*/ 194 h 453"/>
                    <a:gd name="T62" fmla="*/ 23 w 841"/>
                    <a:gd name="T63" fmla="*/ 136 h 453"/>
                    <a:gd name="T64" fmla="*/ 39 w 841"/>
                    <a:gd name="T65" fmla="*/ 77 h 453"/>
                    <a:gd name="T66" fmla="*/ 65 w 841"/>
                    <a:gd name="T67" fmla="*/ 26 h 453"/>
                    <a:gd name="T68" fmla="*/ 65 w 841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41" h="453">
                      <a:moveTo>
                        <a:pt x="841" y="226"/>
                      </a:moveTo>
                      <a:lnTo>
                        <a:pt x="841" y="197"/>
                      </a:lnTo>
                      <a:lnTo>
                        <a:pt x="838" y="165"/>
                      </a:lnTo>
                      <a:lnTo>
                        <a:pt x="832" y="136"/>
                      </a:lnTo>
                      <a:lnTo>
                        <a:pt x="825" y="106"/>
                      </a:lnTo>
                      <a:lnTo>
                        <a:pt x="816" y="77"/>
                      </a:lnTo>
                      <a:lnTo>
                        <a:pt x="803" y="51"/>
                      </a:lnTo>
                      <a:lnTo>
                        <a:pt x="790" y="26"/>
                      </a:lnTo>
                      <a:lnTo>
                        <a:pt x="777" y="0"/>
                      </a:lnTo>
                      <a:lnTo>
                        <a:pt x="761" y="0"/>
                      </a:lnTo>
                      <a:lnTo>
                        <a:pt x="777" y="26"/>
                      </a:lnTo>
                      <a:lnTo>
                        <a:pt x="790" y="51"/>
                      </a:lnTo>
                      <a:lnTo>
                        <a:pt x="803" y="77"/>
                      </a:lnTo>
                      <a:lnTo>
                        <a:pt x="812" y="106"/>
                      </a:lnTo>
                      <a:lnTo>
                        <a:pt x="819" y="136"/>
                      </a:lnTo>
                      <a:lnTo>
                        <a:pt x="825" y="165"/>
                      </a:lnTo>
                      <a:lnTo>
                        <a:pt x="828" y="194"/>
                      </a:lnTo>
                      <a:lnTo>
                        <a:pt x="828" y="226"/>
                      </a:lnTo>
                      <a:lnTo>
                        <a:pt x="828" y="259"/>
                      </a:lnTo>
                      <a:lnTo>
                        <a:pt x="825" y="288"/>
                      </a:lnTo>
                      <a:lnTo>
                        <a:pt x="819" y="317"/>
                      </a:lnTo>
                      <a:lnTo>
                        <a:pt x="812" y="346"/>
                      </a:lnTo>
                      <a:lnTo>
                        <a:pt x="803" y="375"/>
                      </a:lnTo>
                      <a:lnTo>
                        <a:pt x="790" y="401"/>
                      </a:lnTo>
                      <a:lnTo>
                        <a:pt x="777" y="427"/>
                      </a:lnTo>
                      <a:lnTo>
                        <a:pt x="761" y="453"/>
                      </a:lnTo>
                      <a:lnTo>
                        <a:pt x="777" y="453"/>
                      </a:lnTo>
                      <a:lnTo>
                        <a:pt x="790" y="427"/>
                      </a:lnTo>
                      <a:lnTo>
                        <a:pt x="803" y="401"/>
                      </a:lnTo>
                      <a:lnTo>
                        <a:pt x="816" y="375"/>
                      </a:lnTo>
                      <a:lnTo>
                        <a:pt x="825" y="346"/>
                      </a:lnTo>
                      <a:lnTo>
                        <a:pt x="832" y="317"/>
                      </a:lnTo>
                      <a:lnTo>
                        <a:pt x="838" y="288"/>
                      </a:lnTo>
                      <a:lnTo>
                        <a:pt x="841" y="259"/>
                      </a:lnTo>
                      <a:lnTo>
                        <a:pt x="841" y="226"/>
                      </a:lnTo>
                      <a:close/>
                      <a:moveTo>
                        <a:pt x="65" y="0"/>
                      </a:moveTo>
                      <a:lnTo>
                        <a:pt x="52" y="26"/>
                      </a:lnTo>
                      <a:lnTo>
                        <a:pt x="39" y="51"/>
                      </a:lnTo>
                      <a:lnTo>
                        <a:pt x="26" y="77"/>
                      </a:lnTo>
                      <a:lnTo>
                        <a:pt x="16" y="106"/>
                      </a:lnTo>
                      <a:lnTo>
                        <a:pt x="10" y="136"/>
                      </a:lnTo>
                      <a:lnTo>
                        <a:pt x="3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10" y="317"/>
                      </a:lnTo>
                      <a:lnTo>
                        <a:pt x="16" y="346"/>
                      </a:lnTo>
                      <a:lnTo>
                        <a:pt x="26" y="375"/>
                      </a:lnTo>
                      <a:lnTo>
                        <a:pt x="39" y="401"/>
                      </a:lnTo>
                      <a:lnTo>
                        <a:pt x="52" y="427"/>
                      </a:lnTo>
                      <a:lnTo>
                        <a:pt x="65" y="453"/>
                      </a:lnTo>
                      <a:lnTo>
                        <a:pt x="81" y="453"/>
                      </a:lnTo>
                      <a:lnTo>
                        <a:pt x="65" y="427"/>
                      </a:lnTo>
                      <a:lnTo>
                        <a:pt x="52" y="401"/>
                      </a:lnTo>
                      <a:lnTo>
                        <a:pt x="39" y="375"/>
                      </a:lnTo>
                      <a:lnTo>
                        <a:pt x="29" y="346"/>
                      </a:lnTo>
                      <a:lnTo>
                        <a:pt x="23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3" y="136"/>
                      </a:lnTo>
                      <a:lnTo>
                        <a:pt x="29" y="106"/>
                      </a:lnTo>
                      <a:lnTo>
                        <a:pt x="39" y="77"/>
                      </a:lnTo>
                      <a:lnTo>
                        <a:pt x="52" y="51"/>
                      </a:lnTo>
                      <a:lnTo>
                        <a:pt x="65" y="26"/>
                      </a:lnTo>
                      <a:lnTo>
                        <a:pt x="81" y="0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E94D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7" name="Freeform 476"/>
                <p:cNvSpPr>
                  <a:spLocks noEditPoints="1"/>
                </p:cNvSpPr>
                <p:nvPr/>
              </p:nvSpPr>
              <p:spPr bwMode="auto">
                <a:xfrm>
                  <a:off x="2612" y="2531"/>
                  <a:ext cx="828" cy="453"/>
                </a:xfrm>
                <a:custGeom>
                  <a:avLst/>
                  <a:gdLst>
                    <a:gd name="T0" fmla="*/ 828 w 828"/>
                    <a:gd name="T1" fmla="*/ 197 h 453"/>
                    <a:gd name="T2" fmla="*/ 818 w 828"/>
                    <a:gd name="T3" fmla="*/ 136 h 453"/>
                    <a:gd name="T4" fmla="*/ 802 w 828"/>
                    <a:gd name="T5" fmla="*/ 77 h 453"/>
                    <a:gd name="T6" fmla="*/ 776 w 828"/>
                    <a:gd name="T7" fmla="*/ 26 h 453"/>
                    <a:gd name="T8" fmla="*/ 754 w 828"/>
                    <a:gd name="T9" fmla="*/ 0 h 453"/>
                    <a:gd name="T10" fmla="*/ 763 w 828"/>
                    <a:gd name="T11" fmla="*/ 26 h 453"/>
                    <a:gd name="T12" fmla="*/ 789 w 828"/>
                    <a:gd name="T13" fmla="*/ 77 h 453"/>
                    <a:gd name="T14" fmla="*/ 805 w 828"/>
                    <a:gd name="T15" fmla="*/ 136 h 453"/>
                    <a:gd name="T16" fmla="*/ 815 w 828"/>
                    <a:gd name="T17" fmla="*/ 194 h 453"/>
                    <a:gd name="T18" fmla="*/ 815 w 828"/>
                    <a:gd name="T19" fmla="*/ 259 h 453"/>
                    <a:gd name="T20" fmla="*/ 805 w 828"/>
                    <a:gd name="T21" fmla="*/ 317 h 453"/>
                    <a:gd name="T22" fmla="*/ 789 w 828"/>
                    <a:gd name="T23" fmla="*/ 375 h 453"/>
                    <a:gd name="T24" fmla="*/ 763 w 828"/>
                    <a:gd name="T25" fmla="*/ 427 h 453"/>
                    <a:gd name="T26" fmla="*/ 754 w 828"/>
                    <a:gd name="T27" fmla="*/ 453 h 453"/>
                    <a:gd name="T28" fmla="*/ 776 w 828"/>
                    <a:gd name="T29" fmla="*/ 427 h 453"/>
                    <a:gd name="T30" fmla="*/ 802 w 828"/>
                    <a:gd name="T31" fmla="*/ 375 h 453"/>
                    <a:gd name="T32" fmla="*/ 818 w 828"/>
                    <a:gd name="T33" fmla="*/ 317 h 453"/>
                    <a:gd name="T34" fmla="*/ 828 w 828"/>
                    <a:gd name="T35" fmla="*/ 259 h 453"/>
                    <a:gd name="T36" fmla="*/ 64 w 828"/>
                    <a:gd name="T37" fmla="*/ 0 h 453"/>
                    <a:gd name="T38" fmla="*/ 38 w 828"/>
                    <a:gd name="T39" fmla="*/ 51 h 453"/>
                    <a:gd name="T40" fmla="*/ 16 w 828"/>
                    <a:gd name="T41" fmla="*/ 106 h 453"/>
                    <a:gd name="T42" fmla="*/ 3 w 828"/>
                    <a:gd name="T43" fmla="*/ 165 h 453"/>
                    <a:gd name="T44" fmla="*/ 0 w 828"/>
                    <a:gd name="T45" fmla="*/ 226 h 453"/>
                    <a:gd name="T46" fmla="*/ 3 w 828"/>
                    <a:gd name="T47" fmla="*/ 288 h 453"/>
                    <a:gd name="T48" fmla="*/ 16 w 828"/>
                    <a:gd name="T49" fmla="*/ 346 h 453"/>
                    <a:gd name="T50" fmla="*/ 38 w 828"/>
                    <a:gd name="T51" fmla="*/ 401 h 453"/>
                    <a:gd name="T52" fmla="*/ 64 w 828"/>
                    <a:gd name="T53" fmla="*/ 453 h 453"/>
                    <a:gd name="T54" fmla="*/ 81 w 828"/>
                    <a:gd name="T55" fmla="*/ 453 h 453"/>
                    <a:gd name="T56" fmla="*/ 51 w 828"/>
                    <a:gd name="T57" fmla="*/ 401 h 453"/>
                    <a:gd name="T58" fmla="*/ 29 w 828"/>
                    <a:gd name="T59" fmla="*/ 346 h 453"/>
                    <a:gd name="T60" fmla="*/ 16 w 828"/>
                    <a:gd name="T61" fmla="*/ 288 h 453"/>
                    <a:gd name="T62" fmla="*/ 9 w 828"/>
                    <a:gd name="T63" fmla="*/ 226 h 453"/>
                    <a:gd name="T64" fmla="*/ 16 w 828"/>
                    <a:gd name="T65" fmla="*/ 165 h 453"/>
                    <a:gd name="T66" fmla="*/ 29 w 828"/>
                    <a:gd name="T67" fmla="*/ 106 h 453"/>
                    <a:gd name="T68" fmla="*/ 51 w 828"/>
                    <a:gd name="T69" fmla="*/ 51 h 453"/>
                    <a:gd name="T70" fmla="*/ 81 w 828"/>
                    <a:gd name="T71" fmla="*/ 0 h 453"/>
                    <a:gd name="T72" fmla="*/ 64 w 828"/>
                    <a:gd name="T73" fmla="*/ 0 h 45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828" h="453">
                      <a:moveTo>
                        <a:pt x="828" y="226"/>
                      </a:moveTo>
                      <a:lnTo>
                        <a:pt x="828" y="197"/>
                      </a:lnTo>
                      <a:lnTo>
                        <a:pt x="825" y="165"/>
                      </a:lnTo>
                      <a:lnTo>
                        <a:pt x="818" y="136"/>
                      </a:lnTo>
                      <a:lnTo>
                        <a:pt x="812" y="106"/>
                      </a:lnTo>
                      <a:lnTo>
                        <a:pt x="802" y="77"/>
                      </a:lnTo>
                      <a:lnTo>
                        <a:pt x="789" y="51"/>
                      </a:lnTo>
                      <a:lnTo>
                        <a:pt x="776" y="26"/>
                      </a:lnTo>
                      <a:lnTo>
                        <a:pt x="763" y="0"/>
                      </a:lnTo>
                      <a:lnTo>
                        <a:pt x="754" y="0"/>
                      </a:lnTo>
                      <a:lnTo>
                        <a:pt x="747" y="0"/>
                      </a:lnTo>
                      <a:lnTo>
                        <a:pt x="763" y="26"/>
                      </a:lnTo>
                      <a:lnTo>
                        <a:pt x="776" y="51"/>
                      </a:lnTo>
                      <a:lnTo>
                        <a:pt x="789" y="77"/>
                      </a:lnTo>
                      <a:lnTo>
                        <a:pt x="799" y="106"/>
                      </a:lnTo>
                      <a:lnTo>
                        <a:pt x="805" y="136"/>
                      </a:lnTo>
                      <a:lnTo>
                        <a:pt x="812" y="165"/>
                      </a:lnTo>
                      <a:lnTo>
                        <a:pt x="815" y="194"/>
                      </a:lnTo>
                      <a:lnTo>
                        <a:pt x="818" y="226"/>
                      </a:lnTo>
                      <a:lnTo>
                        <a:pt x="815" y="259"/>
                      </a:lnTo>
                      <a:lnTo>
                        <a:pt x="812" y="288"/>
                      </a:lnTo>
                      <a:lnTo>
                        <a:pt x="805" y="317"/>
                      </a:lnTo>
                      <a:lnTo>
                        <a:pt x="799" y="346"/>
                      </a:lnTo>
                      <a:lnTo>
                        <a:pt x="789" y="375"/>
                      </a:lnTo>
                      <a:lnTo>
                        <a:pt x="776" y="401"/>
                      </a:lnTo>
                      <a:lnTo>
                        <a:pt x="763" y="427"/>
                      </a:lnTo>
                      <a:lnTo>
                        <a:pt x="747" y="453"/>
                      </a:lnTo>
                      <a:lnTo>
                        <a:pt x="754" y="453"/>
                      </a:lnTo>
                      <a:lnTo>
                        <a:pt x="763" y="453"/>
                      </a:lnTo>
                      <a:lnTo>
                        <a:pt x="776" y="427"/>
                      </a:lnTo>
                      <a:lnTo>
                        <a:pt x="789" y="401"/>
                      </a:lnTo>
                      <a:lnTo>
                        <a:pt x="802" y="375"/>
                      </a:lnTo>
                      <a:lnTo>
                        <a:pt x="812" y="346"/>
                      </a:lnTo>
                      <a:lnTo>
                        <a:pt x="818" y="317"/>
                      </a:lnTo>
                      <a:lnTo>
                        <a:pt x="825" y="288"/>
                      </a:lnTo>
                      <a:lnTo>
                        <a:pt x="828" y="259"/>
                      </a:lnTo>
                      <a:lnTo>
                        <a:pt x="828" y="226"/>
                      </a:lnTo>
                      <a:close/>
                      <a:moveTo>
                        <a:pt x="64" y="0"/>
                      </a:moveTo>
                      <a:lnTo>
                        <a:pt x="51" y="26"/>
                      </a:lnTo>
                      <a:lnTo>
                        <a:pt x="38" y="51"/>
                      </a:lnTo>
                      <a:lnTo>
                        <a:pt x="25" y="77"/>
                      </a:lnTo>
                      <a:lnTo>
                        <a:pt x="16" y="106"/>
                      </a:lnTo>
                      <a:lnTo>
                        <a:pt x="9" y="136"/>
                      </a:lnTo>
                      <a:lnTo>
                        <a:pt x="3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9" y="317"/>
                      </a:lnTo>
                      <a:lnTo>
                        <a:pt x="16" y="346"/>
                      </a:lnTo>
                      <a:lnTo>
                        <a:pt x="25" y="375"/>
                      </a:lnTo>
                      <a:lnTo>
                        <a:pt x="38" y="401"/>
                      </a:lnTo>
                      <a:lnTo>
                        <a:pt x="51" y="427"/>
                      </a:lnTo>
                      <a:lnTo>
                        <a:pt x="64" y="453"/>
                      </a:lnTo>
                      <a:lnTo>
                        <a:pt x="74" y="453"/>
                      </a:lnTo>
                      <a:lnTo>
                        <a:pt x="81" y="453"/>
                      </a:lnTo>
                      <a:lnTo>
                        <a:pt x="64" y="427"/>
                      </a:lnTo>
                      <a:lnTo>
                        <a:pt x="51" y="401"/>
                      </a:lnTo>
                      <a:lnTo>
                        <a:pt x="38" y="375"/>
                      </a:lnTo>
                      <a:lnTo>
                        <a:pt x="29" y="346"/>
                      </a:lnTo>
                      <a:lnTo>
                        <a:pt x="22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9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2" y="136"/>
                      </a:lnTo>
                      <a:lnTo>
                        <a:pt x="29" y="106"/>
                      </a:lnTo>
                      <a:lnTo>
                        <a:pt x="38" y="77"/>
                      </a:lnTo>
                      <a:lnTo>
                        <a:pt x="51" y="51"/>
                      </a:lnTo>
                      <a:lnTo>
                        <a:pt x="64" y="26"/>
                      </a:lnTo>
                      <a:lnTo>
                        <a:pt x="81" y="0"/>
                      </a:lnTo>
                      <a:lnTo>
                        <a:pt x="74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E94C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8" name="Freeform 477"/>
                <p:cNvSpPr>
                  <a:spLocks noEditPoints="1"/>
                </p:cNvSpPr>
                <p:nvPr/>
              </p:nvSpPr>
              <p:spPr bwMode="auto">
                <a:xfrm>
                  <a:off x="2618" y="2531"/>
                  <a:ext cx="815" cy="453"/>
                </a:xfrm>
                <a:custGeom>
                  <a:avLst/>
                  <a:gdLst>
                    <a:gd name="T0" fmla="*/ 815 w 815"/>
                    <a:gd name="T1" fmla="*/ 194 h 453"/>
                    <a:gd name="T2" fmla="*/ 806 w 815"/>
                    <a:gd name="T3" fmla="*/ 136 h 453"/>
                    <a:gd name="T4" fmla="*/ 790 w 815"/>
                    <a:gd name="T5" fmla="*/ 77 h 453"/>
                    <a:gd name="T6" fmla="*/ 764 w 815"/>
                    <a:gd name="T7" fmla="*/ 26 h 453"/>
                    <a:gd name="T8" fmla="*/ 735 w 815"/>
                    <a:gd name="T9" fmla="*/ 0 h 453"/>
                    <a:gd name="T10" fmla="*/ 764 w 815"/>
                    <a:gd name="T11" fmla="*/ 51 h 453"/>
                    <a:gd name="T12" fmla="*/ 786 w 815"/>
                    <a:gd name="T13" fmla="*/ 106 h 453"/>
                    <a:gd name="T14" fmla="*/ 799 w 815"/>
                    <a:gd name="T15" fmla="*/ 165 h 453"/>
                    <a:gd name="T16" fmla="*/ 806 w 815"/>
                    <a:gd name="T17" fmla="*/ 226 h 453"/>
                    <a:gd name="T18" fmla="*/ 799 w 815"/>
                    <a:gd name="T19" fmla="*/ 288 h 453"/>
                    <a:gd name="T20" fmla="*/ 786 w 815"/>
                    <a:gd name="T21" fmla="*/ 346 h 453"/>
                    <a:gd name="T22" fmla="*/ 764 w 815"/>
                    <a:gd name="T23" fmla="*/ 404 h 453"/>
                    <a:gd name="T24" fmla="*/ 735 w 815"/>
                    <a:gd name="T25" fmla="*/ 453 h 453"/>
                    <a:gd name="T26" fmla="*/ 764 w 815"/>
                    <a:gd name="T27" fmla="*/ 427 h 453"/>
                    <a:gd name="T28" fmla="*/ 790 w 815"/>
                    <a:gd name="T29" fmla="*/ 375 h 453"/>
                    <a:gd name="T30" fmla="*/ 806 w 815"/>
                    <a:gd name="T31" fmla="*/ 317 h 453"/>
                    <a:gd name="T32" fmla="*/ 815 w 815"/>
                    <a:gd name="T33" fmla="*/ 259 h 453"/>
                    <a:gd name="T34" fmla="*/ 68 w 815"/>
                    <a:gd name="T35" fmla="*/ 0 h 453"/>
                    <a:gd name="T36" fmla="*/ 39 w 815"/>
                    <a:gd name="T37" fmla="*/ 51 h 453"/>
                    <a:gd name="T38" fmla="*/ 16 w 815"/>
                    <a:gd name="T39" fmla="*/ 106 h 453"/>
                    <a:gd name="T40" fmla="*/ 3 w 815"/>
                    <a:gd name="T41" fmla="*/ 165 h 453"/>
                    <a:gd name="T42" fmla="*/ 0 w 815"/>
                    <a:gd name="T43" fmla="*/ 226 h 453"/>
                    <a:gd name="T44" fmla="*/ 3 w 815"/>
                    <a:gd name="T45" fmla="*/ 288 h 453"/>
                    <a:gd name="T46" fmla="*/ 16 w 815"/>
                    <a:gd name="T47" fmla="*/ 346 h 453"/>
                    <a:gd name="T48" fmla="*/ 39 w 815"/>
                    <a:gd name="T49" fmla="*/ 401 h 453"/>
                    <a:gd name="T50" fmla="*/ 68 w 815"/>
                    <a:gd name="T51" fmla="*/ 453 h 453"/>
                    <a:gd name="T52" fmla="*/ 65 w 815"/>
                    <a:gd name="T53" fmla="*/ 430 h 453"/>
                    <a:gd name="T54" fmla="*/ 39 w 815"/>
                    <a:gd name="T55" fmla="*/ 375 h 453"/>
                    <a:gd name="T56" fmla="*/ 19 w 815"/>
                    <a:gd name="T57" fmla="*/ 317 h 453"/>
                    <a:gd name="T58" fmla="*/ 13 w 815"/>
                    <a:gd name="T59" fmla="*/ 259 h 453"/>
                    <a:gd name="T60" fmla="*/ 13 w 815"/>
                    <a:gd name="T61" fmla="*/ 194 h 453"/>
                    <a:gd name="T62" fmla="*/ 19 w 815"/>
                    <a:gd name="T63" fmla="*/ 136 h 453"/>
                    <a:gd name="T64" fmla="*/ 39 w 815"/>
                    <a:gd name="T65" fmla="*/ 77 h 453"/>
                    <a:gd name="T66" fmla="*/ 65 w 815"/>
                    <a:gd name="T67" fmla="*/ 26 h 453"/>
                    <a:gd name="T68" fmla="*/ 68 w 815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15" h="453">
                      <a:moveTo>
                        <a:pt x="815" y="226"/>
                      </a:moveTo>
                      <a:lnTo>
                        <a:pt x="815" y="194"/>
                      </a:lnTo>
                      <a:lnTo>
                        <a:pt x="812" y="165"/>
                      </a:lnTo>
                      <a:lnTo>
                        <a:pt x="806" y="136"/>
                      </a:lnTo>
                      <a:lnTo>
                        <a:pt x="799" y="106"/>
                      </a:lnTo>
                      <a:lnTo>
                        <a:pt x="790" y="77"/>
                      </a:lnTo>
                      <a:lnTo>
                        <a:pt x="777" y="51"/>
                      </a:lnTo>
                      <a:lnTo>
                        <a:pt x="764" y="26"/>
                      </a:lnTo>
                      <a:lnTo>
                        <a:pt x="748" y="0"/>
                      </a:lnTo>
                      <a:lnTo>
                        <a:pt x="735" y="0"/>
                      </a:lnTo>
                      <a:lnTo>
                        <a:pt x="751" y="26"/>
                      </a:lnTo>
                      <a:lnTo>
                        <a:pt x="764" y="51"/>
                      </a:lnTo>
                      <a:lnTo>
                        <a:pt x="777" y="77"/>
                      </a:lnTo>
                      <a:lnTo>
                        <a:pt x="786" y="106"/>
                      </a:lnTo>
                      <a:lnTo>
                        <a:pt x="796" y="136"/>
                      </a:lnTo>
                      <a:lnTo>
                        <a:pt x="799" y="165"/>
                      </a:lnTo>
                      <a:lnTo>
                        <a:pt x="803" y="194"/>
                      </a:lnTo>
                      <a:lnTo>
                        <a:pt x="806" y="226"/>
                      </a:lnTo>
                      <a:lnTo>
                        <a:pt x="803" y="259"/>
                      </a:lnTo>
                      <a:lnTo>
                        <a:pt x="799" y="288"/>
                      </a:lnTo>
                      <a:lnTo>
                        <a:pt x="796" y="317"/>
                      </a:lnTo>
                      <a:lnTo>
                        <a:pt x="786" y="346"/>
                      </a:lnTo>
                      <a:lnTo>
                        <a:pt x="777" y="375"/>
                      </a:lnTo>
                      <a:lnTo>
                        <a:pt x="764" y="404"/>
                      </a:lnTo>
                      <a:lnTo>
                        <a:pt x="751" y="430"/>
                      </a:lnTo>
                      <a:lnTo>
                        <a:pt x="735" y="453"/>
                      </a:lnTo>
                      <a:lnTo>
                        <a:pt x="748" y="453"/>
                      </a:lnTo>
                      <a:lnTo>
                        <a:pt x="764" y="427"/>
                      </a:lnTo>
                      <a:lnTo>
                        <a:pt x="777" y="401"/>
                      </a:lnTo>
                      <a:lnTo>
                        <a:pt x="790" y="375"/>
                      </a:lnTo>
                      <a:lnTo>
                        <a:pt x="799" y="346"/>
                      </a:lnTo>
                      <a:lnTo>
                        <a:pt x="806" y="317"/>
                      </a:lnTo>
                      <a:lnTo>
                        <a:pt x="812" y="288"/>
                      </a:lnTo>
                      <a:lnTo>
                        <a:pt x="815" y="259"/>
                      </a:lnTo>
                      <a:lnTo>
                        <a:pt x="815" y="226"/>
                      </a:lnTo>
                      <a:close/>
                      <a:moveTo>
                        <a:pt x="68" y="0"/>
                      </a:moveTo>
                      <a:lnTo>
                        <a:pt x="52" y="26"/>
                      </a:lnTo>
                      <a:lnTo>
                        <a:pt x="39" y="51"/>
                      </a:lnTo>
                      <a:lnTo>
                        <a:pt x="26" y="77"/>
                      </a:lnTo>
                      <a:lnTo>
                        <a:pt x="16" y="106"/>
                      </a:lnTo>
                      <a:lnTo>
                        <a:pt x="10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10" y="317"/>
                      </a:lnTo>
                      <a:lnTo>
                        <a:pt x="16" y="346"/>
                      </a:lnTo>
                      <a:lnTo>
                        <a:pt x="26" y="375"/>
                      </a:lnTo>
                      <a:lnTo>
                        <a:pt x="39" y="401"/>
                      </a:lnTo>
                      <a:lnTo>
                        <a:pt x="52" y="427"/>
                      </a:lnTo>
                      <a:lnTo>
                        <a:pt x="68" y="453"/>
                      </a:lnTo>
                      <a:lnTo>
                        <a:pt x="81" y="453"/>
                      </a:lnTo>
                      <a:lnTo>
                        <a:pt x="65" y="430"/>
                      </a:lnTo>
                      <a:lnTo>
                        <a:pt x="52" y="404"/>
                      </a:lnTo>
                      <a:lnTo>
                        <a:pt x="39" y="375"/>
                      </a:lnTo>
                      <a:lnTo>
                        <a:pt x="29" y="346"/>
                      </a:lnTo>
                      <a:lnTo>
                        <a:pt x="19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0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19" y="136"/>
                      </a:lnTo>
                      <a:lnTo>
                        <a:pt x="29" y="106"/>
                      </a:lnTo>
                      <a:lnTo>
                        <a:pt x="39" y="77"/>
                      </a:lnTo>
                      <a:lnTo>
                        <a:pt x="52" y="51"/>
                      </a:lnTo>
                      <a:lnTo>
                        <a:pt x="65" y="26"/>
                      </a:lnTo>
                      <a:lnTo>
                        <a:pt x="81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E94C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29" name="Freeform 478"/>
                <p:cNvSpPr>
                  <a:spLocks noEditPoints="1"/>
                </p:cNvSpPr>
                <p:nvPr/>
              </p:nvSpPr>
              <p:spPr bwMode="auto">
                <a:xfrm>
                  <a:off x="2621" y="2531"/>
                  <a:ext cx="809" cy="453"/>
                </a:xfrm>
                <a:custGeom>
                  <a:avLst/>
                  <a:gdLst>
                    <a:gd name="T0" fmla="*/ 806 w 809"/>
                    <a:gd name="T1" fmla="*/ 194 h 453"/>
                    <a:gd name="T2" fmla="*/ 796 w 809"/>
                    <a:gd name="T3" fmla="*/ 136 h 453"/>
                    <a:gd name="T4" fmla="*/ 780 w 809"/>
                    <a:gd name="T5" fmla="*/ 77 h 453"/>
                    <a:gd name="T6" fmla="*/ 754 w 809"/>
                    <a:gd name="T7" fmla="*/ 26 h 453"/>
                    <a:gd name="T8" fmla="*/ 725 w 809"/>
                    <a:gd name="T9" fmla="*/ 0 h 453"/>
                    <a:gd name="T10" fmla="*/ 754 w 809"/>
                    <a:gd name="T11" fmla="*/ 51 h 453"/>
                    <a:gd name="T12" fmla="*/ 777 w 809"/>
                    <a:gd name="T13" fmla="*/ 106 h 453"/>
                    <a:gd name="T14" fmla="*/ 793 w 809"/>
                    <a:gd name="T15" fmla="*/ 165 h 453"/>
                    <a:gd name="T16" fmla="*/ 796 w 809"/>
                    <a:gd name="T17" fmla="*/ 226 h 453"/>
                    <a:gd name="T18" fmla="*/ 793 w 809"/>
                    <a:gd name="T19" fmla="*/ 288 h 453"/>
                    <a:gd name="T20" fmla="*/ 777 w 809"/>
                    <a:gd name="T21" fmla="*/ 349 h 453"/>
                    <a:gd name="T22" fmla="*/ 754 w 809"/>
                    <a:gd name="T23" fmla="*/ 404 h 453"/>
                    <a:gd name="T24" fmla="*/ 725 w 809"/>
                    <a:gd name="T25" fmla="*/ 453 h 453"/>
                    <a:gd name="T26" fmla="*/ 754 w 809"/>
                    <a:gd name="T27" fmla="*/ 427 h 453"/>
                    <a:gd name="T28" fmla="*/ 780 w 809"/>
                    <a:gd name="T29" fmla="*/ 375 h 453"/>
                    <a:gd name="T30" fmla="*/ 796 w 809"/>
                    <a:gd name="T31" fmla="*/ 317 h 453"/>
                    <a:gd name="T32" fmla="*/ 806 w 809"/>
                    <a:gd name="T33" fmla="*/ 259 h 453"/>
                    <a:gd name="T34" fmla="*/ 72 w 809"/>
                    <a:gd name="T35" fmla="*/ 0 h 453"/>
                    <a:gd name="T36" fmla="*/ 42 w 809"/>
                    <a:gd name="T37" fmla="*/ 51 h 453"/>
                    <a:gd name="T38" fmla="*/ 20 w 809"/>
                    <a:gd name="T39" fmla="*/ 106 h 453"/>
                    <a:gd name="T40" fmla="*/ 7 w 809"/>
                    <a:gd name="T41" fmla="*/ 165 h 453"/>
                    <a:gd name="T42" fmla="*/ 0 w 809"/>
                    <a:gd name="T43" fmla="*/ 226 h 453"/>
                    <a:gd name="T44" fmla="*/ 7 w 809"/>
                    <a:gd name="T45" fmla="*/ 288 h 453"/>
                    <a:gd name="T46" fmla="*/ 20 w 809"/>
                    <a:gd name="T47" fmla="*/ 346 h 453"/>
                    <a:gd name="T48" fmla="*/ 42 w 809"/>
                    <a:gd name="T49" fmla="*/ 401 h 453"/>
                    <a:gd name="T50" fmla="*/ 72 w 809"/>
                    <a:gd name="T51" fmla="*/ 453 h 453"/>
                    <a:gd name="T52" fmla="*/ 68 w 809"/>
                    <a:gd name="T53" fmla="*/ 430 h 453"/>
                    <a:gd name="T54" fmla="*/ 42 w 809"/>
                    <a:gd name="T55" fmla="*/ 375 h 453"/>
                    <a:gd name="T56" fmla="*/ 23 w 809"/>
                    <a:gd name="T57" fmla="*/ 320 h 453"/>
                    <a:gd name="T58" fmla="*/ 13 w 809"/>
                    <a:gd name="T59" fmla="*/ 259 h 453"/>
                    <a:gd name="T60" fmla="*/ 13 w 809"/>
                    <a:gd name="T61" fmla="*/ 194 h 453"/>
                    <a:gd name="T62" fmla="*/ 23 w 809"/>
                    <a:gd name="T63" fmla="*/ 136 h 453"/>
                    <a:gd name="T64" fmla="*/ 42 w 809"/>
                    <a:gd name="T65" fmla="*/ 77 h 453"/>
                    <a:gd name="T66" fmla="*/ 68 w 809"/>
                    <a:gd name="T67" fmla="*/ 26 h 453"/>
                    <a:gd name="T68" fmla="*/ 72 w 809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09" h="453">
                      <a:moveTo>
                        <a:pt x="809" y="226"/>
                      </a:moveTo>
                      <a:lnTo>
                        <a:pt x="806" y="194"/>
                      </a:lnTo>
                      <a:lnTo>
                        <a:pt x="803" y="165"/>
                      </a:lnTo>
                      <a:lnTo>
                        <a:pt x="796" y="136"/>
                      </a:lnTo>
                      <a:lnTo>
                        <a:pt x="790" y="106"/>
                      </a:lnTo>
                      <a:lnTo>
                        <a:pt x="780" y="77"/>
                      </a:lnTo>
                      <a:lnTo>
                        <a:pt x="767" y="51"/>
                      </a:lnTo>
                      <a:lnTo>
                        <a:pt x="754" y="26"/>
                      </a:lnTo>
                      <a:lnTo>
                        <a:pt x="738" y="0"/>
                      </a:lnTo>
                      <a:lnTo>
                        <a:pt x="725" y="0"/>
                      </a:lnTo>
                      <a:lnTo>
                        <a:pt x="741" y="26"/>
                      </a:lnTo>
                      <a:lnTo>
                        <a:pt x="754" y="51"/>
                      </a:lnTo>
                      <a:lnTo>
                        <a:pt x="767" y="77"/>
                      </a:lnTo>
                      <a:lnTo>
                        <a:pt x="777" y="106"/>
                      </a:lnTo>
                      <a:lnTo>
                        <a:pt x="787" y="136"/>
                      </a:lnTo>
                      <a:lnTo>
                        <a:pt x="793" y="165"/>
                      </a:lnTo>
                      <a:lnTo>
                        <a:pt x="796" y="194"/>
                      </a:lnTo>
                      <a:lnTo>
                        <a:pt x="796" y="226"/>
                      </a:lnTo>
                      <a:lnTo>
                        <a:pt x="796" y="259"/>
                      </a:lnTo>
                      <a:lnTo>
                        <a:pt x="793" y="288"/>
                      </a:lnTo>
                      <a:lnTo>
                        <a:pt x="787" y="320"/>
                      </a:lnTo>
                      <a:lnTo>
                        <a:pt x="777" y="349"/>
                      </a:lnTo>
                      <a:lnTo>
                        <a:pt x="767" y="375"/>
                      </a:lnTo>
                      <a:lnTo>
                        <a:pt x="754" y="404"/>
                      </a:lnTo>
                      <a:lnTo>
                        <a:pt x="741" y="430"/>
                      </a:lnTo>
                      <a:lnTo>
                        <a:pt x="725" y="453"/>
                      </a:lnTo>
                      <a:lnTo>
                        <a:pt x="738" y="453"/>
                      </a:lnTo>
                      <a:lnTo>
                        <a:pt x="754" y="427"/>
                      </a:lnTo>
                      <a:lnTo>
                        <a:pt x="767" y="401"/>
                      </a:lnTo>
                      <a:lnTo>
                        <a:pt x="780" y="375"/>
                      </a:lnTo>
                      <a:lnTo>
                        <a:pt x="790" y="346"/>
                      </a:lnTo>
                      <a:lnTo>
                        <a:pt x="796" y="317"/>
                      </a:lnTo>
                      <a:lnTo>
                        <a:pt x="803" y="288"/>
                      </a:lnTo>
                      <a:lnTo>
                        <a:pt x="806" y="259"/>
                      </a:lnTo>
                      <a:lnTo>
                        <a:pt x="809" y="226"/>
                      </a:lnTo>
                      <a:close/>
                      <a:moveTo>
                        <a:pt x="72" y="0"/>
                      </a:moveTo>
                      <a:lnTo>
                        <a:pt x="55" y="26"/>
                      </a:lnTo>
                      <a:lnTo>
                        <a:pt x="42" y="51"/>
                      </a:lnTo>
                      <a:lnTo>
                        <a:pt x="29" y="77"/>
                      </a:lnTo>
                      <a:lnTo>
                        <a:pt x="20" y="106"/>
                      </a:lnTo>
                      <a:lnTo>
                        <a:pt x="13" y="136"/>
                      </a:lnTo>
                      <a:lnTo>
                        <a:pt x="7" y="165"/>
                      </a:lnTo>
                      <a:lnTo>
                        <a:pt x="4" y="194"/>
                      </a:lnTo>
                      <a:lnTo>
                        <a:pt x="0" y="226"/>
                      </a:lnTo>
                      <a:lnTo>
                        <a:pt x="4" y="259"/>
                      </a:lnTo>
                      <a:lnTo>
                        <a:pt x="7" y="288"/>
                      </a:lnTo>
                      <a:lnTo>
                        <a:pt x="13" y="317"/>
                      </a:lnTo>
                      <a:lnTo>
                        <a:pt x="20" y="346"/>
                      </a:lnTo>
                      <a:lnTo>
                        <a:pt x="29" y="375"/>
                      </a:lnTo>
                      <a:lnTo>
                        <a:pt x="42" y="401"/>
                      </a:lnTo>
                      <a:lnTo>
                        <a:pt x="55" y="427"/>
                      </a:lnTo>
                      <a:lnTo>
                        <a:pt x="72" y="453"/>
                      </a:lnTo>
                      <a:lnTo>
                        <a:pt x="84" y="453"/>
                      </a:lnTo>
                      <a:lnTo>
                        <a:pt x="68" y="430"/>
                      </a:lnTo>
                      <a:lnTo>
                        <a:pt x="55" y="404"/>
                      </a:lnTo>
                      <a:lnTo>
                        <a:pt x="42" y="375"/>
                      </a:lnTo>
                      <a:lnTo>
                        <a:pt x="33" y="349"/>
                      </a:lnTo>
                      <a:lnTo>
                        <a:pt x="23" y="320"/>
                      </a:lnTo>
                      <a:lnTo>
                        <a:pt x="20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20" y="165"/>
                      </a:lnTo>
                      <a:lnTo>
                        <a:pt x="23" y="136"/>
                      </a:lnTo>
                      <a:lnTo>
                        <a:pt x="33" y="106"/>
                      </a:lnTo>
                      <a:lnTo>
                        <a:pt x="42" y="77"/>
                      </a:lnTo>
                      <a:lnTo>
                        <a:pt x="55" y="51"/>
                      </a:lnTo>
                      <a:lnTo>
                        <a:pt x="68" y="26"/>
                      </a:lnTo>
                      <a:lnTo>
                        <a:pt x="84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E84B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0" name="Freeform 479"/>
                <p:cNvSpPr>
                  <a:spLocks noEditPoints="1"/>
                </p:cNvSpPr>
                <p:nvPr/>
              </p:nvSpPr>
              <p:spPr bwMode="auto">
                <a:xfrm>
                  <a:off x="2628" y="2531"/>
                  <a:ext cx="796" cy="453"/>
                </a:xfrm>
                <a:custGeom>
                  <a:avLst/>
                  <a:gdLst>
                    <a:gd name="T0" fmla="*/ 793 w 796"/>
                    <a:gd name="T1" fmla="*/ 194 h 453"/>
                    <a:gd name="T2" fmla="*/ 786 w 796"/>
                    <a:gd name="T3" fmla="*/ 136 h 453"/>
                    <a:gd name="T4" fmla="*/ 767 w 796"/>
                    <a:gd name="T5" fmla="*/ 77 h 453"/>
                    <a:gd name="T6" fmla="*/ 741 w 796"/>
                    <a:gd name="T7" fmla="*/ 26 h 453"/>
                    <a:gd name="T8" fmla="*/ 708 w 796"/>
                    <a:gd name="T9" fmla="*/ 0 h 453"/>
                    <a:gd name="T10" fmla="*/ 741 w 796"/>
                    <a:gd name="T11" fmla="*/ 48 h 453"/>
                    <a:gd name="T12" fmla="*/ 763 w 796"/>
                    <a:gd name="T13" fmla="*/ 106 h 453"/>
                    <a:gd name="T14" fmla="*/ 780 w 796"/>
                    <a:gd name="T15" fmla="*/ 165 h 453"/>
                    <a:gd name="T16" fmla="*/ 783 w 796"/>
                    <a:gd name="T17" fmla="*/ 226 h 453"/>
                    <a:gd name="T18" fmla="*/ 780 w 796"/>
                    <a:gd name="T19" fmla="*/ 288 h 453"/>
                    <a:gd name="T20" fmla="*/ 763 w 796"/>
                    <a:gd name="T21" fmla="*/ 349 h 453"/>
                    <a:gd name="T22" fmla="*/ 741 w 796"/>
                    <a:gd name="T23" fmla="*/ 404 h 453"/>
                    <a:gd name="T24" fmla="*/ 708 w 796"/>
                    <a:gd name="T25" fmla="*/ 453 h 453"/>
                    <a:gd name="T26" fmla="*/ 741 w 796"/>
                    <a:gd name="T27" fmla="*/ 430 h 453"/>
                    <a:gd name="T28" fmla="*/ 767 w 796"/>
                    <a:gd name="T29" fmla="*/ 375 h 453"/>
                    <a:gd name="T30" fmla="*/ 786 w 796"/>
                    <a:gd name="T31" fmla="*/ 317 h 453"/>
                    <a:gd name="T32" fmla="*/ 793 w 796"/>
                    <a:gd name="T33" fmla="*/ 259 h 453"/>
                    <a:gd name="T34" fmla="*/ 71 w 796"/>
                    <a:gd name="T35" fmla="*/ 0 h 453"/>
                    <a:gd name="T36" fmla="*/ 42 w 796"/>
                    <a:gd name="T37" fmla="*/ 51 h 453"/>
                    <a:gd name="T38" fmla="*/ 19 w 796"/>
                    <a:gd name="T39" fmla="*/ 106 h 453"/>
                    <a:gd name="T40" fmla="*/ 6 w 796"/>
                    <a:gd name="T41" fmla="*/ 165 h 453"/>
                    <a:gd name="T42" fmla="*/ 0 w 796"/>
                    <a:gd name="T43" fmla="*/ 226 h 453"/>
                    <a:gd name="T44" fmla="*/ 6 w 796"/>
                    <a:gd name="T45" fmla="*/ 288 h 453"/>
                    <a:gd name="T46" fmla="*/ 19 w 796"/>
                    <a:gd name="T47" fmla="*/ 346 h 453"/>
                    <a:gd name="T48" fmla="*/ 42 w 796"/>
                    <a:gd name="T49" fmla="*/ 404 h 453"/>
                    <a:gd name="T50" fmla="*/ 71 w 796"/>
                    <a:gd name="T51" fmla="*/ 453 h 453"/>
                    <a:gd name="T52" fmla="*/ 71 w 796"/>
                    <a:gd name="T53" fmla="*/ 430 h 453"/>
                    <a:gd name="T54" fmla="*/ 42 w 796"/>
                    <a:gd name="T55" fmla="*/ 375 h 453"/>
                    <a:gd name="T56" fmla="*/ 22 w 796"/>
                    <a:gd name="T57" fmla="*/ 320 h 453"/>
                    <a:gd name="T58" fmla="*/ 13 w 796"/>
                    <a:gd name="T59" fmla="*/ 259 h 453"/>
                    <a:gd name="T60" fmla="*/ 13 w 796"/>
                    <a:gd name="T61" fmla="*/ 194 h 453"/>
                    <a:gd name="T62" fmla="*/ 22 w 796"/>
                    <a:gd name="T63" fmla="*/ 136 h 453"/>
                    <a:gd name="T64" fmla="*/ 42 w 796"/>
                    <a:gd name="T65" fmla="*/ 77 h 453"/>
                    <a:gd name="T66" fmla="*/ 71 w 796"/>
                    <a:gd name="T67" fmla="*/ 22 h 453"/>
                    <a:gd name="T68" fmla="*/ 71 w 796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96" h="453">
                      <a:moveTo>
                        <a:pt x="796" y="226"/>
                      </a:moveTo>
                      <a:lnTo>
                        <a:pt x="793" y="194"/>
                      </a:lnTo>
                      <a:lnTo>
                        <a:pt x="789" y="165"/>
                      </a:lnTo>
                      <a:lnTo>
                        <a:pt x="786" y="136"/>
                      </a:lnTo>
                      <a:lnTo>
                        <a:pt x="776" y="106"/>
                      </a:lnTo>
                      <a:lnTo>
                        <a:pt x="767" y="77"/>
                      </a:lnTo>
                      <a:lnTo>
                        <a:pt x="754" y="51"/>
                      </a:lnTo>
                      <a:lnTo>
                        <a:pt x="741" y="26"/>
                      </a:lnTo>
                      <a:lnTo>
                        <a:pt x="725" y="0"/>
                      </a:lnTo>
                      <a:lnTo>
                        <a:pt x="708" y="0"/>
                      </a:lnTo>
                      <a:lnTo>
                        <a:pt x="725" y="22"/>
                      </a:lnTo>
                      <a:lnTo>
                        <a:pt x="741" y="48"/>
                      </a:lnTo>
                      <a:lnTo>
                        <a:pt x="754" y="77"/>
                      </a:lnTo>
                      <a:lnTo>
                        <a:pt x="763" y="106"/>
                      </a:lnTo>
                      <a:lnTo>
                        <a:pt x="773" y="136"/>
                      </a:lnTo>
                      <a:lnTo>
                        <a:pt x="780" y="165"/>
                      </a:lnTo>
                      <a:lnTo>
                        <a:pt x="783" y="194"/>
                      </a:lnTo>
                      <a:lnTo>
                        <a:pt x="783" y="226"/>
                      </a:lnTo>
                      <a:lnTo>
                        <a:pt x="783" y="259"/>
                      </a:lnTo>
                      <a:lnTo>
                        <a:pt x="780" y="288"/>
                      </a:lnTo>
                      <a:lnTo>
                        <a:pt x="773" y="320"/>
                      </a:lnTo>
                      <a:lnTo>
                        <a:pt x="763" y="349"/>
                      </a:lnTo>
                      <a:lnTo>
                        <a:pt x="754" y="375"/>
                      </a:lnTo>
                      <a:lnTo>
                        <a:pt x="741" y="404"/>
                      </a:lnTo>
                      <a:lnTo>
                        <a:pt x="725" y="430"/>
                      </a:lnTo>
                      <a:lnTo>
                        <a:pt x="708" y="453"/>
                      </a:lnTo>
                      <a:lnTo>
                        <a:pt x="725" y="453"/>
                      </a:lnTo>
                      <a:lnTo>
                        <a:pt x="741" y="430"/>
                      </a:lnTo>
                      <a:lnTo>
                        <a:pt x="754" y="404"/>
                      </a:lnTo>
                      <a:lnTo>
                        <a:pt x="767" y="375"/>
                      </a:lnTo>
                      <a:lnTo>
                        <a:pt x="776" y="346"/>
                      </a:lnTo>
                      <a:lnTo>
                        <a:pt x="786" y="317"/>
                      </a:lnTo>
                      <a:lnTo>
                        <a:pt x="789" y="288"/>
                      </a:lnTo>
                      <a:lnTo>
                        <a:pt x="793" y="259"/>
                      </a:lnTo>
                      <a:lnTo>
                        <a:pt x="796" y="226"/>
                      </a:lnTo>
                      <a:close/>
                      <a:moveTo>
                        <a:pt x="71" y="0"/>
                      </a:moveTo>
                      <a:lnTo>
                        <a:pt x="55" y="26"/>
                      </a:lnTo>
                      <a:lnTo>
                        <a:pt x="42" y="51"/>
                      </a:lnTo>
                      <a:lnTo>
                        <a:pt x="29" y="77"/>
                      </a:lnTo>
                      <a:lnTo>
                        <a:pt x="19" y="106"/>
                      </a:lnTo>
                      <a:lnTo>
                        <a:pt x="9" y="136"/>
                      </a:lnTo>
                      <a:lnTo>
                        <a:pt x="6" y="165"/>
                      </a:lnTo>
                      <a:lnTo>
                        <a:pt x="3" y="194"/>
                      </a:lnTo>
                      <a:lnTo>
                        <a:pt x="0" y="226"/>
                      </a:lnTo>
                      <a:lnTo>
                        <a:pt x="3" y="259"/>
                      </a:lnTo>
                      <a:lnTo>
                        <a:pt x="6" y="288"/>
                      </a:lnTo>
                      <a:lnTo>
                        <a:pt x="9" y="317"/>
                      </a:lnTo>
                      <a:lnTo>
                        <a:pt x="19" y="346"/>
                      </a:lnTo>
                      <a:lnTo>
                        <a:pt x="29" y="375"/>
                      </a:lnTo>
                      <a:lnTo>
                        <a:pt x="42" y="404"/>
                      </a:lnTo>
                      <a:lnTo>
                        <a:pt x="55" y="430"/>
                      </a:lnTo>
                      <a:lnTo>
                        <a:pt x="71" y="453"/>
                      </a:lnTo>
                      <a:lnTo>
                        <a:pt x="87" y="453"/>
                      </a:lnTo>
                      <a:lnTo>
                        <a:pt x="71" y="430"/>
                      </a:lnTo>
                      <a:lnTo>
                        <a:pt x="55" y="404"/>
                      </a:lnTo>
                      <a:lnTo>
                        <a:pt x="42" y="375"/>
                      </a:lnTo>
                      <a:lnTo>
                        <a:pt x="32" y="349"/>
                      </a:lnTo>
                      <a:lnTo>
                        <a:pt x="22" y="320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2" y="136"/>
                      </a:lnTo>
                      <a:lnTo>
                        <a:pt x="32" y="106"/>
                      </a:lnTo>
                      <a:lnTo>
                        <a:pt x="42" y="77"/>
                      </a:lnTo>
                      <a:lnTo>
                        <a:pt x="55" y="48"/>
                      </a:lnTo>
                      <a:lnTo>
                        <a:pt x="71" y="22"/>
                      </a:lnTo>
                      <a:lnTo>
                        <a:pt x="87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E84A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1" name="Freeform 480"/>
                <p:cNvSpPr>
                  <a:spLocks noEditPoints="1"/>
                </p:cNvSpPr>
                <p:nvPr/>
              </p:nvSpPr>
              <p:spPr bwMode="auto">
                <a:xfrm>
                  <a:off x="2634" y="2531"/>
                  <a:ext cx="783" cy="453"/>
                </a:xfrm>
                <a:custGeom>
                  <a:avLst/>
                  <a:gdLst>
                    <a:gd name="T0" fmla="*/ 783 w 783"/>
                    <a:gd name="T1" fmla="*/ 194 h 453"/>
                    <a:gd name="T2" fmla="*/ 774 w 783"/>
                    <a:gd name="T3" fmla="*/ 136 h 453"/>
                    <a:gd name="T4" fmla="*/ 754 w 783"/>
                    <a:gd name="T5" fmla="*/ 77 h 453"/>
                    <a:gd name="T6" fmla="*/ 728 w 783"/>
                    <a:gd name="T7" fmla="*/ 26 h 453"/>
                    <a:gd name="T8" fmla="*/ 696 w 783"/>
                    <a:gd name="T9" fmla="*/ 0 h 453"/>
                    <a:gd name="T10" fmla="*/ 728 w 783"/>
                    <a:gd name="T11" fmla="*/ 48 h 453"/>
                    <a:gd name="T12" fmla="*/ 751 w 783"/>
                    <a:gd name="T13" fmla="*/ 103 h 453"/>
                    <a:gd name="T14" fmla="*/ 767 w 783"/>
                    <a:gd name="T15" fmla="*/ 165 h 453"/>
                    <a:gd name="T16" fmla="*/ 770 w 783"/>
                    <a:gd name="T17" fmla="*/ 226 h 453"/>
                    <a:gd name="T18" fmla="*/ 767 w 783"/>
                    <a:gd name="T19" fmla="*/ 288 h 453"/>
                    <a:gd name="T20" fmla="*/ 751 w 783"/>
                    <a:gd name="T21" fmla="*/ 349 h 453"/>
                    <a:gd name="T22" fmla="*/ 728 w 783"/>
                    <a:gd name="T23" fmla="*/ 404 h 453"/>
                    <a:gd name="T24" fmla="*/ 696 w 783"/>
                    <a:gd name="T25" fmla="*/ 453 h 453"/>
                    <a:gd name="T26" fmla="*/ 728 w 783"/>
                    <a:gd name="T27" fmla="*/ 430 h 453"/>
                    <a:gd name="T28" fmla="*/ 754 w 783"/>
                    <a:gd name="T29" fmla="*/ 375 h 453"/>
                    <a:gd name="T30" fmla="*/ 774 w 783"/>
                    <a:gd name="T31" fmla="*/ 320 h 453"/>
                    <a:gd name="T32" fmla="*/ 783 w 783"/>
                    <a:gd name="T33" fmla="*/ 259 h 453"/>
                    <a:gd name="T34" fmla="*/ 71 w 783"/>
                    <a:gd name="T35" fmla="*/ 0 h 453"/>
                    <a:gd name="T36" fmla="*/ 42 w 783"/>
                    <a:gd name="T37" fmla="*/ 51 h 453"/>
                    <a:gd name="T38" fmla="*/ 20 w 783"/>
                    <a:gd name="T39" fmla="*/ 106 h 453"/>
                    <a:gd name="T40" fmla="*/ 7 w 783"/>
                    <a:gd name="T41" fmla="*/ 165 h 453"/>
                    <a:gd name="T42" fmla="*/ 0 w 783"/>
                    <a:gd name="T43" fmla="*/ 226 h 453"/>
                    <a:gd name="T44" fmla="*/ 7 w 783"/>
                    <a:gd name="T45" fmla="*/ 288 h 453"/>
                    <a:gd name="T46" fmla="*/ 20 w 783"/>
                    <a:gd name="T47" fmla="*/ 349 h 453"/>
                    <a:gd name="T48" fmla="*/ 42 w 783"/>
                    <a:gd name="T49" fmla="*/ 404 h 453"/>
                    <a:gd name="T50" fmla="*/ 71 w 783"/>
                    <a:gd name="T51" fmla="*/ 453 h 453"/>
                    <a:gd name="T52" fmla="*/ 71 w 783"/>
                    <a:gd name="T53" fmla="*/ 430 h 453"/>
                    <a:gd name="T54" fmla="*/ 42 w 783"/>
                    <a:gd name="T55" fmla="*/ 378 h 453"/>
                    <a:gd name="T56" fmla="*/ 23 w 783"/>
                    <a:gd name="T57" fmla="*/ 320 h 453"/>
                    <a:gd name="T58" fmla="*/ 13 w 783"/>
                    <a:gd name="T59" fmla="*/ 259 h 453"/>
                    <a:gd name="T60" fmla="*/ 13 w 783"/>
                    <a:gd name="T61" fmla="*/ 194 h 453"/>
                    <a:gd name="T62" fmla="*/ 23 w 783"/>
                    <a:gd name="T63" fmla="*/ 132 h 453"/>
                    <a:gd name="T64" fmla="*/ 42 w 783"/>
                    <a:gd name="T65" fmla="*/ 77 h 453"/>
                    <a:gd name="T66" fmla="*/ 71 w 783"/>
                    <a:gd name="T67" fmla="*/ 22 h 453"/>
                    <a:gd name="T68" fmla="*/ 71 w 783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83" h="453">
                      <a:moveTo>
                        <a:pt x="783" y="226"/>
                      </a:moveTo>
                      <a:lnTo>
                        <a:pt x="783" y="194"/>
                      </a:lnTo>
                      <a:lnTo>
                        <a:pt x="780" y="165"/>
                      </a:lnTo>
                      <a:lnTo>
                        <a:pt x="774" y="136"/>
                      </a:lnTo>
                      <a:lnTo>
                        <a:pt x="764" y="106"/>
                      </a:lnTo>
                      <a:lnTo>
                        <a:pt x="754" y="77"/>
                      </a:lnTo>
                      <a:lnTo>
                        <a:pt x="741" y="51"/>
                      </a:lnTo>
                      <a:lnTo>
                        <a:pt x="728" y="26"/>
                      </a:lnTo>
                      <a:lnTo>
                        <a:pt x="712" y="0"/>
                      </a:lnTo>
                      <a:lnTo>
                        <a:pt x="696" y="0"/>
                      </a:lnTo>
                      <a:lnTo>
                        <a:pt x="712" y="22"/>
                      </a:lnTo>
                      <a:lnTo>
                        <a:pt x="728" y="48"/>
                      </a:lnTo>
                      <a:lnTo>
                        <a:pt x="741" y="77"/>
                      </a:lnTo>
                      <a:lnTo>
                        <a:pt x="751" y="103"/>
                      </a:lnTo>
                      <a:lnTo>
                        <a:pt x="761" y="132"/>
                      </a:lnTo>
                      <a:lnTo>
                        <a:pt x="767" y="165"/>
                      </a:lnTo>
                      <a:lnTo>
                        <a:pt x="770" y="194"/>
                      </a:lnTo>
                      <a:lnTo>
                        <a:pt x="770" y="226"/>
                      </a:lnTo>
                      <a:lnTo>
                        <a:pt x="770" y="259"/>
                      </a:lnTo>
                      <a:lnTo>
                        <a:pt x="767" y="288"/>
                      </a:lnTo>
                      <a:lnTo>
                        <a:pt x="761" y="320"/>
                      </a:lnTo>
                      <a:lnTo>
                        <a:pt x="751" y="349"/>
                      </a:lnTo>
                      <a:lnTo>
                        <a:pt x="741" y="378"/>
                      </a:lnTo>
                      <a:lnTo>
                        <a:pt x="728" y="404"/>
                      </a:lnTo>
                      <a:lnTo>
                        <a:pt x="712" y="430"/>
                      </a:lnTo>
                      <a:lnTo>
                        <a:pt x="696" y="453"/>
                      </a:lnTo>
                      <a:lnTo>
                        <a:pt x="712" y="453"/>
                      </a:lnTo>
                      <a:lnTo>
                        <a:pt x="728" y="430"/>
                      </a:lnTo>
                      <a:lnTo>
                        <a:pt x="741" y="404"/>
                      </a:lnTo>
                      <a:lnTo>
                        <a:pt x="754" y="375"/>
                      </a:lnTo>
                      <a:lnTo>
                        <a:pt x="764" y="349"/>
                      </a:lnTo>
                      <a:lnTo>
                        <a:pt x="774" y="320"/>
                      </a:lnTo>
                      <a:lnTo>
                        <a:pt x="780" y="288"/>
                      </a:lnTo>
                      <a:lnTo>
                        <a:pt x="783" y="259"/>
                      </a:lnTo>
                      <a:lnTo>
                        <a:pt x="783" y="226"/>
                      </a:lnTo>
                      <a:close/>
                      <a:moveTo>
                        <a:pt x="71" y="0"/>
                      </a:moveTo>
                      <a:lnTo>
                        <a:pt x="55" y="26"/>
                      </a:lnTo>
                      <a:lnTo>
                        <a:pt x="42" y="51"/>
                      </a:lnTo>
                      <a:lnTo>
                        <a:pt x="29" y="77"/>
                      </a:lnTo>
                      <a:lnTo>
                        <a:pt x="20" y="106"/>
                      </a:lnTo>
                      <a:lnTo>
                        <a:pt x="10" y="136"/>
                      </a:lnTo>
                      <a:lnTo>
                        <a:pt x="7" y="165"/>
                      </a:lnTo>
                      <a:lnTo>
                        <a:pt x="0" y="194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7" y="288"/>
                      </a:lnTo>
                      <a:lnTo>
                        <a:pt x="10" y="320"/>
                      </a:lnTo>
                      <a:lnTo>
                        <a:pt x="20" y="349"/>
                      </a:lnTo>
                      <a:lnTo>
                        <a:pt x="29" y="375"/>
                      </a:lnTo>
                      <a:lnTo>
                        <a:pt x="42" y="404"/>
                      </a:lnTo>
                      <a:lnTo>
                        <a:pt x="55" y="430"/>
                      </a:lnTo>
                      <a:lnTo>
                        <a:pt x="71" y="453"/>
                      </a:lnTo>
                      <a:lnTo>
                        <a:pt x="88" y="453"/>
                      </a:lnTo>
                      <a:lnTo>
                        <a:pt x="71" y="430"/>
                      </a:lnTo>
                      <a:lnTo>
                        <a:pt x="55" y="404"/>
                      </a:lnTo>
                      <a:lnTo>
                        <a:pt x="42" y="378"/>
                      </a:lnTo>
                      <a:lnTo>
                        <a:pt x="33" y="349"/>
                      </a:lnTo>
                      <a:lnTo>
                        <a:pt x="23" y="320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3" y="132"/>
                      </a:lnTo>
                      <a:lnTo>
                        <a:pt x="33" y="103"/>
                      </a:lnTo>
                      <a:lnTo>
                        <a:pt x="42" y="77"/>
                      </a:lnTo>
                      <a:lnTo>
                        <a:pt x="55" y="48"/>
                      </a:lnTo>
                      <a:lnTo>
                        <a:pt x="71" y="22"/>
                      </a:lnTo>
                      <a:lnTo>
                        <a:pt x="88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E84A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2" name="Freeform 481"/>
                <p:cNvSpPr>
                  <a:spLocks noEditPoints="1"/>
                </p:cNvSpPr>
                <p:nvPr/>
              </p:nvSpPr>
              <p:spPr bwMode="auto">
                <a:xfrm>
                  <a:off x="2641" y="2531"/>
                  <a:ext cx="770" cy="456"/>
                </a:xfrm>
                <a:custGeom>
                  <a:avLst/>
                  <a:gdLst>
                    <a:gd name="T0" fmla="*/ 770 w 770"/>
                    <a:gd name="T1" fmla="*/ 194 h 456"/>
                    <a:gd name="T2" fmla="*/ 760 w 770"/>
                    <a:gd name="T3" fmla="*/ 136 h 456"/>
                    <a:gd name="T4" fmla="*/ 741 w 770"/>
                    <a:gd name="T5" fmla="*/ 77 h 456"/>
                    <a:gd name="T6" fmla="*/ 712 w 770"/>
                    <a:gd name="T7" fmla="*/ 22 h 456"/>
                    <a:gd name="T8" fmla="*/ 682 w 770"/>
                    <a:gd name="T9" fmla="*/ 0 h 456"/>
                    <a:gd name="T10" fmla="*/ 715 w 770"/>
                    <a:gd name="T11" fmla="*/ 48 h 456"/>
                    <a:gd name="T12" fmla="*/ 737 w 770"/>
                    <a:gd name="T13" fmla="*/ 103 h 456"/>
                    <a:gd name="T14" fmla="*/ 754 w 770"/>
                    <a:gd name="T15" fmla="*/ 165 h 456"/>
                    <a:gd name="T16" fmla="*/ 760 w 770"/>
                    <a:gd name="T17" fmla="*/ 226 h 456"/>
                    <a:gd name="T18" fmla="*/ 754 w 770"/>
                    <a:gd name="T19" fmla="*/ 291 h 456"/>
                    <a:gd name="T20" fmla="*/ 737 w 770"/>
                    <a:gd name="T21" fmla="*/ 349 h 456"/>
                    <a:gd name="T22" fmla="*/ 715 w 770"/>
                    <a:gd name="T23" fmla="*/ 404 h 456"/>
                    <a:gd name="T24" fmla="*/ 682 w 770"/>
                    <a:gd name="T25" fmla="*/ 456 h 456"/>
                    <a:gd name="T26" fmla="*/ 712 w 770"/>
                    <a:gd name="T27" fmla="*/ 430 h 456"/>
                    <a:gd name="T28" fmla="*/ 741 w 770"/>
                    <a:gd name="T29" fmla="*/ 375 h 456"/>
                    <a:gd name="T30" fmla="*/ 760 w 770"/>
                    <a:gd name="T31" fmla="*/ 320 h 456"/>
                    <a:gd name="T32" fmla="*/ 770 w 770"/>
                    <a:gd name="T33" fmla="*/ 259 h 456"/>
                    <a:gd name="T34" fmla="*/ 74 w 770"/>
                    <a:gd name="T35" fmla="*/ 0 h 456"/>
                    <a:gd name="T36" fmla="*/ 42 w 770"/>
                    <a:gd name="T37" fmla="*/ 48 h 456"/>
                    <a:gd name="T38" fmla="*/ 19 w 770"/>
                    <a:gd name="T39" fmla="*/ 106 h 456"/>
                    <a:gd name="T40" fmla="*/ 3 w 770"/>
                    <a:gd name="T41" fmla="*/ 165 h 456"/>
                    <a:gd name="T42" fmla="*/ 0 w 770"/>
                    <a:gd name="T43" fmla="*/ 226 h 456"/>
                    <a:gd name="T44" fmla="*/ 3 w 770"/>
                    <a:gd name="T45" fmla="*/ 288 h 456"/>
                    <a:gd name="T46" fmla="*/ 19 w 770"/>
                    <a:gd name="T47" fmla="*/ 349 h 456"/>
                    <a:gd name="T48" fmla="*/ 42 w 770"/>
                    <a:gd name="T49" fmla="*/ 404 h 456"/>
                    <a:gd name="T50" fmla="*/ 74 w 770"/>
                    <a:gd name="T51" fmla="*/ 453 h 456"/>
                    <a:gd name="T52" fmla="*/ 71 w 770"/>
                    <a:gd name="T53" fmla="*/ 430 h 456"/>
                    <a:gd name="T54" fmla="*/ 42 w 770"/>
                    <a:gd name="T55" fmla="*/ 378 h 456"/>
                    <a:gd name="T56" fmla="*/ 22 w 770"/>
                    <a:gd name="T57" fmla="*/ 320 h 456"/>
                    <a:gd name="T58" fmla="*/ 13 w 770"/>
                    <a:gd name="T59" fmla="*/ 259 h 456"/>
                    <a:gd name="T60" fmla="*/ 13 w 770"/>
                    <a:gd name="T61" fmla="*/ 194 h 456"/>
                    <a:gd name="T62" fmla="*/ 22 w 770"/>
                    <a:gd name="T63" fmla="*/ 132 h 456"/>
                    <a:gd name="T64" fmla="*/ 42 w 770"/>
                    <a:gd name="T65" fmla="*/ 77 h 456"/>
                    <a:gd name="T66" fmla="*/ 71 w 770"/>
                    <a:gd name="T67" fmla="*/ 22 h 456"/>
                    <a:gd name="T68" fmla="*/ 74 w 770"/>
                    <a:gd name="T69" fmla="*/ 0 h 45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70" h="456">
                      <a:moveTo>
                        <a:pt x="770" y="226"/>
                      </a:moveTo>
                      <a:lnTo>
                        <a:pt x="770" y="194"/>
                      </a:lnTo>
                      <a:lnTo>
                        <a:pt x="767" y="165"/>
                      </a:lnTo>
                      <a:lnTo>
                        <a:pt x="760" y="136"/>
                      </a:lnTo>
                      <a:lnTo>
                        <a:pt x="750" y="106"/>
                      </a:lnTo>
                      <a:lnTo>
                        <a:pt x="741" y="77"/>
                      </a:lnTo>
                      <a:lnTo>
                        <a:pt x="728" y="48"/>
                      </a:lnTo>
                      <a:lnTo>
                        <a:pt x="712" y="22"/>
                      </a:lnTo>
                      <a:lnTo>
                        <a:pt x="695" y="0"/>
                      </a:lnTo>
                      <a:lnTo>
                        <a:pt x="682" y="0"/>
                      </a:lnTo>
                      <a:lnTo>
                        <a:pt x="699" y="22"/>
                      </a:lnTo>
                      <a:lnTo>
                        <a:pt x="715" y="48"/>
                      </a:lnTo>
                      <a:lnTo>
                        <a:pt x="728" y="77"/>
                      </a:lnTo>
                      <a:lnTo>
                        <a:pt x="737" y="103"/>
                      </a:lnTo>
                      <a:lnTo>
                        <a:pt x="747" y="132"/>
                      </a:lnTo>
                      <a:lnTo>
                        <a:pt x="754" y="165"/>
                      </a:lnTo>
                      <a:lnTo>
                        <a:pt x="757" y="194"/>
                      </a:lnTo>
                      <a:lnTo>
                        <a:pt x="760" y="226"/>
                      </a:lnTo>
                      <a:lnTo>
                        <a:pt x="757" y="259"/>
                      </a:lnTo>
                      <a:lnTo>
                        <a:pt x="754" y="291"/>
                      </a:lnTo>
                      <a:lnTo>
                        <a:pt x="747" y="320"/>
                      </a:lnTo>
                      <a:lnTo>
                        <a:pt x="737" y="349"/>
                      </a:lnTo>
                      <a:lnTo>
                        <a:pt x="728" y="378"/>
                      </a:lnTo>
                      <a:lnTo>
                        <a:pt x="715" y="404"/>
                      </a:lnTo>
                      <a:lnTo>
                        <a:pt x="699" y="430"/>
                      </a:lnTo>
                      <a:lnTo>
                        <a:pt x="682" y="456"/>
                      </a:lnTo>
                      <a:lnTo>
                        <a:pt x="695" y="453"/>
                      </a:lnTo>
                      <a:lnTo>
                        <a:pt x="712" y="430"/>
                      </a:lnTo>
                      <a:lnTo>
                        <a:pt x="728" y="404"/>
                      </a:lnTo>
                      <a:lnTo>
                        <a:pt x="741" y="375"/>
                      </a:lnTo>
                      <a:lnTo>
                        <a:pt x="750" y="349"/>
                      </a:lnTo>
                      <a:lnTo>
                        <a:pt x="760" y="320"/>
                      </a:lnTo>
                      <a:lnTo>
                        <a:pt x="767" y="288"/>
                      </a:lnTo>
                      <a:lnTo>
                        <a:pt x="770" y="259"/>
                      </a:lnTo>
                      <a:lnTo>
                        <a:pt x="770" y="226"/>
                      </a:lnTo>
                      <a:close/>
                      <a:moveTo>
                        <a:pt x="74" y="0"/>
                      </a:moveTo>
                      <a:lnTo>
                        <a:pt x="58" y="22"/>
                      </a:lnTo>
                      <a:lnTo>
                        <a:pt x="42" y="48"/>
                      </a:lnTo>
                      <a:lnTo>
                        <a:pt x="29" y="77"/>
                      </a:lnTo>
                      <a:lnTo>
                        <a:pt x="19" y="106"/>
                      </a:lnTo>
                      <a:lnTo>
                        <a:pt x="9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9" y="320"/>
                      </a:lnTo>
                      <a:lnTo>
                        <a:pt x="19" y="349"/>
                      </a:lnTo>
                      <a:lnTo>
                        <a:pt x="29" y="375"/>
                      </a:lnTo>
                      <a:lnTo>
                        <a:pt x="42" y="404"/>
                      </a:lnTo>
                      <a:lnTo>
                        <a:pt x="58" y="430"/>
                      </a:lnTo>
                      <a:lnTo>
                        <a:pt x="74" y="453"/>
                      </a:lnTo>
                      <a:lnTo>
                        <a:pt x="87" y="456"/>
                      </a:lnTo>
                      <a:lnTo>
                        <a:pt x="71" y="430"/>
                      </a:lnTo>
                      <a:lnTo>
                        <a:pt x="55" y="404"/>
                      </a:lnTo>
                      <a:lnTo>
                        <a:pt x="42" y="378"/>
                      </a:lnTo>
                      <a:lnTo>
                        <a:pt x="32" y="349"/>
                      </a:lnTo>
                      <a:lnTo>
                        <a:pt x="22" y="320"/>
                      </a:lnTo>
                      <a:lnTo>
                        <a:pt x="16" y="291"/>
                      </a:lnTo>
                      <a:lnTo>
                        <a:pt x="13" y="259"/>
                      </a:lnTo>
                      <a:lnTo>
                        <a:pt x="9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2" y="132"/>
                      </a:lnTo>
                      <a:lnTo>
                        <a:pt x="32" y="103"/>
                      </a:lnTo>
                      <a:lnTo>
                        <a:pt x="42" y="77"/>
                      </a:lnTo>
                      <a:lnTo>
                        <a:pt x="55" y="48"/>
                      </a:lnTo>
                      <a:lnTo>
                        <a:pt x="71" y="22"/>
                      </a:lnTo>
                      <a:lnTo>
                        <a:pt x="87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E84A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3" name="Freeform 482"/>
                <p:cNvSpPr>
                  <a:spLocks noEditPoints="1"/>
                </p:cNvSpPr>
                <p:nvPr/>
              </p:nvSpPr>
              <p:spPr bwMode="auto">
                <a:xfrm>
                  <a:off x="2647" y="2531"/>
                  <a:ext cx="757" cy="456"/>
                </a:xfrm>
                <a:custGeom>
                  <a:avLst/>
                  <a:gdLst>
                    <a:gd name="T0" fmla="*/ 757 w 757"/>
                    <a:gd name="T1" fmla="*/ 194 h 456"/>
                    <a:gd name="T2" fmla="*/ 748 w 757"/>
                    <a:gd name="T3" fmla="*/ 132 h 456"/>
                    <a:gd name="T4" fmla="*/ 728 w 757"/>
                    <a:gd name="T5" fmla="*/ 77 h 456"/>
                    <a:gd name="T6" fmla="*/ 699 w 757"/>
                    <a:gd name="T7" fmla="*/ 22 h 456"/>
                    <a:gd name="T8" fmla="*/ 667 w 757"/>
                    <a:gd name="T9" fmla="*/ 0 h 456"/>
                    <a:gd name="T10" fmla="*/ 702 w 757"/>
                    <a:gd name="T11" fmla="*/ 48 h 456"/>
                    <a:gd name="T12" fmla="*/ 725 w 757"/>
                    <a:gd name="T13" fmla="*/ 103 h 456"/>
                    <a:gd name="T14" fmla="*/ 741 w 757"/>
                    <a:gd name="T15" fmla="*/ 165 h 456"/>
                    <a:gd name="T16" fmla="*/ 748 w 757"/>
                    <a:gd name="T17" fmla="*/ 226 h 456"/>
                    <a:gd name="T18" fmla="*/ 741 w 757"/>
                    <a:gd name="T19" fmla="*/ 291 h 456"/>
                    <a:gd name="T20" fmla="*/ 725 w 757"/>
                    <a:gd name="T21" fmla="*/ 349 h 456"/>
                    <a:gd name="T22" fmla="*/ 702 w 757"/>
                    <a:gd name="T23" fmla="*/ 404 h 456"/>
                    <a:gd name="T24" fmla="*/ 667 w 757"/>
                    <a:gd name="T25" fmla="*/ 456 h 456"/>
                    <a:gd name="T26" fmla="*/ 699 w 757"/>
                    <a:gd name="T27" fmla="*/ 430 h 456"/>
                    <a:gd name="T28" fmla="*/ 728 w 757"/>
                    <a:gd name="T29" fmla="*/ 378 h 456"/>
                    <a:gd name="T30" fmla="*/ 748 w 757"/>
                    <a:gd name="T31" fmla="*/ 320 h 456"/>
                    <a:gd name="T32" fmla="*/ 757 w 757"/>
                    <a:gd name="T33" fmla="*/ 259 h 456"/>
                    <a:gd name="T34" fmla="*/ 75 w 757"/>
                    <a:gd name="T35" fmla="*/ 0 h 456"/>
                    <a:gd name="T36" fmla="*/ 42 w 757"/>
                    <a:gd name="T37" fmla="*/ 48 h 456"/>
                    <a:gd name="T38" fmla="*/ 20 w 757"/>
                    <a:gd name="T39" fmla="*/ 103 h 456"/>
                    <a:gd name="T40" fmla="*/ 3 w 757"/>
                    <a:gd name="T41" fmla="*/ 165 h 456"/>
                    <a:gd name="T42" fmla="*/ 0 w 757"/>
                    <a:gd name="T43" fmla="*/ 226 h 456"/>
                    <a:gd name="T44" fmla="*/ 3 w 757"/>
                    <a:gd name="T45" fmla="*/ 288 h 456"/>
                    <a:gd name="T46" fmla="*/ 20 w 757"/>
                    <a:gd name="T47" fmla="*/ 349 h 456"/>
                    <a:gd name="T48" fmla="*/ 42 w 757"/>
                    <a:gd name="T49" fmla="*/ 404 h 456"/>
                    <a:gd name="T50" fmla="*/ 75 w 757"/>
                    <a:gd name="T51" fmla="*/ 453 h 456"/>
                    <a:gd name="T52" fmla="*/ 71 w 757"/>
                    <a:gd name="T53" fmla="*/ 430 h 456"/>
                    <a:gd name="T54" fmla="*/ 42 w 757"/>
                    <a:gd name="T55" fmla="*/ 378 h 456"/>
                    <a:gd name="T56" fmla="*/ 23 w 757"/>
                    <a:gd name="T57" fmla="*/ 320 h 456"/>
                    <a:gd name="T58" fmla="*/ 13 w 757"/>
                    <a:gd name="T59" fmla="*/ 259 h 456"/>
                    <a:gd name="T60" fmla="*/ 13 w 757"/>
                    <a:gd name="T61" fmla="*/ 194 h 456"/>
                    <a:gd name="T62" fmla="*/ 23 w 757"/>
                    <a:gd name="T63" fmla="*/ 132 h 456"/>
                    <a:gd name="T64" fmla="*/ 42 w 757"/>
                    <a:gd name="T65" fmla="*/ 74 h 456"/>
                    <a:gd name="T66" fmla="*/ 71 w 757"/>
                    <a:gd name="T67" fmla="*/ 22 h 456"/>
                    <a:gd name="T68" fmla="*/ 75 w 757"/>
                    <a:gd name="T69" fmla="*/ 0 h 45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57" h="456">
                      <a:moveTo>
                        <a:pt x="757" y="226"/>
                      </a:moveTo>
                      <a:lnTo>
                        <a:pt x="757" y="194"/>
                      </a:lnTo>
                      <a:lnTo>
                        <a:pt x="754" y="165"/>
                      </a:lnTo>
                      <a:lnTo>
                        <a:pt x="748" y="132"/>
                      </a:lnTo>
                      <a:lnTo>
                        <a:pt x="738" y="103"/>
                      </a:lnTo>
                      <a:lnTo>
                        <a:pt x="728" y="77"/>
                      </a:lnTo>
                      <a:lnTo>
                        <a:pt x="715" y="48"/>
                      </a:lnTo>
                      <a:lnTo>
                        <a:pt x="699" y="22"/>
                      </a:lnTo>
                      <a:lnTo>
                        <a:pt x="683" y="0"/>
                      </a:lnTo>
                      <a:lnTo>
                        <a:pt x="667" y="0"/>
                      </a:lnTo>
                      <a:lnTo>
                        <a:pt x="686" y="22"/>
                      </a:lnTo>
                      <a:lnTo>
                        <a:pt x="702" y="48"/>
                      </a:lnTo>
                      <a:lnTo>
                        <a:pt x="715" y="74"/>
                      </a:lnTo>
                      <a:lnTo>
                        <a:pt x="725" y="103"/>
                      </a:lnTo>
                      <a:lnTo>
                        <a:pt x="735" y="132"/>
                      </a:lnTo>
                      <a:lnTo>
                        <a:pt x="741" y="165"/>
                      </a:lnTo>
                      <a:lnTo>
                        <a:pt x="744" y="194"/>
                      </a:lnTo>
                      <a:lnTo>
                        <a:pt x="748" y="226"/>
                      </a:lnTo>
                      <a:lnTo>
                        <a:pt x="744" y="259"/>
                      </a:lnTo>
                      <a:lnTo>
                        <a:pt x="741" y="291"/>
                      </a:lnTo>
                      <a:lnTo>
                        <a:pt x="735" y="320"/>
                      </a:lnTo>
                      <a:lnTo>
                        <a:pt x="725" y="349"/>
                      </a:lnTo>
                      <a:lnTo>
                        <a:pt x="715" y="378"/>
                      </a:lnTo>
                      <a:lnTo>
                        <a:pt x="702" y="404"/>
                      </a:lnTo>
                      <a:lnTo>
                        <a:pt x="686" y="430"/>
                      </a:lnTo>
                      <a:lnTo>
                        <a:pt x="667" y="456"/>
                      </a:lnTo>
                      <a:lnTo>
                        <a:pt x="683" y="453"/>
                      </a:lnTo>
                      <a:lnTo>
                        <a:pt x="699" y="430"/>
                      </a:lnTo>
                      <a:lnTo>
                        <a:pt x="715" y="404"/>
                      </a:lnTo>
                      <a:lnTo>
                        <a:pt x="728" y="378"/>
                      </a:lnTo>
                      <a:lnTo>
                        <a:pt x="738" y="349"/>
                      </a:lnTo>
                      <a:lnTo>
                        <a:pt x="748" y="320"/>
                      </a:lnTo>
                      <a:lnTo>
                        <a:pt x="754" y="288"/>
                      </a:lnTo>
                      <a:lnTo>
                        <a:pt x="757" y="259"/>
                      </a:lnTo>
                      <a:lnTo>
                        <a:pt x="757" y="226"/>
                      </a:lnTo>
                      <a:close/>
                      <a:moveTo>
                        <a:pt x="75" y="0"/>
                      </a:moveTo>
                      <a:lnTo>
                        <a:pt x="58" y="22"/>
                      </a:lnTo>
                      <a:lnTo>
                        <a:pt x="42" y="48"/>
                      </a:lnTo>
                      <a:lnTo>
                        <a:pt x="29" y="77"/>
                      </a:lnTo>
                      <a:lnTo>
                        <a:pt x="20" y="103"/>
                      </a:lnTo>
                      <a:lnTo>
                        <a:pt x="10" y="132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10" y="320"/>
                      </a:lnTo>
                      <a:lnTo>
                        <a:pt x="20" y="349"/>
                      </a:lnTo>
                      <a:lnTo>
                        <a:pt x="29" y="378"/>
                      </a:lnTo>
                      <a:lnTo>
                        <a:pt x="42" y="404"/>
                      </a:lnTo>
                      <a:lnTo>
                        <a:pt x="58" y="430"/>
                      </a:lnTo>
                      <a:lnTo>
                        <a:pt x="75" y="453"/>
                      </a:lnTo>
                      <a:lnTo>
                        <a:pt x="91" y="456"/>
                      </a:lnTo>
                      <a:lnTo>
                        <a:pt x="71" y="430"/>
                      </a:lnTo>
                      <a:lnTo>
                        <a:pt x="55" y="404"/>
                      </a:lnTo>
                      <a:lnTo>
                        <a:pt x="42" y="378"/>
                      </a:lnTo>
                      <a:lnTo>
                        <a:pt x="33" y="349"/>
                      </a:lnTo>
                      <a:lnTo>
                        <a:pt x="23" y="320"/>
                      </a:lnTo>
                      <a:lnTo>
                        <a:pt x="16" y="291"/>
                      </a:lnTo>
                      <a:lnTo>
                        <a:pt x="13" y="259"/>
                      </a:lnTo>
                      <a:lnTo>
                        <a:pt x="10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3" y="132"/>
                      </a:lnTo>
                      <a:lnTo>
                        <a:pt x="33" y="103"/>
                      </a:lnTo>
                      <a:lnTo>
                        <a:pt x="42" y="74"/>
                      </a:lnTo>
                      <a:lnTo>
                        <a:pt x="55" y="48"/>
                      </a:lnTo>
                      <a:lnTo>
                        <a:pt x="71" y="22"/>
                      </a:lnTo>
                      <a:lnTo>
                        <a:pt x="91" y="0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E84A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4" name="Freeform 483"/>
                <p:cNvSpPr>
                  <a:spLocks noEditPoints="1"/>
                </p:cNvSpPr>
                <p:nvPr/>
              </p:nvSpPr>
              <p:spPr bwMode="auto">
                <a:xfrm>
                  <a:off x="2650" y="2531"/>
                  <a:ext cx="751" cy="456"/>
                </a:xfrm>
                <a:custGeom>
                  <a:avLst/>
                  <a:gdLst>
                    <a:gd name="T0" fmla="*/ 748 w 751"/>
                    <a:gd name="T1" fmla="*/ 194 h 456"/>
                    <a:gd name="T2" fmla="*/ 738 w 751"/>
                    <a:gd name="T3" fmla="*/ 132 h 456"/>
                    <a:gd name="T4" fmla="*/ 719 w 751"/>
                    <a:gd name="T5" fmla="*/ 77 h 456"/>
                    <a:gd name="T6" fmla="*/ 690 w 751"/>
                    <a:gd name="T7" fmla="*/ 22 h 456"/>
                    <a:gd name="T8" fmla="*/ 664 w 751"/>
                    <a:gd name="T9" fmla="*/ 0 h 456"/>
                    <a:gd name="T10" fmla="*/ 677 w 751"/>
                    <a:gd name="T11" fmla="*/ 22 h 456"/>
                    <a:gd name="T12" fmla="*/ 706 w 751"/>
                    <a:gd name="T13" fmla="*/ 74 h 456"/>
                    <a:gd name="T14" fmla="*/ 725 w 751"/>
                    <a:gd name="T15" fmla="*/ 132 h 456"/>
                    <a:gd name="T16" fmla="*/ 738 w 751"/>
                    <a:gd name="T17" fmla="*/ 194 h 456"/>
                    <a:gd name="T18" fmla="*/ 738 w 751"/>
                    <a:gd name="T19" fmla="*/ 259 h 456"/>
                    <a:gd name="T20" fmla="*/ 725 w 751"/>
                    <a:gd name="T21" fmla="*/ 320 h 456"/>
                    <a:gd name="T22" fmla="*/ 706 w 751"/>
                    <a:gd name="T23" fmla="*/ 378 h 456"/>
                    <a:gd name="T24" fmla="*/ 677 w 751"/>
                    <a:gd name="T25" fmla="*/ 430 h 456"/>
                    <a:gd name="T26" fmla="*/ 664 w 751"/>
                    <a:gd name="T27" fmla="*/ 456 h 456"/>
                    <a:gd name="T28" fmla="*/ 690 w 751"/>
                    <a:gd name="T29" fmla="*/ 430 h 456"/>
                    <a:gd name="T30" fmla="*/ 719 w 751"/>
                    <a:gd name="T31" fmla="*/ 378 h 456"/>
                    <a:gd name="T32" fmla="*/ 738 w 751"/>
                    <a:gd name="T33" fmla="*/ 320 h 456"/>
                    <a:gd name="T34" fmla="*/ 748 w 751"/>
                    <a:gd name="T35" fmla="*/ 259 h 456"/>
                    <a:gd name="T36" fmla="*/ 78 w 751"/>
                    <a:gd name="T37" fmla="*/ 0 h 456"/>
                    <a:gd name="T38" fmla="*/ 46 w 751"/>
                    <a:gd name="T39" fmla="*/ 48 h 456"/>
                    <a:gd name="T40" fmla="*/ 23 w 751"/>
                    <a:gd name="T41" fmla="*/ 103 h 456"/>
                    <a:gd name="T42" fmla="*/ 7 w 751"/>
                    <a:gd name="T43" fmla="*/ 165 h 456"/>
                    <a:gd name="T44" fmla="*/ 0 w 751"/>
                    <a:gd name="T45" fmla="*/ 226 h 456"/>
                    <a:gd name="T46" fmla="*/ 7 w 751"/>
                    <a:gd name="T47" fmla="*/ 291 h 456"/>
                    <a:gd name="T48" fmla="*/ 23 w 751"/>
                    <a:gd name="T49" fmla="*/ 349 h 456"/>
                    <a:gd name="T50" fmla="*/ 46 w 751"/>
                    <a:gd name="T51" fmla="*/ 404 h 456"/>
                    <a:gd name="T52" fmla="*/ 78 w 751"/>
                    <a:gd name="T53" fmla="*/ 456 h 456"/>
                    <a:gd name="T54" fmla="*/ 94 w 751"/>
                    <a:gd name="T55" fmla="*/ 456 h 456"/>
                    <a:gd name="T56" fmla="*/ 62 w 751"/>
                    <a:gd name="T57" fmla="*/ 404 h 456"/>
                    <a:gd name="T58" fmla="*/ 36 w 751"/>
                    <a:gd name="T59" fmla="*/ 349 h 456"/>
                    <a:gd name="T60" fmla="*/ 20 w 751"/>
                    <a:gd name="T61" fmla="*/ 291 h 456"/>
                    <a:gd name="T62" fmla="*/ 13 w 751"/>
                    <a:gd name="T63" fmla="*/ 226 h 456"/>
                    <a:gd name="T64" fmla="*/ 20 w 751"/>
                    <a:gd name="T65" fmla="*/ 161 h 456"/>
                    <a:gd name="T66" fmla="*/ 36 w 751"/>
                    <a:gd name="T67" fmla="*/ 103 h 456"/>
                    <a:gd name="T68" fmla="*/ 62 w 751"/>
                    <a:gd name="T69" fmla="*/ 48 h 456"/>
                    <a:gd name="T70" fmla="*/ 94 w 751"/>
                    <a:gd name="T71" fmla="*/ 0 h 456"/>
                    <a:gd name="T72" fmla="*/ 78 w 751"/>
                    <a:gd name="T73" fmla="*/ 0 h 45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751" h="456">
                      <a:moveTo>
                        <a:pt x="751" y="226"/>
                      </a:moveTo>
                      <a:lnTo>
                        <a:pt x="748" y="194"/>
                      </a:lnTo>
                      <a:lnTo>
                        <a:pt x="745" y="165"/>
                      </a:lnTo>
                      <a:lnTo>
                        <a:pt x="738" y="132"/>
                      </a:lnTo>
                      <a:lnTo>
                        <a:pt x="728" y="103"/>
                      </a:lnTo>
                      <a:lnTo>
                        <a:pt x="719" y="77"/>
                      </a:lnTo>
                      <a:lnTo>
                        <a:pt x="706" y="48"/>
                      </a:lnTo>
                      <a:lnTo>
                        <a:pt x="690" y="22"/>
                      </a:lnTo>
                      <a:lnTo>
                        <a:pt x="673" y="0"/>
                      </a:lnTo>
                      <a:lnTo>
                        <a:pt x="664" y="0"/>
                      </a:lnTo>
                      <a:lnTo>
                        <a:pt x="657" y="0"/>
                      </a:lnTo>
                      <a:lnTo>
                        <a:pt x="677" y="22"/>
                      </a:lnTo>
                      <a:lnTo>
                        <a:pt x="690" y="48"/>
                      </a:lnTo>
                      <a:lnTo>
                        <a:pt x="706" y="74"/>
                      </a:lnTo>
                      <a:lnTo>
                        <a:pt x="716" y="103"/>
                      </a:lnTo>
                      <a:lnTo>
                        <a:pt x="725" y="132"/>
                      </a:lnTo>
                      <a:lnTo>
                        <a:pt x="732" y="161"/>
                      </a:lnTo>
                      <a:lnTo>
                        <a:pt x="738" y="194"/>
                      </a:lnTo>
                      <a:lnTo>
                        <a:pt x="738" y="226"/>
                      </a:lnTo>
                      <a:lnTo>
                        <a:pt x="738" y="259"/>
                      </a:lnTo>
                      <a:lnTo>
                        <a:pt x="732" y="291"/>
                      </a:lnTo>
                      <a:lnTo>
                        <a:pt x="725" y="320"/>
                      </a:lnTo>
                      <a:lnTo>
                        <a:pt x="716" y="349"/>
                      </a:lnTo>
                      <a:lnTo>
                        <a:pt x="706" y="378"/>
                      </a:lnTo>
                      <a:lnTo>
                        <a:pt x="690" y="404"/>
                      </a:lnTo>
                      <a:lnTo>
                        <a:pt x="677" y="430"/>
                      </a:lnTo>
                      <a:lnTo>
                        <a:pt x="657" y="456"/>
                      </a:lnTo>
                      <a:lnTo>
                        <a:pt x="664" y="456"/>
                      </a:lnTo>
                      <a:lnTo>
                        <a:pt x="673" y="456"/>
                      </a:lnTo>
                      <a:lnTo>
                        <a:pt x="690" y="430"/>
                      </a:lnTo>
                      <a:lnTo>
                        <a:pt x="706" y="404"/>
                      </a:lnTo>
                      <a:lnTo>
                        <a:pt x="719" y="378"/>
                      </a:lnTo>
                      <a:lnTo>
                        <a:pt x="728" y="349"/>
                      </a:lnTo>
                      <a:lnTo>
                        <a:pt x="738" y="320"/>
                      </a:lnTo>
                      <a:lnTo>
                        <a:pt x="745" y="291"/>
                      </a:lnTo>
                      <a:lnTo>
                        <a:pt x="748" y="259"/>
                      </a:lnTo>
                      <a:lnTo>
                        <a:pt x="751" y="226"/>
                      </a:lnTo>
                      <a:close/>
                      <a:moveTo>
                        <a:pt x="78" y="0"/>
                      </a:moveTo>
                      <a:lnTo>
                        <a:pt x="62" y="22"/>
                      </a:lnTo>
                      <a:lnTo>
                        <a:pt x="46" y="48"/>
                      </a:lnTo>
                      <a:lnTo>
                        <a:pt x="33" y="77"/>
                      </a:lnTo>
                      <a:lnTo>
                        <a:pt x="23" y="103"/>
                      </a:lnTo>
                      <a:lnTo>
                        <a:pt x="13" y="132"/>
                      </a:lnTo>
                      <a:lnTo>
                        <a:pt x="7" y="165"/>
                      </a:lnTo>
                      <a:lnTo>
                        <a:pt x="4" y="194"/>
                      </a:lnTo>
                      <a:lnTo>
                        <a:pt x="0" y="226"/>
                      </a:lnTo>
                      <a:lnTo>
                        <a:pt x="4" y="259"/>
                      </a:lnTo>
                      <a:lnTo>
                        <a:pt x="7" y="291"/>
                      </a:lnTo>
                      <a:lnTo>
                        <a:pt x="13" y="320"/>
                      </a:lnTo>
                      <a:lnTo>
                        <a:pt x="23" y="349"/>
                      </a:lnTo>
                      <a:lnTo>
                        <a:pt x="33" y="378"/>
                      </a:lnTo>
                      <a:lnTo>
                        <a:pt x="46" y="404"/>
                      </a:lnTo>
                      <a:lnTo>
                        <a:pt x="62" y="430"/>
                      </a:lnTo>
                      <a:lnTo>
                        <a:pt x="78" y="456"/>
                      </a:lnTo>
                      <a:lnTo>
                        <a:pt x="88" y="456"/>
                      </a:lnTo>
                      <a:lnTo>
                        <a:pt x="94" y="456"/>
                      </a:lnTo>
                      <a:lnTo>
                        <a:pt x="75" y="430"/>
                      </a:lnTo>
                      <a:lnTo>
                        <a:pt x="62" y="404"/>
                      </a:lnTo>
                      <a:lnTo>
                        <a:pt x="46" y="378"/>
                      </a:lnTo>
                      <a:lnTo>
                        <a:pt x="36" y="349"/>
                      </a:lnTo>
                      <a:lnTo>
                        <a:pt x="26" y="320"/>
                      </a:lnTo>
                      <a:lnTo>
                        <a:pt x="20" y="291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20" y="161"/>
                      </a:lnTo>
                      <a:lnTo>
                        <a:pt x="26" y="132"/>
                      </a:lnTo>
                      <a:lnTo>
                        <a:pt x="36" y="103"/>
                      </a:lnTo>
                      <a:lnTo>
                        <a:pt x="46" y="74"/>
                      </a:lnTo>
                      <a:lnTo>
                        <a:pt x="62" y="48"/>
                      </a:lnTo>
                      <a:lnTo>
                        <a:pt x="75" y="22"/>
                      </a:lnTo>
                      <a:lnTo>
                        <a:pt x="94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E849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5" name="Freeform 484"/>
                <p:cNvSpPr>
                  <a:spLocks noEditPoints="1"/>
                </p:cNvSpPr>
                <p:nvPr/>
              </p:nvSpPr>
              <p:spPr bwMode="auto">
                <a:xfrm>
                  <a:off x="2657" y="2527"/>
                  <a:ext cx="738" cy="460"/>
                </a:xfrm>
                <a:custGeom>
                  <a:avLst/>
                  <a:gdLst>
                    <a:gd name="T0" fmla="*/ 734 w 738"/>
                    <a:gd name="T1" fmla="*/ 198 h 460"/>
                    <a:gd name="T2" fmla="*/ 725 w 738"/>
                    <a:gd name="T3" fmla="*/ 136 h 460"/>
                    <a:gd name="T4" fmla="*/ 705 w 738"/>
                    <a:gd name="T5" fmla="*/ 78 h 460"/>
                    <a:gd name="T6" fmla="*/ 676 w 738"/>
                    <a:gd name="T7" fmla="*/ 26 h 460"/>
                    <a:gd name="T8" fmla="*/ 644 w 738"/>
                    <a:gd name="T9" fmla="*/ 0 h 460"/>
                    <a:gd name="T10" fmla="*/ 676 w 738"/>
                    <a:gd name="T11" fmla="*/ 52 h 460"/>
                    <a:gd name="T12" fmla="*/ 702 w 738"/>
                    <a:gd name="T13" fmla="*/ 107 h 460"/>
                    <a:gd name="T14" fmla="*/ 718 w 738"/>
                    <a:gd name="T15" fmla="*/ 165 h 460"/>
                    <a:gd name="T16" fmla="*/ 725 w 738"/>
                    <a:gd name="T17" fmla="*/ 230 h 460"/>
                    <a:gd name="T18" fmla="*/ 718 w 738"/>
                    <a:gd name="T19" fmla="*/ 295 h 460"/>
                    <a:gd name="T20" fmla="*/ 702 w 738"/>
                    <a:gd name="T21" fmla="*/ 353 h 460"/>
                    <a:gd name="T22" fmla="*/ 676 w 738"/>
                    <a:gd name="T23" fmla="*/ 408 h 460"/>
                    <a:gd name="T24" fmla="*/ 644 w 738"/>
                    <a:gd name="T25" fmla="*/ 460 h 460"/>
                    <a:gd name="T26" fmla="*/ 676 w 738"/>
                    <a:gd name="T27" fmla="*/ 434 h 460"/>
                    <a:gd name="T28" fmla="*/ 705 w 738"/>
                    <a:gd name="T29" fmla="*/ 382 h 460"/>
                    <a:gd name="T30" fmla="*/ 725 w 738"/>
                    <a:gd name="T31" fmla="*/ 324 h 460"/>
                    <a:gd name="T32" fmla="*/ 734 w 738"/>
                    <a:gd name="T33" fmla="*/ 263 h 460"/>
                    <a:gd name="T34" fmla="*/ 81 w 738"/>
                    <a:gd name="T35" fmla="*/ 4 h 460"/>
                    <a:gd name="T36" fmla="*/ 45 w 738"/>
                    <a:gd name="T37" fmla="*/ 52 h 460"/>
                    <a:gd name="T38" fmla="*/ 23 w 738"/>
                    <a:gd name="T39" fmla="*/ 107 h 460"/>
                    <a:gd name="T40" fmla="*/ 6 w 738"/>
                    <a:gd name="T41" fmla="*/ 169 h 460"/>
                    <a:gd name="T42" fmla="*/ 0 w 738"/>
                    <a:gd name="T43" fmla="*/ 230 h 460"/>
                    <a:gd name="T44" fmla="*/ 6 w 738"/>
                    <a:gd name="T45" fmla="*/ 295 h 460"/>
                    <a:gd name="T46" fmla="*/ 23 w 738"/>
                    <a:gd name="T47" fmla="*/ 353 h 460"/>
                    <a:gd name="T48" fmla="*/ 45 w 738"/>
                    <a:gd name="T49" fmla="*/ 408 h 460"/>
                    <a:gd name="T50" fmla="*/ 81 w 738"/>
                    <a:gd name="T51" fmla="*/ 460 h 460"/>
                    <a:gd name="T52" fmla="*/ 78 w 738"/>
                    <a:gd name="T53" fmla="*/ 434 h 460"/>
                    <a:gd name="T54" fmla="*/ 45 w 738"/>
                    <a:gd name="T55" fmla="*/ 382 h 460"/>
                    <a:gd name="T56" fmla="*/ 26 w 738"/>
                    <a:gd name="T57" fmla="*/ 324 h 460"/>
                    <a:gd name="T58" fmla="*/ 13 w 738"/>
                    <a:gd name="T59" fmla="*/ 263 h 460"/>
                    <a:gd name="T60" fmla="*/ 13 w 738"/>
                    <a:gd name="T61" fmla="*/ 198 h 460"/>
                    <a:gd name="T62" fmla="*/ 26 w 738"/>
                    <a:gd name="T63" fmla="*/ 136 h 460"/>
                    <a:gd name="T64" fmla="*/ 45 w 738"/>
                    <a:gd name="T65" fmla="*/ 78 h 460"/>
                    <a:gd name="T66" fmla="*/ 78 w 738"/>
                    <a:gd name="T67" fmla="*/ 26 h 460"/>
                    <a:gd name="T68" fmla="*/ 81 w 738"/>
                    <a:gd name="T69" fmla="*/ 4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38" h="460">
                      <a:moveTo>
                        <a:pt x="738" y="230"/>
                      </a:moveTo>
                      <a:lnTo>
                        <a:pt x="734" y="198"/>
                      </a:lnTo>
                      <a:lnTo>
                        <a:pt x="731" y="169"/>
                      </a:lnTo>
                      <a:lnTo>
                        <a:pt x="725" y="136"/>
                      </a:lnTo>
                      <a:lnTo>
                        <a:pt x="715" y="107"/>
                      </a:lnTo>
                      <a:lnTo>
                        <a:pt x="705" y="78"/>
                      </a:lnTo>
                      <a:lnTo>
                        <a:pt x="692" y="52"/>
                      </a:lnTo>
                      <a:lnTo>
                        <a:pt x="676" y="26"/>
                      </a:lnTo>
                      <a:lnTo>
                        <a:pt x="657" y="4"/>
                      </a:lnTo>
                      <a:lnTo>
                        <a:pt x="644" y="0"/>
                      </a:lnTo>
                      <a:lnTo>
                        <a:pt x="660" y="26"/>
                      </a:lnTo>
                      <a:lnTo>
                        <a:pt x="676" y="52"/>
                      </a:lnTo>
                      <a:lnTo>
                        <a:pt x="692" y="78"/>
                      </a:lnTo>
                      <a:lnTo>
                        <a:pt x="702" y="107"/>
                      </a:lnTo>
                      <a:lnTo>
                        <a:pt x="712" y="136"/>
                      </a:lnTo>
                      <a:lnTo>
                        <a:pt x="718" y="165"/>
                      </a:lnTo>
                      <a:lnTo>
                        <a:pt x="725" y="198"/>
                      </a:lnTo>
                      <a:lnTo>
                        <a:pt x="725" y="230"/>
                      </a:lnTo>
                      <a:lnTo>
                        <a:pt x="725" y="263"/>
                      </a:lnTo>
                      <a:lnTo>
                        <a:pt x="718" y="295"/>
                      </a:lnTo>
                      <a:lnTo>
                        <a:pt x="712" y="324"/>
                      </a:lnTo>
                      <a:lnTo>
                        <a:pt x="702" y="353"/>
                      </a:lnTo>
                      <a:lnTo>
                        <a:pt x="692" y="382"/>
                      </a:lnTo>
                      <a:lnTo>
                        <a:pt x="676" y="408"/>
                      </a:lnTo>
                      <a:lnTo>
                        <a:pt x="660" y="434"/>
                      </a:lnTo>
                      <a:lnTo>
                        <a:pt x="644" y="460"/>
                      </a:lnTo>
                      <a:lnTo>
                        <a:pt x="657" y="460"/>
                      </a:lnTo>
                      <a:lnTo>
                        <a:pt x="676" y="434"/>
                      </a:lnTo>
                      <a:lnTo>
                        <a:pt x="692" y="408"/>
                      </a:lnTo>
                      <a:lnTo>
                        <a:pt x="705" y="382"/>
                      </a:lnTo>
                      <a:lnTo>
                        <a:pt x="715" y="353"/>
                      </a:lnTo>
                      <a:lnTo>
                        <a:pt x="725" y="324"/>
                      </a:lnTo>
                      <a:lnTo>
                        <a:pt x="731" y="295"/>
                      </a:lnTo>
                      <a:lnTo>
                        <a:pt x="734" y="263"/>
                      </a:lnTo>
                      <a:lnTo>
                        <a:pt x="738" y="230"/>
                      </a:lnTo>
                      <a:close/>
                      <a:moveTo>
                        <a:pt x="81" y="4"/>
                      </a:moveTo>
                      <a:lnTo>
                        <a:pt x="61" y="26"/>
                      </a:lnTo>
                      <a:lnTo>
                        <a:pt x="45" y="52"/>
                      </a:lnTo>
                      <a:lnTo>
                        <a:pt x="32" y="78"/>
                      </a:lnTo>
                      <a:lnTo>
                        <a:pt x="23" y="107"/>
                      </a:lnTo>
                      <a:lnTo>
                        <a:pt x="13" y="136"/>
                      </a:lnTo>
                      <a:lnTo>
                        <a:pt x="6" y="169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6" y="295"/>
                      </a:lnTo>
                      <a:lnTo>
                        <a:pt x="13" y="324"/>
                      </a:lnTo>
                      <a:lnTo>
                        <a:pt x="23" y="353"/>
                      </a:lnTo>
                      <a:lnTo>
                        <a:pt x="32" y="382"/>
                      </a:lnTo>
                      <a:lnTo>
                        <a:pt x="45" y="408"/>
                      </a:lnTo>
                      <a:lnTo>
                        <a:pt x="61" y="434"/>
                      </a:lnTo>
                      <a:lnTo>
                        <a:pt x="81" y="460"/>
                      </a:lnTo>
                      <a:lnTo>
                        <a:pt x="94" y="460"/>
                      </a:lnTo>
                      <a:lnTo>
                        <a:pt x="78" y="434"/>
                      </a:lnTo>
                      <a:lnTo>
                        <a:pt x="61" y="408"/>
                      </a:lnTo>
                      <a:lnTo>
                        <a:pt x="45" y="382"/>
                      </a:lnTo>
                      <a:lnTo>
                        <a:pt x="36" y="353"/>
                      </a:lnTo>
                      <a:lnTo>
                        <a:pt x="26" y="324"/>
                      </a:lnTo>
                      <a:lnTo>
                        <a:pt x="19" y="295"/>
                      </a:lnTo>
                      <a:lnTo>
                        <a:pt x="13" y="263"/>
                      </a:lnTo>
                      <a:lnTo>
                        <a:pt x="13" y="230"/>
                      </a:lnTo>
                      <a:lnTo>
                        <a:pt x="13" y="198"/>
                      </a:lnTo>
                      <a:lnTo>
                        <a:pt x="19" y="165"/>
                      </a:lnTo>
                      <a:lnTo>
                        <a:pt x="26" y="136"/>
                      </a:lnTo>
                      <a:lnTo>
                        <a:pt x="36" y="107"/>
                      </a:lnTo>
                      <a:lnTo>
                        <a:pt x="45" y="78"/>
                      </a:lnTo>
                      <a:lnTo>
                        <a:pt x="61" y="52"/>
                      </a:lnTo>
                      <a:lnTo>
                        <a:pt x="78" y="26"/>
                      </a:lnTo>
                      <a:lnTo>
                        <a:pt x="94" y="0"/>
                      </a:lnTo>
                      <a:lnTo>
                        <a:pt x="81" y="4"/>
                      </a:lnTo>
                      <a:close/>
                    </a:path>
                  </a:pathLst>
                </a:custGeom>
                <a:solidFill>
                  <a:srgbClr val="E848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6" name="Freeform 485"/>
                <p:cNvSpPr>
                  <a:spLocks noEditPoints="1"/>
                </p:cNvSpPr>
                <p:nvPr/>
              </p:nvSpPr>
              <p:spPr bwMode="auto">
                <a:xfrm>
                  <a:off x="2663" y="2527"/>
                  <a:ext cx="725" cy="460"/>
                </a:xfrm>
                <a:custGeom>
                  <a:avLst/>
                  <a:gdLst>
                    <a:gd name="T0" fmla="*/ 725 w 725"/>
                    <a:gd name="T1" fmla="*/ 198 h 460"/>
                    <a:gd name="T2" fmla="*/ 712 w 725"/>
                    <a:gd name="T3" fmla="*/ 136 h 460"/>
                    <a:gd name="T4" fmla="*/ 693 w 725"/>
                    <a:gd name="T5" fmla="*/ 78 h 460"/>
                    <a:gd name="T6" fmla="*/ 664 w 725"/>
                    <a:gd name="T7" fmla="*/ 26 h 460"/>
                    <a:gd name="T8" fmla="*/ 628 w 725"/>
                    <a:gd name="T9" fmla="*/ 0 h 460"/>
                    <a:gd name="T10" fmla="*/ 664 w 725"/>
                    <a:gd name="T11" fmla="*/ 52 h 460"/>
                    <a:gd name="T12" fmla="*/ 690 w 725"/>
                    <a:gd name="T13" fmla="*/ 107 h 460"/>
                    <a:gd name="T14" fmla="*/ 709 w 725"/>
                    <a:gd name="T15" fmla="*/ 165 h 460"/>
                    <a:gd name="T16" fmla="*/ 712 w 725"/>
                    <a:gd name="T17" fmla="*/ 230 h 460"/>
                    <a:gd name="T18" fmla="*/ 709 w 725"/>
                    <a:gd name="T19" fmla="*/ 295 h 460"/>
                    <a:gd name="T20" fmla="*/ 690 w 725"/>
                    <a:gd name="T21" fmla="*/ 353 h 460"/>
                    <a:gd name="T22" fmla="*/ 664 w 725"/>
                    <a:gd name="T23" fmla="*/ 411 h 460"/>
                    <a:gd name="T24" fmla="*/ 628 w 725"/>
                    <a:gd name="T25" fmla="*/ 460 h 460"/>
                    <a:gd name="T26" fmla="*/ 664 w 725"/>
                    <a:gd name="T27" fmla="*/ 434 h 460"/>
                    <a:gd name="T28" fmla="*/ 693 w 725"/>
                    <a:gd name="T29" fmla="*/ 382 h 460"/>
                    <a:gd name="T30" fmla="*/ 712 w 725"/>
                    <a:gd name="T31" fmla="*/ 324 h 460"/>
                    <a:gd name="T32" fmla="*/ 725 w 725"/>
                    <a:gd name="T33" fmla="*/ 263 h 460"/>
                    <a:gd name="T34" fmla="*/ 81 w 725"/>
                    <a:gd name="T35" fmla="*/ 4 h 460"/>
                    <a:gd name="T36" fmla="*/ 49 w 725"/>
                    <a:gd name="T37" fmla="*/ 52 h 460"/>
                    <a:gd name="T38" fmla="*/ 23 w 725"/>
                    <a:gd name="T39" fmla="*/ 107 h 460"/>
                    <a:gd name="T40" fmla="*/ 7 w 725"/>
                    <a:gd name="T41" fmla="*/ 165 h 460"/>
                    <a:gd name="T42" fmla="*/ 0 w 725"/>
                    <a:gd name="T43" fmla="*/ 230 h 460"/>
                    <a:gd name="T44" fmla="*/ 7 w 725"/>
                    <a:gd name="T45" fmla="*/ 295 h 460"/>
                    <a:gd name="T46" fmla="*/ 23 w 725"/>
                    <a:gd name="T47" fmla="*/ 353 h 460"/>
                    <a:gd name="T48" fmla="*/ 49 w 725"/>
                    <a:gd name="T49" fmla="*/ 408 h 460"/>
                    <a:gd name="T50" fmla="*/ 81 w 725"/>
                    <a:gd name="T51" fmla="*/ 460 h 460"/>
                    <a:gd name="T52" fmla="*/ 78 w 725"/>
                    <a:gd name="T53" fmla="*/ 434 h 460"/>
                    <a:gd name="T54" fmla="*/ 46 w 725"/>
                    <a:gd name="T55" fmla="*/ 382 h 460"/>
                    <a:gd name="T56" fmla="*/ 26 w 725"/>
                    <a:gd name="T57" fmla="*/ 324 h 460"/>
                    <a:gd name="T58" fmla="*/ 13 w 725"/>
                    <a:gd name="T59" fmla="*/ 263 h 460"/>
                    <a:gd name="T60" fmla="*/ 13 w 725"/>
                    <a:gd name="T61" fmla="*/ 198 h 460"/>
                    <a:gd name="T62" fmla="*/ 26 w 725"/>
                    <a:gd name="T63" fmla="*/ 136 h 460"/>
                    <a:gd name="T64" fmla="*/ 46 w 725"/>
                    <a:gd name="T65" fmla="*/ 78 h 460"/>
                    <a:gd name="T66" fmla="*/ 78 w 725"/>
                    <a:gd name="T67" fmla="*/ 26 h 460"/>
                    <a:gd name="T68" fmla="*/ 81 w 725"/>
                    <a:gd name="T69" fmla="*/ 4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25" h="460">
                      <a:moveTo>
                        <a:pt x="725" y="230"/>
                      </a:moveTo>
                      <a:lnTo>
                        <a:pt x="725" y="198"/>
                      </a:lnTo>
                      <a:lnTo>
                        <a:pt x="719" y="165"/>
                      </a:lnTo>
                      <a:lnTo>
                        <a:pt x="712" y="136"/>
                      </a:lnTo>
                      <a:lnTo>
                        <a:pt x="703" y="107"/>
                      </a:lnTo>
                      <a:lnTo>
                        <a:pt x="693" y="78"/>
                      </a:lnTo>
                      <a:lnTo>
                        <a:pt x="677" y="52"/>
                      </a:lnTo>
                      <a:lnTo>
                        <a:pt x="664" y="26"/>
                      </a:lnTo>
                      <a:lnTo>
                        <a:pt x="644" y="4"/>
                      </a:lnTo>
                      <a:lnTo>
                        <a:pt x="628" y="0"/>
                      </a:lnTo>
                      <a:lnTo>
                        <a:pt x="648" y="26"/>
                      </a:lnTo>
                      <a:lnTo>
                        <a:pt x="664" y="52"/>
                      </a:lnTo>
                      <a:lnTo>
                        <a:pt x="680" y="78"/>
                      </a:lnTo>
                      <a:lnTo>
                        <a:pt x="690" y="107"/>
                      </a:lnTo>
                      <a:lnTo>
                        <a:pt x="699" y="136"/>
                      </a:lnTo>
                      <a:lnTo>
                        <a:pt x="709" y="165"/>
                      </a:lnTo>
                      <a:lnTo>
                        <a:pt x="712" y="198"/>
                      </a:lnTo>
                      <a:lnTo>
                        <a:pt x="712" y="230"/>
                      </a:lnTo>
                      <a:lnTo>
                        <a:pt x="712" y="263"/>
                      </a:lnTo>
                      <a:lnTo>
                        <a:pt x="709" y="295"/>
                      </a:lnTo>
                      <a:lnTo>
                        <a:pt x="699" y="324"/>
                      </a:lnTo>
                      <a:lnTo>
                        <a:pt x="690" y="353"/>
                      </a:lnTo>
                      <a:lnTo>
                        <a:pt x="680" y="382"/>
                      </a:lnTo>
                      <a:lnTo>
                        <a:pt x="664" y="411"/>
                      </a:lnTo>
                      <a:lnTo>
                        <a:pt x="648" y="434"/>
                      </a:lnTo>
                      <a:lnTo>
                        <a:pt x="628" y="460"/>
                      </a:lnTo>
                      <a:lnTo>
                        <a:pt x="644" y="460"/>
                      </a:lnTo>
                      <a:lnTo>
                        <a:pt x="664" y="434"/>
                      </a:lnTo>
                      <a:lnTo>
                        <a:pt x="677" y="408"/>
                      </a:lnTo>
                      <a:lnTo>
                        <a:pt x="693" y="382"/>
                      </a:lnTo>
                      <a:lnTo>
                        <a:pt x="703" y="353"/>
                      </a:lnTo>
                      <a:lnTo>
                        <a:pt x="712" y="324"/>
                      </a:lnTo>
                      <a:lnTo>
                        <a:pt x="719" y="295"/>
                      </a:lnTo>
                      <a:lnTo>
                        <a:pt x="725" y="263"/>
                      </a:lnTo>
                      <a:lnTo>
                        <a:pt x="725" y="230"/>
                      </a:lnTo>
                      <a:close/>
                      <a:moveTo>
                        <a:pt x="81" y="4"/>
                      </a:moveTo>
                      <a:lnTo>
                        <a:pt x="62" y="26"/>
                      </a:lnTo>
                      <a:lnTo>
                        <a:pt x="49" y="52"/>
                      </a:lnTo>
                      <a:lnTo>
                        <a:pt x="33" y="78"/>
                      </a:lnTo>
                      <a:lnTo>
                        <a:pt x="23" y="107"/>
                      </a:lnTo>
                      <a:lnTo>
                        <a:pt x="13" y="136"/>
                      </a:lnTo>
                      <a:lnTo>
                        <a:pt x="7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7" y="295"/>
                      </a:lnTo>
                      <a:lnTo>
                        <a:pt x="13" y="324"/>
                      </a:lnTo>
                      <a:lnTo>
                        <a:pt x="23" y="353"/>
                      </a:lnTo>
                      <a:lnTo>
                        <a:pt x="33" y="382"/>
                      </a:lnTo>
                      <a:lnTo>
                        <a:pt x="49" y="408"/>
                      </a:lnTo>
                      <a:lnTo>
                        <a:pt x="62" y="434"/>
                      </a:lnTo>
                      <a:lnTo>
                        <a:pt x="81" y="460"/>
                      </a:lnTo>
                      <a:lnTo>
                        <a:pt x="97" y="460"/>
                      </a:lnTo>
                      <a:lnTo>
                        <a:pt x="78" y="434"/>
                      </a:lnTo>
                      <a:lnTo>
                        <a:pt x="62" y="411"/>
                      </a:lnTo>
                      <a:lnTo>
                        <a:pt x="46" y="382"/>
                      </a:lnTo>
                      <a:lnTo>
                        <a:pt x="36" y="353"/>
                      </a:lnTo>
                      <a:lnTo>
                        <a:pt x="26" y="324"/>
                      </a:lnTo>
                      <a:lnTo>
                        <a:pt x="17" y="295"/>
                      </a:lnTo>
                      <a:lnTo>
                        <a:pt x="13" y="263"/>
                      </a:lnTo>
                      <a:lnTo>
                        <a:pt x="13" y="230"/>
                      </a:lnTo>
                      <a:lnTo>
                        <a:pt x="13" y="198"/>
                      </a:lnTo>
                      <a:lnTo>
                        <a:pt x="17" y="165"/>
                      </a:lnTo>
                      <a:lnTo>
                        <a:pt x="26" y="136"/>
                      </a:lnTo>
                      <a:lnTo>
                        <a:pt x="36" y="107"/>
                      </a:lnTo>
                      <a:lnTo>
                        <a:pt x="46" y="78"/>
                      </a:lnTo>
                      <a:lnTo>
                        <a:pt x="62" y="52"/>
                      </a:lnTo>
                      <a:lnTo>
                        <a:pt x="78" y="26"/>
                      </a:lnTo>
                      <a:lnTo>
                        <a:pt x="97" y="0"/>
                      </a:lnTo>
                      <a:lnTo>
                        <a:pt x="81" y="4"/>
                      </a:lnTo>
                      <a:close/>
                    </a:path>
                  </a:pathLst>
                </a:custGeom>
                <a:solidFill>
                  <a:srgbClr val="E848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7" name="Freeform 486"/>
                <p:cNvSpPr>
                  <a:spLocks noEditPoints="1"/>
                </p:cNvSpPr>
                <p:nvPr/>
              </p:nvSpPr>
              <p:spPr bwMode="auto">
                <a:xfrm>
                  <a:off x="2670" y="2527"/>
                  <a:ext cx="712" cy="460"/>
                </a:xfrm>
                <a:custGeom>
                  <a:avLst/>
                  <a:gdLst>
                    <a:gd name="T0" fmla="*/ 712 w 712"/>
                    <a:gd name="T1" fmla="*/ 198 h 460"/>
                    <a:gd name="T2" fmla="*/ 699 w 712"/>
                    <a:gd name="T3" fmla="*/ 136 h 460"/>
                    <a:gd name="T4" fmla="*/ 679 w 712"/>
                    <a:gd name="T5" fmla="*/ 78 h 460"/>
                    <a:gd name="T6" fmla="*/ 647 w 712"/>
                    <a:gd name="T7" fmla="*/ 26 h 460"/>
                    <a:gd name="T8" fmla="*/ 615 w 712"/>
                    <a:gd name="T9" fmla="*/ 0 h 460"/>
                    <a:gd name="T10" fmla="*/ 650 w 712"/>
                    <a:gd name="T11" fmla="*/ 52 h 460"/>
                    <a:gd name="T12" fmla="*/ 676 w 712"/>
                    <a:gd name="T13" fmla="*/ 107 h 460"/>
                    <a:gd name="T14" fmla="*/ 696 w 712"/>
                    <a:gd name="T15" fmla="*/ 165 h 460"/>
                    <a:gd name="T16" fmla="*/ 702 w 712"/>
                    <a:gd name="T17" fmla="*/ 230 h 460"/>
                    <a:gd name="T18" fmla="*/ 696 w 712"/>
                    <a:gd name="T19" fmla="*/ 295 h 460"/>
                    <a:gd name="T20" fmla="*/ 676 w 712"/>
                    <a:gd name="T21" fmla="*/ 356 h 460"/>
                    <a:gd name="T22" fmla="*/ 650 w 712"/>
                    <a:gd name="T23" fmla="*/ 411 h 460"/>
                    <a:gd name="T24" fmla="*/ 615 w 712"/>
                    <a:gd name="T25" fmla="*/ 460 h 460"/>
                    <a:gd name="T26" fmla="*/ 647 w 712"/>
                    <a:gd name="T27" fmla="*/ 434 h 460"/>
                    <a:gd name="T28" fmla="*/ 679 w 712"/>
                    <a:gd name="T29" fmla="*/ 382 h 460"/>
                    <a:gd name="T30" fmla="*/ 699 w 712"/>
                    <a:gd name="T31" fmla="*/ 324 h 460"/>
                    <a:gd name="T32" fmla="*/ 712 w 712"/>
                    <a:gd name="T33" fmla="*/ 263 h 460"/>
                    <a:gd name="T34" fmla="*/ 81 w 712"/>
                    <a:gd name="T35" fmla="*/ 0 h 460"/>
                    <a:gd name="T36" fmla="*/ 48 w 712"/>
                    <a:gd name="T37" fmla="*/ 52 h 460"/>
                    <a:gd name="T38" fmla="*/ 23 w 712"/>
                    <a:gd name="T39" fmla="*/ 107 h 460"/>
                    <a:gd name="T40" fmla="*/ 6 w 712"/>
                    <a:gd name="T41" fmla="*/ 165 h 460"/>
                    <a:gd name="T42" fmla="*/ 0 w 712"/>
                    <a:gd name="T43" fmla="*/ 230 h 460"/>
                    <a:gd name="T44" fmla="*/ 6 w 712"/>
                    <a:gd name="T45" fmla="*/ 295 h 460"/>
                    <a:gd name="T46" fmla="*/ 23 w 712"/>
                    <a:gd name="T47" fmla="*/ 353 h 460"/>
                    <a:gd name="T48" fmla="*/ 48 w 712"/>
                    <a:gd name="T49" fmla="*/ 408 h 460"/>
                    <a:gd name="T50" fmla="*/ 81 w 712"/>
                    <a:gd name="T51" fmla="*/ 460 h 460"/>
                    <a:gd name="T52" fmla="*/ 78 w 712"/>
                    <a:gd name="T53" fmla="*/ 437 h 460"/>
                    <a:gd name="T54" fmla="*/ 45 w 712"/>
                    <a:gd name="T55" fmla="*/ 382 h 460"/>
                    <a:gd name="T56" fmla="*/ 26 w 712"/>
                    <a:gd name="T57" fmla="*/ 324 h 460"/>
                    <a:gd name="T58" fmla="*/ 13 w 712"/>
                    <a:gd name="T59" fmla="*/ 263 h 460"/>
                    <a:gd name="T60" fmla="*/ 13 w 712"/>
                    <a:gd name="T61" fmla="*/ 198 h 460"/>
                    <a:gd name="T62" fmla="*/ 26 w 712"/>
                    <a:gd name="T63" fmla="*/ 136 h 460"/>
                    <a:gd name="T64" fmla="*/ 45 w 712"/>
                    <a:gd name="T65" fmla="*/ 78 h 460"/>
                    <a:gd name="T66" fmla="*/ 78 w 712"/>
                    <a:gd name="T67" fmla="*/ 26 h 460"/>
                    <a:gd name="T68" fmla="*/ 81 w 712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12" h="460">
                      <a:moveTo>
                        <a:pt x="712" y="230"/>
                      </a:moveTo>
                      <a:lnTo>
                        <a:pt x="712" y="198"/>
                      </a:lnTo>
                      <a:lnTo>
                        <a:pt x="705" y="165"/>
                      </a:lnTo>
                      <a:lnTo>
                        <a:pt x="699" y="136"/>
                      </a:lnTo>
                      <a:lnTo>
                        <a:pt x="689" y="107"/>
                      </a:lnTo>
                      <a:lnTo>
                        <a:pt x="679" y="78"/>
                      </a:lnTo>
                      <a:lnTo>
                        <a:pt x="663" y="52"/>
                      </a:lnTo>
                      <a:lnTo>
                        <a:pt x="647" y="26"/>
                      </a:lnTo>
                      <a:lnTo>
                        <a:pt x="631" y="0"/>
                      </a:lnTo>
                      <a:lnTo>
                        <a:pt x="615" y="0"/>
                      </a:lnTo>
                      <a:lnTo>
                        <a:pt x="634" y="26"/>
                      </a:lnTo>
                      <a:lnTo>
                        <a:pt x="650" y="52"/>
                      </a:lnTo>
                      <a:lnTo>
                        <a:pt x="666" y="78"/>
                      </a:lnTo>
                      <a:lnTo>
                        <a:pt x="676" y="107"/>
                      </a:lnTo>
                      <a:lnTo>
                        <a:pt x="686" y="136"/>
                      </a:lnTo>
                      <a:lnTo>
                        <a:pt x="696" y="165"/>
                      </a:lnTo>
                      <a:lnTo>
                        <a:pt x="699" y="198"/>
                      </a:lnTo>
                      <a:lnTo>
                        <a:pt x="702" y="230"/>
                      </a:lnTo>
                      <a:lnTo>
                        <a:pt x="699" y="263"/>
                      </a:lnTo>
                      <a:lnTo>
                        <a:pt x="696" y="295"/>
                      </a:lnTo>
                      <a:lnTo>
                        <a:pt x="686" y="324"/>
                      </a:lnTo>
                      <a:lnTo>
                        <a:pt x="676" y="356"/>
                      </a:lnTo>
                      <a:lnTo>
                        <a:pt x="666" y="382"/>
                      </a:lnTo>
                      <a:lnTo>
                        <a:pt x="650" y="411"/>
                      </a:lnTo>
                      <a:lnTo>
                        <a:pt x="634" y="437"/>
                      </a:lnTo>
                      <a:lnTo>
                        <a:pt x="615" y="460"/>
                      </a:lnTo>
                      <a:lnTo>
                        <a:pt x="631" y="460"/>
                      </a:lnTo>
                      <a:lnTo>
                        <a:pt x="647" y="434"/>
                      </a:lnTo>
                      <a:lnTo>
                        <a:pt x="663" y="408"/>
                      </a:lnTo>
                      <a:lnTo>
                        <a:pt x="679" y="382"/>
                      </a:lnTo>
                      <a:lnTo>
                        <a:pt x="689" y="353"/>
                      </a:lnTo>
                      <a:lnTo>
                        <a:pt x="699" y="324"/>
                      </a:lnTo>
                      <a:lnTo>
                        <a:pt x="705" y="295"/>
                      </a:lnTo>
                      <a:lnTo>
                        <a:pt x="712" y="263"/>
                      </a:lnTo>
                      <a:lnTo>
                        <a:pt x="712" y="230"/>
                      </a:lnTo>
                      <a:close/>
                      <a:moveTo>
                        <a:pt x="81" y="0"/>
                      </a:moveTo>
                      <a:lnTo>
                        <a:pt x="65" y="26"/>
                      </a:lnTo>
                      <a:lnTo>
                        <a:pt x="48" y="52"/>
                      </a:lnTo>
                      <a:lnTo>
                        <a:pt x="32" y="78"/>
                      </a:lnTo>
                      <a:lnTo>
                        <a:pt x="23" y="107"/>
                      </a:lnTo>
                      <a:lnTo>
                        <a:pt x="13" y="136"/>
                      </a:lnTo>
                      <a:lnTo>
                        <a:pt x="6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6" y="295"/>
                      </a:lnTo>
                      <a:lnTo>
                        <a:pt x="13" y="324"/>
                      </a:lnTo>
                      <a:lnTo>
                        <a:pt x="23" y="353"/>
                      </a:lnTo>
                      <a:lnTo>
                        <a:pt x="32" y="382"/>
                      </a:lnTo>
                      <a:lnTo>
                        <a:pt x="48" y="408"/>
                      </a:lnTo>
                      <a:lnTo>
                        <a:pt x="65" y="434"/>
                      </a:lnTo>
                      <a:lnTo>
                        <a:pt x="81" y="460"/>
                      </a:lnTo>
                      <a:lnTo>
                        <a:pt x="97" y="460"/>
                      </a:lnTo>
                      <a:lnTo>
                        <a:pt x="78" y="437"/>
                      </a:lnTo>
                      <a:lnTo>
                        <a:pt x="61" y="411"/>
                      </a:lnTo>
                      <a:lnTo>
                        <a:pt x="45" y="382"/>
                      </a:lnTo>
                      <a:lnTo>
                        <a:pt x="35" y="356"/>
                      </a:lnTo>
                      <a:lnTo>
                        <a:pt x="26" y="324"/>
                      </a:lnTo>
                      <a:lnTo>
                        <a:pt x="16" y="295"/>
                      </a:lnTo>
                      <a:lnTo>
                        <a:pt x="13" y="263"/>
                      </a:lnTo>
                      <a:lnTo>
                        <a:pt x="10" y="230"/>
                      </a:lnTo>
                      <a:lnTo>
                        <a:pt x="13" y="198"/>
                      </a:lnTo>
                      <a:lnTo>
                        <a:pt x="16" y="165"/>
                      </a:lnTo>
                      <a:lnTo>
                        <a:pt x="26" y="136"/>
                      </a:lnTo>
                      <a:lnTo>
                        <a:pt x="35" y="107"/>
                      </a:lnTo>
                      <a:lnTo>
                        <a:pt x="45" y="78"/>
                      </a:lnTo>
                      <a:lnTo>
                        <a:pt x="61" y="52"/>
                      </a:lnTo>
                      <a:lnTo>
                        <a:pt x="78" y="26"/>
                      </a:lnTo>
                      <a:lnTo>
                        <a:pt x="97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E847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8" name="Freeform 487"/>
                <p:cNvSpPr>
                  <a:spLocks noEditPoints="1"/>
                </p:cNvSpPr>
                <p:nvPr/>
              </p:nvSpPr>
              <p:spPr bwMode="auto">
                <a:xfrm>
                  <a:off x="2676" y="2527"/>
                  <a:ext cx="699" cy="460"/>
                </a:xfrm>
                <a:custGeom>
                  <a:avLst/>
                  <a:gdLst>
                    <a:gd name="T0" fmla="*/ 699 w 699"/>
                    <a:gd name="T1" fmla="*/ 198 h 460"/>
                    <a:gd name="T2" fmla="*/ 686 w 699"/>
                    <a:gd name="T3" fmla="*/ 136 h 460"/>
                    <a:gd name="T4" fmla="*/ 667 w 699"/>
                    <a:gd name="T5" fmla="*/ 78 h 460"/>
                    <a:gd name="T6" fmla="*/ 635 w 699"/>
                    <a:gd name="T7" fmla="*/ 26 h 460"/>
                    <a:gd name="T8" fmla="*/ 599 w 699"/>
                    <a:gd name="T9" fmla="*/ 0 h 460"/>
                    <a:gd name="T10" fmla="*/ 638 w 699"/>
                    <a:gd name="T11" fmla="*/ 49 h 460"/>
                    <a:gd name="T12" fmla="*/ 664 w 699"/>
                    <a:gd name="T13" fmla="*/ 104 h 460"/>
                    <a:gd name="T14" fmla="*/ 683 w 699"/>
                    <a:gd name="T15" fmla="*/ 165 h 460"/>
                    <a:gd name="T16" fmla="*/ 690 w 699"/>
                    <a:gd name="T17" fmla="*/ 230 h 460"/>
                    <a:gd name="T18" fmla="*/ 683 w 699"/>
                    <a:gd name="T19" fmla="*/ 295 h 460"/>
                    <a:gd name="T20" fmla="*/ 664 w 699"/>
                    <a:gd name="T21" fmla="*/ 356 h 460"/>
                    <a:gd name="T22" fmla="*/ 638 w 699"/>
                    <a:gd name="T23" fmla="*/ 411 h 460"/>
                    <a:gd name="T24" fmla="*/ 599 w 699"/>
                    <a:gd name="T25" fmla="*/ 460 h 460"/>
                    <a:gd name="T26" fmla="*/ 635 w 699"/>
                    <a:gd name="T27" fmla="*/ 434 h 460"/>
                    <a:gd name="T28" fmla="*/ 667 w 699"/>
                    <a:gd name="T29" fmla="*/ 382 h 460"/>
                    <a:gd name="T30" fmla="*/ 686 w 699"/>
                    <a:gd name="T31" fmla="*/ 324 h 460"/>
                    <a:gd name="T32" fmla="*/ 699 w 699"/>
                    <a:gd name="T33" fmla="*/ 263 h 460"/>
                    <a:gd name="T34" fmla="*/ 84 w 699"/>
                    <a:gd name="T35" fmla="*/ 0 h 460"/>
                    <a:gd name="T36" fmla="*/ 49 w 699"/>
                    <a:gd name="T37" fmla="*/ 52 h 460"/>
                    <a:gd name="T38" fmla="*/ 23 w 699"/>
                    <a:gd name="T39" fmla="*/ 107 h 460"/>
                    <a:gd name="T40" fmla="*/ 4 w 699"/>
                    <a:gd name="T41" fmla="*/ 165 h 460"/>
                    <a:gd name="T42" fmla="*/ 0 w 699"/>
                    <a:gd name="T43" fmla="*/ 230 h 460"/>
                    <a:gd name="T44" fmla="*/ 4 w 699"/>
                    <a:gd name="T45" fmla="*/ 295 h 460"/>
                    <a:gd name="T46" fmla="*/ 23 w 699"/>
                    <a:gd name="T47" fmla="*/ 353 h 460"/>
                    <a:gd name="T48" fmla="*/ 49 w 699"/>
                    <a:gd name="T49" fmla="*/ 411 h 460"/>
                    <a:gd name="T50" fmla="*/ 84 w 699"/>
                    <a:gd name="T51" fmla="*/ 460 h 460"/>
                    <a:gd name="T52" fmla="*/ 81 w 699"/>
                    <a:gd name="T53" fmla="*/ 437 h 460"/>
                    <a:gd name="T54" fmla="*/ 49 w 699"/>
                    <a:gd name="T55" fmla="*/ 386 h 460"/>
                    <a:gd name="T56" fmla="*/ 23 w 699"/>
                    <a:gd name="T57" fmla="*/ 327 h 460"/>
                    <a:gd name="T58" fmla="*/ 13 w 699"/>
                    <a:gd name="T59" fmla="*/ 263 h 460"/>
                    <a:gd name="T60" fmla="*/ 13 w 699"/>
                    <a:gd name="T61" fmla="*/ 198 h 460"/>
                    <a:gd name="T62" fmla="*/ 23 w 699"/>
                    <a:gd name="T63" fmla="*/ 136 h 460"/>
                    <a:gd name="T64" fmla="*/ 49 w 699"/>
                    <a:gd name="T65" fmla="*/ 78 h 460"/>
                    <a:gd name="T66" fmla="*/ 81 w 699"/>
                    <a:gd name="T67" fmla="*/ 26 h 460"/>
                    <a:gd name="T68" fmla="*/ 84 w 699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99" h="460">
                      <a:moveTo>
                        <a:pt x="699" y="230"/>
                      </a:moveTo>
                      <a:lnTo>
                        <a:pt x="699" y="198"/>
                      </a:lnTo>
                      <a:lnTo>
                        <a:pt x="696" y="165"/>
                      </a:lnTo>
                      <a:lnTo>
                        <a:pt x="686" y="136"/>
                      </a:lnTo>
                      <a:lnTo>
                        <a:pt x="677" y="107"/>
                      </a:lnTo>
                      <a:lnTo>
                        <a:pt x="667" y="78"/>
                      </a:lnTo>
                      <a:lnTo>
                        <a:pt x="651" y="52"/>
                      </a:lnTo>
                      <a:lnTo>
                        <a:pt x="635" y="26"/>
                      </a:lnTo>
                      <a:lnTo>
                        <a:pt x="615" y="0"/>
                      </a:lnTo>
                      <a:lnTo>
                        <a:pt x="599" y="0"/>
                      </a:lnTo>
                      <a:lnTo>
                        <a:pt x="618" y="26"/>
                      </a:lnTo>
                      <a:lnTo>
                        <a:pt x="638" y="49"/>
                      </a:lnTo>
                      <a:lnTo>
                        <a:pt x="651" y="78"/>
                      </a:lnTo>
                      <a:lnTo>
                        <a:pt x="664" y="104"/>
                      </a:lnTo>
                      <a:lnTo>
                        <a:pt x="677" y="136"/>
                      </a:lnTo>
                      <a:lnTo>
                        <a:pt x="683" y="165"/>
                      </a:lnTo>
                      <a:lnTo>
                        <a:pt x="686" y="198"/>
                      </a:lnTo>
                      <a:lnTo>
                        <a:pt x="690" y="230"/>
                      </a:lnTo>
                      <a:lnTo>
                        <a:pt x="686" y="263"/>
                      </a:lnTo>
                      <a:lnTo>
                        <a:pt x="683" y="295"/>
                      </a:lnTo>
                      <a:lnTo>
                        <a:pt x="677" y="327"/>
                      </a:lnTo>
                      <a:lnTo>
                        <a:pt x="664" y="356"/>
                      </a:lnTo>
                      <a:lnTo>
                        <a:pt x="651" y="386"/>
                      </a:lnTo>
                      <a:lnTo>
                        <a:pt x="638" y="411"/>
                      </a:lnTo>
                      <a:lnTo>
                        <a:pt x="618" y="437"/>
                      </a:lnTo>
                      <a:lnTo>
                        <a:pt x="599" y="460"/>
                      </a:lnTo>
                      <a:lnTo>
                        <a:pt x="615" y="460"/>
                      </a:lnTo>
                      <a:lnTo>
                        <a:pt x="635" y="434"/>
                      </a:lnTo>
                      <a:lnTo>
                        <a:pt x="651" y="411"/>
                      </a:lnTo>
                      <a:lnTo>
                        <a:pt x="667" y="382"/>
                      </a:lnTo>
                      <a:lnTo>
                        <a:pt x="677" y="353"/>
                      </a:lnTo>
                      <a:lnTo>
                        <a:pt x="686" y="324"/>
                      </a:lnTo>
                      <a:lnTo>
                        <a:pt x="696" y="295"/>
                      </a:lnTo>
                      <a:lnTo>
                        <a:pt x="699" y="263"/>
                      </a:lnTo>
                      <a:lnTo>
                        <a:pt x="699" y="230"/>
                      </a:lnTo>
                      <a:close/>
                      <a:moveTo>
                        <a:pt x="84" y="0"/>
                      </a:moveTo>
                      <a:lnTo>
                        <a:pt x="65" y="26"/>
                      </a:lnTo>
                      <a:lnTo>
                        <a:pt x="49" y="52"/>
                      </a:lnTo>
                      <a:lnTo>
                        <a:pt x="33" y="78"/>
                      </a:lnTo>
                      <a:lnTo>
                        <a:pt x="23" y="107"/>
                      </a:lnTo>
                      <a:lnTo>
                        <a:pt x="13" y="136"/>
                      </a:lnTo>
                      <a:lnTo>
                        <a:pt x="4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4" y="295"/>
                      </a:lnTo>
                      <a:lnTo>
                        <a:pt x="13" y="324"/>
                      </a:lnTo>
                      <a:lnTo>
                        <a:pt x="23" y="353"/>
                      </a:lnTo>
                      <a:lnTo>
                        <a:pt x="33" y="382"/>
                      </a:lnTo>
                      <a:lnTo>
                        <a:pt x="49" y="411"/>
                      </a:lnTo>
                      <a:lnTo>
                        <a:pt x="65" y="434"/>
                      </a:lnTo>
                      <a:lnTo>
                        <a:pt x="84" y="460"/>
                      </a:lnTo>
                      <a:lnTo>
                        <a:pt x="101" y="460"/>
                      </a:lnTo>
                      <a:lnTo>
                        <a:pt x="81" y="437"/>
                      </a:lnTo>
                      <a:lnTo>
                        <a:pt x="62" y="411"/>
                      </a:lnTo>
                      <a:lnTo>
                        <a:pt x="49" y="386"/>
                      </a:lnTo>
                      <a:lnTo>
                        <a:pt x="36" y="356"/>
                      </a:lnTo>
                      <a:lnTo>
                        <a:pt x="23" y="327"/>
                      </a:lnTo>
                      <a:lnTo>
                        <a:pt x="17" y="295"/>
                      </a:lnTo>
                      <a:lnTo>
                        <a:pt x="13" y="263"/>
                      </a:lnTo>
                      <a:lnTo>
                        <a:pt x="10" y="230"/>
                      </a:lnTo>
                      <a:lnTo>
                        <a:pt x="13" y="198"/>
                      </a:lnTo>
                      <a:lnTo>
                        <a:pt x="17" y="165"/>
                      </a:lnTo>
                      <a:lnTo>
                        <a:pt x="23" y="136"/>
                      </a:lnTo>
                      <a:lnTo>
                        <a:pt x="36" y="104"/>
                      </a:lnTo>
                      <a:lnTo>
                        <a:pt x="49" y="78"/>
                      </a:lnTo>
                      <a:lnTo>
                        <a:pt x="62" y="49"/>
                      </a:lnTo>
                      <a:lnTo>
                        <a:pt x="81" y="26"/>
                      </a:lnTo>
                      <a:lnTo>
                        <a:pt x="101" y="0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E846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39" name="Freeform 488"/>
                <p:cNvSpPr>
                  <a:spLocks noEditPoints="1"/>
                </p:cNvSpPr>
                <p:nvPr/>
              </p:nvSpPr>
              <p:spPr bwMode="auto">
                <a:xfrm>
                  <a:off x="2680" y="2527"/>
                  <a:ext cx="692" cy="460"/>
                </a:xfrm>
                <a:custGeom>
                  <a:avLst/>
                  <a:gdLst>
                    <a:gd name="T0" fmla="*/ 689 w 692"/>
                    <a:gd name="T1" fmla="*/ 198 h 460"/>
                    <a:gd name="T2" fmla="*/ 676 w 692"/>
                    <a:gd name="T3" fmla="*/ 136 h 460"/>
                    <a:gd name="T4" fmla="*/ 656 w 692"/>
                    <a:gd name="T5" fmla="*/ 78 h 460"/>
                    <a:gd name="T6" fmla="*/ 624 w 692"/>
                    <a:gd name="T7" fmla="*/ 26 h 460"/>
                    <a:gd name="T8" fmla="*/ 588 w 692"/>
                    <a:gd name="T9" fmla="*/ 0 h 460"/>
                    <a:gd name="T10" fmla="*/ 624 w 692"/>
                    <a:gd name="T11" fmla="*/ 49 h 460"/>
                    <a:gd name="T12" fmla="*/ 653 w 692"/>
                    <a:gd name="T13" fmla="*/ 104 h 460"/>
                    <a:gd name="T14" fmla="*/ 673 w 692"/>
                    <a:gd name="T15" fmla="*/ 165 h 460"/>
                    <a:gd name="T16" fmla="*/ 679 w 692"/>
                    <a:gd name="T17" fmla="*/ 230 h 460"/>
                    <a:gd name="T18" fmla="*/ 673 w 692"/>
                    <a:gd name="T19" fmla="*/ 295 h 460"/>
                    <a:gd name="T20" fmla="*/ 653 w 692"/>
                    <a:gd name="T21" fmla="*/ 356 h 460"/>
                    <a:gd name="T22" fmla="*/ 624 w 692"/>
                    <a:gd name="T23" fmla="*/ 411 h 460"/>
                    <a:gd name="T24" fmla="*/ 588 w 692"/>
                    <a:gd name="T25" fmla="*/ 460 h 460"/>
                    <a:gd name="T26" fmla="*/ 624 w 692"/>
                    <a:gd name="T27" fmla="*/ 437 h 460"/>
                    <a:gd name="T28" fmla="*/ 656 w 692"/>
                    <a:gd name="T29" fmla="*/ 382 h 460"/>
                    <a:gd name="T30" fmla="*/ 676 w 692"/>
                    <a:gd name="T31" fmla="*/ 324 h 460"/>
                    <a:gd name="T32" fmla="*/ 689 w 692"/>
                    <a:gd name="T33" fmla="*/ 263 h 460"/>
                    <a:gd name="T34" fmla="*/ 87 w 692"/>
                    <a:gd name="T35" fmla="*/ 0 h 460"/>
                    <a:gd name="T36" fmla="*/ 51 w 692"/>
                    <a:gd name="T37" fmla="*/ 52 h 460"/>
                    <a:gd name="T38" fmla="*/ 25 w 692"/>
                    <a:gd name="T39" fmla="*/ 107 h 460"/>
                    <a:gd name="T40" fmla="*/ 6 w 692"/>
                    <a:gd name="T41" fmla="*/ 165 h 460"/>
                    <a:gd name="T42" fmla="*/ 0 w 692"/>
                    <a:gd name="T43" fmla="*/ 230 h 460"/>
                    <a:gd name="T44" fmla="*/ 6 w 692"/>
                    <a:gd name="T45" fmla="*/ 295 h 460"/>
                    <a:gd name="T46" fmla="*/ 25 w 692"/>
                    <a:gd name="T47" fmla="*/ 356 h 460"/>
                    <a:gd name="T48" fmla="*/ 51 w 692"/>
                    <a:gd name="T49" fmla="*/ 411 h 460"/>
                    <a:gd name="T50" fmla="*/ 87 w 692"/>
                    <a:gd name="T51" fmla="*/ 460 h 460"/>
                    <a:gd name="T52" fmla="*/ 84 w 692"/>
                    <a:gd name="T53" fmla="*/ 437 h 460"/>
                    <a:gd name="T54" fmla="*/ 51 w 692"/>
                    <a:gd name="T55" fmla="*/ 386 h 460"/>
                    <a:gd name="T56" fmla="*/ 25 w 692"/>
                    <a:gd name="T57" fmla="*/ 327 h 460"/>
                    <a:gd name="T58" fmla="*/ 16 w 692"/>
                    <a:gd name="T59" fmla="*/ 263 h 460"/>
                    <a:gd name="T60" fmla="*/ 16 w 692"/>
                    <a:gd name="T61" fmla="*/ 198 h 460"/>
                    <a:gd name="T62" fmla="*/ 25 w 692"/>
                    <a:gd name="T63" fmla="*/ 133 h 460"/>
                    <a:gd name="T64" fmla="*/ 51 w 692"/>
                    <a:gd name="T65" fmla="*/ 75 h 460"/>
                    <a:gd name="T66" fmla="*/ 84 w 692"/>
                    <a:gd name="T67" fmla="*/ 23 h 460"/>
                    <a:gd name="T68" fmla="*/ 87 w 692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92" h="460">
                      <a:moveTo>
                        <a:pt x="692" y="230"/>
                      </a:moveTo>
                      <a:lnTo>
                        <a:pt x="689" y="198"/>
                      </a:lnTo>
                      <a:lnTo>
                        <a:pt x="686" y="165"/>
                      </a:lnTo>
                      <a:lnTo>
                        <a:pt x="676" y="136"/>
                      </a:lnTo>
                      <a:lnTo>
                        <a:pt x="666" y="107"/>
                      </a:lnTo>
                      <a:lnTo>
                        <a:pt x="656" y="78"/>
                      </a:lnTo>
                      <a:lnTo>
                        <a:pt x="640" y="52"/>
                      </a:lnTo>
                      <a:lnTo>
                        <a:pt x="624" y="26"/>
                      </a:lnTo>
                      <a:lnTo>
                        <a:pt x="605" y="0"/>
                      </a:lnTo>
                      <a:lnTo>
                        <a:pt x="588" y="0"/>
                      </a:lnTo>
                      <a:lnTo>
                        <a:pt x="608" y="23"/>
                      </a:lnTo>
                      <a:lnTo>
                        <a:pt x="624" y="49"/>
                      </a:lnTo>
                      <a:lnTo>
                        <a:pt x="640" y="75"/>
                      </a:lnTo>
                      <a:lnTo>
                        <a:pt x="653" y="104"/>
                      </a:lnTo>
                      <a:lnTo>
                        <a:pt x="666" y="133"/>
                      </a:lnTo>
                      <a:lnTo>
                        <a:pt x="673" y="165"/>
                      </a:lnTo>
                      <a:lnTo>
                        <a:pt x="676" y="198"/>
                      </a:lnTo>
                      <a:lnTo>
                        <a:pt x="679" y="230"/>
                      </a:lnTo>
                      <a:lnTo>
                        <a:pt x="676" y="263"/>
                      </a:lnTo>
                      <a:lnTo>
                        <a:pt x="673" y="295"/>
                      </a:lnTo>
                      <a:lnTo>
                        <a:pt x="666" y="327"/>
                      </a:lnTo>
                      <a:lnTo>
                        <a:pt x="653" y="356"/>
                      </a:lnTo>
                      <a:lnTo>
                        <a:pt x="640" y="386"/>
                      </a:lnTo>
                      <a:lnTo>
                        <a:pt x="624" y="411"/>
                      </a:lnTo>
                      <a:lnTo>
                        <a:pt x="608" y="437"/>
                      </a:lnTo>
                      <a:lnTo>
                        <a:pt x="588" y="460"/>
                      </a:lnTo>
                      <a:lnTo>
                        <a:pt x="605" y="460"/>
                      </a:lnTo>
                      <a:lnTo>
                        <a:pt x="624" y="437"/>
                      </a:lnTo>
                      <a:lnTo>
                        <a:pt x="640" y="411"/>
                      </a:lnTo>
                      <a:lnTo>
                        <a:pt x="656" y="382"/>
                      </a:lnTo>
                      <a:lnTo>
                        <a:pt x="666" y="356"/>
                      </a:lnTo>
                      <a:lnTo>
                        <a:pt x="676" y="324"/>
                      </a:lnTo>
                      <a:lnTo>
                        <a:pt x="686" y="295"/>
                      </a:lnTo>
                      <a:lnTo>
                        <a:pt x="689" y="263"/>
                      </a:lnTo>
                      <a:lnTo>
                        <a:pt x="692" y="230"/>
                      </a:lnTo>
                      <a:close/>
                      <a:moveTo>
                        <a:pt x="87" y="0"/>
                      </a:moveTo>
                      <a:lnTo>
                        <a:pt x="68" y="26"/>
                      </a:lnTo>
                      <a:lnTo>
                        <a:pt x="51" y="52"/>
                      </a:lnTo>
                      <a:lnTo>
                        <a:pt x="35" y="78"/>
                      </a:lnTo>
                      <a:lnTo>
                        <a:pt x="25" y="107"/>
                      </a:lnTo>
                      <a:lnTo>
                        <a:pt x="16" y="136"/>
                      </a:lnTo>
                      <a:lnTo>
                        <a:pt x="6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6" y="295"/>
                      </a:lnTo>
                      <a:lnTo>
                        <a:pt x="16" y="324"/>
                      </a:lnTo>
                      <a:lnTo>
                        <a:pt x="25" y="356"/>
                      </a:lnTo>
                      <a:lnTo>
                        <a:pt x="35" y="382"/>
                      </a:lnTo>
                      <a:lnTo>
                        <a:pt x="51" y="411"/>
                      </a:lnTo>
                      <a:lnTo>
                        <a:pt x="68" y="437"/>
                      </a:lnTo>
                      <a:lnTo>
                        <a:pt x="87" y="460"/>
                      </a:lnTo>
                      <a:lnTo>
                        <a:pt x="103" y="460"/>
                      </a:lnTo>
                      <a:lnTo>
                        <a:pt x="84" y="437"/>
                      </a:lnTo>
                      <a:lnTo>
                        <a:pt x="68" y="411"/>
                      </a:lnTo>
                      <a:lnTo>
                        <a:pt x="51" y="386"/>
                      </a:lnTo>
                      <a:lnTo>
                        <a:pt x="38" y="356"/>
                      </a:lnTo>
                      <a:lnTo>
                        <a:pt x="25" y="327"/>
                      </a:lnTo>
                      <a:lnTo>
                        <a:pt x="19" y="295"/>
                      </a:lnTo>
                      <a:lnTo>
                        <a:pt x="16" y="263"/>
                      </a:lnTo>
                      <a:lnTo>
                        <a:pt x="13" y="230"/>
                      </a:lnTo>
                      <a:lnTo>
                        <a:pt x="16" y="198"/>
                      </a:lnTo>
                      <a:lnTo>
                        <a:pt x="19" y="165"/>
                      </a:lnTo>
                      <a:lnTo>
                        <a:pt x="25" y="133"/>
                      </a:lnTo>
                      <a:lnTo>
                        <a:pt x="38" y="104"/>
                      </a:lnTo>
                      <a:lnTo>
                        <a:pt x="51" y="75"/>
                      </a:lnTo>
                      <a:lnTo>
                        <a:pt x="68" y="49"/>
                      </a:lnTo>
                      <a:lnTo>
                        <a:pt x="84" y="23"/>
                      </a:lnTo>
                      <a:lnTo>
                        <a:pt x="103" y="0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rgbClr val="E846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0" name="Freeform 489"/>
                <p:cNvSpPr>
                  <a:spLocks noEditPoints="1"/>
                </p:cNvSpPr>
                <p:nvPr/>
              </p:nvSpPr>
              <p:spPr bwMode="auto">
                <a:xfrm>
                  <a:off x="2686" y="2527"/>
                  <a:ext cx="680" cy="460"/>
                </a:xfrm>
                <a:custGeom>
                  <a:avLst/>
                  <a:gdLst>
                    <a:gd name="T0" fmla="*/ 676 w 680"/>
                    <a:gd name="T1" fmla="*/ 198 h 460"/>
                    <a:gd name="T2" fmla="*/ 667 w 680"/>
                    <a:gd name="T3" fmla="*/ 136 h 460"/>
                    <a:gd name="T4" fmla="*/ 641 w 680"/>
                    <a:gd name="T5" fmla="*/ 78 h 460"/>
                    <a:gd name="T6" fmla="*/ 608 w 680"/>
                    <a:gd name="T7" fmla="*/ 26 h 460"/>
                    <a:gd name="T8" fmla="*/ 573 w 680"/>
                    <a:gd name="T9" fmla="*/ 0 h 460"/>
                    <a:gd name="T10" fmla="*/ 612 w 680"/>
                    <a:gd name="T11" fmla="*/ 49 h 460"/>
                    <a:gd name="T12" fmla="*/ 641 w 680"/>
                    <a:gd name="T13" fmla="*/ 104 h 460"/>
                    <a:gd name="T14" fmla="*/ 660 w 680"/>
                    <a:gd name="T15" fmla="*/ 165 h 460"/>
                    <a:gd name="T16" fmla="*/ 667 w 680"/>
                    <a:gd name="T17" fmla="*/ 230 h 460"/>
                    <a:gd name="T18" fmla="*/ 660 w 680"/>
                    <a:gd name="T19" fmla="*/ 295 h 460"/>
                    <a:gd name="T20" fmla="*/ 641 w 680"/>
                    <a:gd name="T21" fmla="*/ 356 h 460"/>
                    <a:gd name="T22" fmla="*/ 612 w 680"/>
                    <a:gd name="T23" fmla="*/ 411 h 460"/>
                    <a:gd name="T24" fmla="*/ 573 w 680"/>
                    <a:gd name="T25" fmla="*/ 460 h 460"/>
                    <a:gd name="T26" fmla="*/ 608 w 680"/>
                    <a:gd name="T27" fmla="*/ 437 h 460"/>
                    <a:gd name="T28" fmla="*/ 641 w 680"/>
                    <a:gd name="T29" fmla="*/ 386 h 460"/>
                    <a:gd name="T30" fmla="*/ 667 w 680"/>
                    <a:gd name="T31" fmla="*/ 327 h 460"/>
                    <a:gd name="T32" fmla="*/ 676 w 680"/>
                    <a:gd name="T33" fmla="*/ 263 h 460"/>
                    <a:gd name="T34" fmla="*/ 91 w 680"/>
                    <a:gd name="T35" fmla="*/ 0 h 460"/>
                    <a:gd name="T36" fmla="*/ 52 w 680"/>
                    <a:gd name="T37" fmla="*/ 49 h 460"/>
                    <a:gd name="T38" fmla="*/ 26 w 680"/>
                    <a:gd name="T39" fmla="*/ 104 h 460"/>
                    <a:gd name="T40" fmla="*/ 7 w 680"/>
                    <a:gd name="T41" fmla="*/ 165 h 460"/>
                    <a:gd name="T42" fmla="*/ 0 w 680"/>
                    <a:gd name="T43" fmla="*/ 230 h 460"/>
                    <a:gd name="T44" fmla="*/ 7 w 680"/>
                    <a:gd name="T45" fmla="*/ 295 h 460"/>
                    <a:gd name="T46" fmla="*/ 26 w 680"/>
                    <a:gd name="T47" fmla="*/ 356 h 460"/>
                    <a:gd name="T48" fmla="*/ 52 w 680"/>
                    <a:gd name="T49" fmla="*/ 411 h 460"/>
                    <a:gd name="T50" fmla="*/ 91 w 680"/>
                    <a:gd name="T51" fmla="*/ 460 h 460"/>
                    <a:gd name="T52" fmla="*/ 87 w 680"/>
                    <a:gd name="T53" fmla="*/ 437 h 460"/>
                    <a:gd name="T54" fmla="*/ 52 w 680"/>
                    <a:gd name="T55" fmla="*/ 386 h 460"/>
                    <a:gd name="T56" fmla="*/ 26 w 680"/>
                    <a:gd name="T57" fmla="*/ 327 h 460"/>
                    <a:gd name="T58" fmla="*/ 13 w 680"/>
                    <a:gd name="T59" fmla="*/ 263 h 460"/>
                    <a:gd name="T60" fmla="*/ 13 w 680"/>
                    <a:gd name="T61" fmla="*/ 198 h 460"/>
                    <a:gd name="T62" fmla="*/ 26 w 680"/>
                    <a:gd name="T63" fmla="*/ 133 h 460"/>
                    <a:gd name="T64" fmla="*/ 52 w 680"/>
                    <a:gd name="T65" fmla="*/ 75 h 460"/>
                    <a:gd name="T66" fmla="*/ 87 w 680"/>
                    <a:gd name="T67" fmla="*/ 23 h 460"/>
                    <a:gd name="T68" fmla="*/ 91 w 680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80" h="460">
                      <a:moveTo>
                        <a:pt x="680" y="230"/>
                      </a:moveTo>
                      <a:lnTo>
                        <a:pt x="676" y="198"/>
                      </a:lnTo>
                      <a:lnTo>
                        <a:pt x="673" y="165"/>
                      </a:lnTo>
                      <a:lnTo>
                        <a:pt x="667" y="136"/>
                      </a:lnTo>
                      <a:lnTo>
                        <a:pt x="654" y="104"/>
                      </a:lnTo>
                      <a:lnTo>
                        <a:pt x="641" y="78"/>
                      </a:lnTo>
                      <a:lnTo>
                        <a:pt x="628" y="49"/>
                      </a:lnTo>
                      <a:lnTo>
                        <a:pt x="608" y="26"/>
                      </a:lnTo>
                      <a:lnTo>
                        <a:pt x="589" y="0"/>
                      </a:lnTo>
                      <a:lnTo>
                        <a:pt x="573" y="0"/>
                      </a:lnTo>
                      <a:lnTo>
                        <a:pt x="592" y="23"/>
                      </a:lnTo>
                      <a:lnTo>
                        <a:pt x="612" y="49"/>
                      </a:lnTo>
                      <a:lnTo>
                        <a:pt x="628" y="75"/>
                      </a:lnTo>
                      <a:lnTo>
                        <a:pt x="641" y="104"/>
                      </a:lnTo>
                      <a:lnTo>
                        <a:pt x="654" y="133"/>
                      </a:lnTo>
                      <a:lnTo>
                        <a:pt x="660" y="165"/>
                      </a:lnTo>
                      <a:lnTo>
                        <a:pt x="667" y="198"/>
                      </a:lnTo>
                      <a:lnTo>
                        <a:pt x="667" y="230"/>
                      </a:lnTo>
                      <a:lnTo>
                        <a:pt x="667" y="263"/>
                      </a:lnTo>
                      <a:lnTo>
                        <a:pt x="660" y="295"/>
                      </a:lnTo>
                      <a:lnTo>
                        <a:pt x="654" y="327"/>
                      </a:lnTo>
                      <a:lnTo>
                        <a:pt x="641" y="356"/>
                      </a:lnTo>
                      <a:lnTo>
                        <a:pt x="628" y="386"/>
                      </a:lnTo>
                      <a:lnTo>
                        <a:pt x="612" y="411"/>
                      </a:lnTo>
                      <a:lnTo>
                        <a:pt x="592" y="437"/>
                      </a:lnTo>
                      <a:lnTo>
                        <a:pt x="573" y="460"/>
                      </a:lnTo>
                      <a:lnTo>
                        <a:pt x="589" y="460"/>
                      </a:lnTo>
                      <a:lnTo>
                        <a:pt x="608" y="437"/>
                      </a:lnTo>
                      <a:lnTo>
                        <a:pt x="628" y="411"/>
                      </a:lnTo>
                      <a:lnTo>
                        <a:pt x="641" y="386"/>
                      </a:lnTo>
                      <a:lnTo>
                        <a:pt x="654" y="356"/>
                      </a:lnTo>
                      <a:lnTo>
                        <a:pt x="667" y="327"/>
                      </a:lnTo>
                      <a:lnTo>
                        <a:pt x="673" y="295"/>
                      </a:lnTo>
                      <a:lnTo>
                        <a:pt x="676" y="263"/>
                      </a:lnTo>
                      <a:lnTo>
                        <a:pt x="680" y="230"/>
                      </a:lnTo>
                      <a:close/>
                      <a:moveTo>
                        <a:pt x="91" y="0"/>
                      </a:moveTo>
                      <a:lnTo>
                        <a:pt x="71" y="26"/>
                      </a:lnTo>
                      <a:lnTo>
                        <a:pt x="52" y="49"/>
                      </a:lnTo>
                      <a:lnTo>
                        <a:pt x="39" y="78"/>
                      </a:lnTo>
                      <a:lnTo>
                        <a:pt x="26" y="104"/>
                      </a:lnTo>
                      <a:lnTo>
                        <a:pt x="13" y="136"/>
                      </a:lnTo>
                      <a:lnTo>
                        <a:pt x="7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7" y="295"/>
                      </a:lnTo>
                      <a:lnTo>
                        <a:pt x="13" y="327"/>
                      </a:lnTo>
                      <a:lnTo>
                        <a:pt x="26" y="356"/>
                      </a:lnTo>
                      <a:lnTo>
                        <a:pt x="39" y="386"/>
                      </a:lnTo>
                      <a:lnTo>
                        <a:pt x="52" y="411"/>
                      </a:lnTo>
                      <a:lnTo>
                        <a:pt x="71" y="437"/>
                      </a:lnTo>
                      <a:lnTo>
                        <a:pt x="91" y="460"/>
                      </a:lnTo>
                      <a:lnTo>
                        <a:pt x="107" y="460"/>
                      </a:lnTo>
                      <a:lnTo>
                        <a:pt x="87" y="437"/>
                      </a:lnTo>
                      <a:lnTo>
                        <a:pt x="68" y="411"/>
                      </a:lnTo>
                      <a:lnTo>
                        <a:pt x="52" y="386"/>
                      </a:lnTo>
                      <a:lnTo>
                        <a:pt x="39" y="356"/>
                      </a:lnTo>
                      <a:lnTo>
                        <a:pt x="26" y="327"/>
                      </a:lnTo>
                      <a:lnTo>
                        <a:pt x="19" y="295"/>
                      </a:lnTo>
                      <a:lnTo>
                        <a:pt x="13" y="263"/>
                      </a:lnTo>
                      <a:lnTo>
                        <a:pt x="13" y="230"/>
                      </a:lnTo>
                      <a:lnTo>
                        <a:pt x="13" y="198"/>
                      </a:lnTo>
                      <a:lnTo>
                        <a:pt x="19" y="165"/>
                      </a:lnTo>
                      <a:lnTo>
                        <a:pt x="26" y="133"/>
                      </a:lnTo>
                      <a:lnTo>
                        <a:pt x="39" y="104"/>
                      </a:lnTo>
                      <a:lnTo>
                        <a:pt x="52" y="75"/>
                      </a:lnTo>
                      <a:lnTo>
                        <a:pt x="68" y="49"/>
                      </a:lnTo>
                      <a:lnTo>
                        <a:pt x="87" y="23"/>
                      </a:lnTo>
                      <a:lnTo>
                        <a:pt x="107" y="0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E845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1" name="Freeform 490"/>
                <p:cNvSpPr>
                  <a:spLocks noEditPoints="1"/>
                </p:cNvSpPr>
                <p:nvPr/>
              </p:nvSpPr>
              <p:spPr bwMode="auto">
                <a:xfrm>
                  <a:off x="2693" y="2527"/>
                  <a:ext cx="666" cy="460"/>
                </a:xfrm>
                <a:custGeom>
                  <a:avLst/>
                  <a:gdLst>
                    <a:gd name="T0" fmla="*/ 663 w 666"/>
                    <a:gd name="T1" fmla="*/ 198 h 460"/>
                    <a:gd name="T2" fmla="*/ 653 w 666"/>
                    <a:gd name="T3" fmla="*/ 133 h 460"/>
                    <a:gd name="T4" fmla="*/ 627 w 666"/>
                    <a:gd name="T5" fmla="*/ 75 h 460"/>
                    <a:gd name="T6" fmla="*/ 595 w 666"/>
                    <a:gd name="T7" fmla="*/ 23 h 460"/>
                    <a:gd name="T8" fmla="*/ 566 w 666"/>
                    <a:gd name="T9" fmla="*/ 0 h 460"/>
                    <a:gd name="T10" fmla="*/ 579 w 666"/>
                    <a:gd name="T11" fmla="*/ 23 h 460"/>
                    <a:gd name="T12" fmla="*/ 614 w 666"/>
                    <a:gd name="T13" fmla="*/ 75 h 460"/>
                    <a:gd name="T14" fmla="*/ 640 w 666"/>
                    <a:gd name="T15" fmla="*/ 133 h 460"/>
                    <a:gd name="T16" fmla="*/ 653 w 666"/>
                    <a:gd name="T17" fmla="*/ 198 h 460"/>
                    <a:gd name="T18" fmla="*/ 653 w 666"/>
                    <a:gd name="T19" fmla="*/ 263 h 460"/>
                    <a:gd name="T20" fmla="*/ 640 w 666"/>
                    <a:gd name="T21" fmla="*/ 327 h 460"/>
                    <a:gd name="T22" fmla="*/ 614 w 666"/>
                    <a:gd name="T23" fmla="*/ 386 h 460"/>
                    <a:gd name="T24" fmla="*/ 579 w 666"/>
                    <a:gd name="T25" fmla="*/ 437 h 460"/>
                    <a:gd name="T26" fmla="*/ 566 w 666"/>
                    <a:gd name="T27" fmla="*/ 460 h 460"/>
                    <a:gd name="T28" fmla="*/ 595 w 666"/>
                    <a:gd name="T29" fmla="*/ 437 h 460"/>
                    <a:gd name="T30" fmla="*/ 627 w 666"/>
                    <a:gd name="T31" fmla="*/ 386 h 460"/>
                    <a:gd name="T32" fmla="*/ 653 w 666"/>
                    <a:gd name="T33" fmla="*/ 327 h 460"/>
                    <a:gd name="T34" fmla="*/ 663 w 666"/>
                    <a:gd name="T35" fmla="*/ 263 h 460"/>
                    <a:gd name="T36" fmla="*/ 90 w 666"/>
                    <a:gd name="T37" fmla="*/ 0 h 460"/>
                    <a:gd name="T38" fmla="*/ 55 w 666"/>
                    <a:gd name="T39" fmla="*/ 49 h 460"/>
                    <a:gd name="T40" fmla="*/ 25 w 666"/>
                    <a:gd name="T41" fmla="*/ 104 h 460"/>
                    <a:gd name="T42" fmla="*/ 6 w 666"/>
                    <a:gd name="T43" fmla="*/ 165 h 460"/>
                    <a:gd name="T44" fmla="*/ 0 w 666"/>
                    <a:gd name="T45" fmla="*/ 230 h 460"/>
                    <a:gd name="T46" fmla="*/ 6 w 666"/>
                    <a:gd name="T47" fmla="*/ 295 h 460"/>
                    <a:gd name="T48" fmla="*/ 25 w 666"/>
                    <a:gd name="T49" fmla="*/ 356 h 460"/>
                    <a:gd name="T50" fmla="*/ 55 w 666"/>
                    <a:gd name="T51" fmla="*/ 411 h 460"/>
                    <a:gd name="T52" fmla="*/ 90 w 666"/>
                    <a:gd name="T53" fmla="*/ 460 h 460"/>
                    <a:gd name="T54" fmla="*/ 110 w 666"/>
                    <a:gd name="T55" fmla="*/ 460 h 460"/>
                    <a:gd name="T56" fmla="*/ 67 w 666"/>
                    <a:gd name="T57" fmla="*/ 411 h 460"/>
                    <a:gd name="T58" fmla="*/ 38 w 666"/>
                    <a:gd name="T59" fmla="*/ 356 h 460"/>
                    <a:gd name="T60" fmla="*/ 19 w 666"/>
                    <a:gd name="T61" fmla="*/ 295 h 460"/>
                    <a:gd name="T62" fmla="*/ 12 w 666"/>
                    <a:gd name="T63" fmla="*/ 230 h 460"/>
                    <a:gd name="T64" fmla="*/ 19 w 666"/>
                    <a:gd name="T65" fmla="*/ 165 h 460"/>
                    <a:gd name="T66" fmla="*/ 38 w 666"/>
                    <a:gd name="T67" fmla="*/ 104 h 460"/>
                    <a:gd name="T68" fmla="*/ 67 w 666"/>
                    <a:gd name="T69" fmla="*/ 49 h 460"/>
                    <a:gd name="T70" fmla="*/ 110 w 666"/>
                    <a:gd name="T71" fmla="*/ 0 h 460"/>
                    <a:gd name="T72" fmla="*/ 90 w 666"/>
                    <a:gd name="T73" fmla="*/ 0 h 46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66" h="460">
                      <a:moveTo>
                        <a:pt x="666" y="230"/>
                      </a:moveTo>
                      <a:lnTo>
                        <a:pt x="663" y="198"/>
                      </a:lnTo>
                      <a:lnTo>
                        <a:pt x="660" y="165"/>
                      </a:lnTo>
                      <a:lnTo>
                        <a:pt x="653" y="133"/>
                      </a:lnTo>
                      <a:lnTo>
                        <a:pt x="640" y="104"/>
                      </a:lnTo>
                      <a:lnTo>
                        <a:pt x="627" y="75"/>
                      </a:lnTo>
                      <a:lnTo>
                        <a:pt x="611" y="49"/>
                      </a:lnTo>
                      <a:lnTo>
                        <a:pt x="595" y="23"/>
                      </a:lnTo>
                      <a:lnTo>
                        <a:pt x="575" y="0"/>
                      </a:lnTo>
                      <a:lnTo>
                        <a:pt x="566" y="0"/>
                      </a:lnTo>
                      <a:lnTo>
                        <a:pt x="556" y="0"/>
                      </a:lnTo>
                      <a:lnTo>
                        <a:pt x="579" y="23"/>
                      </a:lnTo>
                      <a:lnTo>
                        <a:pt x="598" y="49"/>
                      </a:lnTo>
                      <a:lnTo>
                        <a:pt x="614" y="75"/>
                      </a:lnTo>
                      <a:lnTo>
                        <a:pt x="627" y="104"/>
                      </a:lnTo>
                      <a:lnTo>
                        <a:pt x="640" y="133"/>
                      </a:lnTo>
                      <a:lnTo>
                        <a:pt x="647" y="165"/>
                      </a:lnTo>
                      <a:lnTo>
                        <a:pt x="653" y="198"/>
                      </a:lnTo>
                      <a:lnTo>
                        <a:pt x="653" y="230"/>
                      </a:lnTo>
                      <a:lnTo>
                        <a:pt x="653" y="263"/>
                      </a:lnTo>
                      <a:lnTo>
                        <a:pt x="647" y="295"/>
                      </a:lnTo>
                      <a:lnTo>
                        <a:pt x="640" y="327"/>
                      </a:lnTo>
                      <a:lnTo>
                        <a:pt x="627" y="356"/>
                      </a:lnTo>
                      <a:lnTo>
                        <a:pt x="614" y="386"/>
                      </a:lnTo>
                      <a:lnTo>
                        <a:pt x="598" y="411"/>
                      </a:lnTo>
                      <a:lnTo>
                        <a:pt x="579" y="437"/>
                      </a:lnTo>
                      <a:lnTo>
                        <a:pt x="556" y="460"/>
                      </a:lnTo>
                      <a:lnTo>
                        <a:pt x="566" y="460"/>
                      </a:lnTo>
                      <a:lnTo>
                        <a:pt x="575" y="460"/>
                      </a:lnTo>
                      <a:lnTo>
                        <a:pt x="595" y="437"/>
                      </a:lnTo>
                      <a:lnTo>
                        <a:pt x="611" y="411"/>
                      </a:lnTo>
                      <a:lnTo>
                        <a:pt x="627" y="386"/>
                      </a:lnTo>
                      <a:lnTo>
                        <a:pt x="640" y="356"/>
                      </a:lnTo>
                      <a:lnTo>
                        <a:pt x="653" y="327"/>
                      </a:lnTo>
                      <a:lnTo>
                        <a:pt x="660" y="295"/>
                      </a:lnTo>
                      <a:lnTo>
                        <a:pt x="663" y="263"/>
                      </a:lnTo>
                      <a:lnTo>
                        <a:pt x="666" y="230"/>
                      </a:lnTo>
                      <a:close/>
                      <a:moveTo>
                        <a:pt x="90" y="0"/>
                      </a:moveTo>
                      <a:lnTo>
                        <a:pt x="71" y="23"/>
                      </a:lnTo>
                      <a:lnTo>
                        <a:pt x="55" y="49"/>
                      </a:lnTo>
                      <a:lnTo>
                        <a:pt x="38" y="75"/>
                      </a:lnTo>
                      <a:lnTo>
                        <a:pt x="25" y="104"/>
                      </a:lnTo>
                      <a:lnTo>
                        <a:pt x="12" y="133"/>
                      </a:lnTo>
                      <a:lnTo>
                        <a:pt x="6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6" y="295"/>
                      </a:lnTo>
                      <a:lnTo>
                        <a:pt x="12" y="327"/>
                      </a:lnTo>
                      <a:lnTo>
                        <a:pt x="25" y="356"/>
                      </a:lnTo>
                      <a:lnTo>
                        <a:pt x="38" y="386"/>
                      </a:lnTo>
                      <a:lnTo>
                        <a:pt x="55" y="411"/>
                      </a:lnTo>
                      <a:lnTo>
                        <a:pt x="71" y="437"/>
                      </a:lnTo>
                      <a:lnTo>
                        <a:pt x="90" y="460"/>
                      </a:lnTo>
                      <a:lnTo>
                        <a:pt x="100" y="460"/>
                      </a:lnTo>
                      <a:lnTo>
                        <a:pt x="110" y="460"/>
                      </a:lnTo>
                      <a:lnTo>
                        <a:pt x="87" y="437"/>
                      </a:lnTo>
                      <a:lnTo>
                        <a:pt x="67" y="411"/>
                      </a:lnTo>
                      <a:lnTo>
                        <a:pt x="51" y="386"/>
                      </a:lnTo>
                      <a:lnTo>
                        <a:pt x="38" y="356"/>
                      </a:lnTo>
                      <a:lnTo>
                        <a:pt x="25" y="327"/>
                      </a:lnTo>
                      <a:lnTo>
                        <a:pt x="19" y="295"/>
                      </a:lnTo>
                      <a:lnTo>
                        <a:pt x="12" y="263"/>
                      </a:lnTo>
                      <a:lnTo>
                        <a:pt x="12" y="230"/>
                      </a:lnTo>
                      <a:lnTo>
                        <a:pt x="12" y="198"/>
                      </a:lnTo>
                      <a:lnTo>
                        <a:pt x="19" y="165"/>
                      </a:lnTo>
                      <a:lnTo>
                        <a:pt x="25" y="133"/>
                      </a:lnTo>
                      <a:lnTo>
                        <a:pt x="38" y="104"/>
                      </a:lnTo>
                      <a:lnTo>
                        <a:pt x="51" y="75"/>
                      </a:lnTo>
                      <a:lnTo>
                        <a:pt x="67" y="49"/>
                      </a:lnTo>
                      <a:lnTo>
                        <a:pt x="87" y="23"/>
                      </a:lnTo>
                      <a:lnTo>
                        <a:pt x="110" y="0"/>
                      </a:lnTo>
                      <a:lnTo>
                        <a:pt x="100" y="0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E845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2" name="Freeform 491"/>
                <p:cNvSpPr>
                  <a:spLocks noEditPoints="1"/>
                </p:cNvSpPr>
                <p:nvPr/>
              </p:nvSpPr>
              <p:spPr bwMode="auto">
                <a:xfrm>
                  <a:off x="2699" y="2527"/>
                  <a:ext cx="654" cy="460"/>
                </a:xfrm>
                <a:custGeom>
                  <a:avLst/>
                  <a:gdLst>
                    <a:gd name="T0" fmla="*/ 654 w 654"/>
                    <a:gd name="T1" fmla="*/ 198 h 460"/>
                    <a:gd name="T2" fmla="*/ 641 w 654"/>
                    <a:gd name="T3" fmla="*/ 133 h 460"/>
                    <a:gd name="T4" fmla="*/ 615 w 654"/>
                    <a:gd name="T5" fmla="*/ 75 h 460"/>
                    <a:gd name="T6" fmla="*/ 579 w 654"/>
                    <a:gd name="T7" fmla="*/ 23 h 460"/>
                    <a:gd name="T8" fmla="*/ 544 w 654"/>
                    <a:gd name="T9" fmla="*/ 0 h 460"/>
                    <a:gd name="T10" fmla="*/ 586 w 654"/>
                    <a:gd name="T11" fmla="*/ 49 h 460"/>
                    <a:gd name="T12" fmla="*/ 615 w 654"/>
                    <a:gd name="T13" fmla="*/ 104 h 460"/>
                    <a:gd name="T14" fmla="*/ 634 w 654"/>
                    <a:gd name="T15" fmla="*/ 165 h 460"/>
                    <a:gd name="T16" fmla="*/ 644 w 654"/>
                    <a:gd name="T17" fmla="*/ 230 h 460"/>
                    <a:gd name="T18" fmla="*/ 634 w 654"/>
                    <a:gd name="T19" fmla="*/ 298 h 460"/>
                    <a:gd name="T20" fmla="*/ 615 w 654"/>
                    <a:gd name="T21" fmla="*/ 356 h 460"/>
                    <a:gd name="T22" fmla="*/ 586 w 654"/>
                    <a:gd name="T23" fmla="*/ 415 h 460"/>
                    <a:gd name="T24" fmla="*/ 544 w 654"/>
                    <a:gd name="T25" fmla="*/ 460 h 460"/>
                    <a:gd name="T26" fmla="*/ 579 w 654"/>
                    <a:gd name="T27" fmla="*/ 437 h 460"/>
                    <a:gd name="T28" fmla="*/ 615 w 654"/>
                    <a:gd name="T29" fmla="*/ 386 h 460"/>
                    <a:gd name="T30" fmla="*/ 641 w 654"/>
                    <a:gd name="T31" fmla="*/ 327 h 460"/>
                    <a:gd name="T32" fmla="*/ 654 w 654"/>
                    <a:gd name="T33" fmla="*/ 263 h 460"/>
                    <a:gd name="T34" fmla="*/ 94 w 654"/>
                    <a:gd name="T35" fmla="*/ 0 h 460"/>
                    <a:gd name="T36" fmla="*/ 55 w 654"/>
                    <a:gd name="T37" fmla="*/ 49 h 460"/>
                    <a:gd name="T38" fmla="*/ 26 w 654"/>
                    <a:gd name="T39" fmla="*/ 104 h 460"/>
                    <a:gd name="T40" fmla="*/ 6 w 654"/>
                    <a:gd name="T41" fmla="*/ 165 h 460"/>
                    <a:gd name="T42" fmla="*/ 0 w 654"/>
                    <a:gd name="T43" fmla="*/ 230 h 460"/>
                    <a:gd name="T44" fmla="*/ 6 w 654"/>
                    <a:gd name="T45" fmla="*/ 295 h 460"/>
                    <a:gd name="T46" fmla="*/ 26 w 654"/>
                    <a:gd name="T47" fmla="*/ 356 h 460"/>
                    <a:gd name="T48" fmla="*/ 55 w 654"/>
                    <a:gd name="T49" fmla="*/ 411 h 460"/>
                    <a:gd name="T50" fmla="*/ 94 w 654"/>
                    <a:gd name="T51" fmla="*/ 460 h 460"/>
                    <a:gd name="T52" fmla="*/ 87 w 654"/>
                    <a:gd name="T53" fmla="*/ 437 h 460"/>
                    <a:gd name="T54" fmla="*/ 52 w 654"/>
                    <a:gd name="T55" fmla="*/ 386 h 460"/>
                    <a:gd name="T56" fmla="*/ 26 w 654"/>
                    <a:gd name="T57" fmla="*/ 327 h 460"/>
                    <a:gd name="T58" fmla="*/ 13 w 654"/>
                    <a:gd name="T59" fmla="*/ 263 h 460"/>
                    <a:gd name="T60" fmla="*/ 13 w 654"/>
                    <a:gd name="T61" fmla="*/ 198 h 460"/>
                    <a:gd name="T62" fmla="*/ 26 w 654"/>
                    <a:gd name="T63" fmla="*/ 133 h 460"/>
                    <a:gd name="T64" fmla="*/ 52 w 654"/>
                    <a:gd name="T65" fmla="*/ 75 h 460"/>
                    <a:gd name="T66" fmla="*/ 87 w 654"/>
                    <a:gd name="T67" fmla="*/ 23 h 460"/>
                    <a:gd name="T68" fmla="*/ 94 w 654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54" h="460">
                      <a:moveTo>
                        <a:pt x="654" y="230"/>
                      </a:moveTo>
                      <a:lnTo>
                        <a:pt x="654" y="198"/>
                      </a:lnTo>
                      <a:lnTo>
                        <a:pt x="647" y="165"/>
                      </a:lnTo>
                      <a:lnTo>
                        <a:pt x="641" y="133"/>
                      </a:lnTo>
                      <a:lnTo>
                        <a:pt x="628" y="104"/>
                      </a:lnTo>
                      <a:lnTo>
                        <a:pt x="615" y="75"/>
                      </a:lnTo>
                      <a:lnTo>
                        <a:pt x="599" y="49"/>
                      </a:lnTo>
                      <a:lnTo>
                        <a:pt x="579" y="23"/>
                      </a:lnTo>
                      <a:lnTo>
                        <a:pt x="560" y="0"/>
                      </a:lnTo>
                      <a:lnTo>
                        <a:pt x="544" y="0"/>
                      </a:lnTo>
                      <a:lnTo>
                        <a:pt x="566" y="23"/>
                      </a:lnTo>
                      <a:lnTo>
                        <a:pt x="586" y="49"/>
                      </a:lnTo>
                      <a:lnTo>
                        <a:pt x="602" y="75"/>
                      </a:lnTo>
                      <a:lnTo>
                        <a:pt x="615" y="104"/>
                      </a:lnTo>
                      <a:lnTo>
                        <a:pt x="628" y="133"/>
                      </a:lnTo>
                      <a:lnTo>
                        <a:pt x="634" y="165"/>
                      </a:lnTo>
                      <a:lnTo>
                        <a:pt x="641" y="198"/>
                      </a:lnTo>
                      <a:lnTo>
                        <a:pt x="644" y="230"/>
                      </a:lnTo>
                      <a:lnTo>
                        <a:pt x="641" y="263"/>
                      </a:lnTo>
                      <a:lnTo>
                        <a:pt x="634" y="298"/>
                      </a:lnTo>
                      <a:lnTo>
                        <a:pt x="628" y="327"/>
                      </a:lnTo>
                      <a:lnTo>
                        <a:pt x="615" y="356"/>
                      </a:lnTo>
                      <a:lnTo>
                        <a:pt x="602" y="386"/>
                      </a:lnTo>
                      <a:lnTo>
                        <a:pt x="586" y="415"/>
                      </a:lnTo>
                      <a:lnTo>
                        <a:pt x="566" y="437"/>
                      </a:lnTo>
                      <a:lnTo>
                        <a:pt x="544" y="460"/>
                      </a:lnTo>
                      <a:lnTo>
                        <a:pt x="560" y="460"/>
                      </a:lnTo>
                      <a:lnTo>
                        <a:pt x="579" y="437"/>
                      </a:lnTo>
                      <a:lnTo>
                        <a:pt x="599" y="411"/>
                      </a:lnTo>
                      <a:lnTo>
                        <a:pt x="615" y="386"/>
                      </a:lnTo>
                      <a:lnTo>
                        <a:pt x="628" y="356"/>
                      </a:lnTo>
                      <a:lnTo>
                        <a:pt x="641" y="327"/>
                      </a:lnTo>
                      <a:lnTo>
                        <a:pt x="647" y="295"/>
                      </a:lnTo>
                      <a:lnTo>
                        <a:pt x="654" y="263"/>
                      </a:lnTo>
                      <a:lnTo>
                        <a:pt x="654" y="230"/>
                      </a:lnTo>
                      <a:close/>
                      <a:moveTo>
                        <a:pt x="94" y="0"/>
                      </a:moveTo>
                      <a:lnTo>
                        <a:pt x="74" y="23"/>
                      </a:lnTo>
                      <a:lnTo>
                        <a:pt x="55" y="49"/>
                      </a:lnTo>
                      <a:lnTo>
                        <a:pt x="39" y="75"/>
                      </a:lnTo>
                      <a:lnTo>
                        <a:pt x="26" y="104"/>
                      </a:lnTo>
                      <a:lnTo>
                        <a:pt x="13" y="133"/>
                      </a:lnTo>
                      <a:lnTo>
                        <a:pt x="6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6" y="295"/>
                      </a:lnTo>
                      <a:lnTo>
                        <a:pt x="13" y="327"/>
                      </a:lnTo>
                      <a:lnTo>
                        <a:pt x="26" y="356"/>
                      </a:lnTo>
                      <a:lnTo>
                        <a:pt x="39" y="386"/>
                      </a:lnTo>
                      <a:lnTo>
                        <a:pt x="55" y="411"/>
                      </a:lnTo>
                      <a:lnTo>
                        <a:pt x="74" y="437"/>
                      </a:lnTo>
                      <a:lnTo>
                        <a:pt x="94" y="460"/>
                      </a:lnTo>
                      <a:lnTo>
                        <a:pt x="110" y="460"/>
                      </a:lnTo>
                      <a:lnTo>
                        <a:pt x="87" y="437"/>
                      </a:lnTo>
                      <a:lnTo>
                        <a:pt x="68" y="415"/>
                      </a:lnTo>
                      <a:lnTo>
                        <a:pt x="52" y="386"/>
                      </a:lnTo>
                      <a:lnTo>
                        <a:pt x="39" y="356"/>
                      </a:lnTo>
                      <a:lnTo>
                        <a:pt x="26" y="327"/>
                      </a:lnTo>
                      <a:lnTo>
                        <a:pt x="19" y="298"/>
                      </a:lnTo>
                      <a:lnTo>
                        <a:pt x="13" y="263"/>
                      </a:lnTo>
                      <a:lnTo>
                        <a:pt x="10" y="230"/>
                      </a:lnTo>
                      <a:lnTo>
                        <a:pt x="13" y="198"/>
                      </a:lnTo>
                      <a:lnTo>
                        <a:pt x="19" y="165"/>
                      </a:lnTo>
                      <a:lnTo>
                        <a:pt x="26" y="133"/>
                      </a:lnTo>
                      <a:lnTo>
                        <a:pt x="39" y="104"/>
                      </a:lnTo>
                      <a:lnTo>
                        <a:pt x="52" y="75"/>
                      </a:lnTo>
                      <a:lnTo>
                        <a:pt x="68" y="49"/>
                      </a:lnTo>
                      <a:lnTo>
                        <a:pt x="87" y="23"/>
                      </a:lnTo>
                      <a:lnTo>
                        <a:pt x="110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E744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3" name="Freeform 492"/>
                <p:cNvSpPr>
                  <a:spLocks noEditPoints="1"/>
                </p:cNvSpPr>
                <p:nvPr/>
              </p:nvSpPr>
              <p:spPr bwMode="auto">
                <a:xfrm>
                  <a:off x="2705" y="2527"/>
                  <a:ext cx="641" cy="460"/>
                </a:xfrm>
                <a:custGeom>
                  <a:avLst/>
                  <a:gdLst>
                    <a:gd name="T0" fmla="*/ 641 w 641"/>
                    <a:gd name="T1" fmla="*/ 198 h 460"/>
                    <a:gd name="T2" fmla="*/ 628 w 641"/>
                    <a:gd name="T3" fmla="*/ 133 h 460"/>
                    <a:gd name="T4" fmla="*/ 602 w 641"/>
                    <a:gd name="T5" fmla="*/ 75 h 460"/>
                    <a:gd name="T6" fmla="*/ 567 w 641"/>
                    <a:gd name="T7" fmla="*/ 23 h 460"/>
                    <a:gd name="T8" fmla="*/ 528 w 641"/>
                    <a:gd name="T9" fmla="*/ 0 h 460"/>
                    <a:gd name="T10" fmla="*/ 570 w 641"/>
                    <a:gd name="T11" fmla="*/ 46 h 460"/>
                    <a:gd name="T12" fmla="*/ 602 w 641"/>
                    <a:gd name="T13" fmla="*/ 101 h 460"/>
                    <a:gd name="T14" fmla="*/ 625 w 641"/>
                    <a:gd name="T15" fmla="*/ 165 h 460"/>
                    <a:gd name="T16" fmla="*/ 631 w 641"/>
                    <a:gd name="T17" fmla="*/ 230 h 460"/>
                    <a:gd name="T18" fmla="*/ 625 w 641"/>
                    <a:gd name="T19" fmla="*/ 298 h 460"/>
                    <a:gd name="T20" fmla="*/ 602 w 641"/>
                    <a:gd name="T21" fmla="*/ 360 h 460"/>
                    <a:gd name="T22" fmla="*/ 570 w 641"/>
                    <a:gd name="T23" fmla="*/ 415 h 460"/>
                    <a:gd name="T24" fmla="*/ 528 w 641"/>
                    <a:gd name="T25" fmla="*/ 460 h 460"/>
                    <a:gd name="T26" fmla="*/ 567 w 641"/>
                    <a:gd name="T27" fmla="*/ 437 h 460"/>
                    <a:gd name="T28" fmla="*/ 602 w 641"/>
                    <a:gd name="T29" fmla="*/ 386 h 460"/>
                    <a:gd name="T30" fmla="*/ 628 w 641"/>
                    <a:gd name="T31" fmla="*/ 327 h 460"/>
                    <a:gd name="T32" fmla="*/ 641 w 641"/>
                    <a:gd name="T33" fmla="*/ 263 h 460"/>
                    <a:gd name="T34" fmla="*/ 98 w 641"/>
                    <a:gd name="T35" fmla="*/ 0 h 460"/>
                    <a:gd name="T36" fmla="*/ 55 w 641"/>
                    <a:gd name="T37" fmla="*/ 49 h 460"/>
                    <a:gd name="T38" fmla="*/ 26 w 641"/>
                    <a:gd name="T39" fmla="*/ 104 h 460"/>
                    <a:gd name="T40" fmla="*/ 7 w 641"/>
                    <a:gd name="T41" fmla="*/ 165 h 460"/>
                    <a:gd name="T42" fmla="*/ 0 w 641"/>
                    <a:gd name="T43" fmla="*/ 230 h 460"/>
                    <a:gd name="T44" fmla="*/ 7 w 641"/>
                    <a:gd name="T45" fmla="*/ 295 h 460"/>
                    <a:gd name="T46" fmla="*/ 26 w 641"/>
                    <a:gd name="T47" fmla="*/ 356 h 460"/>
                    <a:gd name="T48" fmla="*/ 55 w 641"/>
                    <a:gd name="T49" fmla="*/ 411 h 460"/>
                    <a:gd name="T50" fmla="*/ 98 w 641"/>
                    <a:gd name="T51" fmla="*/ 460 h 460"/>
                    <a:gd name="T52" fmla="*/ 91 w 641"/>
                    <a:gd name="T53" fmla="*/ 437 h 460"/>
                    <a:gd name="T54" fmla="*/ 52 w 641"/>
                    <a:gd name="T55" fmla="*/ 386 h 460"/>
                    <a:gd name="T56" fmla="*/ 26 w 641"/>
                    <a:gd name="T57" fmla="*/ 327 h 460"/>
                    <a:gd name="T58" fmla="*/ 13 w 641"/>
                    <a:gd name="T59" fmla="*/ 266 h 460"/>
                    <a:gd name="T60" fmla="*/ 13 w 641"/>
                    <a:gd name="T61" fmla="*/ 198 h 460"/>
                    <a:gd name="T62" fmla="*/ 26 w 641"/>
                    <a:gd name="T63" fmla="*/ 133 h 460"/>
                    <a:gd name="T64" fmla="*/ 52 w 641"/>
                    <a:gd name="T65" fmla="*/ 75 h 460"/>
                    <a:gd name="T66" fmla="*/ 91 w 641"/>
                    <a:gd name="T67" fmla="*/ 23 h 460"/>
                    <a:gd name="T68" fmla="*/ 98 w 641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60">
                      <a:moveTo>
                        <a:pt x="641" y="230"/>
                      </a:moveTo>
                      <a:lnTo>
                        <a:pt x="641" y="198"/>
                      </a:lnTo>
                      <a:lnTo>
                        <a:pt x="635" y="165"/>
                      </a:lnTo>
                      <a:lnTo>
                        <a:pt x="628" y="133"/>
                      </a:lnTo>
                      <a:lnTo>
                        <a:pt x="615" y="104"/>
                      </a:lnTo>
                      <a:lnTo>
                        <a:pt x="602" y="75"/>
                      </a:lnTo>
                      <a:lnTo>
                        <a:pt x="586" y="49"/>
                      </a:lnTo>
                      <a:lnTo>
                        <a:pt x="567" y="23"/>
                      </a:lnTo>
                      <a:lnTo>
                        <a:pt x="544" y="0"/>
                      </a:lnTo>
                      <a:lnTo>
                        <a:pt x="528" y="0"/>
                      </a:lnTo>
                      <a:lnTo>
                        <a:pt x="550" y="23"/>
                      </a:lnTo>
                      <a:lnTo>
                        <a:pt x="570" y="46"/>
                      </a:lnTo>
                      <a:lnTo>
                        <a:pt x="589" y="75"/>
                      </a:lnTo>
                      <a:lnTo>
                        <a:pt x="602" y="101"/>
                      </a:lnTo>
                      <a:lnTo>
                        <a:pt x="615" y="133"/>
                      </a:lnTo>
                      <a:lnTo>
                        <a:pt x="625" y="165"/>
                      </a:lnTo>
                      <a:lnTo>
                        <a:pt x="628" y="198"/>
                      </a:lnTo>
                      <a:lnTo>
                        <a:pt x="631" y="230"/>
                      </a:lnTo>
                      <a:lnTo>
                        <a:pt x="628" y="266"/>
                      </a:lnTo>
                      <a:lnTo>
                        <a:pt x="625" y="298"/>
                      </a:lnTo>
                      <a:lnTo>
                        <a:pt x="615" y="327"/>
                      </a:lnTo>
                      <a:lnTo>
                        <a:pt x="602" y="360"/>
                      </a:lnTo>
                      <a:lnTo>
                        <a:pt x="589" y="386"/>
                      </a:lnTo>
                      <a:lnTo>
                        <a:pt x="570" y="415"/>
                      </a:lnTo>
                      <a:lnTo>
                        <a:pt x="550" y="437"/>
                      </a:lnTo>
                      <a:lnTo>
                        <a:pt x="528" y="460"/>
                      </a:lnTo>
                      <a:lnTo>
                        <a:pt x="544" y="460"/>
                      </a:lnTo>
                      <a:lnTo>
                        <a:pt x="567" y="437"/>
                      </a:lnTo>
                      <a:lnTo>
                        <a:pt x="586" y="411"/>
                      </a:lnTo>
                      <a:lnTo>
                        <a:pt x="602" y="386"/>
                      </a:lnTo>
                      <a:lnTo>
                        <a:pt x="615" y="356"/>
                      </a:lnTo>
                      <a:lnTo>
                        <a:pt x="628" y="327"/>
                      </a:lnTo>
                      <a:lnTo>
                        <a:pt x="635" y="295"/>
                      </a:lnTo>
                      <a:lnTo>
                        <a:pt x="641" y="263"/>
                      </a:lnTo>
                      <a:lnTo>
                        <a:pt x="641" y="230"/>
                      </a:lnTo>
                      <a:close/>
                      <a:moveTo>
                        <a:pt x="98" y="0"/>
                      </a:moveTo>
                      <a:lnTo>
                        <a:pt x="75" y="23"/>
                      </a:lnTo>
                      <a:lnTo>
                        <a:pt x="55" y="49"/>
                      </a:lnTo>
                      <a:lnTo>
                        <a:pt x="39" y="75"/>
                      </a:lnTo>
                      <a:lnTo>
                        <a:pt x="26" y="104"/>
                      </a:lnTo>
                      <a:lnTo>
                        <a:pt x="13" y="133"/>
                      </a:lnTo>
                      <a:lnTo>
                        <a:pt x="7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7" y="295"/>
                      </a:lnTo>
                      <a:lnTo>
                        <a:pt x="13" y="327"/>
                      </a:lnTo>
                      <a:lnTo>
                        <a:pt x="26" y="356"/>
                      </a:lnTo>
                      <a:lnTo>
                        <a:pt x="39" y="386"/>
                      </a:lnTo>
                      <a:lnTo>
                        <a:pt x="55" y="411"/>
                      </a:lnTo>
                      <a:lnTo>
                        <a:pt x="75" y="437"/>
                      </a:lnTo>
                      <a:lnTo>
                        <a:pt x="98" y="460"/>
                      </a:lnTo>
                      <a:lnTo>
                        <a:pt x="114" y="460"/>
                      </a:lnTo>
                      <a:lnTo>
                        <a:pt x="91" y="437"/>
                      </a:lnTo>
                      <a:lnTo>
                        <a:pt x="72" y="415"/>
                      </a:lnTo>
                      <a:lnTo>
                        <a:pt x="52" y="386"/>
                      </a:lnTo>
                      <a:lnTo>
                        <a:pt x="39" y="360"/>
                      </a:lnTo>
                      <a:lnTo>
                        <a:pt x="26" y="327"/>
                      </a:lnTo>
                      <a:lnTo>
                        <a:pt x="20" y="298"/>
                      </a:lnTo>
                      <a:lnTo>
                        <a:pt x="13" y="266"/>
                      </a:lnTo>
                      <a:lnTo>
                        <a:pt x="10" y="230"/>
                      </a:lnTo>
                      <a:lnTo>
                        <a:pt x="13" y="198"/>
                      </a:lnTo>
                      <a:lnTo>
                        <a:pt x="20" y="165"/>
                      </a:lnTo>
                      <a:lnTo>
                        <a:pt x="26" y="133"/>
                      </a:lnTo>
                      <a:lnTo>
                        <a:pt x="39" y="101"/>
                      </a:lnTo>
                      <a:lnTo>
                        <a:pt x="52" y="75"/>
                      </a:lnTo>
                      <a:lnTo>
                        <a:pt x="72" y="46"/>
                      </a:lnTo>
                      <a:lnTo>
                        <a:pt x="91" y="23"/>
                      </a:lnTo>
                      <a:lnTo>
                        <a:pt x="114" y="0"/>
                      </a:lnTo>
                      <a:lnTo>
                        <a:pt x="98" y="0"/>
                      </a:lnTo>
                      <a:close/>
                    </a:path>
                  </a:pathLst>
                </a:custGeom>
                <a:solidFill>
                  <a:srgbClr val="E74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4" name="Freeform 493"/>
                <p:cNvSpPr>
                  <a:spLocks noEditPoints="1"/>
                </p:cNvSpPr>
                <p:nvPr/>
              </p:nvSpPr>
              <p:spPr bwMode="auto">
                <a:xfrm>
                  <a:off x="2709" y="2527"/>
                  <a:ext cx="634" cy="460"/>
                </a:xfrm>
                <a:custGeom>
                  <a:avLst/>
                  <a:gdLst>
                    <a:gd name="T0" fmla="*/ 631 w 634"/>
                    <a:gd name="T1" fmla="*/ 198 h 460"/>
                    <a:gd name="T2" fmla="*/ 618 w 634"/>
                    <a:gd name="T3" fmla="*/ 133 h 460"/>
                    <a:gd name="T4" fmla="*/ 592 w 634"/>
                    <a:gd name="T5" fmla="*/ 75 h 460"/>
                    <a:gd name="T6" fmla="*/ 556 w 634"/>
                    <a:gd name="T7" fmla="*/ 23 h 460"/>
                    <a:gd name="T8" fmla="*/ 514 w 634"/>
                    <a:gd name="T9" fmla="*/ 0 h 460"/>
                    <a:gd name="T10" fmla="*/ 559 w 634"/>
                    <a:gd name="T11" fmla="*/ 46 h 460"/>
                    <a:gd name="T12" fmla="*/ 592 w 634"/>
                    <a:gd name="T13" fmla="*/ 101 h 460"/>
                    <a:gd name="T14" fmla="*/ 614 w 634"/>
                    <a:gd name="T15" fmla="*/ 162 h 460"/>
                    <a:gd name="T16" fmla="*/ 621 w 634"/>
                    <a:gd name="T17" fmla="*/ 230 h 460"/>
                    <a:gd name="T18" fmla="*/ 614 w 634"/>
                    <a:gd name="T19" fmla="*/ 298 h 460"/>
                    <a:gd name="T20" fmla="*/ 592 w 634"/>
                    <a:gd name="T21" fmla="*/ 360 h 460"/>
                    <a:gd name="T22" fmla="*/ 559 w 634"/>
                    <a:gd name="T23" fmla="*/ 415 h 460"/>
                    <a:gd name="T24" fmla="*/ 514 w 634"/>
                    <a:gd name="T25" fmla="*/ 460 h 460"/>
                    <a:gd name="T26" fmla="*/ 556 w 634"/>
                    <a:gd name="T27" fmla="*/ 437 h 460"/>
                    <a:gd name="T28" fmla="*/ 592 w 634"/>
                    <a:gd name="T29" fmla="*/ 386 h 460"/>
                    <a:gd name="T30" fmla="*/ 618 w 634"/>
                    <a:gd name="T31" fmla="*/ 327 h 460"/>
                    <a:gd name="T32" fmla="*/ 631 w 634"/>
                    <a:gd name="T33" fmla="*/ 263 h 460"/>
                    <a:gd name="T34" fmla="*/ 100 w 634"/>
                    <a:gd name="T35" fmla="*/ 0 h 460"/>
                    <a:gd name="T36" fmla="*/ 58 w 634"/>
                    <a:gd name="T37" fmla="*/ 49 h 460"/>
                    <a:gd name="T38" fmla="*/ 29 w 634"/>
                    <a:gd name="T39" fmla="*/ 104 h 460"/>
                    <a:gd name="T40" fmla="*/ 9 w 634"/>
                    <a:gd name="T41" fmla="*/ 165 h 460"/>
                    <a:gd name="T42" fmla="*/ 0 w 634"/>
                    <a:gd name="T43" fmla="*/ 230 h 460"/>
                    <a:gd name="T44" fmla="*/ 9 w 634"/>
                    <a:gd name="T45" fmla="*/ 298 h 460"/>
                    <a:gd name="T46" fmla="*/ 29 w 634"/>
                    <a:gd name="T47" fmla="*/ 356 h 460"/>
                    <a:gd name="T48" fmla="*/ 58 w 634"/>
                    <a:gd name="T49" fmla="*/ 415 h 460"/>
                    <a:gd name="T50" fmla="*/ 100 w 634"/>
                    <a:gd name="T51" fmla="*/ 460 h 460"/>
                    <a:gd name="T52" fmla="*/ 97 w 634"/>
                    <a:gd name="T53" fmla="*/ 437 h 460"/>
                    <a:gd name="T54" fmla="*/ 58 w 634"/>
                    <a:gd name="T55" fmla="*/ 389 h 460"/>
                    <a:gd name="T56" fmla="*/ 29 w 634"/>
                    <a:gd name="T57" fmla="*/ 331 h 460"/>
                    <a:gd name="T58" fmla="*/ 16 w 634"/>
                    <a:gd name="T59" fmla="*/ 266 h 460"/>
                    <a:gd name="T60" fmla="*/ 16 w 634"/>
                    <a:gd name="T61" fmla="*/ 198 h 460"/>
                    <a:gd name="T62" fmla="*/ 29 w 634"/>
                    <a:gd name="T63" fmla="*/ 133 h 460"/>
                    <a:gd name="T64" fmla="*/ 58 w 634"/>
                    <a:gd name="T65" fmla="*/ 72 h 460"/>
                    <a:gd name="T66" fmla="*/ 97 w 634"/>
                    <a:gd name="T67" fmla="*/ 23 h 460"/>
                    <a:gd name="T68" fmla="*/ 100 w 634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460">
                      <a:moveTo>
                        <a:pt x="634" y="230"/>
                      </a:moveTo>
                      <a:lnTo>
                        <a:pt x="631" y="198"/>
                      </a:lnTo>
                      <a:lnTo>
                        <a:pt x="624" y="165"/>
                      </a:lnTo>
                      <a:lnTo>
                        <a:pt x="618" y="133"/>
                      </a:lnTo>
                      <a:lnTo>
                        <a:pt x="605" y="104"/>
                      </a:lnTo>
                      <a:lnTo>
                        <a:pt x="592" y="75"/>
                      </a:lnTo>
                      <a:lnTo>
                        <a:pt x="576" y="49"/>
                      </a:lnTo>
                      <a:lnTo>
                        <a:pt x="556" y="23"/>
                      </a:lnTo>
                      <a:lnTo>
                        <a:pt x="534" y="0"/>
                      </a:lnTo>
                      <a:lnTo>
                        <a:pt x="514" y="0"/>
                      </a:lnTo>
                      <a:lnTo>
                        <a:pt x="537" y="23"/>
                      </a:lnTo>
                      <a:lnTo>
                        <a:pt x="559" y="46"/>
                      </a:lnTo>
                      <a:lnTo>
                        <a:pt x="576" y="72"/>
                      </a:lnTo>
                      <a:lnTo>
                        <a:pt x="592" y="101"/>
                      </a:lnTo>
                      <a:lnTo>
                        <a:pt x="605" y="133"/>
                      </a:lnTo>
                      <a:lnTo>
                        <a:pt x="614" y="162"/>
                      </a:lnTo>
                      <a:lnTo>
                        <a:pt x="618" y="198"/>
                      </a:lnTo>
                      <a:lnTo>
                        <a:pt x="621" y="230"/>
                      </a:lnTo>
                      <a:lnTo>
                        <a:pt x="618" y="266"/>
                      </a:lnTo>
                      <a:lnTo>
                        <a:pt x="614" y="298"/>
                      </a:lnTo>
                      <a:lnTo>
                        <a:pt x="605" y="331"/>
                      </a:lnTo>
                      <a:lnTo>
                        <a:pt x="592" y="360"/>
                      </a:lnTo>
                      <a:lnTo>
                        <a:pt x="576" y="389"/>
                      </a:lnTo>
                      <a:lnTo>
                        <a:pt x="559" y="415"/>
                      </a:lnTo>
                      <a:lnTo>
                        <a:pt x="537" y="437"/>
                      </a:lnTo>
                      <a:lnTo>
                        <a:pt x="514" y="460"/>
                      </a:lnTo>
                      <a:lnTo>
                        <a:pt x="534" y="460"/>
                      </a:lnTo>
                      <a:lnTo>
                        <a:pt x="556" y="437"/>
                      </a:lnTo>
                      <a:lnTo>
                        <a:pt x="576" y="415"/>
                      </a:lnTo>
                      <a:lnTo>
                        <a:pt x="592" y="386"/>
                      </a:lnTo>
                      <a:lnTo>
                        <a:pt x="605" y="356"/>
                      </a:lnTo>
                      <a:lnTo>
                        <a:pt x="618" y="327"/>
                      </a:lnTo>
                      <a:lnTo>
                        <a:pt x="624" y="298"/>
                      </a:lnTo>
                      <a:lnTo>
                        <a:pt x="631" y="263"/>
                      </a:lnTo>
                      <a:lnTo>
                        <a:pt x="634" y="230"/>
                      </a:lnTo>
                      <a:close/>
                      <a:moveTo>
                        <a:pt x="100" y="0"/>
                      </a:moveTo>
                      <a:lnTo>
                        <a:pt x="77" y="23"/>
                      </a:lnTo>
                      <a:lnTo>
                        <a:pt x="58" y="49"/>
                      </a:lnTo>
                      <a:lnTo>
                        <a:pt x="42" y="75"/>
                      </a:lnTo>
                      <a:lnTo>
                        <a:pt x="29" y="104"/>
                      </a:lnTo>
                      <a:lnTo>
                        <a:pt x="16" y="133"/>
                      </a:lnTo>
                      <a:lnTo>
                        <a:pt x="9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9" y="298"/>
                      </a:lnTo>
                      <a:lnTo>
                        <a:pt x="16" y="327"/>
                      </a:lnTo>
                      <a:lnTo>
                        <a:pt x="29" y="356"/>
                      </a:lnTo>
                      <a:lnTo>
                        <a:pt x="42" y="386"/>
                      </a:lnTo>
                      <a:lnTo>
                        <a:pt x="58" y="415"/>
                      </a:lnTo>
                      <a:lnTo>
                        <a:pt x="77" y="437"/>
                      </a:lnTo>
                      <a:lnTo>
                        <a:pt x="100" y="460"/>
                      </a:lnTo>
                      <a:lnTo>
                        <a:pt x="119" y="460"/>
                      </a:lnTo>
                      <a:lnTo>
                        <a:pt x="97" y="437"/>
                      </a:lnTo>
                      <a:lnTo>
                        <a:pt x="74" y="415"/>
                      </a:lnTo>
                      <a:lnTo>
                        <a:pt x="58" y="389"/>
                      </a:lnTo>
                      <a:lnTo>
                        <a:pt x="42" y="360"/>
                      </a:lnTo>
                      <a:lnTo>
                        <a:pt x="29" y="331"/>
                      </a:lnTo>
                      <a:lnTo>
                        <a:pt x="19" y="298"/>
                      </a:lnTo>
                      <a:lnTo>
                        <a:pt x="16" y="266"/>
                      </a:lnTo>
                      <a:lnTo>
                        <a:pt x="13" y="230"/>
                      </a:lnTo>
                      <a:lnTo>
                        <a:pt x="16" y="198"/>
                      </a:lnTo>
                      <a:lnTo>
                        <a:pt x="19" y="162"/>
                      </a:lnTo>
                      <a:lnTo>
                        <a:pt x="29" y="133"/>
                      </a:lnTo>
                      <a:lnTo>
                        <a:pt x="42" y="101"/>
                      </a:lnTo>
                      <a:lnTo>
                        <a:pt x="58" y="72"/>
                      </a:lnTo>
                      <a:lnTo>
                        <a:pt x="74" y="46"/>
                      </a:lnTo>
                      <a:lnTo>
                        <a:pt x="97" y="23"/>
                      </a:lnTo>
                      <a:lnTo>
                        <a:pt x="119" y="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E74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5" name="Freeform 494"/>
                <p:cNvSpPr>
                  <a:spLocks noEditPoints="1"/>
                </p:cNvSpPr>
                <p:nvPr/>
              </p:nvSpPr>
              <p:spPr bwMode="auto">
                <a:xfrm>
                  <a:off x="2715" y="2527"/>
                  <a:ext cx="621" cy="460"/>
                </a:xfrm>
                <a:custGeom>
                  <a:avLst/>
                  <a:gdLst>
                    <a:gd name="T0" fmla="*/ 618 w 621"/>
                    <a:gd name="T1" fmla="*/ 198 h 460"/>
                    <a:gd name="T2" fmla="*/ 605 w 621"/>
                    <a:gd name="T3" fmla="*/ 133 h 460"/>
                    <a:gd name="T4" fmla="*/ 579 w 621"/>
                    <a:gd name="T5" fmla="*/ 75 h 460"/>
                    <a:gd name="T6" fmla="*/ 540 w 621"/>
                    <a:gd name="T7" fmla="*/ 23 h 460"/>
                    <a:gd name="T8" fmla="*/ 498 w 621"/>
                    <a:gd name="T9" fmla="*/ 0 h 460"/>
                    <a:gd name="T10" fmla="*/ 544 w 621"/>
                    <a:gd name="T11" fmla="*/ 46 h 460"/>
                    <a:gd name="T12" fmla="*/ 579 w 621"/>
                    <a:gd name="T13" fmla="*/ 101 h 460"/>
                    <a:gd name="T14" fmla="*/ 602 w 621"/>
                    <a:gd name="T15" fmla="*/ 162 h 460"/>
                    <a:gd name="T16" fmla="*/ 608 w 621"/>
                    <a:gd name="T17" fmla="*/ 230 h 460"/>
                    <a:gd name="T18" fmla="*/ 602 w 621"/>
                    <a:gd name="T19" fmla="*/ 298 h 460"/>
                    <a:gd name="T20" fmla="*/ 579 w 621"/>
                    <a:gd name="T21" fmla="*/ 360 h 460"/>
                    <a:gd name="T22" fmla="*/ 544 w 621"/>
                    <a:gd name="T23" fmla="*/ 415 h 460"/>
                    <a:gd name="T24" fmla="*/ 498 w 621"/>
                    <a:gd name="T25" fmla="*/ 460 h 460"/>
                    <a:gd name="T26" fmla="*/ 540 w 621"/>
                    <a:gd name="T27" fmla="*/ 437 h 460"/>
                    <a:gd name="T28" fmla="*/ 579 w 621"/>
                    <a:gd name="T29" fmla="*/ 386 h 460"/>
                    <a:gd name="T30" fmla="*/ 605 w 621"/>
                    <a:gd name="T31" fmla="*/ 327 h 460"/>
                    <a:gd name="T32" fmla="*/ 618 w 621"/>
                    <a:gd name="T33" fmla="*/ 266 h 460"/>
                    <a:gd name="T34" fmla="*/ 104 w 621"/>
                    <a:gd name="T35" fmla="*/ 0 h 460"/>
                    <a:gd name="T36" fmla="*/ 62 w 621"/>
                    <a:gd name="T37" fmla="*/ 46 h 460"/>
                    <a:gd name="T38" fmla="*/ 29 w 621"/>
                    <a:gd name="T39" fmla="*/ 101 h 460"/>
                    <a:gd name="T40" fmla="*/ 10 w 621"/>
                    <a:gd name="T41" fmla="*/ 165 h 460"/>
                    <a:gd name="T42" fmla="*/ 0 w 621"/>
                    <a:gd name="T43" fmla="*/ 230 h 460"/>
                    <a:gd name="T44" fmla="*/ 10 w 621"/>
                    <a:gd name="T45" fmla="*/ 298 h 460"/>
                    <a:gd name="T46" fmla="*/ 29 w 621"/>
                    <a:gd name="T47" fmla="*/ 360 h 460"/>
                    <a:gd name="T48" fmla="*/ 62 w 621"/>
                    <a:gd name="T49" fmla="*/ 415 h 460"/>
                    <a:gd name="T50" fmla="*/ 104 w 621"/>
                    <a:gd name="T51" fmla="*/ 460 h 460"/>
                    <a:gd name="T52" fmla="*/ 97 w 621"/>
                    <a:gd name="T53" fmla="*/ 441 h 460"/>
                    <a:gd name="T54" fmla="*/ 58 w 621"/>
                    <a:gd name="T55" fmla="*/ 389 h 460"/>
                    <a:gd name="T56" fmla="*/ 29 w 621"/>
                    <a:gd name="T57" fmla="*/ 331 h 460"/>
                    <a:gd name="T58" fmla="*/ 16 w 621"/>
                    <a:gd name="T59" fmla="*/ 266 h 460"/>
                    <a:gd name="T60" fmla="*/ 16 w 621"/>
                    <a:gd name="T61" fmla="*/ 195 h 460"/>
                    <a:gd name="T62" fmla="*/ 29 w 621"/>
                    <a:gd name="T63" fmla="*/ 130 h 460"/>
                    <a:gd name="T64" fmla="*/ 58 w 621"/>
                    <a:gd name="T65" fmla="*/ 72 h 460"/>
                    <a:gd name="T66" fmla="*/ 97 w 621"/>
                    <a:gd name="T67" fmla="*/ 23 h 460"/>
                    <a:gd name="T68" fmla="*/ 104 w 621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1" h="460">
                      <a:moveTo>
                        <a:pt x="621" y="230"/>
                      </a:moveTo>
                      <a:lnTo>
                        <a:pt x="618" y="198"/>
                      </a:lnTo>
                      <a:lnTo>
                        <a:pt x="615" y="165"/>
                      </a:lnTo>
                      <a:lnTo>
                        <a:pt x="605" y="133"/>
                      </a:lnTo>
                      <a:lnTo>
                        <a:pt x="592" y="101"/>
                      </a:lnTo>
                      <a:lnTo>
                        <a:pt x="579" y="75"/>
                      </a:lnTo>
                      <a:lnTo>
                        <a:pt x="560" y="46"/>
                      </a:lnTo>
                      <a:lnTo>
                        <a:pt x="540" y="23"/>
                      </a:lnTo>
                      <a:lnTo>
                        <a:pt x="518" y="0"/>
                      </a:lnTo>
                      <a:lnTo>
                        <a:pt x="498" y="0"/>
                      </a:lnTo>
                      <a:lnTo>
                        <a:pt x="524" y="23"/>
                      </a:lnTo>
                      <a:lnTo>
                        <a:pt x="544" y="46"/>
                      </a:lnTo>
                      <a:lnTo>
                        <a:pt x="563" y="72"/>
                      </a:lnTo>
                      <a:lnTo>
                        <a:pt x="579" y="101"/>
                      </a:lnTo>
                      <a:lnTo>
                        <a:pt x="592" y="130"/>
                      </a:lnTo>
                      <a:lnTo>
                        <a:pt x="602" y="162"/>
                      </a:lnTo>
                      <a:lnTo>
                        <a:pt x="608" y="195"/>
                      </a:lnTo>
                      <a:lnTo>
                        <a:pt x="608" y="230"/>
                      </a:lnTo>
                      <a:lnTo>
                        <a:pt x="608" y="266"/>
                      </a:lnTo>
                      <a:lnTo>
                        <a:pt x="602" y="298"/>
                      </a:lnTo>
                      <a:lnTo>
                        <a:pt x="592" y="331"/>
                      </a:lnTo>
                      <a:lnTo>
                        <a:pt x="579" y="360"/>
                      </a:lnTo>
                      <a:lnTo>
                        <a:pt x="563" y="389"/>
                      </a:lnTo>
                      <a:lnTo>
                        <a:pt x="544" y="415"/>
                      </a:lnTo>
                      <a:lnTo>
                        <a:pt x="524" y="441"/>
                      </a:lnTo>
                      <a:lnTo>
                        <a:pt x="498" y="460"/>
                      </a:lnTo>
                      <a:lnTo>
                        <a:pt x="518" y="460"/>
                      </a:lnTo>
                      <a:lnTo>
                        <a:pt x="540" y="437"/>
                      </a:lnTo>
                      <a:lnTo>
                        <a:pt x="560" y="415"/>
                      </a:lnTo>
                      <a:lnTo>
                        <a:pt x="579" y="386"/>
                      </a:lnTo>
                      <a:lnTo>
                        <a:pt x="592" y="360"/>
                      </a:lnTo>
                      <a:lnTo>
                        <a:pt x="605" y="327"/>
                      </a:lnTo>
                      <a:lnTo>
                        <a:pt x="615" y="298"/>
                      </a:lnTo>
                      <a:lnTo>
                        <a:pt x="618" y="266"/>
                      </a:lnTo>
                      <a:lnTo>
                        <a:pt x="621" y="230"/>
                      </a:lnTo>
                      <a:close/>
                      <a:moveTo>
                        <a:pt x="104" y="0"/>
                      </a:moveTo>
                      <a:lnTo>
                        <a:pt x="81" y="23"/>
                      </a:lnTo>
                      <a:lnTo>
                        <a:pt x="62" y="46"/>
                      </a:lnTo>
                      <a:lnTo>
                        <a:pt x="42" y="75"/>
                      </a:lnTo>
                      <a:lnTo>
                        <a:pt x="29" y="101"/>
                      </a:lnTo>
                      <a:lnTo>
                        <a:pt x="16" y="133"/>
                      </a:lnTo>
                      <a:lnTo>
                        <a:pt x="10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6"/>
                      </a:lnTo>
                      <a:lnTo>
                        <a:pt x="10" y="298"/>
                      </a:lnTo>
                      <a:lnTo>
                        <a:pt x="16" y="327"/>
                      </a:lnTo>
                      <a:lnTo>
                        <a:pt x="29" y="360"/>
                      </a:lnTo>
                      <a:lnTo>
                        <a:pt x="42" y="386"/>
                      </a:lnTo>
                      <a:lnTo>
                        <a:pt x="62" y="415"/>
                      </a:lnTo>
                      <a:lnTo>
                        <a:pt x="81" y="437"/>
                      </a:lnTo>
                      <a:lnTo>
                        <a:pt x="104" y="460"/>
                      </a:lnTo>
                      <a:lnTo>
                        <a:pt x="123" y="460"/>
                      </a:lnTo>
                      <a:lnTo>
                        <a:pt x="97" y="441"/>
                      </a:lnTo>
                      <a:lnTo>
                        <a:pt x="78" y="415"/>
                      </a:lnTo>
                      <a:lnTo>
                        <a:pt x="58" y="389"/>
                      </a:lnTo>
                      <a:lnTo>
                        <a:pt x="42" y="360"/>
                      </a:lnTo>
                      <a:lnTo>
                        <a:pt x="29" y="331"/>
                      </a:lnTo>
                      <a:lnTo>
                        <a:pt x="20" y="298"/>
                      </a:lnTo>
                      <a:lnTo>
                        <a:pt x="16" y="266"/>
                      </a:lnTo>
                      <a:lnTo>
                        <a:pt x="13" y="230"/>
                      </a:lnTo>
                      <a:lnTo>
                        <a:pt x="16" y="195"/>
                      </a:lnTo>
                      <a:lnTo>
                        <a:pt x="20" y="162"/>
                      </a:lnTo>
                      <a:lnTo>
                        <a:pt x="29" y="130"/>
                      </a:lnTo>
                      <a:lnTo>
                        <a:pt x="42" y="101"/>
                      </a:lnTo>
                      <a:lnTo>
                        <a:pt x="58" y="72"/>
                      </a:lnTo>
                      <a:lnTo>
                        <a:pt x="78" y="46"/>
                      </a:lnTo>
                      <a:lnTo>
                        <a:pt x="97" y="23"/>
                      </a:lnTo>
                      <a:lnTo>
                        <a:pt x="123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rgbClr val="E7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6" name="Freeform 495"/>
                <p:cNvSpPr>
                  <a:spLocks noEditPoints="1"/>
                </p:cNvSpPr>
                <p:nvPr/>
              </p:nvSpPr>
              <p:spPr bwMode="auto">
                <a:xfrm>
                  <a:off x="2722" y="2527"/>
                  <a:ext cx="608" cy="460"/>
                </a:xfrm>
                <a:custGeom>
                  <a:avLst/>
                  <a:gdLst>
                    <a:gd name="T0" fmla="*/ 605 w 608"/>
                    <a:gd name="T1" fmla="*/ 198 h 460"/>
                    <a:gd name="T2" fmla="*/ 592 w 608"/>
                    <a:gd name="T3" fmla="*/ 133 h 460"/>
                    <a:gd name="T4" fmla="*/ 563 w 608"/>
                    <a:gd name="T5" fmla="*/ 72 h 460"/>
                    <a:gd name="T6" fmla="*/ 524 w 608"/>
                    <a:gd name="T7" fmla="*/ 23 h 460"/>
                    <a:gd name="T8" fmla="*/ 482 w 608"/>
                    <a:gd name="T9" fmla="*/ 0 h 460"/>
                    <a:gd name="T10" fmla="*/ 530 w 608"/>
                    <a:gd name="T11" fmla="*/ 46 h 460"/>
                    <a:gd name="T12" fmla="*/ 566 w 608"/>
                    <a:gd name="T13" fmla="*/ 101 h 460"/>
                    <a:gd name="T14" fmla="*/ 589 w 608"/>
                    <a:gd name="T15" fmla="*/ 162 h 460"/>
                    <a:gd name="T16" fmla="*/ 595 w 608"/>
                    <a:gd name="T17" fmla="*/ 230 h 460"/>
                    <a:gd name="T18" fmla="*/ 589 w 608"/>
                    <a:gd name="T19" fmla="*/ 298 h 460"/>
                    <a:gd name="T20" fmla="*/ 566 w 608"/>
                    <a:gd name="T21" fmla="*/ 360 h 460"/>
                    <a:gd name="T22" fmla="*/ 530 w 608"/>
                    <a:gd name="T23" fmla="*/ 415 h 460"/>
                    <a:gd name="T24" fmla="*/ 482 w 608"/>
                    <a:gd name="T25" fmla="*/ 460 h 460"/>
                    <a:gd name="T26" fmla="*/ 524 w 608"/>
                    <a:gd name="T27" fmla="*/ 437 h 460"/>
                    <a:gd name="T28" fmla="*/ 563 w 608"/>
                    <a:gd name="T29" fmla="*/ 389 h 460"/>
                    <a:gd name="T30" fmla="*/ 592 w 608"/>
                    <a:gd name="T31" fmla="*/ 331 h 460"/>
                    <a:gd name="T32" fmla="*/ 605 w 608"/>
                    <a:gd name="T33" fmla="*/ 266 h 460"/>
                    <a:gd name="T34" fmla="*/ 106 w 608"/>
                    <a:gd name="T35" fmla="*/ 0 h 460"/>
                    <a:gd name="T36" fmla="*/ 61 w 608"/>
                    <a:gd name="T37" fmla="*/ 46 h 460"/>
                    <a:gd name="T38" fmla="*/ 29 w 608"/>
                    <a:gd name="T39" fmla="*/ 101 h 460"/>
                    <a:gd name="T40" fmla="*/ 6 w 608"/>
                    <a:gd name="T41" fmla="*/ 162 h 460"/>
                    <a:gd name="T42" fmla="*/ 0 w 608"/>
                    <a:gd name="T43" fmla="*/ 230 h 460"/>
                    <a:gd name="T44" fmla="*/ 6 w 608"/>
                    <a:gd name="T45" fmla="*/ 298 h 460"/>
                    <a:gd name="T46" fmla="*/ 29 w 608"/>
                    <a:gd name="T47" fmla="*/ 360 h 460"/>
                    <a:gd name="T48" fmla="*/ 61 w 608"/>
                    <a:gd name="T49" fmla="*/ 415 h 460"/>
                    <a:gd name="T50" fmla="*/ 106 w 608"/>
                    <a:gd name="T51" fmla="*/ 460 h 460"/>
                    <a:gd name="T52" fmla="*/ 100 w 608"/>
                    <a:gd name="T53" fmla="*/ 441 h 460"/>
                    <a:gd name="T54" fmla="*/ 58 w 608"/>
                    <a:gd name="T55" fmla="*/ 389 h 460"/>
                    <a:gd name="T56" fmla="*/ 29 w 608"/>
                    <a:gd name="T57" fmla="*/ 331 h 460"/>
                    <a:gd name="T58" fmla="*/ 13 w 608"/>
                    <a:gd name="T59" fmla="*/ 266 h 460"/>
                    <a:gd name="T60" fmla="*/ 13 w 608"/>
                    <a:gd name="T61" fmla="*/ 195 h 460"/>
                    <a:gd name="T62" fmla="*/ 29 w 608"/>
                    <a:gd name="T63" fmla="*/ 130 h 460"/>
                    <a:gd name="T64" fmla="*/ 58 w 608"/>
                    <a:gd name="T65" fmla="*/ 72 h 460"/>
                    <a:gd name="T66" fmla="*/ 100 w 608"/>
                    <a:gd name="T67" fmla="*/ 20 h 460"/>
                    <a:gd name="T68" fmla="*/ 106 w 608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8" h="460">
                      <a:moveTo>
                        <a:pt x="608" y="230"/>
                      </a:moveTo>
                      <a:lnTo>
                        <a:pt x="605" y="198"/>
                      </a:lnTo>
                      <a:lnTo>
                        <a:pt x="601" y="162"/>
                      </a:lnTo>
                      <a:lnTo>
                        <a:pt x="592" y="133"/>
                      </a:lnTo>
                      <a:lnTo>
                        <a:pt x="579" y="101"/>
                      </a:lnTo>
                      <a:lnTo>
                        <a:pt x="563" y="72"/>
                      </a:lnTo>
                      <a:lnTo>
                        <a:pt x="546" y="46"/>
                      </a:lnTo>
                      <a:lnTo>
                        <a:pt x="524" y="23"/>
                      </a:lnTo>
                      <a:lnTo>
                        <a:pt x="501" y="0"/>
                      </a:lnTo>
                      <a:lnTo>
                        <a:pt x="482" y="0"/>
                      </a:lnTo>
                      <a:lnTo>
                        <a:pt x="508" y="20"/>
                      </a:lnTo>
                      <a:lnTo>
                        <a:pt x="530" y="46"/>
                      </a:lnTo>
                      <a:lnTo>
                        <a:pt x="550" y="72"/>
                      </a:lnTo>
                      <a:lnTo>
                        <a:pt x="566" y="101"/>
                      </a:lnTo>
                      <a:lnTo>
                        <a:pt x="579" y="130"/>
                      </a:lnTo>
                      <a:lnTo>
                        <a:pt x="589" y="162"/>
                      </a:lnTo>
                      <a:lnTo>
                        <a:pt x="595" y="195"/>
                      </a:lnTo>
                      <a:lnTo>
                        <a:pt x="595" y="230"/>
                      </a:lnTo>
                      <a:lnTo>
                        <a:pt x="595" y="266"/>
                      </a:lnTo>
                      <a:lnTo>
                        <a:pt x="589" y="298"/>
                      </a:lnTo>
                      <a:lnTo>
                        <a:pt x="579" y="331"/>
                      </a:lnTo>
                      <a:lnTo>
                        <a:pt x="566" y="360"/>
                      </a:lnTo>
                      <a:lnTo>
                        <a:pt x="550" y="389"/>
                      </a:lnTo>
                      <a:lnTo>
                        <a:pt x="530" y="415"/>
                      </a:lnTo>
                      <a:lnTo>
                        <a:pt x="508" y="441"/>
                      </a:lnTo>
                      <a:lnTo>
                        <a:pt x="482" y="460"/>
                      </a:lnTo>
                      <a:lnTo>
                        <a:pt x="501" y="460"/>
                      </a:lnTo>
                      <a:lnTo>
                        <a:pt x="524" y="437"/>
                      </a:lnTo>
                      <a:lnTo>
                        <a:pt x="546" y="415"/>
                      </a:lnTo>
                      <a:lnTo>
                        <a:pt x="563" y="389"/>
                      </a:lnTo>
                      <a:lnTo>
                        <a:pt x="579" y="360"/>
                      </a:lnTo>
                      <a:lnTo>
                        <a:pt x="592" y="331"/>
                      </a:lnTo>
                      <a:lnTo>
                        <a:pt x="601" y="298"/>
                      </a:lnTo>
                      <a:lnTo>
                        <a:pt x="605" y="266"/>
                      </a:lnTo>
                      <a:lnTo>
                        <a:pt x="608" y="230"/>
                      </a:lnTo>
                      <a:close/>
                      <a:moveTo>
                        <a:pt x="106" y="0"/>
                      </a:moveTo>
                      <a:lnTo>
                        <a:pt x="84" y="23"/>
                      </a:lnTo>
                      <a:lnTo>
                        <a:pt x="61" y="46"/>
                      </a:lnTo>
                      <a:lnTo>
                        <a:pt x="45" y="72"/>
                      </a:lnTo>
                      <a:lnTo>
                        <a:pt x="29" y="101"/>
                      </a:lnTo>
                      <a:lnTo>
                        <a:pt x="16" y="133"/>
                      </a:lnTo>
                      <a:lnTo>
                        <a:pt x="6" y="162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6"/>
                      </a:lnTo>
                      <a:lnTo>
                        <a:pt x="6" y="298"/>
                      </a:lnTo>
                      <a:lnTo>
                        <a:pt x="16" y="331"/>
                      </a:lnTo>
                      <a:lnTo>
                        <a:pt x="29" y="360"/>
                      </a:lnTo>
                      <a:lnTo>
                        <a:pt x="45" y="389"/>
                      </a:lnTo>
                      <a:lnTo>
                        <a:pt x="61" y="415"/>
                      </a:lnTo>
                      <a:lnTo>
                        <a:pt x="84" y="437"/>
                      </a:lnTo>
                      <a:lnTo>
                        <a:pt x="106" y="460"/>
                      </a:lnTo>
                      <a:lnTo>
                        <a:pt x="126" y="460"/>
                      </a:lnTo>
                      <a:lnTo>
                        <a:pt x="100" y="441"/>
                      </a:lnTo>
                      <a:lnTo>
                        <a:pt x="77" y="415"/>
                      </a:lnTo>
                      <a:lnTo>
                        <a:pt x="58" y="389"/>
                      </a:lnTo>
                      <a:lnTo>
                        <a:pt x="42" y="360"/>
                      </a:lnTo>
                      <a:lnTo>
                        <a:pt x="29" y="331"/>
                      </a:lnTo>
                      <a:lnTo>
                        <a:pt x="19" y="298"/>
                      </a:lnTo>
                      <a:lnTo>
                        <a:pt x="13" y="266"/>
                      </a:lnTo>
                      <a:lnTo>
                        <a:pt x="13" y="230"/>
                      </a:lnTo>
                      <a:lnTo>
                        <a:pt x="13" y="195"/>
                      </a:lnTo>
                      <a:lnTo>
                        <a:pt x="19" y="162"/>
                      </a:lnTo>
                      <a:lnTo>
                        <a:pt x="29" y="130"/>
                      </a:lnTo>
                      <a:lnTo>
                        <a:pt x="42" y="101"/>
                      </a:lnTo>
                      <a:lnTo>
                        <a:pt x="58" y="72"/>
                      </a:lnTo>
                      <a:lnTo>
                        <a:pt x="77" y="46"/>
                      </a:lnTo>
                      <a:lnTo>
                        <a:pt x="100" y="20"/>
                      </a:lnTo>
                      <a:lnTo>
                        <a:pt x="126" y="0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solidFill>
                  <a:srgbClr val="E741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7" name="Freeform 496"/>
                <p:cNvSpPr>
                  <a:spLocks noEditPoints="1"/>
                </p:cNvSpPr>
                <p:nvPr/>
              </p:nvSpPr>
              <p:spPr bwMode="auto">
                <a:xfrm>
                  <a:off x="2728" y="2527"/>
                  <a:ext cx="595" cy="460"/>
                </a:xfrm>
                <a:custGeom>
                  <a:avLst/>
                  <a:gdLst>
                    <a:gd name="T0" fmla="*/ 595 w 595"/>
                    <a:gd name="T1" fmla="*/ 195 h 460"/>
                    <a:gd name="T2" fmla="*/ 579 w 595"/>
                    <a:gd name="T3" fmla="*/ 130 h 460"/>
                    <a:gd name="T4" fmla="*/ 550 w 595"/>
                    <a:gd name="T5" fmla="*/ 72 h 460"/>
                    <a:gd name="T6" fmla="*/ 511 w 595"/>
                    <a:gd name="T7" fmla="*/ 23 h 460"/>
                    <a:gd name="T8" fmla="*/ 476 w 595"/>
                    <a:gd name="T9" fmla="*/ 0 h 460"/>
                    <a:gd name="T10" fmla="*/ 492 w 595"/>
                    <a:gd name="T11" fmla="*/ 20 h 460"/>
                    <a:gd name="T12" fmla="*/ 534 w 595"/>
                    <a:gd name="T13" fmla="*/ 72 h 460"/>
                    <a:gd name="T14" fmla="*/ 566 w 595"/>
                    <a:gd name="T15" fmla="*/ 130 h 460"/>
                    <a:gd name="T16" fmla="*/ 583 w 595"/>
                    <a:gd name="T17" fmla="*/ 195 h 460"/>
                    <a:gd name="T18" fmla="*/ 583 w 595"/>
                    <a:gd name="T19" fmla="*/ 266 h 460"/>
                    <a:gd name="T20" fmla="*/ 566 w 595"/>
                    <a:gd name="T21" fmla="*/ 331 h 460"/>
                    <a:gd name="T22" fmla="*/ 534 w 595"/>
                    <a:gd name="T23" fmla="*/ 392 h 460"/>
                    <a:gd name="T24" fmla="*/ 492 w 595"/>
                    <a:gd name="T25" fmla="*/ 441 h 460"/>
                    <a:gd name="T26" fmla="*/ 476 w 595"/>
                    <a:gd name="T27" fmla="*/ 460 h 460"/>
                    <a:gd name="T28" fmla="*/ 511 w 595"/>
                    <a:gd name="T29" fmla="*/ 441 h 460"/>
                    <a:gd name="T30" fmla="*/ 550 w 595"/>
                    <a:gd name="T31" fmla="*/ 389 h 460"/>
                    <a:gd name="T32" fmla="*/ 579 w 595"/>
                    <a:gd name="T33" fmla="*/ 331 h 460"/>
                    <a:gd name="T34" fmla="*/ 595 w 595"/>
                    <a:gd name="T35" fmla="*/ 266 h 460"/>
                    <a:gd name="T36" fmla="*/ 110 w 595"/>
                    <a:gd name="T37" fmla="*/ 0 h 460"/>
                    <a:gd name="T38" fmla="*/ 65 w 595"/>
                    <a:gd name="T39" fmla="*/ 46 h 460"/>
                    <a:gd name="T40" fmla="*/ 29 w 595"/>
                    <a:gd name="T41" fmla="*/ 101 h 460"/>
                    <a:gd name="T42" fmla="*/ 7 w 595"/>
                    <a:gd name="T43" fmla="*/ 162 h 460"/>
                    <a:gd name="T44" fmla="*/ 0 w 595"/>
                    <a:gd name="T45" fmla="*/ 230 h 460"/>
                    <a:gd name="T46" fmla="*/ 7 w 595"/>
                    <a:gd name="T47" fmla="*/ 298 h 460"/>
                    <a:gd name="T48" fmla="*/ 29 w 595"/>
                    <a:gd name="T49" fmla="*/ 360 h 460"/>
                    <a:gd name="T50" fmla="*/ 65 w 595"/>
                    <a:gd name="T51" fmla="*/ 415 h 460"/>
                    <a:gd name="T52" fmla="*/ 110 w 595"/>
                    <a:gd name="T53" fmla="*/ 460 h 460"/>
                    <a:gd name="T54" fmla="*/ 130 w 595"/>
                    <a:gd name="T55" fmla="*/ 460 h 460"/>
                    <a:gd name="T56" fmla="*/ 81 w 595"/>
                    <a:gd name="T57" fmla="*/ 418 h 460"/>
                    <a:gd name="T58" fmla="*/ 42 w 595"/>
                    <a:gd name="T59" fmla="*/ 363 h 460"/>
                    <a:gd name="T60" fmla="*/ 20 w 595"/>
                    <a:gd name="T61" fmla="*/ 298 h 460"/>
                    <a:gd name="T62" fmla="*/ 13 w 595"/>
                    <a:gd name="T63" fmla="*/ 230 h 460"/>
                    <a:gd name="T64" fmla="*/ 20 w 595"/>
                    <a:gd name="T65" fmla="*/ 162 h 460"/>
                    <a:gd name="T66" fmla="*/ 42 w 595"/>
                    <a:gd name="T67" fmla="*/ 97 h 460"/>
                    <a:gd name="T68" fmla="*/ 81 w 595"/>
                    <a:gd name="T69" fmla="*/ 46 h 460"/>
                    <a:gd name="T70" fmla="*/ 130 w 595"/>
                    <a:gd name="T71" fmla="*/ 0 h 460"/>
                    <a:gd name="T72" fmla="*/ 110 w 595"/>
                    <a:gd name="T73" fmla="*/ 0 h 46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95" h="460">
                      <a:moveTo>
                        <a:pt x="595" y="230"/>
                      </a:moveTo>
                      <a:lnTo>
                        <a:pt x="595" y="195"/>
                      </a:lnTo>
                      <a:lnTo>
                        <a:pt x="589" y="162"/>
                      </a:lnTo>
                      <a:lnTo>
                        <a:pt x="579" y="130"/>
                      </a:lnTo>
                      <a:lnTo>
                        <a:pt x="566" y="101"/>
                      </a:lnTo>
                      <a:lnTo>
                        <a:pt x="550" y="72"/>
                      </a:lnTo>
                      <a:lnTo>
                        <a:pt x="531" y="46"/>
                      </a:lnTo>
                      <a:lnTo>
                        <a:pt x="511" y="23"/>
                      </a:lnTo>
                      <a:lnTo>
                        <a:pt x="485" y="0"/>
                      </a:lnTo>
                      <a:lnTo>
                        <a:pt x="476" y="0"/>
                      </a:lnTo>
                      <a:lnTo>
                        <a:pt x="466" y="0"/>
                      </a:lnTo>
                      <a:lnTo>
                        <a:pt x="492" y="20"/>
                      </a:lnTo>
                      <a:lnTo>
                        <a:pt x="515" y="46"/>
                      </a:lnTo>
                      <a:lnTo>
                        <a:pt x="534" y="72"/>
                      </a:lnTo>
                      <a:lnTo>
                        <a:pt x="553" y="97"/>
                      </a:lnTo>
                      <a:lnTo>
                        <a:pt x="566" y="130"/>
                      </a:lnTo>
                      <a:lnTo>
                        <a:pt x="576" y="162"/>
                      </a:lnTo>
                      <a:lnTo>
                        <a:pt x="583" y="195"/>
                      </a:lnTo>
                      <a:lnTo>
                        <a:pt x="586" y="230"/>
                      </a:lnTo>
                      <a:lnTo>
                        <a:pt x="583" y="266"/>
                      </a:lnTo>
                      <a:lnTo>
                        <a:pt x="576" y="298"/>
                      </a:lnTo>
                      <a:lnTo>
                        <a:pt x="566" y="331"/>
                      </a:lnTo>
                      <a:lnTo>
                        <a:pt x="553" y="363"/>
                      </a:lnTo>
                      <a:lnTo>
                        <a:pt x="534" y="392"/>
                      </a:lnTo>
                      <a:lnTo>
                        <a:pt x="515" y="418"/>
                      </a:lnTo>
                      <a:lnTo>
                        <a:pt x="492" y="441"/>
                      </a:lnTo>
                      <a:lnTo>
                        <a:pt x="466" y="460"/>
                      </a:lnTo>
                      <a:lnTo>
                        <a:pt x="476" y="460"/>
                      </a:lnTo>
                      <a:lnTo>
                        <a:pt x="485" y="460"/>
                      </a:lnTo>
                      <a:lnTo>
                        <a:pt x="511" y="441"/>
                      </a:lnTo>
                      <a:lnTo>
                        <a:pt x="531" y="415"/>
                      </a:lnTo>
                      <a:lnTo>
                        <a:pt x="550" y="389"/>
                      </a:lnTo>
                      <a:lnTo>
                        <a:pt x="566" y="360"/>
                      </a:lnTo>
                      <a:lnTo>
                        <a:pt x="579" y="331"/>
                      </a:lnTo>
                      <a:lnTo>
                        <a:pt x="589" y="298"/>
                      </a:lnTo>
                      <a:lnTo>
                        <a:pt x="595" y="266"/>
                      </a:lnTo>
                      <a:lnTo>
                        <a:pt x="595" y="230"/>
                      </a:lnTo>
                      <a:close/>
                      <a:moveTo>
                        <a:pt x="110" y="0"/>
                      </a:moveTo>
                      <a:lnTo>
                        <a:pt x="84" y="23"/>
                      </a:lnTo>
                      <a:lnTo>
                        <a:pt x="65" y="46"/>
                      </a:lnTo>
                      <a:lnTo>
                        <a:pt x="45" y="72"/>
                      </a:lnTo>
                      <a:lnTo>
                        <a:pt x="29" y="101"/>
                      </a:lnTo>
                      <a:lnTo>
                        <a:pt x="16" y="130"/>
                      </a:lnTo>
                      <a:lnTo>
                        <a:pt x="7" y="162"/>
                      </a:lnTo>
                      <a:lnTo>
                        <a:pt x="3" y="195"/>
                      </a:lnTo>
                      <a:lnTo>
                        <a:pt x="0" y="230"/>
                      </a:lnTo>
                      <a:lnTo>
                        <a:pt x="3" y="266"/>
                      </a:lnTo>
                      <a:lnTo>
                        <a:pt x="7" y="298"/>
                      </a:lnTo>
                      <a:lnTo>
                        <a:pt x="16" y="331"/>
                      </a:lnTo>
                      <a:lnTo>
                        <a:pt x="29" y="360"/>
                      </a:lnTo>
                      <a:lnTo>
                        <a:pt x="45" y="389"/>
                      </a:lnTo>
                      <a:lnTo>
                        <a:pt x="65" y="415"/>
                      </a:lnTo>
                      <a:lnTo>
                        <a:pt x="84" y="441"/>
                      </a:lnTo>
                      <a:lnTo>
                        <a:pt x="110" y="460"/>
                      </a:lnTo>
                      <a:lnTo>
                        <a:pt x="120" y="460"/>
                      </a:lnTo>
                      <a:lnTo>
                        <a:pt x="130" y="460"/>
                      </a:lnTo>
                      <a:lnTo>
                        <a:pt x="104" y="441"/>
                      </a:lnTo>
                      <a:lnTo>
                        <a:pt x="81" y="418"/>
                      </a:lnTo>
                      <a:lnTo>
                        <a:pt x="62" y="392"/>
                      </a:lnTo>
                      <a:lnTo>
                        <a:pt x="42" y="363"/>
                      </a:lnTo>
                      <a:lnTo>
                        <a:pt x="29" y="331"/>
                      </a:lnTo>
                      <a:lnTo>
                        <a:pt x="20" y="298"/>
                      </a:lnTo>
                      <a:lnTo>
                        <a:pt x="13" y="266"/>
                      </a:lnTo>
                      <a:lnTo>
                        <a:pt x="13" y="230"/>
                      </a:lnTo>
                      <a:lnTo>
                        <a:pt x="13" y="195"/>
                      </a:lnTo>
                      <a:lnTo>
                        <a:pt x="20" y="162"/>
                      </a:lnTo>
                      <a:lnTo>
                        <a:pt x="29" y="130"/>
                      </a:lnTo>
                      <a:lnTo>
                        <a:pt x="42" y="97"/>
                      </a:lnTo>
                      <a:lnTo>
                        <a:pt x="62" y="72"/>
                      </a:lnTo>
                      <a:lnTo>
                        <a:pt x="81" y="46"/>
                      </a:lnTo>
                      <a:lnTo>
                        <a:pt x="104" y="2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E741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8" name="Freeform 497"/>
                <p:cNvSpPr>
                  <a:spLocks noEditPoints="1"/>
                </p:cNvSpPr>
                <p:nvPr/>
              </p:nvSpPr>
              <p:spPr bwMode="auto">
                <a:xfrm>
                  <a:off x="2735" y="2527"/>
                  <a:ext cx="582" cy="463"/>
                </a:xfrm>
                <a:custGeom>
                  <a:avLst/>
                  <a:gdLst>
                    <a:gd name="T0" fmla="*/ 582 w 582"/>
                    <a:gd name="T1" fmla="*/ 195 h 463"/>
                    <a:gd name="T2" fmla="*/ 566 w 582"/>
                    <a:gd name="T3" fmla="*/ 130 h 463"/>
                    <a:gd name="T4" fmla="*/ 537 w 582"/>
                    <a:gd name="T5" fmla="*/ 72 h 463"/>
                    <a:gd name="T6" fmla="*/ 495 w 582"/>
                    <a:gd name="T7" fmla="*/ 20 h 463"/>
                    <a:gd name="T8" fmla="*/ 449 w 582"/>
                    <a:gd name="T9" fmla="*/ 0 h 463"/>
                    <a:gd name="T10" fmla="*/ 501 w 582"/>
                    <a:gd name="T11" fmla="*/ 42 h 463"/>
                    <a:gd name="T12" fmla="*/ 537 w 582"/>
                    <a:gd name="T13" fmla="*/ 97 h 463"/>
                    <a:gd name="T14" fmla="*/ 563 w 582"/>
                    <a:gd name="T15" fmla="*/ 162 h 463"/>
                    <a:gd name="T16" fmla="*/ 572 w 582"/>
                    <a:gd name="T17" fmla="*/ 230 h 463"/>
                    <a:gd name="T18" fmla="*/ 563 w 582"/>
                    <a:gd name="T19" fmla="*/ 301 h 463"/>
                    <a:gd name="T20" fmla="*/ 537 w 582"/>
                    <a:gd name="T21" fmla="*/ 363 h 463"/>
                    <a:gd name="T22" fmla="*/ 501 w 582"/>
                    <a:gd name="T23" fmla="*/ 418 h 463"/>
                    <a:gd name="T24" fmla="*/ 449 w 582"/>
                    <a:gd name="T25" fmla="*/ 463 h 463"/>
                    <a:gd name="T26" fmla="*/ 495 w 582"/>
                    <a:gd name="T27" fmla="*/ 441 h 463"/>
                    <a:gd name="T28" fmla="*/ 537 w 582"/>
                    <a:gd name="T29" fmla="*/ 389 h 463"/>
                    <a:gd name="T30" fmla="*/ 566 w 582"/>
                    <a:gd name="T31" fmla="*/ 331 h 463"/>
                    <a:gd name="T32" fmla="*/ 582 w 582"/>
                    <a:gd name="T33" fmla="*/ 266 h 463"/>
                    <a:gd name="T34" fmla="*/ 113 w 582"/>
                    <a:gd name="T35" fmla="*/ 0 h 463"/>
                    <a:gd name="T36" fmla="*/ 64 w 582"/>
                    <a:gd name="T37" fmla="*/ 46 h 463"/>
                    <a:gd name="T38" fmla="*/ 29 w 582"/>
                    <a:gd name="T39" fmla="*/ 101 h 463"/>
                    <a:gd name="T40" fmla="*/ 6 w 582"/>
                    <a:gd name="T41" fmla="*/ 162 h 463"/>
                    <a:gd name="T42" fmla="*/ 0 w 582"/>
                    <a:gd name="T43" fmla="*/ 230 h 463"/>
                    <a:gd name="T44" fmla="*/ 6 w 582"/>
                    <a:gd name="T45" fmla="*/ 298 h 463"/>
                    <a:gd name="T46" fmla="*/ 29 w 582"/>
                    <a:gd name="T47" fmla="*/ 360 h 463"/>
                    <a:gd name="T48" fmla="*/ 64 w 582"/>
                    <a:gd name="T49" fmla="*/ 415 h 463"/>
                    <a:gd name="T50" fmla="*/ 113 w 582"/>
                    <a:gd name="T51" fmla="*/ 460 h 463"/>
                    <a:gd name="T52" fmla="*/ 106 w 582"/>
                    <a:gd name="T53" fmla="*/ 441 h 463"/>
                    <a:gd name="T54" fmla="*/ 61 w 582"/>
                    <a:gd name="T55" fmla="*/ 392 h 463"/>
                    <a:gd name="T56" fmla="*/ 29 w 582"/>
                    <a:gd name="T57" fmla="*/ 334 h 463"/>
                    <a:gd name="T58" fmla="*/ 13 w 582"/>
                    <a:gd name="T59" fmla="*/ 266 h 463"/>
                    <a:gd name="T60" fmla="*/ 13 w 582"/>
                    <a:gd name="T61" fmla="*/ 195 h 463"/>
                    <a:gd name="T62" fmla="*/ 29 w 582"/>
                    <a:gd name="T63" fmla="*/ 130 h 463"/>
                    <a:gd name="T64" fmla="*/ 61 w 582"/>
                    <a:gd name="T65" fmla="*/ 68 h 463"/>
                    <a:gd name="T66" fmla="*/ 106 w 582"/>
                    <a:gd name="T67" fmla="*/ 20 h 463"/>
                    <a:gd name="T68" fmla="*/ 113 w 582"/>
                    <a:gd name="T69" fmla="*/ 0 h 46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82" h="463">
                      <a:moveTo>
                        <a:pt x="582" y="230"/>
                      </a:moveTo>
                      <a:lnTo>
                        <a:pt x="582" y="195"/>
                      </a:lnTo>
                      <a:lnTo>
                        <a:pt x="576" y="162"/>
                      </a:lnTo>
                      <a:lnTo>
                        <a:pt x="566" y="130"/>
                      </a:lnTo>
                      <a:lnTo>
                        <a:pt x="553" y="101"/>
                      </a:lnTo>
                      <a:lnTo>
                        <a:pt x="537" y="72"/>
                      </a:lnTo>
                      <a:lnTo>
                        <a:pt x="517" y="46"/>
                      </a:lnTo>
                      <a:lnTo>
                        <a:pt x="495" y="20"/>
                      </a:lnTo>
                      <a:lnTo>
                        <a:pt x="469" y="0"/>
                      </a:lnTo>
                      <a:lnTo>
                        <a:pt x="449" y="0"/>
                      </a:lnTo>
                      <a:lnTo>
                        <a:pt x="475" y="20"/>
                      </a:lnTo>
                      <a:lnTo>
                        <a:pt x="501" y="42"/>
                      </a:lnTo>
                      <a:lnTo>
                        <a:pt x="520" y="68"/>
                      </a:lnTo>
                      <a:lnTo>
                        <a:pt x="537" y="97"/>
                      </a:lnTo>
                      <a:lnTo>
                        <a:pt x="553" y="130"/>
                      </a:lnTo>
                      <a:lnTo>
                        <a:pt x="563" y="162"/>
                      </a:lnTo>
                      <a:lnTo>
                        <a:pt x="569" y="195"/>
                      </a:lnTo>
                      <a:lnTo>
                        <a:pt x="572" y="230"/>
                      </a:lnTo>
                      <a:lnTo>
                        <a:pt x="569" y="266"/>
                      </a:lnTo>
                      <a:lnTo>
                        <a:pt x="563" y="301"/>
                      </a:lnTo>
                      <a:lnTo>
                        <a:pt x="553" y="334"/>
                      </a:lnTo>
                      <a:lnTo>
                        <a:pt x="537" y="363"/>
                      </a:lnTo>
                      <a:lnTo>
                        <a:pt x="520" y="392"/>
                      </a:lnTo>
                      <a:lnTo>
                        <a:pt x="501" y="418"/>
                      </a:lnTo>
                      <a:lnTo>
                        <a:pt x="475" y="441"/>
                      </a:lnTo>
                      <a:lnTo>
                        <a:pt x="449" y="463"/>
                      </a:lnTo>
                      <a:lnTo>
                        <a:pt x="469" y="460"/>
                      </a:lnTo>
                      <a:lnTo>
                        <a:pt x="495" y="441"/>
                      </a:lnTo>
                      <a:lnTo>
                        <a:pt x="517" y="415"/>
                      </a:lnTo>
                      <a:lnTo>
                        <a:pt x="537" y="389"/>
                      </a:lnTo>
                      <a:lnTo>
                        <a:pt x="553" y="360"/>
                      </a:lnTo>
                      <a:lnTo>
                        <a:pt x="566" y="331"/>
                      </a:lnTo>
                      <a:lnTo>
                        <a:pt x="576" y="298"/>
                      </a:lnTo>
                      <a:lnTo>
                        <a:pt x="582" y="266"/>
                      </a:lnTo>
                      <a:lnTo>
                        <a:pt x="582" y="230"/>
                      </a:lnTo>
                      <a:close/>
                      <a:moveTo>
                        <a:pt x="113" y="0"/>
                      </a:moveTo>
                      <a:lnTo>
                        <a:pt x="87" y="20"/>
                      </a:lnTo>
                      <a:lnTo>
                        <a:pt x="64" y="46"/>
                      </a:lnTo>
                      <a:lnTo>
                        <a:pt x="45" y="72"/>
                      </a:lnTo>
                      <a:lnTo>
                        <a:pt x="29" y="101"/>
                      </a:lnTo>
                      <a:lnTo>
                        <a:pt x="16" y="130"/>
                      </a:lnTo>
                      <a:lnTo>
                        <a:pt x="6" y="162"/>
                      </a:lnTo>
                      <a:lnTo>
                        <a:pt x="0" y="195"/>
                      </a:lnTo>
                      <a:lnTo>
                        <a:pt x="0" y="230"/>
                      </a:lnTo>
                      <a:lnTo>
                        <a:pt x="0" y="266"/>
                      </a:lnTo>
                      <a:lnTo>
                        <a:pt x="6" y="298"/>
                      </a:lnTo>
                      <a:lnTo>
                        <a:pt x="16" y="331"/>
                      </a:lnTo>
                      <a:lnTo>
                        <a:pt x="29" y="360"/>
                      </a:lnTo>
                      <a:lnTo>
                        <a:pt x="45" y="389"/>
                      </a:lnTo>
                      <a:lnTo>
                        <a:pt x="64" y="415"/>
                      </a:lnTo>
                      <a:lnTo>
                        <a:pt x="87" y="441"/>
                      </a:lnTo>
                      <a:lnTo>
                        <a:pt x="113" y="460"/>
                      </a:lnTo>
                      <a:lnTo>
                        <a:pt x="132" y="463"/>
                      </a:lnTo>
                      <a:lnTo>
                        <a:pt x="106" y="441"/>
                      </a:lnTo>
                      <a:lnTo>
                        <a:pt x="80" y="418"/>
                      </a:lnTo>
                      <a:lnTo>
                        <a:pt x="61" y="392"/>
                      </a:lnTo>
                      <a:lnTo>
                        <a:pt x="45" y="363"/>
                      </a:lnTo>
                      <a:lnTo>
                        <a:pt x="29" y="334"/>
                      </a:lnTo>
                      <a:lnTo>
                        <a:pt x="19" y="301"/>
                      </a:lnTo>
                      <a:lnTo>
                        <a:pt x="13" y="266"/>
                      </a:lnTo>
                      <a:lnTo>
                        <a:pt x="9" y="230"/>
                      </a:lnTo>
                      <a:lnTo>
                        <a:pt x="13" y="195"/>
                      </a:lnTo>
                      <a:lnTo>
                        <a:pt x="19" y="162"/>
                      </a:lnTo>
                      <a:lnTo>
                        <a:pt x="29" y="130"/>
                      </a:lnTo>
                      <a:lnTo>
                        <a:pt x="45" y="97"/>
                      </a:lnTo>
                      <a:lnTo>
                        <a:pt x="61" y="68"/>
                      </a:lnTo>
                      <a:lnTo>
                        <a:pt x="80" y="42"/>
                      </a:lnTo>
                      <a:lnTo>
                        <a:pt x="106" y="20"/>
                      </a:lnTo>
                      <a:lnTo>
                        <a:pt x="132" y="0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E740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49" name="Freeform 498"/>
                <p:cNvSpPr>
                  <a:spLocks noEditPoints="1"/>
                </p:cNvSpPr>
                <p:nvPr/>
              </p:nvSpPr>
              <p:spPr bwMode="auto">
                <a:xfrm>
                  <a:off x="2741" y="2527"/>
                  <a:ext cx="573" cy="463"/>
                </a:xfrm>
                <a:custGeom>
                  <a:avLst/>
                  <a:gdLst>
                    <a:gd name="T0" fmla="*/ 570 w 573"/>
                    <a:gd name="T1" fmla="*/ 195 h 463"/>
                    <a:gd name="T2" fmla="*/ 553 w 573"/>
                    <a:gd name="T3" fmla="*/ 130 h 463"/>
                    <a:gd name="T4" fmla="*/ 521 w 573"/>
                    <a:gd name="T5" fmla="*/ 72 h 463"/>
                    <a:gd name="T6" fmla="*/ 479 w 573"/>
                    <a:gd name="T7" fmla="*/ 20 h 463"/>
                    <a:gd name="T8" fmla="*/ 443 w 573"/>
                    <a:gd name="T9" fmla="*/ 0 h 463"/>
                    <a:gd name="T10" fmla="*/ 459 w 573"/>
                    <a:gd name="T11" fmla="*/ 20 h 463"/>
                    <a:gd name="T12" fmla="*/ 508 w 573"/>
                    <a:gd name="T13" fmla="*/ 68 h 463"/>
                    <a:gd name="T14" fmla="*/ 540 w 573"/>
                    <a:gd name="T15" fmla="*/ 127 h 463"/>
                    <a:gd name="T16" fmla="*/ 557 w 573"/>
                    <a:gd name="T17" fmla="*/ 195 h 463"/>
                    <a:gd name="T18" fmla="*/ 557 w 573"/>
                    <a:gd name="T19" fmla="*/ 266 h 463"/>
                    <a:gd name="T20" fmla="*/ 540 w 573"/>
                    <a:gd name="T21" fmla="*/ 334 h 463"/>
                    <a:gd name="T22" fmla="*/ 508 w 573"/>
                    <a:gd name="T23" fmla="*/ 392 h 463"/>
                    <a:gd name="T24" fmla="*/ 459 w 573"/>
                    <a:gd name="T25" fmla="*/ 441 h 463"/>
                    <a:gd name="T26" fmla="*/ 443 w 573"/>
                    <a:gd name="T27" fmla="*/ 463 h 463"/>
                    <a:gd name="T28" fmla="*/ 479 w 573"/>
                    <a:gd name="T29" fmla="*/ 441 h 463"/>
                    <a:gd name="T30" fmla="*/ 521 w 573"/>
                    <a:gd name="T31" fmla="*/ 392 h 463"/>
                    <a:gd name="T32" fmla="*/ 553 w 573"/>
                    <a:gd name="T33" fmla="*/ 331 h 463"/>
                    <a:gd name="T34" fmla="*/ 570 w 573"/>
                    <a:gd name="T35" fmla="*/ 266 h 463"/>
                    <a:gd name="T36" fmla="*/ 117 w 573"/>
                    <a:gd name="T37" fmla="*/ 0 h 463"/>
                    <a:gd name="T38" fmla="*/ 68 w 573"/>
                    <a:gd name="T39" fmla="*/ 46 h 463"/>
                    <a:gd name="T40" fmla="*/ 29 w 573"/>
                    <a:gd name="T41" fmla="*/ 97 h 463"/>
                    <a:gd name="T42" fmla="*/ 7 w 573"/>
                    <a:gd name="T43" fmla="*/ 162 h 463"/>
                    <a:gd name="T44" fmla="*/ 0 w 573"/>
                    <a:gd name="T45" fmla="*/ 230 h 463"/>
                    <a:gd name="T46" fmla="*/ 7 w 573"/>
                    <a:gd name="T47" fmla="*/ 298 h 463"/>
                    <a:gd name="T48" fmla="*/ 29 w 573"/>
                    <a:gd name="T49" fmla="*/ 363 h 463"/>
                    <a:gd name="T50" fmla="*/ 68 w 573"/>
                    <a:gd name="T51" fmla="*/ 418 h 463"/>
                    <a:gd name="T52" fmla="*/ 117 w 573"/>
                    <a:gd name="T53" fmla="*/ 460 h 463"/>
                    <a:gd name="T54" fmla="*/ 136 w 573"/>
                    <a:gd name="T55" fmla="*/ 463 h 463"/>
                    <a:gd name="T56" fmla="*/ 84 w 573"/>
                    <a:gd name="T57" fmla="*/ 418 h 463"/>
                    <a:gd name="T58" fmla="*/ 45 w 573"/>
                    <a:gd name="T59" fmla="*/ 363 h 463"/>
                    <a:gd name="T60" fmla="*/ 19 w 573"/>
                    <a:gd name="T61" fmla="*/ 301 h 463"/>
                    <a:gd name="T62" fmla="*/ 10 w 573"/>
                    <a:gd name="T63" fmla="*/ 230 h 463"/>
                    <a:gd name="T64" fmla="*/ 19 w 573"/>
                    <a:gd name="T65" fmla="*/ 159 h 463"/>
                    <a:gd name="T66" fmla="*/ 45 w 573"/>
                    <a:gd name="T67" fmla="*/ 97 h 463"/>
                    <a:gd name="T68" fmla="*/ 84 w 573"/>
                    <a:gd name="T69" fmla="*/ 42 h 463"/>
                    <a:gd name="T70" fmla="*/ 136 w 573"/>
                    <a:gd name="T71" fmla="*/ 0 h 463"/>
                    <a:gd name="T72" fmla="*/ 117 w 573"/>
                    <a:gd name="T73" fmla="*/ 0 h 46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73" h="463">
                      <a:moveTo>
                        <a:pt x="573" y="230"/>
                      </a:moveTo>
                      <a:lnTo>
                        <a:pt x="570" y="195"/>
                      </a:lnTo>
                      <a:lnTo>
                        <a:pt x="563" y="162"/>
                      </a:lnTo>
                      <a:lnTo>
                        <a:pt x="553" y="130"/>
                      </a:lnTo>
                      <a:lnTo>
                        <a:pt x="540" y="97"/>
                      </a:lnTo>
                      <a:lnTo>
                        <a:pt x="521" y="72"/>
                      </a:lnTo>
                      <a:lnTo>
                        <a:pt x="502" y="46"/>
                      </a:lnTo>
                      <a:lnTo>
                        <a:pt x="479" y="20"/>
                      </a:lnTo>
                      <a:lnTo>
                        <a:pt x="453" y="0"/>
                      </a:lnTo>
                      <a:lnTo>
                        <a:pt x="443" y="0"/>
                      </a:lnTo>
                      <a:lnTo>
                        <a:pt x="434" y="0"/>
                      </a:lnTo>
                      <a:lnTo>
                        <a:pt x="459" y="20"/>
                      </a:lnTo>
                      <a:lnTo>
                        <a:pt x="485" y="42"/>
                      </a:lnTo>
                      <a:lnTo>
                        <a:pt x="508" y="68"/>
                      </a:lnTo>
                      <a:lnTo>
                        <a:pt x="524" y="97"/>
                      </a:lnTo>
                      <a:lnTo>
                        <a:pt x="540" y="127"/>
                      </a:lnTo>
                      <a:lnTo>
                        <a:pt x="550" y="159"/>
                      </a:lnTo>
                      <a:lnTo>
                        <a:pt x="557" y="195"/>
                      </a:lnTo>
                      <a:lnTo>
                        <a:pt x="560" y="230"/>
                      </a:lnTo>
                      <a:lnTo>
                        <a:pt x="557" y="266"/>
                      </a:lnTo>
                      <a:lnTo>
                        <a:pt x="550" y="301"/>
                      </a:lnTo>
                      <a:lnTo>
                        <a:pt x="540" y="334"/>
                      </a:lnTo>
                      <a:lnTo>
                        <a:pt x="524" y="363"/>
                      </a:lnTo>
                      <a:lnTo>
                        <a:pt x="508" y="392"/>
                      </a:lnTo>
                      <a:lnTo>
                        <a:pt x="485" y="418"/>
                      </a:lnTo>
                      <a:lnTo>
                        <a:pt x="459" y="441"/>
                      </a:lnTo>
                      <a:lnTo>
                        <a:pt x="434" y="463"/>
                      </a:lnTo>
                      <a:lnTo>
                        <a:pt x="443" y="463"/>
                      </a:lnTo>
                      <a:lnTo>
                        <a:pt x="453" y="460"/>
                      </a:lnTo>
                      <a:lnTo>
                        <a:pt x="479" y="441"/>
                      </a:lnTo>
                      <a:lnTo>
                        <a:pt x="502" y="418"/>
                      </a:lnTo>
                      <a:lnTo>
                        <a:pt x="521" y="392"/>
                      </a:lnTo>
                      <a:lnTo>
                        <a:pt x="540" y="363"/>
                      </a:lnTo>
                      <a:lnTo>
                        <a:pt x="553" y="331"/>
                      </a:lnTo>
                      <a:lnTo>
                        <a:pt x="563" y="298"/>
                      </a:lnTo>
                      <a:lnTo>
                        <a:pt x="570" y="266"/>
                      </a:lnTo>
                      <a:lnTo>
                        <a:pt x="573" y="230"/>
                      </a:lnTo>
                      <a:close/>
                      <a:moveTo>
                        <a:pt x="117" y="0"/>
                      </a:moveTo>
                      <a:lnTo>
                        <a:pt x="91" y="20"/>
                      </a:lnTo>
                      <a:lnTo>
                        <a:pt x="68" y="46"/>
                      </a:lnTo>
                      <a:lnTo>
                        <a:pt x="49" y="72"/>
                      </a:lnTo>
                      <a:lnTo>
                        <a:pt x="29" y="97"/>
                      </a:lnTo>
                      <a:lnTo>
                        <a:pt x="16" y="130"/>
                      </a:lnTo>
                      <a:lnTo>
                        <a:pt x="7" y="162"/>
                      </a:lnTo>
                      <a:lnTo>
                        <a:pt x="0" y="195"/>
                      </a:lnTo>
                      <a:lnTo>
                        <a:pt x="0" y="230"/>
                      </a:lnTo>
                      <a:lnTo>
                        <a:pt x="0" y="266"/>
                      </a:lnTo>
                      <a:lnTo>
                        <a:pt x="7" y="298"/>
                      </a:lnTo>
                      <a:lnTo>
                        <a:pt x="16" y="331"/>
                      </a:lnTo>
                      <a:lnTo>
                        <a:pt x="29" y="363"/>
                      </a:lnTo>
                      <a:lnTo>
                        <a:pt x="49" y="392"/>
                      </a:lnTo>
                      <a:lnTo>
                        <a:pt x="68" y="418"/>
                      </a:lnTo>
                      <a:lnTo>
                        <a:pt x="91" y="441"/>
                      </a:lnTo>
                      <a:lnTo>
                        <a:pt x="117" y="460"/>
                      </a:lnTo>
                      <a:lnTo>
                        <a:pt x="126" y="463"/>
                      </a:lnTo>
                      <a:lnTo>
                        <a:pt x="136" y="463"/>
                      </a:lnTo>
                      <a:lnTo>
                        <a:pt x="110" y="441"/>
                      </a:lnTo>
                      <a:lnTo>
                        <a:pt x="84" y="418"/>
                      </a:lnTo>
                      <a:lnTo>
                        <a:pt x="65" y="392"/>
                      </a:lnTo>
                      <a:lnTo>
                        <a:pt x="45" y="363"/>
                      </a:lnTo>
                      <a:lnTo>
                        <a:pt x="29" y="334"/>
                      </a:lnTo>
                      <a:lnTo>
                        <a:pt x="19" y="301"/>
                      </a:lnTo>
                      <a:lnTo>
                        <a:pt x="13" y="266"/>
                      </a:lnTo>
                      <a:lnTo>
                        <a:pt x="10" y="230"/>
                      </a:lnTo>
                      <a:lnTo>
                        <a:pt x="13" y="195"/>
                      </a:lnTo>
                      <a:lnTo>
                        <a:pt x="19" y="159"/>
                      </a:lnTo>
                      <a:lnTo>
                        <a:pt x="29" y="127"/>
                      </a:lnTo>
                      <a:lnTo>
                        <a:pt x="45" y="97"/>
                      </a:lnTo>
                      <a:lnTo>
                        <a:pt x="65" y="68"/>
                      </a:lnTo>
                      <a:lnTo>
                        <a:pt x="84" y="42"/>
                      </a:lnTo>
                      <a:lnTo>
                        <a:pt x="110" y="20"/>
                      </a:lnTo>
                      <a:lnTo>
                        <a:pt x="136" y="0"/>
                      </a:lnTo>
                      <a:lnTo>
                        <a:pt x="126" y="0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rgbClr val="E740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0" name="Freeform 499"/>
                <p:cNvSpPr>
                  <a:spLocks noEditPoints="1"/>
                </p:cNvSpPr>
                <p:nvPr/>
              </p:nvSpPr>
              <p:spPr bwMode="auto">
                <a:xfrm>
                  <a:off x="2744" y="2527"/>
                  <a:ext cx="563" cy="463"/>
                </a:xfrm>
                <a:custGeom>
                  <a:avLst/>
                  <a:gdLst>
                    <a:gd name="T0" fmla="*/ 560 w 563"/>
                    <a:gd name="T1" fmla="*/ 195 h 463"/>
                    <a:gd name="T2" fmla="*/ 544 w 563"/>
                    <a:gd name="T3" fmla="*/ 130 h 463"/>
                    <a:gd name="T4" fmla="*/ 511 w 563"/>
                    <a:gd name="T5" fmla="*/ 68 h 463"/>
                    <a:gd name="T6" fmla="*/ 466 w 563"/>
                    <a:gd name="T7" fmla="*/ 20 h 463"/>
                    <a:gd name="T8" fmla="*/ 431 w 563"/>
                    <a:gd name="T9" fmla="*/ 0 h 463"/>
                    <a:gd name="T10" fmla="*/ 447 w 563"/>
                    <a:gd name="T11" fmla="*/ 20 h 463"/>
                    <a:gd name="T12" fmla="*/ 495 w 563"/>
                    <a:gd name="T13" fmla="*/ 68 h 463"/>
                    <a:gd name="T14" fmla="*/ 531 w 563"/>
                    <a:gd name="T15" fmla="*/ 127 h 463"/>
                    <a:gd name="T16" fmla="*/ 547 w 563"/>
                    <a:gd name="T17" fmla="*/ 195 h 463"/>
                    <a:gd name="T18" fmla="*/ 547 w 563"/>
                    <a:gd name="T19" fmla="*/ 266 h 463"/>
                    <a:gd name="T20" fmla="*/ 531 w 563"/>
                    <a:gd name="T21" fmla="*/ 334 h 463"/>
                    <a:gd name="T22" fmla="*/ 495 w 563"/>
                    <a:gd name="T23" fmla="*/ 395 h 463"/>
                    <a:gd name="T24" fmla="*/ 447 w 563"/>
                    <a:gd name="T25" fmla="*/ 444 h 463"/>
                    <a:gd name="T26" fmla="*/ 431 w 563"/>
                    <a:gd name="T27" fmla="*/ 463 h 463"/>
                    <a:gd name="T28" fmla="*/ 466 w 563"/>
                    <a:gd name="T29" fmla="*/ 441 h 463"/>
                    <a:gd name="T30" fmla="*/ 511 w 563"/>
                    <a:gd name="T31" fmla="*/ 392 h 463"/>
                    <a:gd name="T32" fmla="*/ 544 w 563"/>
                    <a:gd name="T33" fmla="*/ 334 h 463"/>
                    <a:gd name="T34" fmla="*/ 560 w 563"/>
                    <a:gd name="T35" fmla="*/ 266 h 463"/>
                    <a:gd name="T36" fmla="*/ 123 w 563"/>
                    <a:gd name="T37" fmla="*/ 0 h 463"/>
                    <a:gd name="T38" fmla="*/ 71 w 563"/>
                    <a:gd name="T39" fmla="*/ 42 h 463"/>
                    <a:gd name="T40" fmla="*/ 36 w 563"/>
                    <a:gd name="T41" fmla="*/ 97 h 463"/>
                    <a:gd name="T42" fmla="*/ 10 w 563"/>
                    <a:gd name="T43" fmla="*/ 162 h 463"/>
                    <a:gd name="T44" fmla="*/ 0 w 563"/>
                    <a:gd name="T45" fmla="*/ 230 h 463"/>
                    <a:gd name="T46" fmla="*/ 10 w 563"/>
                    <a:gd name="T47" fmla="*/ 301 h 463"/>
                    <a:gd name="T48" fmla="*/ 36 w 563"/>
                    <a:gd name="T49" fmla="*/ 363 h 463"/>
                    <a:gd name="T50" fmla="*/ 71 w 563"/>
                    <a:gd name="T51" fmla="*/ 418 h 463"/>
                    <a:gd name="T52" fmla="*/ 123 w 563"/>
                    <a:gd name="T53" fmla="*/ 463 h 463"/>
                    <a:gd name="T54" fmla="*/ 146 w 563"/>
                    <a:gd name="T55" fmla="*/ 463 h 463"/>
                    <a:gd name="T56" fmla="*/ 91 w 563"/>
                    <a:gd name="T57" fmla="*/ 421 h 463"/>
                    <a:gd name="T58" fmla="*/ 49 w 563"/>
                    <a:gd name="T59" fmla="*/ 366 h 463"/>
                    <a:gd name="T60" fmla="*/ 23 w 563"/>
                    <a:gd name="T61" fmla="*/ 301 h 463"/>
                    <a:gd name="T62" fmla="*/ 13 w 563"/>
                    <a:gd name="T63" fmla="*/ 230 h 463"/>
                    <a:gd name="T64" fmla="*/ 23 w 563"/>
                    <a:gd name="T65" fmla="*/ 159 h 463"/>
                    <a:gd name="T66" fmla="*/ 49 w 563"/>
                    <a:gd name="T67" fmla="*/ 94 h 463"/>
                    <a:gd name="T68" fmla="*/ 91 w 563"/>
                    <a:gd name="T69" fmla="*/ 42 h 463"/>
                    <a:gd name="T70" fmla="*/ 146 w 563"/>
                    <a:gd name="T71" fmla="*/ 0 h 463"/>
                    <a:gd name="T72" fmla="*/ 123 w 563"/>
                    <a:gd name="T73" fmla="*/ 0 h 46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63" h="463">
                      <a:moveTo>
                        <a:pt x="563" y="230"/>
                      </a:moveTo>
                      <a:lnTo>
                        <a:pt x="560" y="195"/>
                      </a:lnTo>
                      <a:lnTo>
                        <a:pt x="554" y="162"/>
                      </a:lnTo>
                      <a:lnTo>
                        <a:pt x="544" y="130"/>
                      </a:lnTo>
                      <a:lnTo>
                        <a:pt x="528" y="97"/>
                      </a:lnTo>
                      <a:lnTo>
                        <a:pt x="511" y="68"/>
                      </a:lnTo>
                      <a:lnTo>
                        <a:pt x="492" y="42"/>
                      </a:lnTo>
                      <a:lnTo>
                        <a:pt x="466" y="20"/>
                      </a:lnTo>
                      <a:lnTo>
                        <a:pt x="440" y="0"/>
                      </a:lnTo>
                      <a:lnTo>
                        <a:pt x="431" y="0"/>
                      </a:lnTo>
                      <a:lnTo>
                        <a:pt x="418" y="0"/>
                      </a:lnTo>
                      <a:lnTo>
                        <a:pt x="447" y="20"/>
                      </a:lnTo>
                      <a:lnTo>
                        <a:pt x="473" y="42"/>
                      </a:lnTo>
                      <a:lnTo>
                        <a:pt x="495" y="68"/>
                      </a:lnTo>
                      <a:lnTo>
                        <a:pt x="515" y="94"/>
                      </a:lnTo>
                      <a:lnTo>
                        <a:pt x="531" y="127"/>
                      </a:lnTo>
                      <a:lnTo>
                        <a:pt x="541" y="159"/>
                      </a:lnTo>
                      <a:lnTo>
                        <a:pt x="547" y="195"/>
                      </a:lnTo>
                      <a:lnTo>
                        <a:pt x="550" y="230"/>
                      </a:lnTo>
                      <a:lnTo>
                        <a:pt x="547" y="266"/>
                      </a:lnTo>
                      <a:lnTo>
                        <a:pt x="541" y="301"/>
                      </a:lnTo>
                      <a:lnTo>
                        <a:pt x="531" y="334"/>
                      </a:lnTo>
                      <a:lnTo>
                        <a:pt x="515" y="366"/>
                      </a:lnTo>
                      <a:lnTo>
                        <a:pt x="495" y="395"/>
                      </a:lnTo>
                      <a:lnTo>
                        <a:pt x="473" y="421"/>
                      </a:lnTo>
                      <a:lnTo>
                        <a:pt x="447" y="444"/>
                      </a:lnTo>
                      <a:lnTo>
                        <a:pt x="418" y="463"/>
                      </a:lnTo>
                      <a:lnTo>
                        <a:pt x="431" y="463"/>
                      </a:lnTo>
                      <a:lnTo>
                        <a:pt x="440" y="463"/>
                      </a:lnTo>
                      <a:lnTo>
                        <a:pt x="466" y="441"/>
                      </a:lnTo>
                      <a:lnTo>
                        <a:pt x="492" y="418"/>
                      </a:lnTo>
                      <a:lnTo>
                        <a:pt x="511" y="392"/>
                      </a:lnTo>
                      <a:lnTo>
                        <a:pt x="528" y="363"/>
                      </a:lnTo>
                      <a:lnTo>
                        <a:pt x="544" y="334"/>
                      </a:lnTo>
                      <a:lnTo>
                        <a:pt x="554" y="301"/>
                      </a:lnTo>
                      <a:lnTo>
                        <a:pt x="560" y="266"/>
                      </a:lnTo>
                      <a:lnTo>
                        <a:pt x="563" y="230"/>
                      </a:lnTo>
                      <a:close/>
                      <a:moveTo>
                        <a:pt x="123" y="0"/>
                      </a:moveTo>
                      <a:lnTo>
                        <a:pt x="97" y="20"/>
                      </a:lnTo>
                      <a:lnTo>
                        <a:pt x="71" y="42"/>
                      </a:lnTo>
                      <a:lnTo>
                        <a:pt x="52" y="68"/>
                      </a:lnTo>
                      <a:lnTo>
                        <a:pt x="36" y="97"/>
                      </a:lnTo>
                      <a:lnTo>
                        <a:pt x="20" y="130"/>
                      </a:lnTo>
                      <a:lnTo>
                        <a:pt x="10" y="162"/>
                      </a:lnTo>
                      <a:lnTo>
                        <a:pt x="4" y="195"/>
                      </a:lnTo>
                      <a:lnTo>
                        <a:pt x="0" y="230"/>
                      </a:lnTo>
                      <a:lnTo>
                        <a:pt x="4" y="266"/>
                      </a:lnTo>
                      <a:lnTo>
                        <a:pt x="10" y="301"/>
                      </a:lnTo>
                      <a:lnTo>
                        <a:pt x="20" y="334"/>
                      </a:lnTo>
                      <a:lnTo>
                        <a:pt x="36" y="363"/>
                      </a:lnTo>
                      <a:lnTo>
                        <a:pt x="52" y="392"/>
                      </a:lnTo>
                      <a:lnTo>
                        <a:pt x="71" y="418"/>
                      </a:lnTo>
                      <a:lnTo>
                        <a:pt x="97" y="441"/>
                      </a:lnTo>
                      <a:lnTo>
                        <a:pt x="123" y="463"/>
                      </a:lnTo>
                      <a:lnTo>
                        <a:pt x="133" y="463"/>
                      </a:lnTo>
                      <a:lnTo>
                        <a:pt x="146" y="463"/>
                      </a:lnTo>
                      <a:lnTo>
                        <a:pt x="117" y="444"/>
                      </a:lnTo>
                      <a:lnTo>
                        <a:pt x="91" y="421"/>
                      </a:lnTo>
                      <a:lnTo>
                        <a:pt x="68" y="395"/>
                      </a:lnTo>
                      <a:lnTo>
                        <a:pt x="49" y="366"/>
                      </a:lnTo>
                      <a:lnTo>
                        <a:pt x="33" y="334"/>
                      </a:lnTo>
                      <a:lnTo>
                        <a:pt x="23" y="301"/>
                      </a:lnTo>
                      <a:lnTo>
                        <a:pt x="16" y="266"/>
                      </a:lnTo>
                      <a:lnTo>
                        <a:pt x="13" y="230"/>
                      </a:lnTo>
                      <a:lnTo>
                        <a:pt x="16" y="195"/>
                      </a:lnTo>
                      <a:lnTo>
                        <a:pt x="23" y="159"/>
                      </a:lnTo>
                      <a:lnTo>
                        <a:pt x="33" y="127"/>
                      </a:lnTo>
                      <a:lnTo>
                        <a:pt x="49" y="94"/>
                      </a:lnTo>
                      <a:lnTo>
                        <a:pt x="68" y="68"/>
                      </a:lnTo>
                      <a:lnTo>
                        <a:pt x="91" y="42"/>
                      </a:lnTo>
                      <a:lnTo>
                        <a:pt x="117" y="20"/>
                      </a:lnTo>
                      <a:lnTo>
                        <a:pt x="146" y="0"/>
                      </a:lnTo>
                      <a:lnTo>
                        <a:pt x="133" y="0"/>
                      </a:ln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E73F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1" name="Freeform 500"/>
                <p:cNvSpPr>
                  <a:spLocks noEditPoints="1"/>
                </p:cNvSpPr>
                <p:nvPr/>
              </p:nvSpPr>
              <p:spPr bwMode="auto">
                <a:xfrm>
                  <a:off x="2751" y="2524"/>
                  <a:ext cx="550" cy="466"/>
                </a:xfrm>
                <a:custGeom>
                  <a:avLst/>
                  <a:gdLst>
                    <a:gd name="T0" fmla="*/ 547 w 550"/>
                    <a:gd name="T1" fmla="*/ 198 h 466"/>
                    <a:gd name="T2" fmla="*/ 530 w 550"/>
                    <a:gd name="T3" fmla="*/ 130 h 466"/>
                    <a:gd name="T4" fmla="*/ 498 w 550"/>
                    <a:gd name="T5" fmla="*/ 71 h 466"/>
                    <a:gd name="T6" fmla="*/ 449 w 550"/>
                    <a:gd name="T7" fmla="*/ 23 h 466"/>
                    <a:gd name="T8" fmla="*/ 411 w 550"/>
                    <a:gd name="T9" fmla="*/ 3 h 466"/>
                    <a:gd name="T10" fmla="*/ 430 w 550"/>
                    <a:gd name="T11" fmla="*/ 20 h 466"/>
                    <a:gd name="T12" fmla="*/ 479 w 550"/>
                    <a:gd name="T13" fmla="*/ 68 h 466"/>
                    <a:gd name="T14" fmla="*/ 514 w 550"/>
                    <a:gd name="T15" fmla="*/ 126 h 466"/>
                    <a:gd name="T16" fmla="*/ 537 w 550"/>
                    <a:gd name="T17" fmla="*/ 198 h 466"/>
                    <a:gd name="T18" fmla="*/ 537 w 550"/>
                    <a:gd name="T19" fmla="*/ 272 h 466"/>
                    <a:gd name="T20" fmla="*/ 514 w 550"/>
                    <a:gd name="T21" fmla="*/ 340 h 466"/>
                    <a:gd name="T22" fmla="*/ 479 w 550"/>
                    <a:gd name="T23" fmla="*/ 398 h 466"/>
                    <a:gd name="T24" fmla="*/ 430 w 550"/>
                    <a:gd name="T25" fmla="*/ 447 h 466"/>
                    <a:gd name="T26" fmla="*/ 411 w 550"/>
                    <a:gd name="T27" fmla="*/ 466 h 466"/>
                    <a:gd name="T28" fmla="*/ 449 w 550"/>
                    <a:gd name="T29" fmla="*/ 444 h 466"/>
                    <a:gd name="T30" fmla="*/ 498 w 550"/>
                    <a:gd name="T31" fmla="*/ 395 h 466"/>
                    <a:gd name="T32" fmla="*/ 530 w 550"/>
                    <a:gd name="T33" fmla="*/ 337 h 466"/>
                    <a:gd name="T34" fmla="*/ 547 w 550"/>
                    <a:gd name="T35" fmla="*/ 269 h 466"/>
                    <a:gd name="T36" fmla="*/ 126 w 550"/>
                    <a:gd name="T37" fmla="*/ 3 h 466"/>
                    <a:gd name="T38" fmla="*/ 74 w 550"/>
                    <a:gd name="T39" fmla="*/ 45 h 466"/>
                    <a:gd name="T40" fmla="*/ 35 w 550"/>
                    <a:gd name="T41" fmla="*/ 100 h 466"/>
                    <a:gd name="T42" fmla="*/ 9 w 550"/>
                    <a:gd name="T43" fmla="*/ 162 h 466"/>
                    <a:gd name="T44" fmla="*/ 0 w 550"/>
                    <a:gd name="T45" fmla="*/ 233 h 466"/>
                    <a:gd name="T46" fmla="*/ 9 w 550"/>
                    <a:gd name="T47" fmla="*/ 304 h 466"/>
                    <a:gd name="T48" fmla="*/ 35 w 550"/>
                    <a:gd name="T49" fmla="*/ 366 h 466"/>
                    <a:gd name="T50" fmla="*/ 74 w 550"/>
                    <a:gd name="T51" fmla="*/ 421 h 466"/>
                    <a:gd name="T52" fmla="*/ 126 w 550"/>
                    <a:gd name="T53" fmla="*/ 466 h 466"/>
                    <a:gd name="T54" fmla="*/ 152 w 550"/>
                    <a:gd name="T55" fmla="*/ 466 h 466"/>
                    <a:gd name="T56" fmla="*/ 94 w 550"/>
                    <a:gd name="T57" fmla="*/ 424 h 466"/>
                    <a:gd name="T58" fmla="*/ 52 w 550"/>
                    <a:gd name="T59" fmla="*/ 369 h 466"/>
                    <a:gd name="T60" fmla="*/ 22 w 550"/>
                    <a:gd name="T61" fmla="*/ 304 h 466"/>
                    <a:gd name="T62" fmla="*/ 13 w 550"/>
                    <a:gd name="T63" fmla="*/ 233 h 466"/>
                    <a:gd name="T64" fmla="*/ 22 w 550"/>
                    <a:gd name="T65" fmla="*/ 162 h 466"/>
                    <a:gd name="T66" fmla="*/ 52 w 550"/>
                    <a:gd name="T67" fmla="*/ 97 h 466"/>
                    <a:gd name="T68" fmla="*/ 94 w 550"/>
                    <a:gd name="T69" fmla="*/ 42 h 466"/>
                    <a:gd name="T70" fmla="*/ 152 w 550"/>
                    <a:gd name="T71" fmla="*/ 0 h 466"/>
                    <a:gd name="T72" fmla="*/ 126 w 550"/>
                    <a:gd name="T73" fmla="*/ 3 h 46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50" h="466">
                      <a:moveTo>
                        <a:pt x="550" y="233"/>
                      </a:moveTo>
                      <a:lnTo>
                        <a:pt x="547" y="198"/>
                      </a:lnTo>
                      <a:lnTo>
                        <a:pt x="540" y="162"/>
                      </a:lnTo>
                      <a:lnTo>
                        <a:pt x="530" y="130"/>
                      </a:lnTo>
                      <a:lnTo>
                        <a:pt x="514" y="100"/>
                      </a:lnTo>
                      <a:lnTo>
                        <a:pt x="498" y="71"/>
                      </a:lnTo>
                      <a:lnTo>
                        <a:pt x="475" y="45"/>
                      </a:lnTo>
                      <a:lnTo>
                        <a:pt x="449" y="23"/>
                      </a:lnTo>
                      <a:lnTo>
                        <a:pt x="424" y="3"/>
                      </a:lnTo>
                      <a:lnTo>
                        <a:pt x="411" y="3"/>
                      </a:lnTo>
                      <a:lnTo>
                        <a:pt x="398" y="0"/>
                      </a:lnTo>
                      <a:lnTo>
                        <a:pt x="430" y="20"/>
                      </a:lnTo>
                      <a:lnTo>
                        <a:pt x="456" y="42"/>
                      </a:lnTo>
                      <a:lnTo>
                        <a:pt x="479" y="68"/>
                      </a:lnTo>
                      <a:lnTo>
                        <a:pt x="498" y="97"/>
                      </a:lnTo>
                      <a:lnTo>
                        <a:pt x="514" y="126"/>
                      </a:lnTo>
                      <a:lnTo>
                        <a:pt x="527" y="162"/>
                      </a:lnTo>
                      <a:lnTo>
                        <a:pt x="537" y="198"/>
                      </a:lnTo>
                      <a:lnTo>
                        <a:pt x="537" y="233"/>
                      </a:lnTo>
                      <a:lnTo>
                        <a:pt x="537" y="272"/>
                      </a:lnTo>
                      <a:lnTo>
                        <a:pt x="527" y="304"/>
                      </a:lnTo>
                      <a:lnTo>
                        <a:pt x="514" y="340"/>
                      </a:lnTo>
                      <a:lnTo>
                        <a:pt x="498" y="369"/>
                      </a:lnTo>
                      <a:lnTo>
                        <a:pt x="479" y="398"/>
                      </a:lnTo>
                      <a:lnTo>
                        <a:pt x="456" y="424"/>
                      </a:lnTo>
                      <a:lnTo>
                        <a:pt x="430" y="447"/>
                      </a:lnTo>
                      <a:lnTo>
                        <a:pt x="398" y="466"/>
                      </a:lnTo>
                      <a:lnTo>
                        <a:pt x="411" y="466"/>
                      </a:lnTo>
                      <a:lnTo>
                        <a:pt x="424" y="466"/>
                      </a:lnTo>
                      <a:lnTo>
                        <a:pt x="449" y="444"/>
                      </a:lnTo>
                      <a:lnTo>
                        <a:pt x="475" y="421"/>
                      </a:lnTo>
                      <a:lnTo>
                        <a:pt x="498" y="395"/>
                      </a:lnTo>
                      <a:lnTo>
                        <a:pt x="514" y="366"/>
                      </a:lnTo>
                      <a:lnTo>
                        <a:pt x="530" y="337"/>
                      </a:lnTo>
                      <a:lnTo>
                        <a:pt x="540" y="304"/>
                      </a:lnTo>
                      <a:lnTo>
                        <a:pt x="547" y="269"/>
                      </a:lnTo>
                      <a:lnTo>
                        <a:pt x="550" y="233"/>
                      </a:lnTo>
                      <a:close/>
                      <a:moveTo>
                        <a:pt x="126" y="3"/>
                      </a:moveTo>
                      <a:lnTo>
                        <a:pt x="100" y="23"/>
                      </a:lnTo>
                      <a:lnTo>
                        <a:pt x="74" y="45"/>
                      </a:lnTo>
                      <a:lnTo>
                        <a:pt x="55" y="71"/>
                      </a:lnTo>
                      <a:lnTo>
                        <a:pt x="35" y="100"/>
                      </a:lnTo>
                      <a:lnTo>
                        <a:pt x="19" y="130"/>
                      </a:lnTo>
                      <a:lnTo>
                        <a:pt x="9" y="162"/>
                      </a:lnTo>
                      <a:lnTo>
                        <a:pt x="3" y="198"/>
                      </a:lnTo>
                      <a:lnTo>
                        <a:pt x="0" y="233"/>
                      </a:lnTo>
                      <a:lnTo>
                        <a:pt x="3" y="269"/>
                      </a:lnTo>
                      <a:lnTo>
                        <a:pt x="9" y="304"/>
                      </a:lnTo>
                      <a:lnTo>
                        <a:pt x="19" y="337"/>
                      </a:lnTo>
                      <a:lnTo>
                        <a:pt x="35" y="366"/>
                      </a:lnTo>
                      <a:lnTo>
                        <a:pt x="55" y="395"/>
                      </a:lnTo>
                      <a:lnTo>
                        <a:pt x="74" y="421"/>
                      </a:lnTo>
                      <a:lnTo>
                        <a:pt x="100" y="444"/>
                      </a:lnTo>
                      <a:lnTo>
                        <a:pt x="126" y="466"/>
                      </a:lnTo>
                      <a:lnTo>
                        <a:pt x="139" y="466"/>
                      </a:lnTo>
                      <a:lnTo>
                        <a:pt x="152" y="466"/>
                      </a:lnTo>
                      <a:lnTo>
                        <a:pt x="119" y="447"/>
                      </a:lnTo>
                      <a:lnTo>
                        <a:pt x="94" y="424"/>
                      </a:lnTo>
                      <a:lnTo>
                        <a:pt x="71" y="398"/>
                      </a:lnTo>
                      <a:lnTo>
                        <a:pt x="52" y="369"/>
                      </a:lnTo>
                      <a:lnTo>
                        <a:pt x="35" y="340"/>
                      </a:lnTo>
                      <a:lnTo>
                        <a:pt x="22" y="304"/>
                      </a:lnTo>
                      <a:lnTo>
                        <a:pt x="16" y="272"/>
                      </a:lnTo>
                      <a:lnTo>
                        <a:pt x="13" y="233"/>
                      </a:lnTo>
                      <a:lnTo>
                        <a:pt x="16" y="198"/>
                      </a:lnTo>
                      <a:lnTo>
                        <a:pt x="22" y="162"/>
                      </a:lnTo>
                      <a:lnTo>
                        <a:pt x="35" y="126"/>
                      </a:lnTo>
                      <a:lnTo>
                        <a:pt x="52" y="97"/>
                      </a:lnTo>
                      <a:lnTo>
                        <a:pt x="71" y="68"/>
                      </a:lnTo>
                      <a:lnTo>
                        <a:pt x="94" y="42"/>
                      </a:lnTo>
                      <a:lnTo>
                        <a:pt x="119" y="20"/>
                      </a:lnTo>
                      <a:lnTo>
                        <a:pt x="152" y="0"/>
                      </a:lnTo>
                      <a:lnTo>
                        <a:pt x="139" y="3"/>
                      </a:lnTo>
                      <a:lnTo>
                        <a:pt x="126" y="3"/>
                      </a:lnTo>
                      <a:close/>
                    </a:path>
                  </a:pathLst>
                </a:custGeom>
                <a:solidFill>
                  <a:srgbClr val="E73E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2" name="Freeform 501"/>
                <p:cNvSpPr>
                  <a:spLocks noEditPoints="1"/>
                </p:cNvSpPr>
                <p:nvPr/>
              </p:nvSpPr>
              <p:spPr bwMode="auto">
                <a:xfrm>
                  <a:off x="2757" y="2524"/>
                  <a:ext cx="537" cy="466"/>
                </a:xfrm>
                <a:custGeom>
                  <a:avLst/>
                  <a:gdLst>
                    <a:gd name="T0" fmla="*/ 534 w 537"/>
                    <a:gd name="T1" fmla="*/ 198 h 466"/>
                    <a:gd name="T2" fmla="*/ 518 w 537"/>
                    <a:gd name="T3" fmla="*/ 130 h 466"/>
                    <a:gd name="T4" fmla="*/ 482 w 537"/>
                    <a:gd name="T5" fmla="*/ 71 h 466"/>
                    <a:gd name="T6" fmla="*/ 434 w 537"/>
                    <a:gd name="T7" fmla="*/ 23 h 466"/>
                    <a:gd name="T8" fmla="*/ 392 w 537"/>
                    <a:gd name="T9" fmla="*/ 0 h 466"/>
                    <a:gd name="T10" fmla="*/ 411 w 537"/>
                    <a:gd name="T11" fmla="*/ 20 h 466"/>
                    <a:gd name="T12" fmla="*/ 463 w 537"/>
                    <a:gd name="T13" fmla="*/ 65 h 466"/>
                    <a:gd name="T14" fmla="*/ 502 w 537"/>
                    <a:gd name="T15" fmla="*/ 126 h 466"/>
                    <a:gd name="T16" fmla="*/ 524 w 537"/>
                    <a:gd name="T17" fmla="*/ 194 h 466"/>
                    <a:gd name="T18" fmla="*/ 524 w 537"/>
                    <a:gd name="T19" fmla="*/ 272 h 466"/>
                    <a:gd name="T20" fmla="*/ 502 w 537"/>
                    <a:gd name="T21" fmla="*/ 340 h 466"/>
                    <a:gd name="T22" fmla="*/ 463 w 537"/>
                    <a:gd name="T23" fmla="*/ 402 h 466"/>
                    <a:gd name="T24" fmla="*/ 411 w 537"/>
                    <a:gd name="T25" fmla="*/ 447 h 466"/>
                    <a:gd name="T26" fmla="*/ 392 w 537"/>
                    <a:gd name="T27" fmla="*/ 466 h 466"/>
                    <a:gd name="T28" fmla="*/ 434 w 537"/>
                    <a:gd name="T29" fmla="*/ 447 h 466"/>
                    <a:gd name="T30" fmla="*/ 482 w 537"/>
                    <a:gd name="T31" fmla="*/ 398 h 466"/>
                    <a:gd name="T32" fmla="*/ 518 w 537"/>
                    <a:gd name="T33" fmla="*/ 337 h 466"/>
                    <a:gd name="T34" fmla="*/ 534 w 537"/>
                    <a:gd name="T35" fmla="*/ 269 h 466"/>
                    <a:gd name="T36" fmla="*/ 133 w 537"/>
                    <a:gd name="T37" fmla="*/ 3 h 466"/>
                    <a:gd name="T38" fmla="*/ 78 w 537"/>
                    <a:gd name="T39" fmla="*/ 45 h 466"/>
                    <a:gd name="T40" fmla="*/ 36 w 537"/>
                    <a:gd name="T41" fmla="*/ 97 h 466"/>
                    <a:gd name="T42" fmla="*/ 10 w 537"/>
                    <a:gd name="T43" fmla="*/ 162 h 466"/>
                    <a:gd name="T44" fmla="*/ 0 w 537"/>
                    <a:gd name="T45" fmla="*/ 233 h 466"/>
                    <a:gd name="T46" fmla="*/ 10 w 537"/>
                    <a:gd name="T47" fmla="*/ 304 h 466"/>
                    <a:gd name="T48" fmla="*/ 36 w 537"/>
                    <a:gd name="T49" fmla="*/ 369 h 466"/>
                    <a:gd name="T50" fmla="*/ 78 w 537"/>
                    <a:gd name="T51" fmla="*/ 424 h 466"/>
                    <a:gd name="T52" fmla="*/ 133 w 537"/>
                    <a:gd name="T53" fmla="*/ 466 h 466"/>
                    <a:gd name="T54" fmla="*/ 159 w 537"/>
                    <a:gd name="T55" fmla="*/ 466 h 466"/>
                    <a:gd name="T56" fmla="*/ 97 w 537"/>
                    <a:gd name="T57" fmla="*/ 427 h 466"/>
                    <a:gd name="T58" fmla="*/ 52 w 537"/>
                    <a:gd name="T59" fmla="*/ 372 h 466"/>
                    <a:gd name="T60" fmla="*/ 23 w 537"/>
                    <a:gd name="T61" fmla="*/ 308 h 466"/>
                    <a:gd name="T62" fmla="*/ 13 w 537"/>
                    <a:gd name="T63" fmla="*/ 233 h 466"/>
                    <a:gd name="T64" fmla="*/ 23 w 537"/>
                    <a:gd name="T65" fmla="*/ 159 h 466"/>
                    <a:gd name="T66" fmla="*/ 52 w 537"/>
                    <a:gd name="T67" fmla="*/ 94 h 466"/>
                    <a:gd name="T68" fmla="*/ 97 w 537"/>
                    <a:gd name="T69" fmla="*/ 42 h 466"/>
                    <a:gd name="T70" fmla="*/ 159 w 537"/>
                    <a:gd name="T71" fmla="*/ 0 h 466"/>
                    <a:gd name="T72" fmla="*/ 133 w 537"/>
                    <a:gd name="T73" fmla="*/ 3 h 46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37" h="466">
                      <a:moveTo>
                        <a:pt x="537" y="233"/>
                      </a:moveTo>
                      <a:lnTo>
                        <a:pt x="534" y="198"/>
                      </a:lnTo>
                      <a:lnTo>
                        <a:pt x="528" y="162"/>
                      </a:lnTo>
                      <a:lnTo>
                        <a:pt x="518" y="130"/>
                      </a:lnTo>
                      <a:lnTo>
                        <a:pt x="502" y="97"/>
                      </a:lnTo>
                      <a:lnTo>
                        <a:pt x="482" y="71"/>
                      </a:lnTo>
                      <a:lnTo>
                        <a:pt x="460" y="45"/>
                      </a:lnTo>
                      <a:lnTo>
                        <a:pt x="434" y="23"/>
                      </a:lnTo>
                      <a:lnTo>
                        <a:pt x="405" y="3"/>
                      </a:lnTo>
                      <a:lnTo>
                        <a:pt x="392" y="0"/>
                      </a:lnTo>
                      <a:lnTo>
                        <a:pt x="379" y="0"/>
                      </a:lnTo>
                      <a:lnTo>
                        <a:pt x="411" y="20"/>
                      </a:lnTo>
                      <a:lnTo>
                        <a:pt x="440" y="42"/>
                      </a:lnTo>
                      <a:lnTo>
                        <a:pt x="463" y="65"/>
                      </a:lnTo>
                      <a:lnTo>
                        <a:pt x="486" y="94"/>
                      </a:lnTo>
                      <a:lnTo>
                        <a:pt x="502" y="126"/>
                      </a:lnTo>
                      <a:lnTo>
                        <a:pt x="515" y="159"/>
                      </a:lnTo>
                      <a:lnTo>
                        <a:pt x="524" y="194"/>
                      </a:lnTo>
                      <a:lnTo>
                        <a:pt x="524" y="233"/>
                      </a:lnTo>
                      <a:lnTo>
                        <a:pt x="524" y="272"/>
                      </a:lnTo>
                      <a:lnTo>
                        <a:pt x="515" y="308"/>
                      </a:lnTo>
                      <a:lnTo>
                        <a:pt x="502" y="340"/>
                      </a:lnTo>
                      <a:lnTo>
                        <a:pt x="486" y="372"/>
                      </a:lnTo>
                      <a:lnTo>
                        <a:pt x="463" y="402"/>
                      </a:lnTo>
                      <a:lnTo>
                        <a:pt x="440" y="427"/>
                      </a:lnTo>
                      <a:lnTo>
                        <a:pt x="411" y="447"/>
                      </a:lnTo>
                      <a:lnTo>
                        <a:pt x="379" y="466"/>
                      </a:lnTo>
                      <a:lnTo>
                        <a:pt x="392" y="466"/>
                      </a:lnTo>
                      <a:lnTo>
                        <a:pt x="405" y="466"/>
                      </a:lnTo>
                      <a:lnTo>
                        <a:pt x="434" y="447"/>
                      </a:lnTo>
                      <a:lnTo>
                        <a:pt x="460" y="424"/>
                      </a:lnTo>
                      <a:lnTo>
                        <a:pt x="482" y="398"/>
                      </a:lnTo>
                      <a:lnTo>
                        <a:pt x="502" y="369"/>
                      </a:lnTo>
                      <a:lnTo>
                        <a:pt x="518" y="337"/>
                      </a:lnTo>
                      <a:lnTo>
                        <a:pt x="528" y="304"/>
                      </a:lnTo>
                      <a:lnTo>
                        <a:pt x="534" y="269"/>
                      </a:lnTo>
                      <a:lnTo>
                        <a:pt x="537" y="233"/>
                      </a:lnTo>
                      <a:close/>
                      <a:moveTo>
                        <a:pt x="133" y="3"/>
                      </a:moveTo>
                      <a:lnTo>
                        <a:pt x="104" y="23"/>
                      </a:lnTo>
                      <a:lnTo>
                        <a:pt x="78" y="45"/>
                      </a:lnTo>
                      <a:lnTo>
                        <a:pt x="55" y="71"/>
                      </a:lnTo>
                      <a:lnTo>
                        <a:pt x="36" y="97"/>
                      </a:lnTo>
                      <a:lnTo>
                        <a:pt x="20" y="130"/>
                      </a:lnTo>
                      <a:lnTo>
                        <a:pt x="10" y="162"/>
                      </a:lnTo>
                      <a:lnTo>
                        <a:pt x="3" y="198"/>
                      </a:lnTo>
                      <a:lnTo>
                        <a:pt x="0" y="233"/>
                      </a:lnTo>
                      <a:lnTo>
                        <a:pt x="3" y="269"/>
                      </a:lnTo>
                      <a:lnTo>
                        <a:pt x="10" y="304"/>
                      </a:lnTo>
                      <a:lnTo>
                        <a:pt x="20" y="337"/>
                      </a:lnTo>
                      <a:lnTo>
                        <a:pt x="36" y="369"/>
                      </a:lnTo>
                      <a:lnTo>
                        <a:pt x="55" y="398"/>
                      </a:lnTo>
                      <a:lnTo>
                        <a:pt x="78" y="424"/>
                      </a:lnTo>
                      <a:lnTo>
                        <a:pt x="104" y="447"/>
                      </a:lnTo>
                      <a:lnTo>
                        <a:pt x="133" y="466"/>
                      </a:lnTo>
                      <a:lnTo>
                        <a:pt x="146" y="466"/>
                      </a:lnTo>
                      <a:lnTo>
                        <a:pt x="159" y="466"/>
                      </a:lnTo>
                      <a:lnTo>
                        <a:pt x="126" y="447"/>
                      </a:lnTo>
                      <a:lnTo>
                        <a:pt x="97" y="427"/>
                      </a:lnTo>
                      <a:lnTo>
                        <a:pt x="75" y="402"/>
                      </a:lnTo>
                      <a:lnTo>
                        <a:pt x="52" y="372"/>
                      </a:lnTo>
                      <a:lnTo>
                        <a:pt x="36" y="340"/>
                      </a:lnTo>
                      <a:lnTo>
                        <a:pt x="23" y="308"/>
                      </a:lnTo>
                      <a:lnTo>
                        <a:pt x="13" y="272"/>
                      </a:lnTo>
                      <a:lnTo>
                        <a:pt x="13" y="233"/>
                      </a:lnTo>
                      <a:lnTo>
                        <a:pt x="13" y="194"/>
                      </a:lnTo>
                      <a:lnTo>
                        <a:pt x="23" y="159"/>
                      </a:lnTo>
                      <a:lnTo>
                        <a:pt x="36" y="126"/>
                      </a:lnTo>
                      <a:lnTo>
                        <a:pt x="52" y="94"/>
                      </a:lnTo>
                      <a:lnTo>
                        <a:pt x="75" y="65"/>
                      </a:lnTo>
                      <a:lnTo>
                        <a:pt x="97" y="42"/>
                      </a:lnTo>
                      <a:lnTo>
                        <a:pt x="126" y="20"/>
                      </a:lnTo>
                      <a:lnTo>
                        <a:pt x="159" y="0"/>
                      </a:lnTo>
                      <a:lnTo>
                        <a:pt x="146" y="0"/>
                      </a:lnTo>
                      <a:lnTo>
                        <a:pt x="133" y="3"/>
                      </a:lnTo>
                      <a:close/>
                    </a:path>
                  </a:pathLst>
                </a:custGeom>
                <a:solidFill>
                  <a:srgbClr val="E73E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3" name="Freeform 502"/>
                <p:cNvSpPr>
                  <a:spLocks noEditPoints="1"/>
                </p:cNvSpPr>
                <p:nvPr/>
              </p:nvSpPr>
              <p:spPr bwMode="auto">
                <a:xfrm>
                  <a:off x="2764" y="2524"/>
                  <a:ext cx="524" cy="466"/>
                </a:xfrm>
                <a:custGeom>
                  <a:avLst/>
                  <a:gdLst>
                    <a:gd name="T0" fmla="*/ 524 w 524"/>
                    <a:gd name="T1" fmla="*/ 198 h 466"/>
                    <a:gd name="T2" fmla="*/ 501 w 524"/>
                    <a:gd name="T3" fmla="*/ 126 h 466"/>
                    <a:gd name="T4" fmla="*/ 466 w 524"/>
                    <a:gd name="T5" fmla="*/ 68 h 466"/>
                    <a:gd name="T6" fmla="*/ 417 w 524"/>
                    <a:gd name="T7" fmla="*/ 20 h 466"/>
                    <a:gd name="T8" fmla="*/ 372 w 524"/>
                    <a:gd name="T9" fmla="*/ 0 h 466"/>
                    <a:gd name="T10" fmla="*/ 391 w 524"/>
                    <a:gd name="T11" fmla="*/ 20 h 466"/>
                    <a:gd name="T12" fmla="*/ 446 w 524"/>
                    <a:gd name="T13" fmla="*/ 65 h 466"/>
                    <a:gd name="T14" fmla="*/ 488 w 524"/>
                    <a:gd name="T15" fmla="*/ 123 h 466"/>
                    <a:gd name="T16" fmla="*/ 511 w 524"/>
                    <a:gd name="T17" fmla="*/ 194 h 466"/>
                    <a:gd name="T18" fmla="*/ 511 w 524"/>
                    <a:gd name="T19" fmla="*/ 272 h 466"/>
                    <a:gd name="T20" fmla="*/ 488 w 524"/>
                    <a:gd name="T21" fmla="*/ 343 h 466"/>
                    <a:gd name="T22" fmla="*/ 446 w 524"/>
                    <a:gd name="T23" fmla="*/ 402 h 466"/>
                    <a:gd name="T24" fmla="*/ 391 w 524"/>
                    <a:gd name="T25" fmla="*/ 450 h 466"/>
                    <a:gd name="T26" fmla="*/ 372 w 524"/>
                    <a:gd name="T27" fmla="*/ 466 h 466"/>
                    <a:gd name="T28" fmla="*/ 417 w 524"/>
                    <a:gd name="T29" fmla="*/ 447 h 466"/>
                    <a:gd name="T30" fmla="*/ 466 w 524"/>
                    <a:gd name="T31" fmla="*/ 398 h 466"/>
                    <a:gd name="T32" fmla="*/ 501 w 524"/>
                    <a:gd name="T33" fmla="*/ 340 h 466"/>
                    <a:gd name="T34" fmla="*/ 524 w 524"/>
                    <a:gd name="T35" fmla="*/ 272 h 466"/>
                    <a:gd name="T36" fmla="*/ 139 w 524"/>
                    <a:gd name="T37" fmla="*/ 0 h 466"/>
                    <a:gd name="T38" fmla="*/ 81 w 524"/>
                    <a:gd name="T39" fmla="*/ 42 h 466"/>
                    <a:gd name="T40" fmla="*/ 39 w 524"/>
                    <a:gd name="T41" fmla="*/ 97 h 466"/>
                    <a:gd name="T42" fmla="*/ 9 w 524"/>
                    <a:gd name="T43" fmla="*/ 162 h 466"/>
                    <a:gd name="T44" fmla="*/ 0 w 524"/>
                    <a:gd name="T45" fmla="*/ 233 h 466"/>
                    <a:gd name="T46" fmla="*/ 9 w 524"/>
                    <a:gd name="T47" fmla="*/ 304 h 466"/>
                    <a:gd name="T48" fmla="*/ 39 w 524"/>
                    <a:gd name="T49" fmla="*/ 369 h 466"/>
                    <a:gd name="T50" fmla="*/ 81 w 524"/>
                    <a:gd name="T51" fmla="*/ 424 h 466"/>
                    <a:gd name="T52" fmla="*/ 139 w 524"/>
                    <a:gd name="T53" fmla="*/ 466 h 466"/>
                    <a:gd name="T54" fmla="*/ 165 w 524"/>
                    <a:gd name="T55" fmla="*/ 466 h 466"/>
                    <a:gd name="T56" fmla="*/ 103 w 524"/>
                    <a:gd name="T57" fmla="*/ 427 h 466"/>
                    <a:gd name="T58" fmla="*/ 55 w 524"/>
                    <a:gd name="T59" fmla="*/ 376 h 466"/>
                    <a:gd name="T60" fmla="*/ 22 w 524"/>
                    <a:gd name="T61" fmla="*/ 308 h 466"/>
                    <a:gd name="T62" fmla="*/ 9 w 524"/>
                    <a:gd name="T63" fmla="*/ 233 h 466"/>
                    <a:gd name="T64" fmla="*/ 22 w 524"/>
                    <a:gd name="T65" fmla="*/ 159 h 466"/>
                    <a:gd name="T66" fmla="*/ 55 w 524"/>
                    <a:gd name="T67" fmla="*/ 94 h 466"/>
                    <a:gd name="T68" fmla="*/ 103 w 524"/>
                    <a:gd name="T69" fmla="*/ 39 h 466"/>
                    <a:gd name="T70" fmla="*/ 165 w 524"/>
                    <a:gd name="T71" fmla="*/ 0 h 466"/>
                    <a:gd name="T72" fmla="*/ 139 w 524"/>
                    <a:gd name="T73" fmla="*/ 0 h 46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24" h="466">
                      <a:moveTo>
                        <a:pt x="524" y="233"/>
                      </a:moveTo>
                      <a:lnTo>
                        <a:pt x="524" y="198"/>
                      </a:lnTo>
                      <a:lnTo>
                        <a:pt x="514" y="162"/>
                      </a:lnTo>
                      <a:lnTo>
                        <a:pt x="501" y="126"/>
                      </a:lnTo>
                      <a:lnTo>
                        <a:pt x="485" y="97"/>
                      </a:lnTo>
                      <a:lnTo>
                        <a:pt x="466" y="68"/>
                      </a:lnTo>
                      <a:lnTo>
                        <a:pt x="443" y="42"/>
                      </a:lnTo>
                      <a:lnTo>
                        <a:pt x="417" y="20"/>
                      </a:lnTo>
                      <a:lnTo>
                        <a:pt x="385" y="0"/>
                      </a:lnTo>
                      <a:lnTo>
                        <a:pt x="372" y="0"/>
                      </a:lnTo>
                      <a:lnTo>
                        <a:pt x="359" y="0"/>
                      </a:lnTo>
                      <a:lnTo>
                        <a:pt x="391" y="20"/>
                      </a:lnTo>
                      <a:lnTo>
                        <a:pt x="420" y="39"/>
                      </a:lnTo>
                      <a:lnTo>
                        <a:pt x="446" y="65"/>
                      </a:lnTo>
                      <a:lnTo>
                        <a:pt x="469" y="94"/>
                      </a:lnTo>
                      <a:lnTo>
                        <a:pt x="488" y="123"/>
                      </a:lnTo>
                      <a:lnTo>
                        <a:pt x="501" y="159"/>
                      </a:lnTo>
                      <a:lnTo>
                        <a:pt x="511" y="194"/>
                      </a:lnTo>
                      <a:lnTo>
                        <a:pt x="514" y="233"/>
                      </a:lnTo>
                      <a:lnTo>
                        <a:pt x="511" y="272"/>
                      </a:lnTo>
                      <a:lnTo>
                        <a:pt x="501" y="308"/>
                      </a:lnTo>
                      <a:lnTo>
                        <a:pt x="488" y="343"/>
                      </a:lnTo>
                      <a:lnTo>
                        <a:pt x="469" y="376"/>
                      </a:lnTo>
                      <a:lnTo>
                        <a:pt x="446" y="402"/>
                      </a:lnTo>
                      <a:lnTo>
                        <a:pt x="420" y="427"/>
                      </a:lnTo>
                      <a:lnTo>
                        <a:pt x="391" y="450"/>
                      </a:lnTo>
                      <a:lnTo>
                        <a:pt x="359" y="466"/>
                      </a:lnTo>
                      <a:lnTo>
                        <a:pt x="372" y="466"/>
                      </a:lnTo>
                      <a:lnTo>
                        <a:pt x="385" y="466"/>
                      </a:lnTo>
                      <a:lnTo>
                        <a:pt x="417" y="447"/>
                      </a:lnTo>
                      <a:lnTo>
                        <a:pt x="443" y="424"/>
                      </a:lnTo>
                      <a:lnTo>
                        <a:pt x="466" y="398"/>
                      </a:lnTo>
                      <a:lnTo>
                        <a:pt x="485" y="369"/>
                      </a:lnTo>
                      <a:lnTo>
                        <a:pt x="501" y="340"/>
                      </a:lnTo>
                      <a:lnTo>
                        <a:pt x="514" y="304"/>
                      </a:lnTo>
                      <a:lnTo>
                        <a:pt x="524" y="272"/>
                      </a:lnTo>
                      <a:lnTo>
                        <a:pt x="524" y="233"/>
                      </a:lnTo>
                      <a:close/>
                      <a:moveTo>
                        <a:pt x="139" y="0"/>
                      </a:moveTo>
                      <a:lnTo>
                        <a:pt x="106" y="20"/>
                      </a:lnTo>
                      <a:lnTo>
                        <a:pt x="81" y="42"/>
                      </a:lnTo>
                      <a:lnTo>
                        <a:pt x="58" y="68"/>
                      </a:lnTo>
                      <a:lnTo>
                        <a:pt x="39" y="97"/>
                      </a:lnTo>
                      <a:lnTo>
                        <a:pt x="22" y="126"/>
                      </a:lnTo>
                      <a:lnTo>
                        <a:pt x="9" y="162"/>
                      </a:lnTo>
                      <a:lnTo>
                        <a:pt x="3" y="198"/>
                      </a:lnTo>
                      <a:lnTo>
                        <a:pt x="0" y="233"/>
                      </a:lnTo>
                      <a:lnTo>
                        <a:pt x="3" y="272"/>
                      </a:lnTo>
                      <a:lnTo>
                        <a:pt x="9" y="304"/>
                      </a:lnTo>
                      <a:lnTo>
                        <a:pt x="22" y="340"/>
                      </a:lnTo>
                      <a:lnTo>
                        <a:pt x="39" y="369"/>
                      </a:lnTo>
                      <a:lnTo>
                        <a:pt x="58" y="398"/>
                      </a:lnTo>
                      <a:lnTo>
                        <a:pt x="81" y="424"/>
                      </a:lnTo>
                      <a:lnTo>
                        <a:pt x="106" y="447"/>
                      </a:lnTo>
                      <a:lnTo>
                        <a:pt x="139" y="466"/>
                      </a:lnTo>
                      <a:lnTo>
                        <a:pt x="152" y="466"/>
                      </a:lnTo>
                      <a:lnTo>
                        <a:pt x="165" y="466"/>
                      </a:lnTo>
                      <a:lnTo>
                        <a:pt x="132" y="450"/>
                      </a:lnTo>
                      <a:lnTo>
                        <a:pt x="103" y="427"/>
                      </a:lnTo>
                      <a:lnTo>
                        <a:pt x="77" y="402"/>
                      </a:lnTo>
                      <a:lnTo>
                        <a:pt x="55" y="376"/>
                      </a:lnTo>
                      <a:lnTo>
                        <a:pt x="35" y="343"/>
                      </a:lnTo>
                      <a:lnTo>
                        <a:pt x="22" y="308"/>
                      </a:lnTo>
                      <a:lnTo>
                        <a:pt x="13" y="272"/>
                      </a:lnTo>
                      <a:lnTo>
                        <a:pt x="9" y="233"/>
                      </a:lnTo>
                      <a:lnTo>
                        <a:pt x="13" y="194"/>
                      </a:lnTo>
                      <a:lnTo>
                        <a:pt x="22" y="159"/>
                      </a:lnTo>
                      <a:lnTo>
                        <a:pt x="35" y="123"/>
                      </a:lnTo>
                      <a:lnTo>
                        <a:pt x="55" y="94"/>
                      </a:lnTo>
                      <a:lnTo>
                        <a:pt x="77" y="65"/>
                      </a:lnTo>
                      <a:lnTo>
                        <a:pt x="103" y="39"/>
                      </a:lnTo>
                      <a:lnTo>
                        <a:pt x="132" y="20"/>
                      </a:lnTo>
                      <a:lnTo>
                        <a:pt x="165" y="0"/>
                      </a:lnTo>
                      <a:lnTo>
                        <a:pt x="152" y="0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solidFill>
                  <a:srgbClr val="E73D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4" name="Freeform 503"/>
                <p:cNvSpPr>
                  <a:spLocks noEditPoints="1"/>
                </p:cNvSpPr>
                <p:nvPr/>
              </p:nvSpPr>
              <p:spPr bwMode="auto">
                <a:xfrm>
                  <a:off x="2770" y="2524"/>
                  <a:ext cx="511" cy="466"/>
                </a:xfrm>
                <a:custGeom>
                  <a:avLst/>
                  <a:gdLst>
                    <a:gd name="T0" fmla="*/ 511 w 511"/>
                    <a:gd name="T1" fmla="*/ 194 h 466"/>
                    <a:gd name="T2" fmla="*/ 489 w 511"/>
                    <a:gd name="T3" fmla="*/ 126 h 466"/>
                    <a:gd name="T4" fmla="*/ 450 w 511"/>
                    <a:gd name="T5" fmla="*/ 65 h 466"/>
                    <a:gd name="T6" fmla="*/ 398 w 511"/>
                    <a:gd name="T7" fmla="*/ 20 h 466"/>
                    <a:gd name="T8" fmla="*/ 353 w 511"/>
                    <a:gd name="T9" fmla="*/ 0 h 466"/>
                    <a:gd name="T10" fmla="*/ 369 w 511"/>
                    <a:gd name="T11" fmla="*/ 16 h 466"/>
                    <a:gd name="T12" fmla="*/ 430 w 511"/>
                    <a:gd name="T13" fmla="*/ 62 h 466"/>
                    <a:gd name="T14" fmla="*/ 476 w 511"/>
                    <a:gd name="T15" fmla="*/ 120 h 466"/>
                    <a:gd name="T16" fmla="*/ 498 w 511"/>
                    <a:gd name="T17" fmla="*/ 194 h 466"/>
                    <a:gd name="T18" fmla="*/ 498 w 511"/>
                    <a:gd name="T19" fmla="*/ 272 h 466"/>
                    <a:gd name="T20" fmla="*/ 476 w 511"/>
                    <a:gd name="T21" fmla="*/ 346 h 466"/>
                    <a:gd name="T22" fmla="*/ 430 w 511"/>
                    <a:gd name="T23" fmla="*/ 405 h 466"/>
                    <a:gd name="T24" fmla="*/ 369 w 511"/>
                    <a:gd name="T25" fmla="*/ 450 h 466"/>
                    <a:gd name="T26" fmla="*/ 353 w 511"/>
                    <a:gd name="T27" fmla="*/ 466 h 466"/>
                    <a:gd name="T28" fmla="*/ 398 w 511"/>
                    <a:gd name="T29" fmla="*/ 447 h 466"/>
                    <a:gd name="T30" fmla="*/ 450 w 511"/>
                    <a:gd name="T31" fmla="*/ 402 h 466"/>
                    <a:gd name="T32" fmla="*/ 489 w 511"/>
                    <a:gd name="T33" fmla="*/ 340 h 466"/>
                    <a:gd name="T34" fmla="*/ 511 w 511"/>
                    <a:gd name="T35" fmla="*/ 272 h 466"/>
                    <a:gd name="T36" fmla="*/ 146 w 511"/>
                    <a:gd name="T37" fmla="*/ 0 h 466"/>
                    <a:gd name="T38" fmla="*/ 84 w 511"/>
                    <a:gd name="T39" fmla="*/ 42 h 466"/>
                    <a:gd name="T40" fmla="*/ 39 w 511"/>
                    <a:gd name="T41" fmla="*/ 94 h 466"/>
                    <a:gd name="T42" fmla="*/ 10 w 511"/>
                    <a:gd name="T43" fmla="*/ 159 h 466"/>
                    <a:gd name="T44" fmla="*/ 0 w 511"/>
                    <a:gd name="T45" fmla="*/ 233 h 466"/>
                    <a:gd name="T46" fmla="*/ 10 w 511"/>
                    <a:gd name="T47" fmla="*/ 308 h 466"/>
                    <a:gd name="T48" fmla="*/ 39 w 511"/>
                    <a:gd name="T49" fmla="*/ 372 h 466"/>
                    <a:gd name="T50" fmla="*/ 84 w 511"/>
                    <a:gd name="T51" fmla="*/ 427 h 466"/>
                    <a:gd name="T52" fmla="*/ 146 w 511"/>
                    <a:gd name="T53" fmla="*/ 466 h 466"/>
                    <a:gd name="T54" fmla="*/ 175 w 511"/>
                    <a:gd name="T55" fmla="*/ 466 h 466"/>
                    <a:gd name="T56" fmla="*/ 110 w 511"/>
                    <a:gd name="T57" fmla="*/ 431 h 466"/>
                    <a:gd name="T58" fmla="*/ 58 w 511"/>
                    <a:gd name="T59" fmla="*/ 379 h 466"/>
                    <a:gd name="T60" fmla="*/ 23 w 511"/>
                    <a:gd name="T61" fmla="*/ 311 h 466"/>
                    <a:gd name="T62" fmla="*/ 10 w 511"/>
                    <a:gd name="T63" fmla="*/ 233 h 466"/>
                    <a:gd name="T64" fmla="*/ 23 w 511"/>
                    <a:gd name="T65" fmla="*/ 156 h 466"/>
                    <a:gd name="T66" fmla="*/ 58 w 511"/>
                    <a:gd name="T67" fmla="*/ 91 h 466"/>
                    <a:gd name="T68" fmla="*/ 110 w 511"/>
                    <a:gd name="T69" fmla="*/ 36 h 466"/>
                    <a:gd name="T70" fmla="*/ 175 w 511"/>
                    <a:gd name="T71" fmla="*/ 0 h 466"/>
                    <a:gd name="T72" fmla="*/ 146 w 511"/>
                    <a:gd name="T73" fmla="*/ 0 h 46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11" h="466">
                      <a:moveTo>
                        <a:pt x="511" y="233"/>
                      </a:moveTo>
                      <a:lnTo>
                        <a:pt x="511" y="194"/>
                      </a:lnTo>
                      <a:lnTo>
                        <a:pt x="502" y="159"/>
                      </a:lnTo>
                      <a:lnTo>
                        <a:pt x="489" y="126"/>
                      </a:lnTo>
                      <a:lnTo>
                        <a:pt x="473" y="94"/>
                      </a:lnTo>
                      <a:lnTo>
                        <a:pt x="450" y="65"/>
                      </a:lnTo>
                      <a:lnTo>
                        <a:pt x="427" y="42"/>
                      </a:lnTo>
                      <a:lnTo>
                        <a:pt x="398" y="20"/>
                      </a:lnTo>
                      <a:lnTo>
                        <a:pt x="366" y="0"/>
                      </a:lnTo>
                      <a:lnTo>
                        <a:pt x="353" y="0"/>
                      </a:lnTo>
                      <a:lnTo>
                        <a:pt x="337" y="0"/>
                      </a:lnTo>
                      <a:lnTo>
                        <a:pt x="369" y="16"/>
                      </a:lnTo>
                      <a:lnTo>
                        <a:pt x="401" y="36"/>
                      </a:lnTo>
                      <a:lnTo>
                        <a:pt x="430" y="62"/>
                      </a:lnTo>
                      <a:lnTo>
                        <a:pt x="453" y="91"/>
                      </a:lnTo>
                      <a:lnTo>
                        <a:pt x="476" y="120"/>
                      </a:lnTo>
                      <a:lnTo>
                        <a:pt x="489" y="156"/>
                      </a:lnTo>
                      <a:lnTo>
                        <a:pt x="498" y="194"/>
                      </a:lnTo>
                      <a:lnTo>
                        <a:pt x="502" y="233"/>
                      </a:lnTo>
                      <a:lnTo>
                        <a:pt x="498" y="272"/>
                      </a:lnTo>
                      <a:lnTo>
                        <a:pt x="489" y="311"/>
                      </a:lnTo>
                      <a:lnTo>
                        <a:pt x="476" y="346"/>
                      </a:lnTo>
                      <a:lnTo>
                        <a:pt x="453" y="379"/>
                      </a:lnTo>
                      <a:lnTo>
                        <a:pt x="430" y="405"/>
                      </a:lnTo>
                      <a:lnTo>
                        <a:pt x="401" y="431"/>
                      </a:lnTo>
                      <a:lnTo>
                        <a:pt x="369" y="450"/>
                      </a:lnTo>
                      <a:lnTo>
                        <a:pt x="337" y="466"/>
                      </a:lnTo>
                      <a:lnTo>
                        <a:pt x="353" y="466"/>
                      </a:lnTo>
                      <a:lnTo>
                        <a:pt x="366" y="466"/>
                      </a:lnTo>
                      <a:lnTo>
                        <a:pt x="398" y="447"/>
                      </a:lnTo>
                      <a:lnTo>
                        <a:pt x="427" y="427"/>
                      </a:lnTo>
                      <a:lnTo>
                        <a:pt x="450" y="402"/>
                      </a:lnTo>
                      <a:lnTo>
                        <a:pt x="473" y="372"/>
                      </a:lnTo>
                      <a:lnTo>
                        <a:pt x="489" y="340"/>
                      </a:lnTo>
                      <a:lnTo>
                        <a:pt x="502" y="308"/>
                      </a:lnTo>
                      <a:lnTo>
                        <a:pt x="511" y="272"/>
                      </a:lnTo>
                      <a:lnTo>
                        <a:pt x="511" y="233"/>
                      </a:lnTo>
                      <a:close/>
                      <a:moveTo>
                        <a:pt x="146" y="0"/>
                      </a:moveTo>
                      <a:lnTo>
                        <a:pt x="113" y="20"/>
                      </a:lnTo>
                      <a:lnTo>
                        <a:pt x="84" y="42"/>
                      </a:lnTo>
                      <a:lnTo>
                        <a:pt x="62" y="65"/>
                      </a:lnTo>
                      <a:lnTo>
                        <a:pt x="39" y="94"/>
                      </a:lnTo>
                      <a:lnTo>
                        <a:pt x="23" y="126"/>
                      </a:lnTo>
                      <a:lnTo>
                        <a:pt x="10" y="159"/>
                      </a:lnTo>
                      <a:lnTo>
                        <a:pt x="0" y="194"/>
                      </a:lnTo>
                      <a:lnTo>
                        <a:pt x="0" y="233"/>
                      </a:lnTo>
                      <a:lnTo>
                        <a:pt x="0" y="272"/>
                      </a:lnTo>
                      <a:lnTo>
                        <a:pt x="10" y="308"/>
                      </a:lnTo>
                      <a:lnTo>
                        <a:pt x="23" y="340"/>
                      </a:lnTo>
                      <a:lnTo>
                        <a:pt x="39" y="372"/>
                      </a:lnTo>
                      <a:lnTo>
                        <a:pt x="62" y="402"/>
                      </a:lnTo>
                      <a:lnTo>
                        <a:pt x="84" y="427"/>
                      </a:lnTo>
                      <a:lnTo>
                        <a:pt x="113" y="447"/>
                      </a:lnTo>
                      <a:lnTo>
                        <a:pt x="146" y="466"/>
                      </a:lnTo>
                      <a:lnTo>
                        <a:pt x="159" y="466"/>
                      </a:lnTo>
                      <a:lnTo>
                        <a:pt x="175" y="466"/>
                      </a:lnTo>
                      <a:lnTo>
                        <a:pt x="143" y="450"/>
                      </a:lnTo>
                      <a:lnTo>
                        <a:pt x="110" y="431"/>
                      </a:lnTo>
                      <a:lnTo>
                        <a:pt x="81" y="405"/>
                      </a:lnTo>
                      <a:lnTo>
                        <a:pt x="58" y="379"/>
                      </a:lnTo>
                      <a:lnTo>
                        <a:pt x="36" y="346"/>
                      </a:lnTo>
                      <a:lnTo>
                        <a:pt x="23" y="311"/>
                      </a:lnTo>
                      <a:lnTo>
                        <a:pt x="13" y="272"/>
                      </a:lnTo>
                      <a:lnTo>
                        <a:pt x="10" y="233"/>
                      </a:lnTo>
                      <a:lnTo>
                        <a:pt x="13" y="194"/>
                      </a:lnTo>
                      <a:lnTo>
                        <a:pt x="23" y="156"/>
                      </a:lnTo>
                      <a:lnTo>
                        <a:pt x="36" y="120"/>
                      </a:lnTo>
                      <a:lnTo>
                        <a:pt x="58" y="91"/>
                      </a:lnTo>
                      <a:lnTo>
                        <a:pt x="81" y="62"/>
                      </a:lnTo>
                      <a:lnTo>
                        <a:pt x="110" y="36"/>
                      </a:lnTo>
                      <a:lnTo>
                        <a:pt x="143" y="16"/>
                      </a:lnTo>
                      <a:lnTo>
                        <a:pt x="175" y="0"/>
                      </a:lnTo>
                      <a:lnTo>
                        <a:pt x="159" y="0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E63C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5" name="Freeform 504"/>
                <p:cNvSpPr>
                  <a:spLocks noEditPoints="1"/>
                </p:cNvSpPr>
                <p:nvPr/>
              </p:nvSpPr>
              <p:spPr bwMode="auto">
                <a:xfrm>
                  <a:off x="2773" y="2524"/>
                  <a:ext cx="505" cy="466"/>
                </a:xfrm>
                <a:custGeom>
                  <a:avLst/>
                  <a:gdLst>
                    <a:gd name="T0" fmla="*/ 502 w 505"/>
                    <a:gd name="T1" fmla="*/ 194 h 466"/>
                    <a:gd name="T2" fmla="*/ 479 w 505"/>
                    <a:gd name="T3" fmla="*/ 123 h 466"/>
                    <a:gd name="T4" fmla="*/ 437 w 505"/>
                    <a:gd name="T5" fmla="*/ 65 h 466"/>
                    <a:gd name="T6" fmla="*/ 382 w 505"/>
                    <a:gd name="T7" fmla="*/ 20 h 466"/>
                    <a:gd name="T8" fmla="*/ 330 w 505"/>
                    <a:gd name="T9" fmla="*/ 0 h 466"/>
                    <a:gd name="T10" fmla="*/ 330 w 505"/>
                    <a:gd name="T11" fmla="*/ 7 h 466"/>
                    <a:gd name="T12" fmla="*/ 366 w 505"/>
                    <a:gd name="T13" fmla="*/ 23 h 466"/>
                    <a:gd name="T14" fmla="*/ 415 w 505"/>
                    <a:gd name="T15" fmla="*/ 55 h 466"/>
                    <a:gd name="T16" fmla="*/ 463 w 505"/>
                    <a:gd name="T17" fmla="*/ 117 h 466"/>
                    <a:gd name="T18" fmla="*/ 486 w 505"/>
                    <a:gd name="T19" fmla="*/ 172 h 466"/>
                    <a:gd name="T20" fmla="*/ 492 w 505"/>
                    <a:gd name="T21" fmla="*/ 214 h 466"/>
                    <a:gd name="T22" fmla="*/ 492 w 505"/>
                    <a:gd name="T23" fmla="*/ 256 h 466"/>
                    <a:gd name="T24" fmla="*/ 486 w 505"/>
                    <a:gd name="T25" fmla="*/ 295 h 466"/>
                    <a:gd name="T26" fmla="*/ 463 w 505"/>
                    <a:gd name="T27" fmla="*/ 350 h 466"/>
                    <a:gd name="T28" fmla="*/ 415 w 505"/>
                    <a:gd name="T29" fmla="*/ 411 h 466"/>
                    <a:gd name="T30" fmla="*/ 366 w 505"/>
                    <a:gd name="T31" fmla="*/ 444 h 466"/>
                    <a:gd name="T32" fmla="*/ 330 w 505"/>
                    <a:gd name="T33" fmla="*/ 460 h 466"/>
                    <a:gd name="T34" fmla="*/ 330 w 505"/>
                    <a:gd name="T35" fmla="*/ 466 h 466"/>
                    <a:gd name="T36" fmla="*/ 382 w 505"/>
                    <a:gd name="T37" fmla="*/ 450 h 466"/>
                    <a:gd name="T38" fmla="*/ 437 w 505"/>
                    <a:gd name="T39" fmla="*/ 402 h 466"/>
                    <a:gd name="T40" fmla="*/ 479 w 505"/>
                    <a:gd name="T41" fmla="*/ 343 h 466"/>
                    <a:gd name="T42" fmla="*/ 502 w 505"/>
                    <a:gd name="T43" fmla="*/ 272 h 466"/>
                    <a:gd name="T44" fmla="*/ 156 w 505"/>
                    <a:gd name="T45" fmla="*/ 0 h 466"/>
                    <a:gd name="T46" fmla="*/ 94 w 505"/>
                    <a:gd name="T47" fmla="*/ 39 h 466"/>
                    <a:gd name="T48" fmla="*/ 46 w 505"/>
                    <a:gd name="T49" fmla="*/ 94 h 466"/>
                    <a:gd name="T50" fmla="*/ 13 w 505"/>
                    <a:gd name="T51" fmla="*/ 159 h 466"/>
                    <a:gd name="T52" fmla="*/ 0 w 505"/>
                    <a:gd name="T53" fmla="*/ 233 h 466"/>
                    <a:gd name="T54" fmla="*/ 13 w 505"/>
                    <a:gd name="T55" fmla="*/ 308 h 466"/>
                    <a:gd name="T56" fmla="*/ 46 w 505"/>
                    <a:gd name="T57" fmla="*/ 376 h 466"/>
                    <a:gd name="T58" fmla="*/ 94 w 505"/>
                    <a:gd name="T59" fmla="*/ 427 h 466"/>
                    <a:gd name="T60" fmla="*/ 156 w 505"/>
                    <a:gd name="T61" fmla="*/ 466 h 466"/>
                    <a:gd name="T62" fmla="*/ 195 w 505"/>
                    <a:gd name="T63" fmla="*/ 466 h 466"/>
                    <a:gd name="T64" fmla="*/ 156 w 505"/>
                    <a:gd name="T65" fmla="*/ 453 h 466"/>
                    <a:gd name="T66" fmla="*/ 123 w 505"/>
                    <a:gd name="T67" fmla="*/ 434 h 466"/>
                    <a:gd name="T68" fmla="*/ 65 w 505"/>
                    <a:gd name="T69" fmla="*/ 382 h 466"/>
                    <a:gd name="T70" fmla="*/ 26 w 505"/>
                    <a:gd name="T71" fmla="*/ 314 h 466"/>
                    <a:gd name="T72" fmla="*/ 17 w 505"/>
                    <a:gd name="T73" fmla="*/ 275 h 466"/>
                    <a:gd name="T74" fmla="*/ 13 w 505"/>
                    <a:gd name="T75" fmla="*/ 233 h 466"/>
                    <a:gd name="T76" fmla="*/ 17 w 505"/>
                    <a:gd name="T77" fmla="*/ 191 h 466"/>
                    <a:gd name="T78" fmla="*/ 26 w 505"/>
                    <a:gd name="T79" fmla="*/ 152 h 466"/>
                    <a:gd name="T80" fmla="*/ 65 w 505"/>
                    <a:gd name="T81" fmla="*/ 84 h 466"/>
                    <a:gd name="T82" fmla="*/ 123 w 505"/>
                    <a:gd name="T83" fmla="*/ 33 h 466"/>
                    <a:gd name="T84" fmla="*/ 156 w 505"/>
                    <a:gd name="T85" fmla="*/ 13 h 466"/>
                    <a:gd name="T86" fmla="*/ 195 w 505"/>
                    <a:gd name="T87" fmla="*/ 0 h 466"/>
                    <a:gd name="T88" fmla="*/ 156 w 505"/>
                    <a:gd name="T89" fmla="*/ 0 h 46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505" h="466">
                      <a:moveTo>
                        <a:pt x="505" y="233"/>
                      </a:moveTo>
                      <a:lnTo>
                        <a:pt x="502" y="194"/>
                      </a:lnTo>
                      <a:lnTo>
                        <a:pt x="492" y="159"/>
                      </a:lnTo>
                      <a:lnTo>
                        <a:pt x="479" y="123"/>
                      </a:lnTo>
                      <a:lnTo>
                        <a:pt x="460" y="94"/>
                      </a:lnTo>
                      <a:lnTo>
                        <a:pt x="437" y="65"/>
                      </a:lnTo>
                      <a:lnTo>
                        <a:pt x="411" y="39"/>
                      </a:lnTo>
                      <a:lnTo>
                        <a:pt x="382" y="20"/>
                      </a:lnTo>
                      <a:lnTo>
                        <a:pt x="350" y="0"/>
                      </a:lnTo>
                      <a:lnTo>
                        <a:pt x="330" y="0"/>
                      </a:lnTo>
                      <a:lnTo>
                        <a:pt x="311" y="0"/>
                      </a:lnTo>
                      <a:lnTo>
                        <a:pt x="330" y="7"/>
                      </a:lnTo>
                      <a:lnTo>
                        <a:pt x="350" y="13"/>
                      </a:lnTo>
                      <a:lnTo>
                        <a:pt x="366" y="23"/>
                      </a:lnTo>
                      <a:lnTo>
                        <a:pt x="382" y="33"/>
                      </a:lnTo>
                      <a:lnTo>
                        <a:pt x="415" y="55"/>
                      </a:lnTo>
                      <a:lnTo>
                        <a:pt x="440" y="84"/>
                      </a:lnTo>
                      <a:lnTo>
                        <a:pt x="463" y="117"/>
                      </a:lnTo>
                      <a:lnTo>
                        <a:pt x="479" y="152"/>
                      </a:lnTo>
                      <a:lnTo>
                        <a:pt x="486" y="172"/>
                      </a:lnTo>
                      <a:lnTo>
                        <a:pt x="489" y="191"/>
                      </a:lnTo>
                      <a:lnTo>
                        <a:pt x="492" y="214"/>
                      </a:lnTo>
                      <a:lnTo>
                        <a:pt x="492" y="233"/>
                      </a:lnTo>
                      <a:lnTo>
                        <a:pt x="492" y="256"/>
                      </a:lnTo>
                      <a:lnTo>
                        <a:pt x="489" y="275"/>
                      </a:lnTo>
                      <a:lnTo>
                        <a:pt x="486" y="295"/>
                      </a:lnTo>
                      <a:lnTo>
                        <a:pt x="479" y="314"/>
                      </a:lnTo>
                      <a:lnTo>
                        <a:pt x="463" y="350"/>
                      </a:lnTo>
                      <a:lnTo>
                        <a:pt x="440" y="382"/>
                      </a:lnTo>
                      <a:lnTo>
                        <a:pt x="415" y="411"/>
                      </a:lnTo>
                      <a:lnTo>
                        <a:pt x="382" y="434"/>
                      </a:lnTo>
                      <a:lnTo>
                        <a:pt x="366" y="444"/>
                      </a:lnTo>
                      <a:lnTo>
                        <a:pt x="350" y="453"/>
                      </a:lnTo>
                      <a:lnTo>
                        <a:pt x="330" y="460"/>
                      </a:lnTo>
                      <a:lnTo>
                        <a:pt x="311" y="466"/>
                      </a:lnTo>
                      <a:lnTo>
                        <a:pt x="330" y="466"/>
                      </a:lnTo>
                      <a:lnTo>
                        <a:pt x="350" y="466"/>
                      </a:lnTo>
                      <a:lnTo>
                        <a:pt x="382" y="450"/>
                      </a:lnTo>
                      <a:lnTo>
                        <a:pt x="411" y="427"/>
                      </a:lnTo>
                      <a:lnTo>
                        <a:pt x="437" y="402"/>
                      </a:lnTo>
                      <a:lnTo>
                        <a:pt x="460" y="376"/>
                      </a:lnTo>
                      <a:lnTo>
                        <a:pt x="479" y="343"/>
                      </a:lnTo>
                      <a:lnTo>
                        <a:pt x="492" y="308"/>
                      </a:lnTo>
                      <a:lnTo>
                        <a:pt x="502" y="272"/>
                      </a:lnTo>
                      <a:lnTo>
                        <a:pt x="505" y="233"/>
                      </a:lnTo>
                      <a:close/>
                      <a:moveTo>
                        <a:pt x="156" y="0"/>
                      </a:moveTo>
                      <a:lnTo>
                        <a:pt x="123" y="20"/>
                      </a:lnTo>
                      <a:lnTo>
                        <a:pt x="94" y="39"/>
                      </a:lnTo>
                      <a:lnTo>
                        <a:pt x="68" y="65"/>
                      </a:lnTo>
                      <a:lnTo>
                        <a:pt x="46" y="94"/>
                      </a:lnTo>
                      <a:lnTo>
                        <a:pt x="26" y="123"/>
                      </a:lnTo>
                      <a:lnTo>
                        <a:pt x="13" y="159"/>
                      </a:lnTo>
                      <a:lnTo>
                        <a:pt x="4" y="194"/>
                      </a:lnTo>
                      <a:lnTo>
                        <a:pt x="0" y="233"/>
                      </a:lnTo>
                      <a:lnTo>
                        <a:pt x="4" y="272"/>
                      </a:lnTo>
                      <a:lnTo>
                        <a:pt x="13" y="308"/>
                      </a:lnTo>
                      <a:lnTo>
                        <a:pt x="26" y="343"/>
                      </a:lnTo>
                      <a:lnTo>
                        <a:pt x="46" y="376"/>
                      </a:lnTo>
                      <a:lnTo>
                        <a:pt x="68" y="402"/>
                      </a:lnTo>
                      <a:lnTo>
                        <a:pt x="94" y="427"/>
                      </a:lnTo>
                      <a:lnTo>
                        <a:pt x="123" y="450"/>
                      </a:lnTo>
                      <a:lnTo>
                        <a:pt x="156" y="466"/>
                      </a:lnTo>
                      <a:lnTo>
                        <a:pt x="175" y="466"/>
                      </a:lnTo>
                      <a:lnTo>
                        <a:pt x="195" y="466"/>
                      </a:lnTo>
                      <a:lnTo>
                        <a:pt x="175" y="460"/>
                      </a:lnTo>
                      <a:lnTo>
                        <a:pt x="156" y="453"/>
                      </a:lnTo>
                      <a:lnTo>
                        <a:pt x="140" y="444"/>
                      </a:lnTo>
                      <a:lnTo>
                        <a:pt x="123" y="434"/>
                      </a:lnTo>
                      <a:lnTo>
                        <a:pt x="91" y="411"/>
                      </a:lnTo>
                      <a:lnTo>
                        <a:pt x="65" y="382"/>
                      </a:lnTo>
                      <a:lnTo>
                        <a:pt x="42" y="350"/>
                      </a:lnTo>
                      <a:lnTo>
                        <a:pt x="26" y="314"/>
                      </a:lnTo>
                      <a:lnTo>
                        <a:pt x="20" y="295"/>
                      </a:lnTo>
                      <a:lnTo>
                        <a:pt x="17" y="275"/>
                      </a:lnTo>
                      <a:lnTo>
                        <a:pt x="13" y="256"/>
                      </a:lnTo>
                      <a:lnTo>
                        <a:pt x="13" y="233"/>
                      </a:lnTo>
                      <a:lnTo>
                        <a:pt x="13" y="214"/>
                      </a:lnTo>
                      <a:lnTo>
                        <a:pt x="17" y="191"/>
                      </a:lnTo>
                      <a:lnTo>
                        <a:pt x="20" y="172"/>
                      </a:lnTo>
                      <a:lnTo>
                        <a:pt x="26" y="152"/>
                      </a:lnTo>
                      <a:lnTo>
                        <a:pt x="42" y="117"/>
                      </a:lnTo>
                      <a:lnTo>
                        <a:pt x="65" y="84"/>
                      </a:lnTo>
                      <a:lnTo>
                        <a:pt x="91" y="55"/>
                      </a:lnTo>
                      <a:lnTo>
                        <a:pt x="123" y="33"/>
                      </a:lnTo>
                      <a:lnTo>
                        <a:pt x="140" y="23"/>
                      </a:lnTo>
                      <a:lnTo>
                        <a:pt x="156" y="13"/>
                      </a:lnTo>
                      <a:lnTo>
                        <a:pt x="175" y="7"/>
                      </a:lnTo>
                      <a:lnTo>
                        <a:pt x="195" y="0"/>
                      </a:lnTo>
                      <a:lnTo>
                        <a:pt x="175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E63C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6" name="Freeform 505"/>
                <p:cNvSpPr>
                  <a:spLocks noEditPoints="1"/>
                </p:cNvSpPr>
                <p:nvPr/>
              </p:nvSpPr>
              <p:spPr bwMode="auto">
                <a:xfrm>
                  <a:off x="2780" y="2524"/>
                  <a:ext cx="492" cy="466"/>
                </a:xfrm>
                <a:custGeom>
                  <a:avLst/>
                  <a:gdLst>
                    <a:gd name="T0" fmla="*/ 488 w 492"/>
                    <a:gd name="T1" fmla="*/ 194 h 466"/>
                    <a:gd name="T2" fmla="*/ 466 w 492"/>
                    <a:gd name="T3" fmla="*/ 120 h 466"/>
                    <a:gd name="T4" fmla="*/ 420 w 492"/>
                    <a:gd name="T5" fmla="*/ 62 h 466"/>
                    <a:gd name="T6" fmla="*/ 359 w 492"/>
                    <a:gd name="T7" fmla="*/ 16 h 466"/>
                    <a:gd name="T8" fmla="*/ 298 w 492"/>
                    <a:gd name="T9" fmla="*/ 0 h 466"/>
                    <a:gd name="T10" fmla="*/ 291 w 492"/>
                    <a:gd name="T11" fmla="*/ 3 h 466"/>
                    <a:gd name="T12" fmla="*/ 333 w 492"/>
                    <a:gd name="T13" fmla="*/ 16 h 466"/>
                    <a:gd name="T14" fmla="*/ 372 w 492"/>
                    <a:gd name="T15" fmla="*/ 36 h 466"/>
                    <a:gd name="T16" fmla="*/ 404 w 492"/>
                    <a:gd name="T17" fmla="*/ 62 h 466"/>
                    <a:gd name="T18" fmla="*/ 433 w 492"/>
                    <a:gd name="T19" fmla="*/ 94 h 466"/>
                    <a:gd name="T20" fmla="*/ 456 w 492"/>
                    <a:gd name="T21" fmla="*/ 130 h 466"/>
                    <a:gd name="T22" fmla="*/ 469 w 492"/>
                    <a:gd name="T23" fmla="*/ 168 h 466"/>
                    <a:gd name="T24" fmla="*/ 479 w 492"/>
                    <a:gd name="T25" fmla="*/ 211 h 466"/>
                    <a:gd name="T26" fmla="*/ 479 w 492"/>
                    <a:gd name="T27" fmla="*/ 256 h 466"/>
                    <a:gd name="T28" fmla="*/ 469 w 492"/>
                    <a:gd name="T29" fmla="*/ 298 h 466"/>
                    <a:gd name="T30" fmla="*/ 456 w 492"/>
                    <a:gd name="T31" fmla="*/ 340 h 466"/>
                    <a:gd name="T32" fmla="*/ 433 w 492"/>
                    <a:gd name="T33" fmla="*/ 376 h 466"/>
                    <a:gd name="T34" fmla="*/ 404 w 492"/>
                    <a:gd name="T35" fmla="*/ 405 h 466"/>
                    <a:gd name="T36" fmla="*/ 372 w 492"/>
                    <a:gd name="T37" fmla="*/ 431 h 466"/>
                    <a:gd name="T38" fmla="*/ 333 w 492"/>
                    <a:gd name="T39" fmla="*/ 450 h 466"/>
                    <a:gd name="T40" fmla="*/ 291 w 492"/>
                    <a:gd name="T41" fmla="*/ 463 h 466"/>
                    <a:gd name="T42" fmla="*/ 298 w 492"/>
                    <a:gd name="T43" fmla="*/ 466 h 466"/>
                    <a:gd name="T44" fmla="*/ 359 w 492"/>
                    <a:gd name="T45" fmla="*/ 450 h 466"/>
                    <a:gd name="T46" fmla="*/ 420 w 492"/>
                    <a:gd name="T47" fmla="*/ 405 h 466"/>
                    <a:gd name="T48" fmla="*/ 466 w 492"/>
                    <a:gd name="T49" fmla="*/ 346 h 466"/>
                    <a:gd name="T50" fmla="*/ 488 w 492"/>
                    <a:gd name="T51" fmla="*/ 272 h 466"/>
                    <a:gd name="T52" fmla="*/ 165 w 492"/>
                    <a:gd name="T53" fmla="*/ 0 h 466"/>
                    <a:gd name="T54" fmla="*/ 100 w 492"/>
                    <a:gd name="T55" fmla="*/ 36 h 466"/>
                    <a:gd name="T56" fmla="*/ 48 w 492"/>
                    <a:gd name="T57" fmla="*/ 91 h 466"/>
                    <a:gd name="T58" fmla="*/ 13 w 492"/>
                    <a:gd name="T59" fmla="*/ 156 h 466"/>
                    <a:gd name="T60" fmla="*/ 0 w 492"/>
                    <a:gd name="T61" fmla="*/ 233 h 466"/>
                    <a:gd name="T62" fmla="*/ 13 w 492"/>
                    <a:gd name="T63" fmla="*/ 311 h 466"/>
                    <a:gd name="T64" fmla="*/ 48 w 492"/>
                    <a:gd name="T65" fmla="*/ 379 h 466"/>
                    <a:gd name="T66" fmla="*/ 100 w 492"/>
                    <a:gd name="T67" fmla="*/ 431 h 466"/>
                    <a:gd name="T68" fmla="*/ 165 w 492"/>
                    <a:gd name="T69" fmla="*/ 466 h 466"/>
                    <a:gd name="T70" fmla="*/ 220 w 492"/>
                    <a:gd name="T71" fmla="*/ 466 h 466"/>
                    <a:gd name="T72" fmla="*/ 178 w 492"/>
                    <a:gd name="T73" fmla="*/ 457 h 466"/>
                    <a:gd name="T74" fmla="*/ 139 w 492"/>
                    <a:gd name="T75" fmla="*/ 440 h 466"/>
                    <a:gd name="T76" fmla="*/ 103 w 492"/>
                    <a:gd name="T77" fmla="*/ 418 h 466"/>
                    <a:gd name="T78" fmla="*/ 71 w 492"/>
                    <a:gd name="T79" fmla="*/ 392 h 466"/>
                    <a:gd name="T80" fmla="*/ 48 w 492"/>
                    <a:gd name="T81" fmla="*/ 356 h 466"/>
                    <a:gd name="T82" fmla="*/ 29 w 492"/>
                    <a:gd name="T83" fmla="*/ 321 h 466"/>
                    <a:gd name="T84" fmla="*/ 16 w 492"/>
                    <a:gd name="T85" fmla="*/ 279 h 466"/>
                    <a:gd name="T86" fmla="*/ 13 w 492"/>
                    <a:gd name="T87" fmla="*/ 233 h 466"/>
                    <a:gd name="T88" fmla="*/ 16 w 492"/>
                    <a:gd name="T89" fmla="*/ 188 h 466"/>
                    <a:gd name="T90" fmla="*/ 29 w 492"/>
                    <a:gd name="T91" fmla="*/ 149 h 466"/>
                    <a:gd name="T92" fmla="*/ 48 w 492"/>
                    <a:gd name="T93" fmla="*/ 110 h 466"/>
                    <a:gd name="T94" fmla="*/ 71 w 492"/>
                    <a:gd name="T95" fmla="*/ 78 h 466"/>
                    <a:gd name="T96" fmla="*/ 103 w 492"/>
                    <a:gd name="T97" fmla="*/ 49 h 466"/>
                    <a:gd name="T98" fmla="*/ 139 w 492"/>
                    <a:gd name="T99" fmla="*/ 26 h 466"/>
                    <a:gd name="T100" fmla="*/ 178 w 492"/>
                    <a:gd name="T101" fmla="*/ 10 h 466"/>
                    <a:gd name="T102" fmla="*/ 220 w 492"/>
                    <a:gd name="T103" fmla="*/ 0 h 466"/>
                    <a:gd name="T104" fmla="*/ 165 w 492"/>
                    <a:gd name="T105" fmla="*/ 0 h 46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492" h="466">
                      <a:moveTo>
                        <a:pt x="492" y="233"/>
                      </a:moveTo>
                      <a:lnTo>
                        <a:pt x="488" y="194"/>
                      </a:lnTo>
                      <a:lnTo>
                        <a:pt x="479" y="156"/>
                      </a:lnTo>
                      <a:lnTo>
                        <a:pt x="466" y="120"/>
                      </a:lnTo>
                      <a:lnTo>
                        <a:pt x="443" y="91"/>
                      </a:lnTo>
                      <a:lnTo>
                        <a:pt x="420" y="62"/>
                      </a:lnTo>
                      <a:lnTo>
                        <a:pt x="391" y="36"/>
                      </a:lnTo>
                      <a:lnTo>
                        <a:pt x="359" y="16"/>
                      </a:lnTo>
                      <a:lnTo>
                        <a:pt x="327" y="0"/>
                      </a:lnTo>
                      <a:lnTo>
                        <a:pt x="298" y="0"/>
                      </a:lnTo>
                      <a:lnTo>
                        <a:pt x="272" y="0"/>
                      </a:lnTo>
                      <a:lnTo>
                        <a:pt x="291" y="3"/>
                      </a:lnTo>
                      <a:lnTo>
                        <a:pt x="314" y="10"/>
                      </a:lnTo>
                      <a:lnTo>
                        <a:pt x="333" y="16"/>
                      </a:lnTo>
                      <a:lnTo>
                        <a:pt x="353" y="26"/>
                      </a:lnTo>
                      <a:lnTo>
                        <a:pt x="372" y="36"/>
                      </a:lnTo>
                      <a:lnTo>
                        <a:pt x="388" y="49"/>
                      </a:lnTo>
                      <a:lnTo>
                        <a:pt x="404" y="62"/>
                      </a:lnTo>
                      <a:lnTo>
                        <a:pt x="420" y="78"/>
                      </a:lnTo>
                      <a:lnTo>
                        <a:pt x="433" y="94"/>
                      </a:lnTo>
                      <a:lnTo>
                        <a:pt x="443" y="110"/>
                      </a:lnTo>
                      <a:lnTo>
                        <a:pt x="456" y="130"/>
                      </a:lnTo>
                      <a:lnTo>
                        <a:pt x="463" y="149"/>
                      </a:lnTo>
                      <a:lnTo>
                        <a:pt x="469" y="168"/>
                      </a:lnTo>
                      <a:lnTo>
                        <a:pt x="475" y="188"/>
                      </a:lnTo>
                      <a:lnTo>
                        <a:pt x="479" y="211"/>
                      </a:lnTo>
                      <a:lnTo>
                        <a:pt x="479" y="233"/>
                      </a:lnTo>
                      <a:lnTo>
                        <a:pt x="479" y="256"/>
                      </a:lnTo>
                      <a:lnTo>
                        <a:pt x="475" y="279"/>
                      </a:lnTo>
                      <a:lnTo>
                        <a:pt x="469" y="298"/>
                      </a:lnTo>
                      <a:lnTo>
                        <a:pt x="463" y="321"/>
                      </a:lnTo>
                      <a:lnTo>
                        <a:pt x="456" y="340"/>
                      </a:lnTo>
                      <a:lnTo>
                        <a:pt x="443" y="356"/>
                      </a:lnTo>
                      <a:lnTo>
                        <a:pt x="433" y="376"/>
                      </a:lnTo>
                      <a:lnTo>
                        <a:pt x="420" y="392"/>
                      </a:lnTo>
                      <a:lnTo>
                        <a:pt x="404" y="405"/>
                      </a:lnTo>
                      <a:lnTo>
                        <a:pt x="388" y="418"/>
                      </a:lnTo>
                      <a:lnTo>
                        <a:pt x="372" y="431"/>
                      </a:lnTo>
                      <a:lnTo>
                        <a:pt x="353" y="440"/>
                      </a:lnTo>
                      <a:lnTo>
                        <a:pt x="333" y="450"/>
                      </a:lnTo>
                      <a:lnTo>
                        <a:pt x="314" y="457"/>
                      </a:lnTo>
                      <a:lnTo>
                        <a:pt x="291" y="463"/>
                      </a:lnTo>
                      <a:lnTo>
                        <a:pt x="272" y="466"/>
                      </a:lnTo>
                      <a:lnTo>
                        <a:pt x="298" y="466"/>
                      </a:lnTo>
                      <a:lnTo>
                        <a:pt x="327" y="466"/>
                      </a:lnTo>
                      <a:lnTo>
                        <a:pt x="359" y="450"/>
                      </a:lnTo>
                      <a:lnTo>
                        <a:pt x="391" y="431"/>
                      </a:lnTo>
                      <a:lnTo>
                        <a:pt x="420" y="405"/>
                      </a:lnTo>
                      <a:lnTo>
                        <a:pt x="443" y="379"/>
                      </a:lnTo>
                      <a:lnTo>
                        <a:pt x="466" y="346"/>
                      </a:lnTo>
                      <a:lnTo>
                        <a:pt x="479" y="311"/>
                      </a:lnTo>
                      <a:lnTo>
                        <a:pt x="488" y="272"/>
                      </a:lnTo>
                      <a:lnTo>
                        <a:pt x="492" y="233"/>
                      </a:lnTo>
                      <a:close/>
                      <a:moveTo>
                        <a:pt x="165" y="0"/>
                      </a:moveTo>
                      <a:lnTo>
                        <a:pt x="133" y="16"/>
                      </a:lnTo>
                      <a:lnTo>
                        <a:pt x="100" y="36"/>
                      </a:lnTo>
                      <a:lnTo>
                        <a:pt x="71" y="62"/>
                      </a:lnTo>
                      <a:lnTo>
                        <a:pt x="48" y="91"/>
                      </a:lnTo>
                      <a:lnTo>
                        <a:pt x="26" y="120"/>
                      </a:lnTo>
                      <a:lnTo>
                        <a:pt x="13" y="156"/>
                      </a:lnTo>
                      <a:lnTo>
                        <a:pt x="3" y="194"/>
                      </a:lnTo>
                      <a:lnTo>
                        <a:pt x="0" y="233"/>
                      </a:lnTo>
                      <a:lnTo>
                        <a:pt x="3" y="272"/>
                      </a:lnTo>
                      <a:lnTo>
                        <a:pt x="13" y="311"/>
                      </a:lnTo>
                      <a:lnTo>
                        <a:pt x="26" y="346"/>
                      </a:lnTo>
                      <a:lnTo>
                        <a:pt x="48" y="379"/>
                      </a:lnTo>
                      <a:lnTo>
                        <a:pt x="71" y="405"/>
                      </a:lnTo>
                      <a:lnTo>
                        <a:pt x="100" y="431"/>
                      </a:lnTo>
                      <a:lnTo>
                        <a:pt x="133" y="450"/>
                      </a:lnTo>
                      <a:lnTo>
                        <a:pt x="165" y="466"/>
                      </a:lnTo>
                      <a:lnTo>
                        <a:pt x="194" y="466"/>
                      </a:lnTo>
                      <a:lnTo>
                        <a:pt x="220" y="466"/>
                      </a:lnTo>
                      <a:lnTo>
                        <a:pt x="200" y="463"/>
                      </a:lnTo>
                      <a:lnTo>
                        <a:pt x="178" y="457"/>
                      </a:lnTo>
                      <a:lnTo>
                        <a:pt x="158" y="450"/>
                      </a:lnTo>
                      <a:lnTo>
                        <a:pt x="139" y="440"/>
                      </a:lnTo>
                      <a:lnTo>
                        <a:pt x="120" y="431"/>
                      </a:lnTo>
                      <a:lnTo>
                        <a:pt x="103" y="418"/>
                      </a:lnTo>
                      <a:lnTo>
                        <a:pt x="87" y="405"/>
                      </a:lnTo>
                      <a:lnTo>
                        <a:pt x="71" y="392"/>
                      </a:lnTo>
                      <a:lnTo>
                        <a:pt x="58" y="376"/>
                      </a:lnTo>
                      <a:lnTo>
                        <a:pt x="48" y="356"/>
                      </a:lnTo>
                      <a:lnTo>
                        <a:pt x="35" y="340"/>
                      </a:lnTo>
                      <a:lnTo>
                        <a:pt x="29" y="321"/>
                      </a:lnTo>
                      <a:lnTo>
                        <a:pt x="23" y="298"/>
                      </a:lnTo>
                      <a:lnTo>
                        <a:pt x="16" y="279"/>
                      </a:lnTo>
                      <a:lnTo>
                        <a:pt x="13" y="256"/>
                      </a:lnTo>
                      <a:lnTo>
                        <a:pt x="13" y="233"/>
                      </a:lnTo>
                      <a:lnTo>
                        <a:pt x="13" y="211"/>
                      </a:lnTo>
                      <a:lnTo>
                        <a:pt x="16" y="188"/>
                      </a:lnTo>
                      <a:lnTo>
                        <a:pt x="23" y="168"/>
                      </a:lnTo>
                      <a:lnTo>
                        <a:pt x="29" y="149"/>
                      </a:lnTo>
                      <a:lnTo>
                        <a:pt x="35" y="130"/>
                      </a:lnTo>
                      <a:lnTo>
                        <a:pt x="48" y="110"/>
                      </a:lnTo>
                      <a:lnTo>
                        <a:pt x="58" y="94"/>
                      </a:lnTo>
                      <a:lnTo>
                        <a:pt x="71" y="78"/>
                      </a:lnTo>
                      <a:lnTo>
                        <a:pt x="87" y="62"/>
                      </a:lnTo>
                      <a:lnTo>
                        <a:pt x="103" y="49"/>
                      </a:lnTo>
                      <a:lnTo>
                        <a:pt x="120" y="36"/>
                      </a:lnTo>
                      <a:lnTo>
                        <a:pt x="139" y="26"/>
                      </a:lnTo>
                      <a:lnTo>
                        <a:pt x="158" y="16"/>
                      </a:lnTo>
                      <a:lnTo>
                        <a:pt x="178" y="10"/>
                      </a:lnTo>
                      <a:lnTo>
                        <a:pt x="200" y="3"/>
                      </a:lnTo>
                      <a:lnTo>
                        <a:pt x="220" y="0"/>
                      </a:lnTo>
                      <a:lnTo>
                        <a:pt x="194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E63B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7" name="Freeform 506"/>
                <p:cNvSpPr>
                  <a:spLocks noEditPoints="1"/>
                </p:cNvSpPr>
                <p:nvPr/>
              </p:nvSpPr>
              <p:spPr bwMode="auto">
                <a:xfrm>
                  <a:off x="2786" y="2524"/>
                  <a:ext cx="479" cy="466"/>
                </a:xfrm>
                <a:custGeom>
                  <a:avLst/>
                  <a:gdLst>
                    <a:gd name="T0" fmla="*/ 479 w 479"/>
                    <a:gd name="T1" fmla="*/ 214 h 466"/>
                    <a:gd name="T2" fmla="*/ 473 w 479"/>
                    <a:gd name="T3" fmla="*/ 172 h 466"/>
                    <a:gd name="T4" fmla="*/ 450 w 479"/>
                    <a:gd name="T5" fmla="*/ 117 h 466"/>
                    <a:gd name="T6" fmla="*/ 402 w 479"/>
                    <a:gd name="T7" fmla="*/ 55 h 466"/>
                    <a:gd name="T8" fmla="*/ 353 w 479"/>
                    <a:gd name="T9" fmla="*/ 23 h 466"/>
                    <a:gd name="T10" fmla="*/ 317 w 479"/>
                    <a:gd name="T11" fmla="*/ 7 h 466"/>
                    <a:gd name="T12" fmla="*/ 269 w 479"/>
                    <a:gd name="T13" fmla="*/ 0 h 466"/>
                    <a:gd name="T14" fmla="*/ 211 w 479"/>
                    <a:gd name="T15" fmla="*/ 0 h 466"/>
                    <a:gd name="T16" fmla="*/ 162 w 479"/>
                    <a:gd name="T17" fmla="*/ 7 h 466"/>
                    <a:gd name="T18" fmla="*/ 127 w 479"/>
                    <a:gd name="T19" fmla="*/ 23 h 466"/>
                    <a:gd name="T20" fmla="*/ 78 w 479"/>
                    <a:gd name="T21" fmla="*/ 55 h 466"/>
                    <a:gd name="T22" fmla="*/ 29 w 479"/>
                    <a:gd name="T23" fmla="*/ 117 h 466"/>
                    <a:gd name="T24" fmla="*/ 7 w 479"/>
                    <a:gd name="T25" fmla="*/ 172 h 466"/>
                    <a:gd name="T26" fmla="*/ 0 w 479"/>
                    <a:gd name="T27" fmla="*/ 214 h 466"/>
                    <a:gd name="T28" fmla="*/ 0 w 479"/>
                    <a:gd name="T29" fmla="*/ 256 h 466"/>
                    <a:gd name="T30" fmla="*/ 7 w 479"/>
                    <a:gd name="T31" fmla="*/ 295 h 466"/>
                    <a:gd name="T32" fmla="*/ 29 w 479"/>
                    <a:gd name="T33" fmla="*/ 350 h 466"/>
                    <a:gd name="T34" fmla="*/ 78 w 479"/>
                    <a:gd name="T35" fmla="*/ 411 h 466"/>
                    <a:gd name="T36" fmla="*/ 127 w 479"/>
                    <a:gd name="T37" fmla="*/ 444 h 466"/>
                    <a:gd name="T38" fmla="*/ 162 w 479"/>
                    <a:gd name="T39" fmla="*/ 460 h 466"/>
                    <a:gd name="T40" fmla="*/ 211 w 479"/>
                    <a:gd name="T41" fmla="*/ 466 h 466"/>
                    <a:gd name="T42" fmla="*/ 269 w 479"/>
                    <a:gd name="T43" fmla="*/ 466 h 466"/>
                    <a:gd name="T44" fmla="*/ 317 w 479"/>
                    <a:gd name="T45" fmla="*/ 460 h 466"/>
                    <a:gd name="T46" fmla="*/ 353 w 479"/>
                    <a:gd name="T47" fmla="*/ 444 h 466"/>
                    <a:gd name="T48" fmla="*/ 402 w 479"/>
                    <a:gd name="T49" fmla="*/ 411 h 466"/>
                    <a:gd name="T50" fmla="*/ 450 w 479"/>
                    <a:gd name="T51" fmla="*/ 350 h 466"/>
                    <a:gd name="T52" fmla="*/ 473 w 479"/>
                    <a:gd name="T53" fmla="*/ 295 h 466"/>
                    <a:gd name="T54" fmla="*/ 479 w 479"/>
                    <a:gd name="T55" fmla="*/ 256 h 466"/>
                    <a:gd name="T56" fmla="*/ 466 w 479"/>
                    <a:gd name="T57" fmla="*/ 233 h 466"/>
                    <a:gd name="T58" fmla="*/ 463 w 479"/>
                    <a:gd name="T59" fmla="*/ 279 h 466"/>
                    <a:gd name="T60" fmla="*/ 450 w 479"/>
                    <a:gd name="T61" fmla="*/ 324 h 466"/>
                    <a:gd name="T62" fmla="*/ 427 w 479"/>
                    <a:gd name="T63" fmla="*/ 359 h 466"/>
                    <a:gd name="T64" fmla="*/ 402 w 479"/>
                    <a:gd name="T65" fmla="*/ 395 h 466"/>
                    <a:gd name="T66" fmla="*/ 366 w 479"/>
                    <a:gd name="T67" fmla="*/ 424 h 466"/>
                    <a:gd name="T68" fmla="*/ 327 w 479"/>
                    <a:gd name="T69" fmla="*/ 444 h 466"/>
                    <a:gd name="T70" fmla="*/ 285 w 479"/>
                    <a:gd name="T71" fmla="*/ 457 h 466"/>
                    <a:gd name="T72" fmla="*/ 240 w 479"/>
                    <a:gd name="T73" fmla="*/ 463 h 466"/>
                    <a:gd name="T74" fmla="*/ 194 w 479"/>
                    <a:gd name="T75" fmla="*/ 457 h 466"/>
                    <a:gd name="T76" fmla="*/ 152 w 479"/>
                    <a:gd name="T77" fmla="*/ 444 h 466"/>
                    <a:gd name="T78" fmla="*/ 114 w 479"/>
                    <a:gd name="T79" fmla="*/ 424 h 466"/>
                    <a:gd name="T80" fmla="*/ 78 w 479"/>
                    <a:gd name="T81" fmla="*/ 395 h 466"/>
                    <a:gd name="T82" fmla="*/ 52 w 479"/>
                    <a:gd name="T83" fmla="*/ 359 h 466"/>
                    <a:gd name="T84" fmla="*/ 29 w 479"/>
                    <a:gd name="T85" fmla="*/ 324 h 466"/>
                    <a:gd name="T86" fmla="*/ 17 w 479"/>
                    <a:gd name="T87" fmla="*/ 279 h 466"/>
                    <a:gd name="T88" fmla="*/ 13 w 479"/>
                    <a:gd name="T89" fmla="*/ 233 h 466"/>
                    <a:gd name="T90" fmla="*/ 17 w 479"/>
                    <a:gd name="T91" fmla="*/ 188 h 466"/>
                    <a:gd name="T92" fmla="*/ 29 w 479"/>
                    <a:gd name="T93" fmla="*/ 146 h 466"/>
                    <a:gd name="T94" fmla="*/ 52 w 479"/>
                    <a:gd name="T95" fmla="*/ 107 h 466"/>
                    <a:gd name="T96" fmla="*/ 78 w 479"/>
                    <a:gd name="T97" fmla="*/ 71 h 466"/>
                    <a:gd name="T98" fmla="*/ 114 w 479"/>
                    <a:gd name="T99" fmla="*/ 45 h 466"/>
                    <a:gd name="T100" fmla="*/ 152 w 479"/>
                    <a:gd name="T101" fmla="*/ 23 h 466"/>
                    <a:gd name="T102" fmla="*/ 194 w 479"/>
                    <a:gd name="T103" fmla="*/ 10 h 466"/>
                    <a:gd name="T104" fmla="*/ 240 w 479"/>
                    <a:gd name="T105" fmla="*/ 7 h 466"/>
                    <a:gd name="T106" fmla="*/ 285 w 479"/>
                    <a:gd name="T107" fmla="*/ 10 h 466"/>
                    <a:gd name="T108" fmla="*/ 327 w 479"/>
                    <a:gd name="T109" fmla="*/ 23 h 466"/>
                    <a:gd name="T110" fmla="*/ 366 w 479"/>
                    <a:gd name="T111" fmla="*/ 45 h 466"/>
                    <a:gd name="T112" fmla="*/ 402 w 479"/>
                    <a:gd name="T113" fmla="*/ 71 h 466"/>
                    <a:gd name="T114" fmla="*/ 427 w 479"/>
                    <a:gd name="T115" fmla="*/ 107 h 466"/>
                    <a:gd name="T116" fmla="*/ 450 w 479"/>
                    <a:gd name="T117" fmla="*/ 146 h 466"/>
                    <a:gd name="T118" fmla="*/ 463 w 479"/>
                    <a:gd name="T119" fmla="*/ 188 h 466"/>
                    <a:gd name="T120" fmla="*/ 466 w 479"/>
                    <a:gd name="T121" fmla="*/ 233 h 46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79" h="466">
                      <a:moveTo>
                        <a:pt x="479" y="233"/>
                      </a:moveTo>
                      <a:lnTo>
                        <a:pt x="479" y="214"/>
                      </a:lnTo>
                      <a:lnTo>
                        <a:pt x="476" y="191"/>
                      </a:lnTo>
                      <a:lnTo>
                        <a:pt x="473" y="172"/>
                      </a:lnTo>
                      <a:lnTo>
                        <a:pt x="466" y="152"/>
                      </a:lnTo>
                      <a:lnTo>
                        <a:pt x="450" y="117"/>
                      </a:lnTo>
                      <a:lnTo>
                        <a:pt x="427" y="84"/>
                      </a:lnTo>
                      <a:lnTo>
                        <a:pt x="402" y="55"/>
                      </a:lnTo>
                      <a:lnTo>
                        <a:pt x="369" y="33"/>
                      </a:lnTo>
                      <a:lnTo>
                        <a:pt x="353" y="23"/>
                      </a:lnTo>
                      <a:lnTo>
                        <a:pt x="337" y="13"/>
                      </a:lnTo>
                      <a:lnTo>
                        <a:pt x="317" y="7"/>
                      </a:lnTo>
                      <a:lnTo>
                        <a:pt x="298" y="0"/>
                      </a:lnTo>
                      <a:lnTo>
                        <a:pt x="269" y="0"/>
                      </a:lnTo>
                      <a:lnTo>
                        <a:pt x="240" y="0"/>
                      </a:lnTo>
                      <a:lnTo>
                        <a:pt x="211" y="0"/>
                      </a:lnTo>
                      <a:lnTo>
                        <a:pt x="182" y="0"/>
                      </a:lnTo>
                      <a:lnTo>
                        <a:pt x="162" y="7"/>
                      </a:lnTo>
                      <a:lnTo>
                        <a:pt x="143" y="13"/>
                      </a:lnTo>
                      <a:lnTo>
                        <a:pt x="127" y="23"/>
                      </a:lnTo>
                      <a:lnTo>
                        <a:pt x="110" y="33"/>
                      </a:lnTo>
                      <a:lnTo>
                        <a:pt x="78" y="55"/>
                      </a:lnTo>
                      <a:lnTo>
                        <a:pt x="52" y="84"/>
                      </a:lnTo>
                      <a:lnTo>
                        <a:pt x="29" y="117"/>
                      </a:lnTo>
                      <a:lnTo>
                        <a:pt x="13" y="152"/>
                      </a:lnTo>
                      <a:lnTo>
                        <a:pt x="7" y="172"/>
                      </a:lnTo>
                      <a:lnTo>
                        <a:pt x="4" y="191"/>
                      </a:lnTo>
                      <a:lnTo>
                        <a:pt x="0" y="214"/>
                      </a:lnTo>
                      <a:lnTo>
                        <a:pt x="0" y="233"/>
                      </a:lnTo>
                      <a:lnTo>
                        <a:pt x="0" y="256"/>
                      </a:lnTo>
                      <a:lnTo>
                        <a:pt x="4" y="275"/>
                      </a:lnTo>
                      <a:lnTo>
                        <a:pt x="7" y="295"/>
                      </a:lnTo>
                      <a:lnTo>
                        <a:pt x="13" y="314"/>
                      </a:lnTo>
                      <a:lnTo>
                        <a:pt x="29" y="350"/>
                      </a:lnTo>
                      <a:lnTo>
                        <a:pt x="52" y="382"/>
                      </a:lnTo>
                      <a:lnTo>
                        <a:pt x="78" y="411"/>
                      </a:lnTo>
                      <a:lnTo>
                        <a:pt x="110" y="434"/>
                      </a:lnTo>
                      <a:lnTo>
                        <a:pt x="127" y="444"/>
                      </a:lnTo>
                      <a:lnTo>
                        <a:pt x="143" y="453"/>
                      </a:lnTo>
                      <a:lnTo>
                        <a:pt x="162" y="460"/>
                      </a:lnTo>
                      <a:lnTo>
                        <a:pt x="182" y="466"/>
                      </a:lnTo>
                      <a:lnTo>
                        <a:pt x="211" y="466"/>
                      </a:lnTo>
                      <a:lnTo>
                        <a:pt x="240" y="466"/>
                      </a:lnTo>
                      <a:lnTo>
                        <a:pt x="269" y="466"/>
                      </a:lnTo>
                      <a:lnTo>
                        <a:pt x="298" y="466"/>
                      </a:lnTo>
                      <a:lnTo>
                        <a:pt x="317" y="460"/>
                      </a:lnTo>
                      <a:lnTo>
                        <a:pt x="337" y="453"/>
                      </a:lnTo>
                      <a:lnTo>
                        <a:pt x="353" y="444"/>
                      </a:lnTo>
                      <a:lnTo>
                        <a:pt x="369" y="434"/>
                      </a:lnTo>
                      <a:lnTo>
                        <a:pt x="402" y="411"/>
                      </a:lnTo>
                      <a:lnTo>
                        <a:pt x="427" y="382"/>
                      </a:lnTo>
                      <a:lnTo>
                        <a:pt x="450" y="350"/>
                      </a:lnTo>
                      <a:lnTo>
                        <a:pt x="466" y="314"/>
                      </a:lnTo>
                      <a:lnTo>
                        <a:pt x="473" y="295"/>
                      </a:lnTo>
                      <a:lnTo>
                        <a:pt x="476" y="275"/>
                      </a:lnTo>
                      <a:lnTo>
                        <a:pt x="479" y="256"/>
                      </a:lnTo>
                      <a:lnTo>
                        <a:pt x="479" y="233"/>
                      </a:lnTo>
                      <a:close/>
                      <a:moveTo>
                        <a:pt x="466" y="233"/>
                      </a:moveTo>
                      <a:lnTo>
                        <a:pt x="466" y="256"/>
                      </a:lnTo>
                      <a:lnTo>
                        <a:pt x="463" y="279"/>
                      </a:lnTo>
                      <a:lnTo>
                        <a:pt x="457" y="301"/>
                      </a:lnTo>
                      <a:lnTo>
                        <a:pt x="450" y="324"/>
                      </a:lnTo>
                      <a:lnTo>
                        <a:pt x="440" y="343"/>
                      </a:lnTo>
                      <a:lnTo>
                        <a:pt x="427" y="359"/>
                      </a:lnTo>
                      <a:lnTo>
                        <a:pt x="414" y="379"/>
                      </a:lnTo>
                      <a:lnTo>
                        <a:pt x="402" y="395"/>
                      </a:lnTo>
                      <a:lnTo>
                        <a:pt x="385" y="408"/>
                      </a:lnTo>
                      <a:lnTo>
                        <a:pt x="366" y="424"/>
                      </a:lnTo>
                      <a:lnTo>
                        <a:pt x="350" y="434"/>
                      </a:lnTo>
                      <a:lnTo>
                        <a:pt x="327" y="444"/>
                      </a:lnTo>
                      <a:lnTo>
                        <a:pt x="308" y="450"/>
                      </a:lnTo>
                      <a:lnTo>
                        <a:pt x="285" y="457"/>
                      </a:lnTo>
                      <a:lnTo>
                        <a:pt x="262" y="460"/>
                      </a:lnTo>
                      <a:lnTo>
                        <a:pt x="240" y="463"/>
                      </a:lnTo>
                      <a:lnTo>
                        <a:pt x="217" y="460"/>
                      </a:lnTo>
                      <a:lnTo>
                        <a:pt x="194" y="457"/>
                      </a:lnTo>
                      <a:lnTo>
                        <a:pt x="172" y="450"/>
                      </a:lnTo>
                      <a:lnTo>
                        <a:pt x="152" y="444"/>
                      </a:lnTo>
                      <a:lnTo>
                        <a:pt x="130" y="434"/>
                      </a:lnTo>
                      <a:lnTo>
                        <a:pt x="114" y="424"/>
                      </a:lnTo>
                      <a:lnTo>
                        <a:pt x="94" y="408"/>
                      </a:lnTo>
                      <a:lnTo>
                        <a:pt x="78" y="395"/>
                      </a:lnTo>
                      <a:lnTo>
                        <a:pt x="65" y="379"/>
                      </a:lnTo>
                      <a:lnTo>
                        <a:pt x="52" y="359"/>
                      </a:lnTo>
                      <a:lnTo>
                        <a:pt x="39" y="343"/>
                      </a:lnTo>
                      <a:lnTo>
                        <a:pt x="29" y="324"/>
                      </a:lnTo>
                      <a:lnTo>
                        <a:pt x="23" y="301"/>
                      </a:lnTo>
                      <a:lnTo>
                        <a:pt x="17" y="279"/>
                      </a:lnTo>
                      <a:lnTo>
                        <a:pt x="13" y="256"/>
                      </a:lnTo>
                      <a:lnTo>
                        <a:pt x="13" y="233"/>
                      </a:lnTo>
                      <a:lnTo>
                        <a:pt x="13" y="211"/>
                      </a:lnTo>
                      <a:lnTo>
                        <a:pt x="17" y="188"/>
                      </a:lnTo>
                      <a:lnTo>
                        <a:pt x="23" y="165"/>
                      </a:lnTo>
                      <a:lnTo>
                        <a:pt x="29" y="146"/>
                      </a:lnTo>
                      <a:lnTo>
                        <a:pt x="39" y="126"/>
                      </a:lnTo>
                      <a:lnTo>
                        <a:pt x="52" y="107"/>
                      </a:lnTo>
                      <a:lnTo>
                        <a:pt x="65" y="88"/>
                      </a:lnTo>
                      <a:lnTo>
                        <a:pt x="78" y="71"/>
                      </a:lnTo>
                      <a:lnTo>
                        <a:pt x="94" y="58"/>
                      </a:lnTo>
                      <a:lnTo>
                        <a:pt x="114" y="45"/>
                      </a:lnTo>
                      <a:lnTo>
                        <a:pt x="130" y="33"/>
                      </a:lnTo>
                      <a:lnTo>
                        <a:pt x="152" y="23"/>
                      </a:lnTo>
                      <a:lnTo>
                        <a:pt x="172" y="16"/>
                      </a:lnTo>
                      <a:lnTo>
                        <a:pt x="194" y="10"/>
                      </a:lnTo>
                      <a:lnTo>
                        <a:pt x="217" y="7"/>
                      </a:lnTo>
                      <a:lnTo>
                        <a:pt x="240" y="7"/>
                      </a:lnTo>
                      <a:lnTo>
                        <a:pt x="262" y="7"/>
                      </a:lnTo>
                      <a:lnTo>
                        <a:pt x="285" y="10"/>
                      </a:lnTo>
                      <a:lnTo>
                        <a:pt x="308" y="16"/>
                      </a:lnTo>
                      <a:lnTo>
                        <a:pt x="327" y="23"/>
                      </a:lnTo>
                      <a:lnTo>
                        <a:pt x="350" y="33"/>
                      </a:lnTo>
                      <a:lnTo>
                        <a:pt x="366" y="45"/>
                      </a:lnTo>
                      <a:lnTo>
                        <a:pt x="385" y="58"/>
                      </a:lnTo>
                      <a:lnTo>
                        <a:pt x="402" y="71"/>
                      </a:lnTo>
                      <a:lnTo>
                        <a:pt x="414" y="88"/>
                      </a:lnTo>
                      <a:lnTo>
                        <a:pt x="427" y="107"/>
                      </a:lnTo>
                      <a:lnTo>
                        <a:pt x="440" y="126"/>
                      </a:lnTo>
                      <a:lnTo>
                        <a:pt x="450" y="146"/>
                      </a:lnTo>
                      <a:lnTo>
                        <a:pt x="457" y="165"/>
                      </a:lnTo>
                      <a:lnTo>
                        <a:pt x="463" y="188"/>
                      </a:lnTo>
                      <a:lnTo>
                        <a:pt x="466" y="211"/>
                      </a:lnTo>
                      <a:lnTo>
                        <a:pt x="466" y="233"/>
                      </a:lnTo>
                      <a:close/>
                    </a:path>
                  </a:pathLst>
                </a:custGeom>
                <a:solidFill>
                  <a:srgbClr val="E63B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8" name="Freeform 507"/>
                <p:cNvSpPr>
                  <a:spLocks noEditPoints="1"/>
                </p:cNvSpPr>
                <p:nvPr/>
              </p:nvSpPr>
              <p:spPr bwMode="auto">
                <a:xfrm>
                  <a:off x="2793" y="2524"/>
                  <a:ext cx="466" cy="466"/>
                </a:xfrm>
                <a:custGeom>
                  <a:avLst/>
                  <a:gdLst>
                    <a:gd name="T0" fmla="*/ 462 w 466"/>
                    <a:gd name="T1" fmla="*/ 188 h 466"/>
                    <a:gd name="T2" fmla="*/ 443 w 466"/>
                    <a:gd name="T3" fmla="*/ 130 h 466"/>
                    <a:gd name="T4" fmla="*/ 407 w 466"/>
                    <a:gd name="T5" fmla="*/ 78 h 466"/>
                    <a:gd name="T6" fmla="*/ 359 w 466"/>
                    <a:gd name="T7" fmla="*/ 36 h 466"/>
                    <a:gd name="T8" fmla="*/ 301 w 466"/>
                    <a:gd name="T9" fmla="*/ 10 h 466"/>
                    <a:gd name="T10" fmla="*/ 246 w 466"/>
                    <a:gd name="T11" fmla="*/ 0 h 466"/>
                    <a:gd name="T12" fmla="*/ 207 w 466"/>
                    <a:gd name="T13" fmla="*/ 0 h 466"/>
                    <a:gd name="T14" fmla="*/ 145 w 466"/>
                    <a:gd name="T15" fmla="*/ 16 h 466"/>
                    <a:gd name="T16" fmla="*/ 90 w 466"/>
                    <a:gd name="T17" fmla="*/ 49 h 466"/>
                    <a:gd name="T18" fmla="*/ 45 w 466"/>
                    <a:gd name="T19" fmla="*/ 94 h 466"/>
                    <a:gd name="T20" fmla="*/ 16 w 466"/>
                    <a:gd name="T21" fmla="*/ 149 h 466"/>
                    <a:gd name="T22" fmla="*/ 0 w 466"/>
                    <a:gd name="T23" fmla="*/ 211 h 466"/>
                    <a:gd name="T24" fmla="*/ 3 w 466"/>
                    <a:gd name="T25" fmla="*/ 279 h 466"/>
                    <a:gd name="T26" fmla="*/ 22 w 466"/>
                    <a:gd name="T27" fmla="*/ 340 h 466"/>
                    <a:gd name="T28" fmla="*/ 58 w 466"/>
                    <a:gd name="T29" fmla="*/ 392 h 466"/>
                    <a:gd name="T30" fmla="*/ 107 w 466"/>
                    <a:gd name="T31" fmla="*/ 431 h 466"/>
                    <a:gd name="T32" fmla="*/ 165 w 466"/>
                    <a:gd name="T33" fmla="*/ 457 h 466"/>
                    <a:gd name="T34" fmla="*/ 220 w 466"/>
                    <a:gd name="T35" fmla="*/ 466 h 466"/>
                    <a:gd name="T36" fmla="*/ 259 w 466"/>
                    <a:gd name="T37" fmla="*/ 466 h 466"/>
                    <a:gd name="T38" fmla="*/ 320 w 466"/>
                    <a:gd name="T39" fmla="*/ 450 h 466"/>
                    <a:gd name="T40" fmla="*/ 375 w 466"/>
                    <a:gd name="T41" fmla="*/ 418 h 466"/>
                    <a:gd name="T42" fmla="*/ 420 w 466"/>
                    <a:gd name="T43" fmla="*/ 376 h 466"/>
                    <a:gd name="T44" fmla="*/ 450 w 466"/>
                    <a:gd name="T45" fmla="*/ 321 h 466"/>
                    <a:gd name="T46" fmla="*/ 466 w 466"/>
                    <a:gd name="T47" fmla="*/ 256 h 466"/>
                    <a:gd name="T48" fmla="*/ 453 w 466"/>
                    <a:gd name="T49" fmla="*/ 256 h 466"/>
                    <a:gd name="T50" fmla="*/ 437 w 466"/>
                    <a:gd name="T51" fmla="*/ 321 h 466"/>
                    <a:gd name="T52" fmla="*/ 404 w 466"/>
                    <a:gd name="T53" fmla="*/ 376 h 466"/>
                    <a:gd name="T54" fmla="*/ 356 w 466"/>
                    <a:gd name="T55" fmla="*/ 418 h 466"/>
                    <a:gd name="T56" fmla="*/ 297 w 466"/>
                    <a:gd name="T57" fmla="*/ 447 h 466"/>
                    <a:gd name="T58" fmla="*/ 233 w 466"/>
                    <a:gd name="T59" fmla="*/ 457 h 466"/>
                    <a:gd name="T60" fmla="*/ 168 w 466"/>
                    <a:gd name="T61" fmla="*/ 447 h 466"/>
                    <a:gd name="T62" fmla="*/ 110 w 466"/>
                    <a:gd name="T63" fmla="*/ 418 h 466"/>
                    <a:gd name="T64" fmla="*/ 61 w 466"/>
                    <a:gd name="T65" fmla="*/ 376 h 466"/>
                    <a:gd name="T66" fmla="*/ 29 w 466"/>
                    <a:gd name="T67" fmla="*/ 321 h 466"/>
                    <a:gd name="T68" fmla="*/ 13 w 466"/>
                    <a:gd name="T69" fmla="*/ 256 h 466"/>
                    <a:gd name="T70" fmla="*/ 16 w 466"/>
                    <a:gd name="T71" fmla="*/ 188 h 466"/>
                    <a:gd name="T72" fmla="*/ 39 w 466"/>
                    <a:gd name="T73" fmla="*/ 126 h 466"/>
                    <a:gd name="T74" fmla="*/ 74 w 466"/>
                    <a:gd name="T75" fmla="*/ 78 h 466"/>
                    <a:gd name="T76" fmla="*/ 126 w 466"/>
                    <a:gd name="T77" fmla="*/ 39 h 466"/>
                    <a:gd name="T78" fmla="*/ 187 w 466"/>
                    <a:gd name="T79" fmla="*/ 16 h 466"/>
                    <a:gd name="T80" fmla="*/ 255 w 466"/>
                    <a:gd name="T81" fmla="*/ 13 h 466"/>
                    <a:gd name="T82" fmla="*/ 320 w 466"/>
                    <a:gd name="T83" fmla="*/ 29 h 466"/>
                    <a:gd name="T84" fmla="*/ 375 w 466"/>
                    <a:gd name="T85" fmla="*/ 62 h 466"/>
                    <a:gd name="T86" fmla="*/ 417 w 466"/>
                    <a:gd name="T87" fmla="*/ 110 h 466"/>
                    <a:gd name="T88" fmla="*/ 446 w 466"/>
                    <a:gd name="T89" fmla="*/ 168 h 466"/>
                    <a:gd name="T90" fmla="*/ 456 w 466"/>
                    <a:gd name="T91" fmla="*/ 233 h 4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466" h="466">
                      <a:moveTo>
                        <a:pt x="466" y="233"/>
                      </a:moveTo>
                      <a:lnTo>
                        <a:pt x="466" y="211"/>
                      </a:lnTo>
                      <a:lnTo>
                        <a:pt x="462" y="188"/>
                      </a:lnTo>
                      <a:lnTo>
                        <a:pt x="456" y="168"/>
                      </a:lnTo>
                      <a:lnTo>
                        <a:pt x="450" y="149"/>
                      </a:lnTo>
                      <a:lnTo>
                        <a:pt x="443" y="130"/>
                      </a:lnTo>
                      <a:lnTo>
                        <a:pt x="430" y="110"/>
                      </a:lnTo>
                      <a:lnTo>
                        <a:pt x="420" y="94"/>
                      </a:lnTo>
                      <a:lnTo>
                        <a:pt x="407" y="78"/>
                      </a:lnTo>
                      <a:lnTo>
                        <a:pt x="391" y="62"/>
                      </a:lnTo>
                      <a:lnTo>
                        <a:pt x="375" y="49"/>
                      </a:lnTo>
                      <a:lnTo>
                        <a:pt x="359" y="36"/>
                      </a:lnTo>
                      <a:lnTo>
                        <a:pt x="340" y="26"/>
                      </a:lnTo>
                      <a:lnTo>
                        <a:pt x="320" y="16"/>
                      </a:lnTo>
                      <a:lnTo>
                        <a:pt x="301" y="10"/>
                      </a:lnTo>
                      <a:lnTo>
                        <a:pt x="278" y="3"/>
                      </a:lnTo>
                      <a:lnTo>
                        <a:pt x="259" y="0"/>
                      </a:lnTo>
                      <a:lnTo>
                        <a:pt x="246" y="0"/>
                      </a:lnTo>
                      <a:lnTo>
                        <a:pt x="233" y="0"/>
                      </a:lnTo>
                      <a:lnTo>
                        <a:pt x="220" y="0"/>
                      </a:lnTo>
                      <a:lnTo>
                        <a:pt x="207" y="0"/>
                      </a:lnTo>
                      <a:lnTo>
                        <a:pt x="187" y="3"/>
                      </a:lnTo>
                      <a:lnTo>
                        <a:pt x="165" y="10"/>
                      </a:lnTo>
                      <a:lnTo>
                        <a:pt x="145" y="16"/>
                      </a:lnTo>
                      <a:lnTo>
                        <a:pt x="126" y="26"/>
                      </a:lnTo>
                      <a:lnTo>
                        <a:pt x="107" y="36"/>
                      </a:lnTo>
                      <a:lnTo>
                        <a:pt x="90" y="49"/>
                      </a:lnTo>
                      <a:lnTo>
                        <a:pt x="74" y="62"/>
                      </a:lnTo>
                      <a:lnTo>
                        <a:pt x="58" y="78"/>
                      </a:lnTo>
                      <a:lnTo>
                        <a:pt x="45" y="94"/>
                      </a:lnTo>
                      <a:lnTo>
                        <a:pt x="35" y="110"/>
                      </a:lnTo>
                      <a:lnTo>
                        <a:pt x="22" y="130"/>
                      </a:lnTo>
                      <a:lnTo>
                        <a:pt x="16" y="149"/>
                      </a:lnTo>
                      <a:lnTo>
                        <a:pt x="10" y="168"/>
                      </a:lnTo>
                      <a:lnTo>
                        <a:pt x="3" y="188"/>
                      </a:lnTo>
                      <a:lnTo>
                        <a:pt x="0" y="211"/>
                      </a:lnTo>
                      <a:lnTo>
                        <a:pt x="0" y="233"/>
                      </a:lnTo>
                      <a:lnTo>
                        <a:pt x="0" y="256"/>
                      </a:lnTo>
                      <a:lnTo>
                        <a:pt x="3" y="279"/>
                      </a:lnTo>
                      <a:lnTo>
                        <a:pt x="10" y="298"/>
                      </a:lnTo>
                      <a:lnTo>
                        <a:pt x="16" y="321"/>
                      </a:lnTo>
                      <a:lnTo>
                        <a:pt x="22" y="340"/>
                      </a:lnTo>
                      <a:lnTo>
                        <a:pt x="35" y="356"/>
                      </a:lnTo>
                      <a:lnTo>
                        <a:pt x="45" y="376"/>
                      </a:lnTo>
                      <a:lnTo>
                        <a:pt x="58" y="392"/>
                      </a:lnTo>
                      <a:lnTo>
                        <a:pt x="74" y="405"/>
                      </a:lnTo>
                      <a:lnTo>
                        <a:pt x="90" y="418"/>
                      </a:lnTo>
                      <a:lnTo>
                        <a:pt x="107" y="431"/>
                      </a:lnTo>
                      <a:lnTo>
                        <a:pt x="126" y="440"/>
                      </a:lnTo>
                      <a:lnTo>
                        <a:pt x="145" y="450"/>
                      </a:lnTo>
                      <a:lnTo>
                        <a:pt x="165" y="457"/>
                      </a:lnTo>
                      <a:lnTo>
                        <a:pt x="187" y="463"/>
                      </a:lnTo>
                      <a:lnTo>
                        <a:pt x="207" y="466"/>
                      </a:lnTo>
                      <a:lnTo>
                        <a:pt x="220" y="466"/>
                      </a:lnTo>
                      <a:lnTo>
                        <a:pt x="233" y="466"/>
                      </a:lnTo>
                      <a:lnTo>
                        <a:pt x="246" y="466"/>
                      </a:lnTo>
                      <a:lnTo>
                        <a:pt x="259" y="466"/>
                      </a:lnTo>
                      <a:lnTo>
                        <a:pt x="278" y="463"/>
                      </a:lnTo>
                      <a:lnTo>
                        <a:pt x="301" y="457"/>
                      </a:lnTo>
                      <a:lnTo>
                        <a:pt x="320" y="450"/>
                      </a:lnTo>
                      <a:lnTo>
                        <a:pt x="340" y="440"/>
                      </a:lnTo>
                      <a:lnTo>
                        <a:pt x="359" y="431"/>
                      </a:lnTo>
                      <a:lnTo>
                        <a:pt x="375" y="418"/>
                      </a:lnTo>
                      <a:lnTo>
                        <a:pt x="391" y="405"/>
                      </a:lnTo>
                      <a:lnTo>
                        <a:pt x="407" y="392"/>
                      </a:lnTo>
                      <a:lnTo>
                        <a:pt x="420" y="376"/>
                      </a:lnTo>
                      <a:lnTo>
                        <a:pt x="430" y="356"/>
                      </a:lnTo>
                      <a:lnTo>
                        <a:pt x="443" y="340"/>
                      </a:lnTo>
                      <a:lnTo>
                        <a:pt x="450" y="321"/>
                      </a:lnTo>
                      <a:lnTo>
                        <a:pt x="456" y="298"/>
                      </a:lnTo>
                      <a:lnTo>
                        <a:pt x="462" y="279"/>
                      </a:lnTo>
                      <a:lnTo>
                        <a:pt x="466" y="256"/>
                      </a:lnTo>
                      <a:lnTo>
                        <a:pt x="466" y="233"/>
                      </a:lnTo>
                      <a:close/>
                      <a:moveTo>
                        <a:pt x="456" y="233"/>
                      </a:moveTo>
                      <a:lnTo>
                        <a:pt x="453" y="256"/>
                      </a:lnTo>
                      <a:lnTo>
                        <a:pt x="450" y="279"/>
                      </a:lnTo>
                      <a:lnTo>
                        <a:pt x="446" y="301"/>
                      </a:lnTo>
                      <a:lnTo>
                        <a:pt x="437" y="321"/>
                      </a:lnTo>
                      <a:lnTo>
                        <a:pt x="427" y="340"/>
                      </a:lnTo>
                      <a:lnTo>
                        <a:pt x="417" y="356"/>
                      </a:lnTo>
                      <a:lnTo>
                        <a:pt x="404" y="376"/>
                      </a:lnTo>
                      <a:lnTo>
                        <a:pt x="391" y="392"/>
                      </a:lnTo>
                      <a:lnTo>
                        <a:pt x="375" y="405"/>
                      </a:lnTo>
                      <a:lnTo>
                        <a:pt x="356" y="418"/>
                      </a:lnTo>
                      <a:lnTo>
                        <a:pt x="340" y="427"/>
                      </a:lnTo>
                      <a:lnTo>
                        <a:pt x="320" y="437"/>
                      </a:lnTo>
                      <a:lnTo>
                        <a:pt x="297" y="447"/>
                      </a:lnTo>
                      <a:lnTo>
                        <a:pt x="278" y="450"/>
                      </a:lnTo>
                      <a:lnTo>
                        <a:pt x="255" y="453"/>
                      </a:lnTo>
                      <a:lnTo>
                        <a:pt x="233" y="457"/>
                      </a:lnTo>
                      <a:lnTo>
                        <a:pt x="210" y="453"/>
                      </a:lnTo>
                      <a:lnTo>
                        <a:pt x="187" y="450"/>
                      </a:lnTo>
                      <a:lnTo>
                        <a:pt x="168" y="447"/>
                      </a:lnTo>
                      <a:lnTo>
                        <a:pt x="145" y="437"/>
                      </a:lnTo>
                      <a:lnTo>
                        <a:pt x="126" y="427"/>
                      </a:lnTo>
                      <a:lnTo>
                        <a:pt x="110" y="418"/>
                      </a:lnTo>
                      <a:lnTo>
                        <a:pt x="90" y="405"/>
                      </a:lnTo>
                      <a:lnTo>
                        <a:pt x="74" y="392"/>
                      </a:lnTo>
                      <a:lnTo>
                        <a:pt x="61" y="376"/>
                      </a:lnTo>
                      <a:lnTo>
                        <a:pt x="48" y="356"/>
                      </a:lnTo>
                      <a:lnTo>
                        <a:pt x="39" y="340"/>
                      </a:lnTo>
                      <a:lnTo>
                        <a:pt x="29" y="321"/>
                      </a:lnTo>
                      <a:lnTo>
                        <a:pt x="19" y="301"/>
                      </a:lnTo>
                      <a:lnTo>
                        <a:pt x="16" y="279"/>
                      </a:lnTo>
                      <a:lnTo>
                        <a:pt x="13" y="256"/>
                      </a:lnTo>
                      <a:lnTo>
                        <a:pt x="10" y="233"/>
                      </a:lnTo>
                      <a:lnTo>
                        <a:pt x="13" y="211"/>
                      </a:lnTo>
                      <a:lnTo>
                        <a:pt x="16" y="188"/>
                      </a:lnTo>
                      <a:lnTo>
                        <a:pt x="19" y="168"/>
                      </a:lnTo>
                      <a:lnTo>
                        <a:pt x="29" y="146"/>
                      </a:lnTo>
                      <a:lnTo>
                        <a:pt x="39" y="126"/>
                      </a:lnTo>
                      <a:lnTo>
                        <a:pt x="48" y="110"/>
                      </a:lnTo>
                      <a:lnTo>
                        <a:pt x="61" y="91"/>
                      </a:lnTo>
                      <a:lnTo>
                        <a:pt x="74" y="78"/>
                      </a:lnTo>
                      <a:lnTo>
                        <a:pt x="90" y="62"/>
                      </a:lnTo>
                      <a:lnTo>
                        <a:pt x="110" y="49"/>
                      </a:lnTo>
                      <a:lnTo>
                        <a:pt x="126" y="39"/>
                      </a:lnTo>
                      <a:lnTo>
                        <a:pt x="145" y="29"/>
                      </a:lnTo>
                      <a:lnTo>
                        <a:pt x="168" y="23"/>
                      </a:lnTo>
                      <a:lnTo>
                        <a:pt x="187" y="16"/>
                      </a:lnTo>
                      <a:lnTo>
                        <a:pt x="210" y="13"/>
                      </a:lnTo>
                      <a:lnTo>
                        <a:pt x="233" y="10"/>
                      </a:lnTo>
                      <a:lnTo>
                        <a:pt x="255" y="13"/>
                      </a:lnTo>
                      <a:lnTo>
                        <a:pt x="278" y="16"/>
                      </a:lnTo>
                      <a:lnTo>
                        <a:pt x="297" y="23"/>
                      </a:lnTo>
                      <a:lnTo>
                        <a:pt x="320" y="29"/>
                      </a:lnTo>
                      <a:lnTo>
                        <a:pt x="340" y="39"/>
                      </a:lnTo>
                      <a:lnTo>
                        <a:pt x="356" y="49"/>
                      </a:lnTo>
                      <a:lnTo>
                        <a:pt x="375" y="62"/>
                      </a:lnTo>
                      <a:lnTo>
                        <a:pt x="391" y="78"/>
                      </a:lnTo>
                      <a:lnTo>
                        <a:pt x="404" y="91"/>
                      </a:lnTo>
                      <a:lnTo>
                        <a:pt x="417" y="110"/>
                      </a:lnTo>
                      <a:lnTo>
                        <a:pt x="427" y="126"/>
                      </a:lnTo>
                      <a:lnTo>
                        <a:pt x="437" y="146"/>
                      </a:lnTo>
                      <a:lnTo>
                        <a:pt x="446" y="168"/>
                      </a:lnTo>
                      <a:lnTo>
                        <a:pt x="450" y="188"/>
                      </a:lnTo>
                      <a:lnTo>
                        <a:pt x="453" y="211"/>
                      </a:lnTo>
                      <a:lnTo>
                        <a:pt x="456" y="233"/>
                      </a:lnTo>
                      <a:close/>
                    </a:path>
                  </a:pathLst>
                </a:custGeom>
                <a:solidFill>
                  <a:srgbClr val="E63A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59" name="Freeform 508"/>
                <p:cNvSpPr>
                  <a:spLocks noEditPoints="1"/>
                </p:cNvSpPr>
                <p:nvPr/>
              </p:nvSpPr>
              <p:spPr bwMode="auto">
                <a:xfrm>
                  <a:off x="2799" y="2531"/>
                  <a:ext cx="453" cy="456"/>
                </a:xfrm>
                <a:custGeom>
                  <a:avLst/>
                  <a:gdLst>
                    <a:gd name="T0" fmla="*/ 450 w 453"/>
                    <a:gd name="T1" fmla="*/ 181 h 456"/>
                    <a:gd name="T2" fmla="*/ 427 w 453"/>
                    <a:gd name="T3" fmla="*/ 119 h 456"/>
                    <a:gd name="T4" fmla="*/ 389 w 453"/>
                    <a:gd name="T5" fmla="*/ 64 h 456"/>
                    <a:gd name="T6" fmla="*/ 337 w 453"/>
                    <a:gd name="T7" fmla="*/ 26 h 456"/>
                    <a:gd name="T8" fmla="*/ 272 w 453"/>
                    <a:gd name="T9" fmla="*/ 3 h 456"/>
                    <a:gd name="T10" fmla="*/ 204 w 453"/>
                    <a:gd name="T11" fmla="*/ 0 h 456"/>
                    <a:gd name="T12" fmla="*/ 139 w 453"/>
                    <a:gd name="T13" fmla="*/ 16 h 456"/>
                    <a:gd name="T14" fmla="*/ 81 w 453"/>
                    <a:gd name="T15" fmla="*/ 51 h 456"/>
                    <a:gd name="T16" fmla="*/ 39 w 453"/>
                    <a:gd name="T17" fmla="*/ 100 h 456"/>
                    <a:gd name="T18" fmla="*/ 10 w 453"/>
                    <a:gd name="T19" fmla="*/ 158 h 456"/>
                    <a:gd name="T20" fmla="*/ 0 w 453"/>
                    <a:gd name="T21" fmla="*/ 226 h 456"/>
                    <a:gd name="T22" fmla="*/ 10 w 453"/>
                    <a:gd name="T23" fmla="*/ 294 h 456"/>
                    <a:gd name="T24" fmla="*/ 39 w 453"/>
                    <a:gd name="T25" fmla="*/ 352 h 456"/>
                    <a:gd name="T26" fmla="*/ 81 w 453"/>
                    <a:gd name="T27" fmla="*/ 401 h 456"/>
                    <a:gd name="T28" fmla="*/ 139 w 453"/>
                    <a:gd name="T29" fmla="*/ 437 h 456"/>
                    <a:gd name="T30" fmla="*/ 204 w 453"/>
                    <a:gd name="T31" fmla="*/ 453 h 456"/>
                    <a:gd name="T32" fmla="*/ 272 w 453"/>
                    <a:gd name="T33" fmla="*/ 450 h 456"/>
                    <a:gd name="T34" fmla="*/ 337 w 453"/>
                    <a:gd name="T35" fmla="*/ 427 h 456"/>
                    <a:gd name="T36" fmla="*/ 389 w 453"/>
                    <a:gd name="T37" fmla="*/ 388 h 456"/>
                    <a:gd name="T38" fmla="*/ 427 w 453"/>
                    <a:gd name="T39" fmla="*/ 336 h 456"/>
                    <a:gd name="T40" fmla="*/ 450 w 453"/>
                    <a:gd name="T41" fmla="*/ 272 h 456"/>
                    <a:gd name="T42" fmla="*/ 444 w 453"/>
                    <a:gd name="T43" fmla="*/ 226 h 456"/>
                    <a:gd name="T44" fmla="*/ 434 w 453"/>
                    <a:gd name="T45" fmla="*/ 291 h 456"/>
                    <a:gd name="T46" fmla="*/ 405 w 453"/>
                    <a:gd name="T47" fmla="*/ 346 h 456"/>
                    <a:gd name="T48" fmla="*/ 366 w 453"/>
                    <a:gd name="T49" fmla="*/ 395 h 456"/>
                    <a:gd name="T50" fmla="*/ 311 w 453"/>
                    <a:gd name="T51" fmla="*/ 427 h 456"/>
                    <a:gd name="T52" fmla="*/ 249 w 453"/>
                    <a:gd name="T53" fmla="*/ 443 h 456"/>
                    <a:gd name="T54" fmla="*/ 185 w 453"/>
                    <a:gd name="T55" fmla="*/ 440 h 456"/>
                    <a:gd name="T56" fmla="*/ 123 w 453"/>
                    <a:gd name="T57" fmla="*/ 417 h 456"/>
                    <a:gd name="T58" fmla="*/ 75 w 453"/>
                    <a:gd name="T59" fmla="*/ 378 h 456"/>
                    <a:gd name="T60" fmla="*/ 36 w 453"/>
                    <a:gd name="T61" fmla="*/ 330 h 456"/>
                    <a:gd name="T62" fmla="*/ 16 w 453"/>
                    <a:gd name="T63" fmla="*/ 272 h 456"/>
                    <a:gd name="T64" fmla="*/ 13 w 453"/>
                    <a:gd name="T65" fmla="*/ 204 h 456"/>
                    <a:gd name="T66" fmla="*/ 26 w 453"/>
                    <a:gd name="T67" fmla="*/ 142 h 456"/>
                    <a:gd name="T68" fmla="*/ 59 w 453"/>
                    <a:gd name="T69" fmla="*/ 90 h 456"/>
                    <a:gd name="T70" fmla="*/ 107 w 453"/>
                    <a:gd name="T71" fmla="*/ 48 h 456"/>
                    <a:gd name="T72" fmla="*/ 162 w 453"/>
                    <a:gd name="T73" fmla="*/ 19 h 456"/>
                    <a:gd name="T74" fmla="*/ 227 w 453"/>
                    <a:gd name="T75" fmla="*/ 9 h 456"/>
                    <a:gd name="T76" fmla="*/ 291 w 453"/>
                    <a:gd name="T77" fmla="*/ 19 h 456"/>
                    <a:gd name="T78" fmla="*/ 346 w 453"/>
                    <a:gd name="T79" fmla="*/ 48 h 456"/>
                    <a:gd name="T80" fmla="*/ 395 w 453"/>
                    <a:gd name="T81" fmla="*/ 90 h 456"/>
                    <a:gd name="T82" fmla="*/ 427 w 453"/>
                    <a:gd name="T83" fmla="*/ 142 h 456"/>
                    <a:gd name="T84" fmla="*/ 444 w 453"/>
                    <a:gd name="T85" fmla="*/ 204 h 45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53" h="456">
                      <a:moveTo>
                        <a:pt x="453" y="226"/>
                      </a:moveTo>
                      <a:lnTo>
                        <a:pt x="453" y="204"/>
                      </a:lnTo>
                      <a:lnTo>
                        <a:pt x="450" y="181"/>
                      </a:lnTo>
                      <a:lnTo>
                        <a:pt x="444" y="158"/>
                      </a:lnTo>
                      <a:lnTo>
                        <a:pt x="437" y="139"/>
                      </a:lnTo>
                      <a:lnTo>
                        <a:pt x="427" y="119"/>
                      </a:lnTo>
                      <a:lnTo>
                        <a:pt x="414" y="100"/>
                      </a:lnTo>
                      <a:lnTo>
                        <a:pt x="401" y="81"/>
                      </a:lnTo>
                      <a:lnTo>
                        <a:pt x="389" y="64"/>
                      </a:lnTo>
                      <a:lnTo>
                        <a:pt x="372" y="51"/>
                      </a:lnTo>
                      <a:lnTo>
                        <a:pt x="353" y="38"/>
                      </a:lnTo>
                      <a:lnTo>
                        <a:pt x="337" y="26"/>
                      </a:lnTo>
                      <a:lnTo>
                        <a:pt x="314" y="16"/>
                      </a:lnTo>
                      <a:lnTo>
                        <a:pt x="295" y="9"/>
                      </a:lnTo>
                      <a:lnTo>
                        <a:pt x="272" y="3"/>
                      </a:lnTo>
                      <a:lnTo>
                        <a:pt x="249" y="0"/>
                      </a:lnTo>
                      <a:lnTo>
                        <a:pt x="227" y="0"/>
                      </a:lnTo>
                      <a:lnTo>
                        <a:pt x="204" y="0"/>
                      </a:lnTo>
                      <a:lnTo>
                        <a:pt x="181" y="3"/>
                      </a:lnTo>
                      <a:lnTo>
                        <a:pt x="159" y="9"/>
                      </a:lnTo>
                      <a:lnTo>
                        <a:pt x="139" y="16"/>
                      </a:lnTo>
                      <a:lnTo>
                        <a:pt x="117" y="26"/>
                      </a:lnTo>
                      <a:lnTo>
                        <a:pt x="101" y="38"/>
                      </a:lnTo>
                      <a:lnTo>
                        <a:pt x="81" y="51"/>
                      </a:lnTo>
                      <a:lnTo>
                        <a:pt x="65" y="64"/>
                      </a:lnTo>
                      <a:lnTo>
                        <a:pt x="52" y="81"/>
                      </a:lnTo>
                      <a:lnTo>
                        <a:pt x="39" y="100"/>
                      </a:lnTo>
                      <a:lnTo>
                        <a:pt x="26" y="119"/>
                      </a:lnTo>
                      <a:lnTo>
                        <a:pt x="16" y="139"/>
                      </a:lnTo>
                      <a:lnTo>
                        <a:pt x="10" y="158"/>
                      </a:lnTo>
                      <a:lnTo>
                        <a:pt x="4" y="181"/>
                      </a:lnTo>
                      <a:lnTo>
                        <a:pt x="0" y="204"/>
                      </a:lnTo>
                      <a:lnTo>
                        <a:pt x="0" y="226"/>
                      </a:lnTo>
                      <a:lnTo>
                        <a:pt x="0" y="249"/>
                      </a:lnTo>
                      <a:lnTo>
                        <a:pt x="4" y="272"/>
                      </a:lnTo>
                      <a:lnTo>
                        <a:pt x="10" y="294"/>
                      </a:lnTo>
                      <a:lnTo>
                        <a:pt x="16" y="317"/>
                      </a:lnTo>
                      <a:lnTo>
                        <a:pt x="26" y="336"/>
                      </a:lnTo>
                      <a:lnTo>
                        <a:pt x="39" y="352"/>
                      </a:lnTo>
                      <a:lnTo>
                        <a:pt x="52" y="372"/>
                      </a:lnTo>
                      <a:lnTo>
                        <a:pt x="65" y="388"/>
                      </a:lnTo>
                      <a:lnTo>
                        <a:pt x="81" y="401"/>
                      </a:lnTo>
                      <a:lnTo>
                        <a:pt x="101" y="417"/>
                      </a:lnTo>
                      <a:lnTo>
                        <a:pt x="117" y="427"/>
                      </a:lnTo>
                      <a:lnTo>
                        <a:pt x="139" y="437"/>
                      </a:lnTo>
                      <a:lnTo>
                        <a:pt x="159" y="443"/>
                      </a:lnTo>
                      <a:lnTo>
                        <a:pt x="181" y="450"/>
                      </a:lnTo>
                      <a:lnTo>
                        <a:pt x="204" y="453"/>
                      </a:lnTo>
                      <a:lnTo>
                        <a:pt x="227" y="456"/>
                      </a:lnTo>
                      <a:lnTo>
                        <a:pt x="249" y="453"/>
                      </a:lnTo>
                      <a:lnTo>
                        <a:pt x="272" y="450"/>
                      </a:lnTo>
                      <a:lnTo>
                        <a:pt x="295" y="443"/>
                      </a:lnTo>
                      <a:lnTo>
                        <a:pt x="314" y="437"/>
                      </a:lnTo>
                      <a:lnTo>
                        <a:pt x="337" y="427"/>
                      </a:lnTo>
                      <a:lnTo>
                        <a:pt x="353" y="417"/>
                      </a:lnTo>
                      <a:lnTo>
                        <a:pt x="372" y="401"/>
                      </a:lnTo>
                      <a:lnTo>
                        <a:pt x="389" y="388"/>
                      </a:lnTo>
                      <a:lnTo>
                        <a:pt x="401" y="372"/>
                      </a:lnTo>
                      <a:lnTo>
                        <a:pt x="414" y="352"/>
                      </a:lnTo>
                      <a:lnTo>
                        <a:pt x="427" y="336"/>
                      </a:lnTo>
                      <a:lnTo>
                        <a:pt x="437" y="317"/>
                      </a:lnTo>
                      <a:lnTo>
                        <a:pt x="444" y="294"/>
                      </a:lnTo>
                      <a:lnTo>
                        <a:pt x="450" y="272"/>
                      </a:lnTo>
                      <a:lnTo>
                        <a:pt x="453" y="249"/>
                      </a:lnTo>
                      <a:lnTo>
                        <a:pt x="453" y="226"/>
                      </a:lnTo>
                      <a:close/>
                      <a:moveTo>
                        <a:pt x="444" y="226"/>
                      </a:moveTo>
                      <a:lnTo>
                        <a:pt x="444" y="249"/>
                      </a:lnTo>
                      <a:lnTo>
                        <a:pt x="437" y="272"/>
                      </a:lnTo>
                      <a:lnTo>
                        <a:pt x="434" y="291"/>
                      </a:lnTo>
                      <a:lnTo>
                        <a:pt x="427" y="310"/>
                      </a:lnTo>
                      <a:lnTo>
                        <a:pt x="418" y="330"/>
                      </a:lnTo>
                      <a:lnTo>
                        <a:pt x="405" y="346"/>
                      </a:lnTo>
                      <a:lnTo>
                        <a:pt x="395" y="365"/>
                      </a:lnTo>
                      <a:lnTo>
                        <a:pt x="379" y="378"/>
                      </a:lnTo>
                      <a:lnTo>
                        <a:pt x="366" y="395"/>
                      </a:lnTo>
                      <a:lnTo>
                        <a:pt x="346" y="407"/>
                      </a:lnTo>
                      <a:lnTo>
                        <a:pt x="330" y="417"/>
                      </a:lnTo>
                      <a:lnTo>
                        <a:pt x="311" y="427"/>
                      </a:lnTo>
                      <a:lnTo>
                        <a:pt x="291" y="433"/>
                      </a:lnTo>
                      <a:lnTo>
                        <a:pt x="269" y="440"/>
                      </a:lnTo>
                      <a:lnTo>
                        <a:pt x="249" y="443"/>
                      </a:lnTo>
                      <a:lnTo>
                        <a:pt x="227" y="443"/>
                      </a:lnTo>
                      <a:lnTo>
                        <a:pt x="204" y="443"/>
                      </a:lnTo>
                      <a:lnTo>
                        <a:pt x="185" y="440"/>
                      </a:lnTo>
                      <a:lnTo>
                        <a:pt x="162" y="433"/>
                      </a:lnTo>
                      <a:lnTo>
                        <a:pt x="143" y="427"/>
                      </a:lnTo>
                      <a:lnTo>
                        <a:pt x="123" y="417"/>
                      </a:lnTo>
                      <a:lnTo>
                        <a:pt x="107" y="407"/>
                      </a:lnTo>
                      <a:lnTo>
                        <a:pt x="91" y="395"/>
                      </a:lnTo>
                      <a:lnTo>
                        <a:pt x="75" y="378"/>
                      </a:lnTo>
                      <a:lnTo>
                        <a:pt x="59" y="365"/>
                      </a:lnTo>
                      <a:lnTo>
                        <a:pt x="49" y="346"/>
                      </a:lnTo>
                      <a:lnTo>
                        <a:pt x="36" y="330"/>
                      </a:lnTo>
                      <a:lnTo>
                        <a:pt x="26" y="310"/>
                      </a:lnTo>
                      <a:lnTo>
                        <a:pt x="20" y="291"/>
                      </a:lnTo>
                      <a:lnTo>
                        <a:pt x="16" y="272"/>
                      </a:lnTo>
                      <a:lnTo>
                        <a:pt x="13" y="249"/>
                      </a:lnTo>
                      <a:lnTo>
                        <a:pt x="10" y="226"/>
                      </a:lnTo>
                      <a:lnTo>
                        <a:pt x="13" y="204"/>
                      </a:lnTo>
                      <a:lnTo>
                        <a:pt x="16" y="184"/>
                      </a:lnTo>
                      <a:lnTo>
                        <a:pt x="20" y="161"/>
                      </a:lnTo>
                      <a:lnTo>
                        <a:pt x="26" y="142"/>
                      </a:lnTo>
                      <a:lnTo>
                        <a:pt x="36" y="123"/>
                      </a:lnTo>
                      <a:lnTo>
                        <a:pt x="49" y="106"/>
                      </a:lnTo>
                      <a:lnTo>
                        <a:pt x="59" y="90"/>
                      </a:lnTo>
                      <a:lnTo>
                        <a:pt x="75" y="74"/>
                      </a:lnTo>
                      <a:lnTo>
                        <a:pt x="91" y="61"/>
                      </a:lnTo>
                      <a:lnTo>
                        <a:pt x="107" y="48"/>
                      </a:lnTo>
                      <a:lnTo>
                        <a:pt x="123" y="35"/>
                      </a:lnTo>
                      <a:lnTo>
                        <a:pt x="143" y="29"/>
                      </a:lnTo>
                      <a:lnTo>
                        <a:pt x="162" y="19"/>
                      </a:lnTo>
                      <a:lnTo>
                        <a:pt x="185" y="16"/>
                      </a:lnTo>
                      <a:lnTo>
                        <a:pt x="204" y="13"/>
                      </a:lnTo>
                      <a:lnTo>
                        <a:pt x="227" y="9"/>
                      </a:lnTo>
                      <a:lnTo>
                        <a:pt x="249" y="13"/>
                      </a:lnTo>
                      <a:lnTo>
                        <a:pt x="269" y="16"/>
                      </a:lnTo>
                      <a:lnTo>
                        <a:pt x="291" y="19"/>
                      </a:lnTo>
                      <a:lnTo>
                        <a:pt x="311" y="29"/>
                      </a:lnTo>
                      <a:lnTo>
                        <a:pt x="330" y="35"/>
                      </a:lnTo>
                      <a:lnTo>
                        <a:pt x="346" y="48"/>
                      </a:lnTo>
                      <a:lnTo>
                        <a:pt x="366" y="61"/>
                      </a:lnTo>
                      <a:lnTo>
                        <a:pt x="379" y="74"/>
                      </a:lnTo>
                      <a:lnTo>
                        <a:pt x="395" y="90"/>
                      </a:lnTo>
                      <a:lnTo>
                        <a:pt x="405" y="106"/>
                      </a:lnTo>
                      <a:lnTo>
                        <a:pt x="418" y="123"/>
                      </a:lnTo>
                      <a:lnTo>
                        <a:pt x="427" y="142"/>
                      </a:lnTo>
                      <a:lnTo>
                        <a:pt x="434" y="161"/>
                      </a:lnTo>
                      <a:lnTo>
                        <a:pt x="437" y="184"/>
                      </a:lnTo>
                      <a:lnTo>
                        <a:pt x="444" y="204"/>
                      </a:lnTo>
                      <a:lnTo>
                        <a:pt x="444" y="226"/>
                      </a:lnTo>
                      <a:close/>
                    </a:path>
                  </a:pathLst>
                </a:custGeom>
                <a:solidFill>
                  <a:srgbClr val="E63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0" name="Freeform 509"/>
                <p:cNvSpPr>
                  <a:spLocks noEditPoints="1"/>
                </p:cNvSpPr>
                <p:nvPr/>
              </p:nvSpPr>
              <p:spPr bwMode="auto">
                <a:xfrm>
                  <a:off x="2803" y="2534"/>
                  <a:ext cx="446" cy="447"/>
                </a:xfrm>
                <a:custGeom>
                  <a:avLst/>
                  <a:gdLst>
                    <a:gd name="T0" fmla="*/ 440 w 446"/>
                    <a:gd name="T1" fmla="*/ 178 h 447"/>
                    <a:gd name="T2" fmla="*/ 417 w 446"/>
                    <a:gd name="T3" fmla="*/ 116 h 447"/>
                    <a:gd name="T4" fmla="*/ 381 w 446"/>
                    <a:gd name="T5" fmla="*/ 68 h 447"/>
                    <a:gd name="T6" fmla="*/ 330 w 446"/>
                    <a:gd name="T7" fmla="*/ 29 h 447"/>
                    <a:gd name="T8" fmla="*/ 268 w 446"/>
                    <a:gd name="T9" fmla="*/ 6 h 447"/>
                    <a:gd name="T10" fmla="*/ 200 w 446"/>
                    <a:gd name="T11" fmla="*/ 3 h 447"/>
                    <a:gd name="T12" fmla="*/ 135 w 446"/>
                    <a:gd name="T13" fmla="*/ 19 h 447"/>
                    <a:gd name="T14" fmla="*/ 80 w 446"/>
                    <a:gd name="T15" fmla="*/ 52 h 447"/>
                    <a:gd name="T16" fmla="*/ 38 w 446"/>
                    <a:gd name="T17" fmla="*/ 100 h 447"/>
                    <a:gd name="T18" fmla="*/ 9 w 446"/>
                    <a:gd name="T19" fmla="*/ 158 h 447"/>
                    <a:gd name="T20" fmla="*/ 0 w 446"/>
                    <a:gd name="T21" fmla="*/ 223 h 447"/>
                    <a:gd name="T22" fmla="*/ 9 w 446"/>
                    <a:gd name="T23" fmla="*/ 291 h 447"/>
                    <a:gd name="T24" fmla="*/ 38 w 446"/>
                    <a:gd name="T25" fmla="*/ 346 h 447"/>
                    <a:gd name="T26" fmla="*/ 80 w 446"/>
                    <a:gd name="T27" fmla="*/ 395 h 447"/>
                    <a:gd name="T28" fmla="*/ 135 w 446"/>
                    <a:gd name="T29" fmla="*/ 427 h 447"/>
                    <a:gd name="T30" fmla="*/ 200 w 446"/>
                    <a:gd name="T31" fmla="*/ 443 h 447"/>
                    <a:gd name="T32" fmla="*/ 268 w 446"/>
                    <a:gd name="T33" fmla="*/ 440 h 447"/>
                    <a:gd name="T34" fmla="*/ 330 w 446"/>
                    <a:gd name="T35" fmla="*/ 417 h 447"/>
                    <a:gd name="T36" fmla="*/ 381 w 446"/>
                    <a:gd name="T37" fmla="*/ 382 h 447"/>
                    <a:gd name="T38" fmla="*/ 417 w 446"/>
                    <a:gd name="T39" fmla="*/ 330 h 447"/>
                    <a:gd name="T40" fmla="*/ 440 w 446"/>
                    <a:gd name="T41" fmla="*/ 269 h 447"/>
                    <a:gd name="T42" fmla="*/ 433 w 446"/>
                    <a:gd name="T43" fmla="*/ 223 h 447"/>
                    <a:gd name="T44" fmla="*/ 423 w 446"/>
                    <a:gd name="T45" fmla="*/ 285 h 447"/>
                    <a:gd name="T46" fmla="*/ 397 w 446"/>
                    <a:gd name="T47" fmla="*/ 340 h 447"/>
                    <a:gd name="T48" fmla="*/ 355 w 446"/>
                    <a:gd name="T49" fmla="*/ 385 h 447"/>
                    <a:gd name="T50" fmla="*/ 304 w 446"/>
                    <a:gd name="T51" fmla="*/ 417 h 447"/>
                    <a:gd name="T52" fmla="*/ 245 w 446"/>
                    <a:gd name="T53" fmla="*/ 434 h 447"/>
                    <a:gd name="T54" fmla="*/ 181 w 446"/>
                    <a:gd name="T55" fmla="*/ 430 h 447"/>
                    <a:gd name="T56" fmla="*/ 122 w 446"/>
                    <a:gd name="T57" fmla="*/ 408 h 447"/>
                    <a:gd name="T58" fmla="*/ 74 w 446"/>
                    <a:gd name="T59" fmla="*/ 372 h 447"/>
                    <a:gd name="T60" fmla="*/ 38 w 446"/>
                    <a:gd name="T61" fmla="*/ 324 h 447"/>
                    <a:gd name="T62" fmla="*/ 16 w 446"/>
                    <a:gd name="T63" fmla="*/ 265 h 447"/>
                    <a:gd name="T64" fmla="*/ 12 w 446"/>
                    <a:gd name="T65" fmla="*/ 201 h 447"/>
                    <a:gd name="T66" fmla="*/ 29 w 446"/>
                    <a:gd name="T67" fmla="*/ 142 h 447"/>
                    <a:gd name="T68" fmla="*/ 61 w 446"/>
                    <a:gd name="T69" fmla="*/ 90 h 447"/>
                    <a:gd name="T70" fmla="*/ 106 w 446"/>
                    <a:gd name="T71" fmla="*/ 48 h 447"/>
                    <a:gd name="T72" fmla="*/ 161 w 446"/>
                    <a:gd name="T73" fmla="*/ 23 h 447"/>
                    <a:gd name="T74" fmla="*/ 223 w 446"/>
                    <a:gd name="T75" fmla="*/ 13 h 447"/>
                    <a:gd name="T76" fmla="*/ 284 w 446"/>
                    <a:gd name="T77" fmla="*/ 23 h 447"/>
                    <a:gd name="T78" fmla="*/ 339 w 446"/>
                    <a:gd name="T79" fmla="*/ 48 h 447"/>
                    <a:gd name="T80" fmla="*/ 385 w 446"/>
                    <a:gd name="T81" fmla="*/ 90 h 447"/>
                    <a:gd name="T82" fmla="*/ 417 w 446"/>
                    <a:gd name="T83" fmla="*/ 142 h 447"/>
                    <a:gd name="T84" fmla="*/ 433 w 446"/>
                    <a:gd name="T85" fmla="*/ 201 h 44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46" h="447">
                      <a:moveTo>
                        <a:pt x="446" y="223"/>
                      </a:moveTo>
                      <a:lnTo>
                        <a:pt x="443" y="201"/>
                      </a:lnTo>
                      <a:lnTo>
                        <a:pt x="440" y="178"/>
                      </a:lnTo>
                      <a:lnTo>
                        <a:pt x="436" y="158"/>
                      </a:lnTo>
                      <a:lnTo>
                        <a:pt x="427" y="136"/>
                      </a:lnTo>
                      <a:lnTo>
                        <a:pt x="417" y="116"/>
                      </a:lnTo>
                      <a:lnTo>
                        <a:pt x="407" y="100"/>
                      </a:lnTo>
                      <a:lnTo>
                        <a:pt x="394" y="81"/>
                      </a:lnTo>
                      <a:lnTo>
                        <a:pt x="381" y="68"/>
                      </a:lnTo>
                      <a:lnTo>
                        <a:pt x="365" y="52"/>
                      </a:lnTo>
                      <a:lnTo>
                        <a:pt x="346" y="39"/>
                      </a:lnTo>
                      <a:lnTo>
                        <a:pt x="330" y="29"/>
                      </a:lnTo>
                      <a:lnTo>
                        <a:pt x="310" y="19"/>
                      </a:lnTo>
                      <a:lnTo>
                        <a:pt x="287" y="13"/>
                      </a:lnTo>
                      <a:lnTo>
                        <a:pt x="268" y="6"/>
                      </a:lnTo>
                      <a:lnTo>
                        <a:pt x="245" y="3"/>
                      </a:lnTo>
                      <a:lnTo>
                        <a:pt x="223" y="0"/>
                      </a:lnTo>
                      <a:lnTo>
                        <a:pt x="200" y="3"/>
                      </a:lnTo>
                      <a:lnTo>
                        <a:pt x="177" y="6"/>
                      </a:lnTo>
                      <a:lnTo>
                        <a:pt x="158" y="13"/>
                      </a:lnTo>
                      <a:lnTo>
                        <a:pt x="135" y="19"/>
                      </a:lnTo>
                      <a:lnTo>
                        <a:pt x="116" y="29"/>
                      </a:lnTo>
                      <a:lnTo>
                        <a:pt x="100" y="39"/>
                      </a:lnTo>
                      <a:lnTo>
                        <a:pt x="80" y="52"/>
                      </a:lnTo>
                      <a:lnTo>
                        <a:pt x="64" y="68"/>
                      </a:lnTo>
                      <a:lnTo>
                        <a:pt x="51" y="81"/>
                      </a:lnTo>
                      <a:lnTo>
                        <a:pt x="38" y="100"/>
                      </a:lnTo>
                      <a:lnTo>
                        <a:pt x="29" y="116"/>
                      </a:lnTo>
                      <a:lnTo>
                        <a:pt x="19" y="136"/>
                      </a:lnTo>
                      <a:lnTo>
                        <a:pt x="9" y="158"/>
                      </a:lnTo>
                      <a:lnTo>
                        <a:pt x="6" y="178"/>
                      </a:lnTo>
                      <a:lnTo>
                        <a:pt x="3" y="201"/>
                      </a:lnTo>
                      <a:lnTo>
                        <a:pt x="0" y="223"/>
                      </a:lnTo>
                      <a:lnTo>
                        <a:pt x="3" y="246"/>
                      </a:lnTo>
                      <a:lnTo>
                        <a:pt x="6" y="269"/>
                      </a:lnTo>
                      <a:lnTo>
                        <a:pt x="9" y="291"/>
                      </a:lnTo>
                      <a:lnTo>
                        <a:pt x="19" y="311"/>
                      </a:lnTo>
                      <a:lnTo>
                        <a:pt x="29" y="330"/>
                      </a:lnTo>
                      <a:lnTo>
                        <a:pt x="38" y="346"/>
                      </a:lnTo>
                      <a:lnTo>
                        <a:pt x="51" y="366"/>
                      </a:lnTo>
                      <a:lnTo>
                        <a:pt x="64" y="382"/>
                      </a:lnTo>
                      <a:lnTo>
                        <a:pt x="80" y="395"/>
                      </a:lnTo>
                      <a:lnTo>
                        <a:pt x="100" y="408"/>
                      </a:lnTo>
                      <a:lnTo>
                        <a:pt x="116" y="417"/>
                      </a:lnTo>
                      <a:lnTo>
                        <a:pt x="135" y="427"/>
                      </a:lnTo>
                      <a:lnTo>
                        <a:pt x="158" y="437"/>
                      </a:lnTo>
                      <a:lnTo>
                        <a:pt x="177" y="440"/>
                      </a:lnTo>
                      <a:lnTo>
                        <a:pt x="200" y="443"/>
                      </a:lnTo>
                      <a:lnTo>
                        <a:pt x="223" y="447"/>
                      </a:lnTo>
                      <a:lnTo>
                        <a:pt x="245" y="443"/>
                      </a:lnTo>
                      <a:lnTo>
                        <a:pt x="268" y="440"/>
                      </a:lnTo>
                      <a:lnTo>
                        <a:pt x="287" y="437"/>
                      </a:lnTo>
                      <a:lnTo>
                        <a:pt x="310" y="427"/>
                      </a:lnTo>
                      <a:lnTo>
                        <a:pt x="330" y="417"/>
                      </a:lnTo>
                      <a:lnTo>
                        <a:pt x="346" y="408"/>
                      </a:lnTo>
                      <a:lnTo>
                        <a:pt x="365" y="395"/>
                      </a:lnTo>
                      <a:lnTo>
                        <a:pt x="381" y="382"/>
                      </a:lnTo>
                      <a:lnTo>
                        <a:pt x="394" y="366"/>
                      </a:lnTo>
                      <a:lnTo>
                        <a:pt x="407" y="346"/>
                      </a:lnTo>
                      <a:lnTo>
                        <a:pt x="417" y="330"/>
                      </a:lnTo>
                      <a:lnTo>
                        <a:pt x="427" y="311"/>
                      </a:lnTo>
                      <a:lnTo>
                        <a:pt x="436" y="291"/>
                      </a:lnTo>
                      <a:lnTo>
                        <a:pt x="440" y="269"/>
                      </a:lnTo>
                      <a:lnTo>
                        <a:pt x="443" y="246"/>
                      </a:lnTo>
                      <a:lnTo>
                        <a:pt x="446" y="223"/>
                      </a:lnTo>
                      <a:close/>
                      <a:moveTo>
                        <a:pt x="433" y="223"/>
                      </a:moveTo>
                      <a:lnTo>
                        <a:pt x="433" y="246"/>
                      </a:lnTo>
                      <a:lnTo>
                        <a:pt x="430" y="265"/>
                      </a:lnTo>
                      <a:lnTo>
                        <a:pt x="423" y="285"/>
                      </a:lnTo>
                      <a:lnTo>
                        <a:pt x="417" y="304"/>
                      </a:lnTo>
                      <a:lnTo>
                        <a:pt x="407" y="324"/>
                      </a:lnTo>
                      <a:lnTo>
                        <a:pt x="397" y="340"/>
                      </a:lnTo>
                      <a:lnTo>
                        <a:pt x="385" y="356"/>
                      </a:lnTo>
                      <a:lnTo>
                        <a:pt x="372" y="372"/>
                      </a:lnTo>
                      <a:lnTo>
                        <a:pt x="355" y="385"/>
                      </a:lnTo>
                      <a:lnTo>
                        <a:pt x="339" y="398"/>
                      </a:lnTo>
                      <a:lnTo>
                        <a:pt x="323" y="408"/>
                      </a:lnTo>
                      <a:lnTo>
                        <a:pt x="304" y="417"/>
                      </a:lnTo>
                      <a:lnTo>
                        <a:pt x="284" y="424"/>
                      </a:lnTo>
                      <a:lnTo>
                        <a:pt x="265" y="430"/>
                      </a:lnTo>
                      <a:lnTo>
                        <a:pt x="245" y="434"/>
                      </a:lnTo>
                      <a:lnTo>
                        <a:pt x="223" y="434"/>
                      </a:lnTo>
                      <a:lnTo>
                        <a:pt x="200" y="434"/>
                      </a:lnTo>
                      <a:lnTo>
                        <a:pt x="181" y="430"/>
                      </a:lnTo>
                      <a:lnTo>
                        <a:pt x="161" y="424"/>
                      </a:lnTo>
                      <a:lnTo>
                        <a:pt x="142" y="417"/>
                      </a:lnTo>
                      <a:lnTo>
                        <a:pt x="122" y="408"/>
                      </a:lnTo>
                      <a:lnTo>
                        <a:pt x="106" y="398"/>
                      </a:lnTo>
                      <a:lnTo>
                        <a:pt x="90" y="385"/>
                      </a:lnTo>
                      <a:lnTo>
                        <a:pt x="74" y="372"/>
                      </a:lnTo>
                      <a:lnTo>
                        <a:pt x="61" y="356"/>
                      </a:lnTo>
                      <a:lnTo>
                        <a:pt x="48" y="340"/>
                      </a:lnTo>
                      <a:lnTo>
                        <a:pt x="38" y="324"/>
                      </a:lnTo>
                      <a:lnTo>
                        <a:pt x="29" y="304"/>
                      </a:lnTo>
                      <a:lnTo>
                        <a:pt x="22" y="285"/>
                      </a:lnTo>
                      <a:lnTo>
                        <a:pt x="16" y="265"/>
                      </a:lnTo>
                      <a:lnTo>
                        <a:pt x="12" y="246"/>
                      </a:lnTo>
                      <a:lnTo>
                        <a:pt x="12" y="223"/>
                      </a:lnTo>
                      <a:lnTo>
                        <a:pt x="12" y="201"/>
                      </a:lnTo>
                      <a:lnTo>
                        <a:pt x="16" y="181"/>
                      </a:lnTo>
                      <a:lnTo>
                        <a:pt x="22" y="162"/>
                      </a:lnTo>
                      <a:lnTo>
                        <a:pt x="29" y="142"/>
                      </a:lnTo>
                      <a:lnTo>
                        <a:pt x="38" y="123"/>
                      </a:lnTo>
                      <a:lnTo>
                        <a:pt x="48" y="107"/>
                      </a:lnTo>
                      <a:lnTo>
                        <a:pt x="61" y="90"/>
                      </a:lnTo>
                      <a:lnTo>
                        <a:pt x="74" y="74"/>
                      </a:lnTo>
                      <a:lnTo>
                        <a:pt x="90" y="61"/>
                      </a:lnTo>
                      <a:lnTo>
                        <a:pt x="106" y="48"/>
                      </a:lnTo>
                      <a:lnTo>
                        <a:pt x="122" y="39"/>
                      </a:lnTo>
                      <a:lnTo>
                        <a:pt x="142" y="29"/>
                      </a:lnTo>
                      <a:lnTo>
                        <a:pt x="161" y="23"/>
                      </a:lnTo>
                      <a:lnTo>
                        <a:pt x="181" y="16"/>
                      </a:lnTo>
                      <a:lnTo>
                        <a:pt x="200" y="13"/>
                      </a:lnTo>
                      <a:lnTo>
                        <a:pt x="223" y="13"/>
                      </a:lnTo>
                      <a:lnTo>
                        <a:pt x="245" y="13"/>
                      </a:lnTo>
                      <a:lnTo>
                        <a:pt x="265" y="16"/>
                      </a:lnTo>
                      <a:lnTo>
                        <a:pt x="284" y="23"/>
                      </a:lnTo>
                      <a:lnTo>
                        <a:pt x="304" y="29"/>
                      </a:lnTo>
                      <a:lnTo>
                        <a:pt x="323" y="39"/>
                      </a:lnTo>
                      <a:lnTo>
                        <a:pt x="339" y="48"/>
                      </a:lnTo>
                      <a:lnTo>
                        <a:pt x="355" y="61"/>
                      </a:lnTo>
                      <a:lnTo>
                        <a:pt x="372" y="74"/>
                      </a:lnTo>
                      <a:lnTo>
                        <a:pt x="385" y="90"/>
                      </a:lnTo>
                      <a:lnTo>
                        <a:pt x="397" y="107"/>
                      </a:lnTo>
                      <a:lnTo>
                        <a:pt x="407" y="123"/>
                      </a:lnTo>
                      <a:lnTo>
                        <a:pt x="417" y="142"/>
                      </a:lnTo>
                      <a:lnTo>
                        <a:pt x="423" y="162"/>
                      </a:lnTo>
                      <a:lnTo>
                        <a:pt x="430" y="181"/>
                      </a:lnTo>
                      <a:lnTo>
                        <a:pt x="433" y="201"/>
                      </a:lnTo>
                      <a:lnTo>
                        <a:pt x="433" y="223"/>
                      </a:lnTo>
                      <a:close/>
                    </a:path>
                  </a:pathLst>
                </a:custGeom>
                <a:solidFill>
                  <a:srgbClr val="E63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1" name="Freeform 510"/>
                <p:cNvSpPr>
                  <a:spLocks noEditPoints="1"/>
                </p:cNvSpPr>
                <p:nvPr/>
              </p:nvSpPr>
              <p:spPr bwMode="auto">
                <a:xfrm>
                  <a:off x="2809" y="2540"/>
                  <a:ext cx="434" cy="434"/>
                </a:xfrm>
                <a:custGeom>
                  <a:avLst/>
                  <a:gdLst>
                    <a:gd name="T0" fmla="*/ 427 w 434"/>
                    <a:gd name="T1" fmla="*/ 175 h 434"/>
                    <a:gd name="T2" fmla="*/ 408 w 434"/>
                    <a:gd name="T3" fmla="*/ 114 h 434"/>
                    <a:gd name="T4" fmla="*/ 369 w 434"/>
                    <a:gd name="T5" fmla="*/ 65 h 434"/>
                    <a:gd name="T6" fmla="*/ 320 w 434"/>
                    <a:gd name="T7" fmla="*/ 26 h 434"/>
                    <a:gd name="T8" fmla="*/ 259 w 434"/>
                    <a:gd name="T9" fmla="*/ 7 h 434"/>
                    <a:gd name="T10" fmla="*/ 194 w 434"/>
                    <a:gd name="T11" fmla="*/ 4 h 434"/>
                    <a:gd name="T12" fmla="*/ 133 w 434"/>
                    <a:gd name="T13" fmla="*/ 20 h 434"/>
                    <a:gd name="T14" fmla="*/ 81 w 434"/>
                    <a:gd name="T15" fmla="*/ 52 h 434"/>
                    <a:gd name="T16" fmla="*/ 39 w 434"/>
                    <a:gd name="T17" fmla="*/ 97 h 434"/>
                    <a:gd name="T18" fmla="*/ 10 w 434"/>
                    <a:gd name="T19" fmla="*/ 152 h 434"/>
                    <a:gd name="T20" fmla="*/ 0 w 434"/>
                    <a:gd name="T21" fmla="*/ 217 h 434"/>
                    <a:gd name="T22" fmla="*/ 10 w 434"/>
                    <a:gd name="T23" fmla="*/ 282 h 434"/>
                    <a:gd name="T24" fmla="*/ 39 w 434"/>
                    <a:gd name="T25" fmla="*/ 337 h 434"/>
                    <a:gd name="T26" fmla="*/ 81 w 434"/>
                    <a:gd name="T27" fmla="*/ 386 h 434"/>
                    <a:gd name="T28" fmla="*/ 133 w 434"/>
                    <a:gd name="T29" fmla="*/ 418 h 434"/>
                    <a:gd name="T30" fmla="*/ 194 w 434"/>
                    <a:gd name="T31" fmla="*/ 434 h 434"/>
                    <a:gd name="T32" fmla="*/ 259 w 434"/>
                    <a:gd name="T33" fmla="*/ 431 h 434"/>
                    <a:gd name="T34" fmla="*/ 320 w 434"/>
                    <a:gd name="T35" fmla="*/ 408 h 434"/>
                    <a:gd name="T36" fmla="*/ 369 w 434"/>
                    <a:gd name="T37" fmla="*/ 369 h 434"/>
                    <a:gd name="T38" fmla="*/ 408 w 434"/>
                    <a:gd name="T39" fmla="*/ 321 h 434"/>
                    <a:gd name="T40" fmla="*/ 427 w 434"/>
                    <a:gd name="T41" fmla="*/ 263 h 434"/>
                    <a:gd name="T42" fmla="*/ 421 w 434"/>
                    <a:gd name="T43" fmla="*/ 217 h 434"/>
                    <a:gd name="T44" fmla="*/ 411 w 434"/>
                    <a:gd name="T45" fmla="*/ 279 h 434"/>
                    <a:gd name="T46" fmla="*/ 385 w 434"/>
                    <a:gd name="T47" fmla="*/ 330 h 434"/>
                    <a:gd name="T48" fmla="*/ 346 w 434"/>
                    <a:gd name="T49" fmla="*/ 376 h 434"/>
                    <a:gd name="T50" fmla="*/ 298 w 434"/>
                    <a:gd name="T51" fmla="*/ 405 h 434"/>
                    <a:gd name="T52" fmla="*/ 236 w 434"/>
                    <a:gd name="T53" fmla="*/ 421 h 434"/>
                    <a:gd name="T54" fmla="*/ 175 w 434"/>
                    <a:gd name="T55" fmla="*/ 418 h 434"/>
                    <a:gd name="T56" fmla="*/ 120 w 434"/>
                    <a:gd name="T57" fmla="*/ 398 h 434"/>
                    <a:gd name="T58" fmla="*/ 71 w 434"/>
                    <a:gd name="T59" fmla="*/ 363 h 434"/>
                    <a:gd name="T60" fmla="*/ 36 w 434"/>
                    <a:gd name="T61" fmla="*/ 314 h 434"/>
                    <a:gd name="T62" fmla="*/ 16 w 434"/>
                    <a:gd name="T63" fmla="*/ 259 h 434"/>
                    <a:gd name="T64" fmla="*/ 13 w 434"/>
                    <a:gd name="T65" fmla="*/ 198 h 434"/>
                    <a:gd name="T66" fmla="*/ 29 w 434"/>
                    <a:gd name="T67" fmla="*/ 136 h 434"/>
                    <a:gd name="T68" fmla="*/ 58 w 434"/>
                    <a:gd name="T69" fmla="*/ 88 h 434"/>
                    <a:gd name="T70" fmla="*/ 104 w 434"/>
                    <a:gd name="T71" fmla="*/ 49 h 434"/>
                    <a:gd name="T72" fmla="*/ 155 w 434"/>
                    <a:gd name="T73" fmla="*/ 23 h 434"/>
                    <a:gd name="T74" fmla="*/ 217 w 434"/>
                    <a:gd name="T75" fmla="*/ 13 h 434"/>
                    <a:gd name="T76" fmla="*/ 278 w 434"/>
                    <a:gd name="T77" fmla="*/ 23 h 434"/>
                    <a:gd name="T78" fmla="*/ 330 w 434"/>
                    <a:gd name="T79" fmla="*/ 49 h 434"/>
                    <a:gd name="T80" fmla="*/ 375 w 434"/>
                    <a:gd name="T81" fmla="*/ 88 h 434"/>
                    <a:gd name="T82" fmla="*/ 404 w 434"/>
                    <a:gd name="T83" fmla="*/ 136 h 434"/>
                    <a:gd name="T84" fmla="*/ 421 w 434"/>
                    <a:gd name="T85" fmla="*/ 198 h 43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34" h="434">
                      <a:moveTo>
                        <a:pt x="434" y="217"/>
                      </a:moveTo>
                      <a:lnTo>
                        <a:pt x="434" y="195"/>
                      </a:lnTo>
                      <a:lnTo>
                        <a:pt x="427" y="175"/>
                      </a:lnTo>
                      <a:lnTo>
                        <a:pt x="424" y="152"/>
                      </a:lnTo>
                      <a:lnTo>
                        <a:pt x="417" y="133"/>
                      </a:lnTo>
                      <a:lnTo>
                        <a:pt x="408" y="114"/>
                      </a:lnTo>
                      <a:lnTo>
                        <a:pt x="395" y="97"/>
                      </a:lnTo>
                      <a:lnTo>
                        <a:pt x="385" y="81"/>
                      </a:lnTo>
                      <a:lnTo>
                        <a:pt x="369" y="65"/>
                      </a:lnTo>
                      <a:lnTo>
                        <a:pt x="356" y="52"/>
                      </a:lnTo>
                      <a:lnTo>
                        <a:pt x="336" y="39"/>
                      </a:lnTo>
                      <a:lnTo>
                        <a:pt x="320" y="26"/>
                      </a:lnTo>
                      <a:lnTo>
                        <a:pt x="301" y="20"/>
                      </a:lnTo>
                      <a:lnTo>
                        <a:pt x="281" y="10"/>
                      </a:lnTo>
                      <a:lnTo>
                        <a:pt x="259" y="7"/>
                      </a:lnTo>
                      <a:lnTo>
                        <a:pt x="239" y="4"/>
                      </a:lnTo>
                      <a:lnTo>
                        <a:pt x="217" y="0"/>
                      </a:lnTo>
                      <a:lnTo>
                        <a:pt x="194" y="4"/>
                      </a:lnTo>
                      <a:lnTo>
                        <a:pt x="175" y="7"/>
                      </a:lnTo>
                      <a:lnTo>
                        <a:pt x="152" y="10"/>
                      </a:lnTo>
                      <a:lnTo>
                        <a:pt x="133" y="20"/>
                      </a:lnTo>
                      <a:lnTo>
                        <a:pt x="113" y="26"/>
                      </a:lnTo>
                      <a:lnTo>
                        <a:pt x="97" y="39"/>
                      </a:lnTo>
                      <a:lnTo>
                        <a:pt x="81" y="52"/>
                      </a:lnTo>
                      <a:lnTo>
                        <a:pt x="65" y="65"/>
                      </a:lnTo>
                      <a:lnTo>
                        <a:pt x="49" y="81"/>
                      </a:lnTo>
                      <a:lnTo>
                        <a:pt x="39" y="97"/>
                      </a:lnTo>
                      <a:lnTo>
                        <a:pt x="26" y="114"/>
                      </a:lnTo>
                      <a:lnTo>
                        <a:pt x="16" y="133"/>
                      </a:lnTo>
                      <a:lnTo>
                        <a:pt x="10" y="152"/>
                      </a:lnTo>
                      <a:lnTo>
                        <a:pt x="6" y="175"/>
                      </a:lnTo>
                      <a:lnTo>
                        <a:pt x="3" y="195"/>
                      </a:lnTo>
                      <a:lnTo>
                        <a:pt x="0" y="217"/>
                      </a:lnTo>
                      <a:lnTo>
                        <a:pt x="3" y="240"/>
                      </a:lnTo>
                      <a:lnTo>
                        <a:pt x="6" y="263"/>
                      </a:lnTo>
                      <a:lnTo>
                        <a:pt x="10" y="282"/>
                      </a:lnTo>
                      <a:lnTo>
                        <a:pt x="16" y="301"/>
                      </a:lnTo>
                      <a:lnTo>
                        <a:pt x="26" y="321"/>
                      </a:lnTo>
                      <a:lnTo>
                        <a:pt x="39" y="337"/>
                      </a:lnTo>
                      <a:lnTo>
                        <a:pt x="49" y="356"/>
                      </a:lnTo>
                      <a:lnTo>
                        <a:pt x="65" y="369"/>
                      </a:lnTo>
                      <a:lnTo>
                        <a:pt x="81" y="386"/>
                      </a:lnTo>
                      <a:lnTo>
                        <a:pt x="97" y="398"/>
                      </a:lnTo>
                      <a:lnTo>
                        <a:pt x="113" y="408"/>
                      </a:lnTo>
                      <a:lnTo>
                        <a:pt x="133" y="418"/>
                      </a:lnTo>
                      <a:lnTo>
                        <a:pt x="152" y="424"/>
                      </a:lnTo>
                      <a:lnTo>
                        <a:pt x="175" y="431"/>
                      </a:lnTo>
                      <a:lnTo>
                        <a:pt x="194" y="434"/>
                      </a:lnTo>
                      <a:lnTo>
                        <a:pt x="217" y="434"/>
                      </a:lnTo>
                      <a:lnTo>
                        <a:pt x="239" y="434"/>
                      </a:lnTo>
                      <a:lnTo>
                        <a:pt x="259" y="431"/>
                      </a:lnTo>
                      <a:lnTo>
                        <a:pt x="281" y="424"/>
                      </a:lnTo>
                      <a:lnTo>
                        <a:pt x="301" y="418"/>
                      </a:lnTo>
                      <a:lnTo>
                        <a:pt x="320" y="408"/>
                      </a:lnTo>
                      <a:lnTo>
                        <a:pt x="336" y="398"/>
                      </a:lnTo>
                      <a:lnTo>
                        <a:pt x="356" y="386"/>
                      </a:lnTo>
                      <a:lnTo>
                        <a:pt x="369" y="369"/>
                      </a:lnTo>
                      <a:lnTo>
                        <a:pt x="385" y="356"/>
                      </a:lnTo>
                      <a:lnTo>
                        <a:pt x="395" y="337"/>
                      </a:lnTo>
                      <a:lnTo>
                        <a:pt x="408" y="321"/>
                      </a:lnTo>
                      <a:lnTo>
                        <a:pt x="417" y="301"/>
                      </a:lnTo>
                      <a:lnTo>
                        <a:pt x="424" y="282"/>
                      </a:lnTo>
                      <a:lnTo>
                        <a:pt x="427" y="263"/>
                      </a:lnTo>
                      <a:lnTo>
                        <a:pt x="434" y="240"/>
                      </a:lnTo>
                      <a:lnTo>
                        <a:pt x="434" y="217"/>
                      </a:lnTo>
                      <a:close/>
                      <a:moveTo>
                        <a:pt x="421" y="217"/>
                      </a:moveTo>
                      <a:lnTo>
                        <a:pt x="421" y="240"/>
                      </a:lnTo>
                      <a:lnTo>
                        <a:pt x="417" y="259"/>
                      </a:lnTo>
                      <a:lnTo>
                        <a:pt x="411" y="279"/>
                      </a:lnTo>
                      <a:lnTo>
                        <a:pt x="404" y="298"/>
                      </a:lnTo>
                      <a:lnTo>
                        <a:pt x="398" y="314"/>
                      </a:lnTo>
                      <a:lnTo>
                        <a:pt x="385" y="330"/>
                      </a:lnTo>
                      <a:lnTo>
                        <a:pt x="375" y="347"/>
                      </a:lnTo>
                      <a:lnTo>
                        <a:pt x="362" y="363"/>
                      </a:lnTo>
                      <a:lnTo>
                        <a:pt x="346" y="376"/>
                      </a:lnTo>
                      <a:lnTo>
                        <a:pt x="330" y="389"/>
                      </a:lnTo>
                      <a:lnTo>
                        <a:pt x="314" y="398"/>
                      </a:lnTo>
                      <a:lnTo>
                        <a:pt x="298" y="405"/>
                      </a:lnTo>
                      <a:lnTo>
                        <a:pt x="278" y="411"/>
                      </a:lnTo>
                      <a:lnTo>
                        <a:pt x="259" y="418"/>
                      </a:lnTo>
                      <a:lnTo>
                        <a:pt x="236" y="421"/>
                      </a:lnTo>
                      <a:lnTo>
                        <a:pt x="217" y="421"/>
                      </a:lnTo>
                      <a:lnTo>
                        <a:pt x="197" y="421"/>
                      </a:lnTo>
                      <a:lnTo>
                        <a:pt x="175" y="418"/>
                      </a:lnTo>
                      <a:lnTo>
                        <a:pt x="155" y="411"/>
                      </a:lnTo>
                      <a:lnTo>
                        <a:pt x="136" y="405"/>
                      </a:lnTo>
                      <a:lnTo>
                        <a:pt x="120" y="398"/>
                      </a:lnTo>
                      <a:lnTo>
                        <a:pt x="104" y="389"/>
                      </a:lnTo>
                      <a:lnTo>
                        <a:pt x="87" y="376"/>
                      </a:lnTo>
                      <a:lnTo>
                        <a:pt x="71" y="363"/>
                      </a:lnTo>
                      <a:lnTo>
                        <a:pt x="58" y="347"/>
                      </a:lnTo>
                      <a:lnTo>
                        <a:pt x="49" y="330"/>
                      </a:lnTo>
                      <a:lnTo>
                        <a:pt x="36" y="314"/>
                      </a:lnTo>
                      <a:lnTo>
                        <a:pt x="29" y="298"/>
                      </a:lnTo>
                      <a:lnTo>
                        <a:pt x="23" y="279"/>
                      </a:lnTo>
                      <a:lnTo>
                        <a:pt x="16" y="259"/>
                      </a:lnTo>
                      <a:lnTo>
                        <a:pt x="13" y="240"/>
                      </a:lnTo>
                      <a:lnTo>
                        <a:pt x="13" y="217"/>
                      </a:lnTo>
                      <a:lnTo>
                        <a:pt x="13" y="198"/>
                      </a:lnTo>
                      <a:lnTo>
                        <a:pt x="16" y="175"/>
                      </a:lnTo>
                      <a:lnTo>
                        <a:pt x="23" y="156"/>
                      </a:lnTo>
                      <a:lnTo>
                        <a:pt x="29" y="136"/>
                      </a:lnTo>
                      <a:lnTo>
                        <a:pt x="36" y="120"/>
                      </a:lnTo>
                      <a:lnTo>
                        <a:pt x="49" y="104"/>
                      </a:lnTo>
                      <a:lnTo>
                        <a:pt x="58" y="88"/>
                      </a:lnTo>
                      <a:lnTo>
                        <a:pt x="71" y="72"/>
                      </a:lnTo>
                      <a:lnTo>
                        <a:pt x="87" y="59"/>
                      </a:lnTo>
                      <a:lnTo>
                        <a:pt x="104" y="49"/>
                      </a:lnTo>
                      <a:lnTo>
                        <a:pt x="120" y="39"/>
                      </a:lnTo>
                      <a:lnTo>
                        <a:pt x="136" y="29"/>
                      </a:lnTo>
                      <a:lnTo>
                        <a:pt x="155" y="23"/>
                      </a:lnTo>
                      <a:lnTo>
                        <a:pt x="175" y="17"/>
                      </a:lnTo>
                      <a:lnTo>
                        <a:pt x="197" y="13"/>
                      </a:lnTo>
                      <a:lnTo>
                        <a:pt x="217" y="13"/>
                      </a:lnTo>
                      <a:lnTo>
                        <a:pt x="236" y="13"/>
                      </a:lnTo>
                      <a:lnTo>
                        <a:pt x="259" y="17"/>
                      </a:lnTo>
                      <a:lnTo>
                        <a:pt x="278" y="23"/>
                      </a:lnTo>
                      <a:lnTo>
                        <a:pt x="298" y="29"/>
                      </a:lnTo>
                      <a:lnTo>
                        <a:pt x="314" y="39"/>
                      </a:lnTo>
                      <a:lnTo>
                        <a:pt x="330" y="49"/>
                      </a:lnTo>
                      <a:lnTo>
                        <a:pt x="346" y="59"/>
                      </a:lnTo>
                      <a:lnTo>
                        <a:pt x="362" y="72"/>
                      </a:lnTo>
                      <a:lnTo>
                        <a:pt x="375" y="88"/>
                      </a:lnTo>
                      <a:lnTo>
                        <a:pt x="385" y="104"/>
                      </a:lnTo>
                      <a:lnTo>
                        <a:pt x="398" y="120"/>
                      </a:lnTo>
                      <a:lnTo>
                        <a:pt x="404" y="136"/>
                      </a:lnTo>
                      <a:lnTo>
                        <a:pt x="411" y="156"/>
                      </a:lnTo>
                      <a:lnTo>
                        <a:pt x="417" y="175"/>
                      </a:lnTo>
                      <a:lnTo>
                        <a:pt x="421" y="198"/>
                      </a:lnTo>
                      <a:lnTo>
                        <a:pt x="421" y="217"/>
                      </a:lnTo>
                      <a:close/>
                    </a:path>
                  </a:pathLst>
                </a:custGeom>
                <a:solidFill>
                  <a:srgbClr val="E63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2" name="Freeform 511"/>
                <p:cNvSpPr>
                  <a:spLocks noEditPoints="1"/>
                </p:cNvSpPr>
                <p:nvPr/>
              </p:nvSpPr>
              <p:spPr bwMode="auto">
                <a:xfrm>
                  <a:off x="2815" y="2547"/>
                  <a:ext cx="421" cy="421"/>
                </a:xfrm>
                <a:custGeom>
                  <a:avLst/>
                  <a:gdLst>
                    <a:gd name="T0" fmla="*/ 418 w 421"/>
                    <a:gd name="T1" fmla="*/ 168 h 421"/>
                    <a:gd name="T2" fmla="*/ 395 w 421"/>
                    <a:gd name="T3" fmla="*/ 110 h 421"/>
                    <a:gd name="T4" fmla="*/ 360 w 421"/>
                    <a:gd name="T5" fmla="*/ 61 h 421"/>
                    <a:gd name="T6" fmla="*/ 311 w 421"/>
                    <a:gd name="T7" fmla="*/ 26 h 421"/>
                    <a:gd name="T8" fmla="*/ 253 w 421"/>
                    <a:gd name="T9" fmla="*/ 3 h 421"/>
                    <a:gd name="T10" fmla="*/ 188 w 421"/>
                    <a:gd name="T11" fmla="*/ 0 h 421"/>
                    <a:gd name="T12" fmla="*/ 130 w 421"/>
                    <a:gd name="T13" fmla="*/ 16 h 421"/>
                    <a:gd name="T14" fmla="*/ 78 w 421"/>
                    <a:gd name="T15" fmla="*/ 48 h 421"/>
                    <a:gd name="T16" fmla="*/ 36 w 421"/>
                    <a:gd name="T17" fmla="*/ 94 h 421"/>
                    <a:gd name="T18" fmla="*/ 10 w 421"/>
                    <a:gd name="T19" fmla="*/ 149 h 421"/>
                    <a:gd name="T20" fmla="*/ 0 w 421"/>
                    <a:gd name="T21" fmla="*/ 210 h 421"/>
                    <a:gd name="T22" fmla="*/ 10 w 421"/>
                    <a:gd name="T23" fmla="*/ 272 h 421"/>
                    <a:gd name="T24" fmla="*/ 36 w 421"/>
                    <a:gd name="T25" fmla="*/ 327 h 421"/>
                    <a:gd name="T26" fmla="*/ 78 w 421"/>
                    <a:gd name="T27" fmla="*/ 372 h 421"/>
                    <a:gd name="T28" fmla="*/ 130 w 421"/>
                    <a:gd name="T29" fmla="*/ 404 h 421"/>
                    <a:gd name="T30" fmla="*/ 188 w 421"/>
                    <a:gd name="T31" fmla="*/ 421 h 421"/>
                    <a:gd name="T32" fmla="*/ 253 w 421"/>
                    <a:gd name="T33" fmla="*/ 417 h 421"/>
                    <a:gd name="T34" fmla="*/ 311 w 421"/>
                    <a:gd name="T35" fmla="*/ 395 h 421"/>
                    <a:gd name="T36" fmla="*/ 360 w 421"/>
                    <a:gd name="T37" fmla="*/ 359 h 421"/>
                    <a:gd name="T38" fmla="*/ 395 w 421"/>
                    <a:gd name="T39" fmla="*/ 311 h 421"/>
                    <a:gd name="T40" fmla="*/ 418 w 421"/>
                    <a:gd name="T41" fmla="*/ 252 h 421"/>
                    <a:gd name="T42" fmla="*/ 408 w 421"/>
                    <a:gd name="T43" fmla="*/ 210 h 421"/>
                    <a:gd name="T44" fmla="*/ 402 w 421"/>
                    <a:gd name="T45" fmla="*/ 268 h 421"/>
                    <a:gd name="T46" fmla="*/ 376 w 421"/>
                    <a:gd name="T47" fmla="*/ 320 h 421"/>
                    <a:gd name="T48" fmla="*/ 337 w 421"/>
                    <a:gd name="T49" fmla="*/ 362 h 421"/>
                    <a:gd name="T50" fmla="*/ 288 w 421"/>
                    <a:gd name="T51" fmla="*/ 395 h 421"/>
                    <a:gd name="T52" fmla="*/ 230 w 421"/>
                    <a:gd name="T53" fmla="*/ 408 h 421"/>
                    <a:gd name="T54" fmla="*/ 172 w 421"/>
                    <a:gd name="T55" fmla="*/ 404 h 421"/>
                    <a:gd name="T56" fmla="*/ 117 w 421"/>
                    <a:gd name="T57" fmla="*/ 385 h 421"/>
                    <a:gd name="T58" fmla="*/ 72 w 421"/>
                    <a:gd name="T59" fmla="*/ 353 h 421"/>
                    <a:gd name="T60" fmla="*/ 36 w 421"/>
                    <a:gd name="T61" fmla="*/ 304 h 421"/>
                    <a:gd name="T62" fmla="*/ 17 w 421"/>
                    <a:gd name="T63" fmla="*/ 249 h 421"/>
                    <a:gd name="T64" fmla="*/ 13 w 421"/>
                    <a:gd name="T65" fmla="*/ 191 h 421"/>
                    <a:gd name="T66" fmla="*/ 26 w 421"/>
                    <a:gd name="T67" fmla="*/ 133 h 421"/>
                    <a:gd name="T68" fmla="*/ 59 w 421"/>
                    <a:gd name="T69" fmla="*/ 84 h 421"/>
                    <a:gd name="T70" fmla="*/ 101 w 421"/>
                    <a:gd name="T71" fmla="*/ 45 h 421"/>
                    <a:gd name="T72" fmla="*/ 153 w 421"/>
                    <a:gd name="T73" fmla="*/ 19 h 421"/>
                    <a:gd name="T74" fmla="*/ 211 w 421"/>
                    <a:gd name="T75" fmla="*/ 13 h 421"/>
                    <a:gd name="T76" fmla="*/ 269 w 421"/>
                    <a:gd name="T77" fmla="*/ 19 h 421"/>
                    <a:gd name="T78" fmla="*/ 321 w 421"/>
                    <a:gd name="T79" fmla="*/ 45 h 421"/>
                    <a:gd name="T80" fmla="*/ 363 w 421"/>
                    <a:gd name="T81" fmla="*/ 84 h 421"/>
                    <a:gd name="T82" fmla="*/ 395 w 421"/>
                    <a:gd name="T83" fmla="*/ 133 h 421"/>
                    <a:gd name="T84" fmla="*/ 408 w 421"/>
                    <a:gd name="T85" fmla="*/ 191 h 42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21" h="421">
                      <a:moveTo>
                        <a:pt x="421" y="210"/>
                      </a:moveTo>
                      <a:lnTo>
                        <a:pt x="421" y="188"/>
                      </a:lnTo>
                      <a:lnTo>
                        <a:pt x="418" y="168"/>
                      </a:lnTo>
                      <a:lnTo>
                        <a:pt x="411" y="149"/>
                      </a:lnTo>
                      <a:lnTo>
                        <a:pt x="405" y="129"/>
                      </a:lnTo>
                      <a:lnTo>
                        <a:pt x="395" y="110"/>
                      </a:lnTo>
                      <a:lnTo>
                        <a:pt x="385" y="94"/>
                      </a:lnTo>
                      <a:lnTo>
                        <a:pt x="373" y="77"/>
                      </a:lnTo>
                      <a:lnTo>
                        <a:pt x="360" y="61"/>
                      </a:lnTo>
                      <a:lnTo>
                        <a:pt x="343" y="48"/>
                      </a:lnTo>
                      <a:lnTo>
                        <a:pt x="327" y="35"/>
                      </a:lnTo>
                      <a:lnTo>
                        <a:pt x="311" y="26"/>
                      </a:lnTo>
                      <a:lnTo>
                        <a:pt x="292" y="16"/>
                      </a:lnTo>
                      <a:lnTo>
                        <a:pt x="272" y="10"/>
                      </a:lnTo>
                      <a:lnTo>
                        <a:pt x="253" y="3"/>
                      </a:lnTo>
                      <a:lnTo>
                        <a:pt x="233" y="0"/>
                      </a:lnTo>
                      <a:lnTo>
                        <a:pt x="211" y="0"/>
                      </a:lnTo>
                      <a:lnTo>
                        <a:pt x="188" y="0"/>
                      </a:lnTo>
                      <a:lnTo>
                        <a:pt x="169" y="3"/>
                      </a:lnTo>
                      <a:lnTo>
                        <a:pt x="149" y="10"/>
                      </a:lnTo>
                      <a:lnTo>
                        <a:pt x="130" y="16"/>
                      </a:lnTo>
                      <a:lnTo>
                        <a:pt x="110" y="26"/>
                      </a:lnTo>
                      <a:lnTo>
                        <a:pt x="94" y="35"/>
                      </a:lnTo>
                      <a:lnTo>
                        <a:pt x="78" y="48"/>
                      </a:lnTo>
                      <a:lnTo>
                        <a:pt x="62" y="61"/>
                      </a:lnTo>
                      <a:lnTo>
                        <a:pt x="49" y="77"/>
                      </a:lnTo>
                      <a:lnTo>
                        <a:pt x="36" y="94"/>
                      </a:lnTo>
                      <a:lnTo>
                        <a:pt x="26" y="110"/>
                      </a:lnTo>
                      <a:lnTo>
                        <a:pt x="17" y="129"/>
                      </a:lnTo>
                      <a:lnTo>
                        <a:pt x="10" y="149"/>
                      </a:lnTo>
                      <a:lnTo>
                        <a:pt x="4" y="168"/>
                      </a:lnTo>
                      <a:lnTo>
                        <a:pt x="0" y="188"/>
                      </a:lnTo>
                      <a:lnTo>
                        <a:pt x="0" y="210"/>
                      </a:lnTo>
                      <a:lnTo>
                        <a:pt x="0" y="233"/>
                      </a:lnTo>
                      <a:lnTo>
                        <a:pt x="4" y="252"/>
                      </a:lnTo>
                      <a:lnTo>
                        <a:pt x="10" y="272"/>
                      </a:lnTo>
                      <a:lnTo>
                        <a:pt x="17" y="291"/>
                      </a:lnTo>
                      <a:lnTo>
                        <a:pt x="26" y="311"/>
                      </a:lnTo>
                      <a:lnTo>
                        <a:pt x="36" y="327"/>
                      </a:lnTo>
                      <a:lnTo>
                        <a:pt x="49" y="343"/>
                      </a:lnTo>
                      <a:lnTo>
                        <a:pt x="62" y="359"/>
                      </a:lnTo>
                      <a:lnTo>
                        <a:pt x="78" y="372"/>
                      </a:lnTo>
                      <a:lnTo>
                        <a:pt x="94" y="385"/>
                      </a:lnTo>
                      <a:lnTo>
                        <a:pt x="110" y="395"/>
                      </a:lnTo>
                      <a:lnTo>
                        <a:pt x="130" y="404"/>
                      </a:lnTo>
                      <a:lnTo>
                        <a:pt x="149" y="411"/>
                      </a:lnTo>
                      <a:lnTo>
                        <a:pt x="169" y="417"/>
                      </a:lnTo>
                      <a:lnTo>
                        <a:pt x="188" y="421"/>
                      </a:lnTo>
                      <a:lnTo>
                        <a:pt x="211" y="421"/>
                      </a:lnTo>
                      <a:lnTo>
                        <a:pt x="233" y="421"/>
                      </a:lnTo>
                      <a:lnTo>
                        <a:pt x="253" y="417"/>
                      </a:lnTo>
                      <a:lnTo>
                        <a:pt x="272" y="411"/>
                      </a:lnTo>
                      <a:lnTo>
                        <a:pt x="292" y="404"/>
                      </a:lnTo>
                      <a:lnTo>
                        <a:pt x="311" y="395"/>
                      </a:lnTo>
                      <a:lnTo>
                        <a:pt x="327" y="385"/>
                      </a:lnTo>
                      <a:lnTo>
                        <a:pt x="343" y="372"/>
                      </a:lnTo>
                      <a:lnTo>
                        <a:pt x="360" y="359"/>
                      </a:lnTo>
                      <a:lnTo>
                        <a:pt x="373" y="343"/>
                      </a:lnTo>
                      <a:lnTo>
                        <a:pt x="385" y="327"/>
                      </a:lnTo>
                      <a:lnTo>
                        <a:pt x="395" y="311"/>
                      </a:lnTo>
                      <a:lnTo>
                        <a:pt x="405" y="291"/>
                      </a:lnTo>
                      <a:lnTo>
                        <a:pt x="411" y="272"/>
                      </a:lnTo>
                      <a:lnTo>
                        <a:pt x="418" y="252"/>
                      </a:lnTo>
                      <a:lnTo>
                        <a:pt x="421" y="233"/>
                      </a:lnTo>
                      <a:lnTo>
                        <a:pt x="421" y="210"/>
                      </a:lnTo>
                      <a:close/>
                      <a:moveTo>
                        <a:pt x="408" y="210"/>
                      </a:moveTo>
                      <a:lnTo>
                        <a:pt x="408" y="230"/>
                      </a:lnTo>
                      <a:lnTo>
                        <a:pt x="405" y="249"/>
                      </a:lnTo>
                      <a:lnTo>
                        <a:pt x="402" y="268"/>
                      </a:lnTo>
                      <a:lnTo>
                        <a:pt x="395" y="288"/>
                      </a:lnTo>
                      <a:lnTo>
                        <a:pt x="385" y="304"/>
                      </a:lnTo>
                      <a:lnTo>
                        <a:pt x="376" y="320"/>
                      </a:lnTo>
                      <a:lnTo>
                        <a:pt x="363" y="336"/>
                      </a:lnTo>
                      <a:lnTo>
                        <a:pt x="350" y="353"/>
                      </a:lnTo>
                      <a:lnTo>
                        <a:pt x="337" y="362"/>
                      </a:lnTo>
                      <a:lnTo>
                        <a:pt x="321" y="375"/>
                      </a:lnTo>
                      <a:lnTo>
                        <a:pt x="305" y="385"/>
                      </a:lnTo>
                      <a:lnTo>
                        <a:pt x="288" y="395"/>
                      </a:lnTo>
                      <a:lnTo>
                        <a:pt x="269" y="401"/>
                      </a:lnTo>
                      <a:lnTo>
                        <a:pt x="250" y="404"/>
                      </a:lnTo>
                      <a:lnTo>
                        <a:pt x="230" y="408"/>
                      </a:lnTo>
                      <a:lnTo>
                        <a:pt x="211" y="411"/>
                      </a:lnTo>
                      <a:lnTo>
                        <a:pt x="191" y="408"/>
                      </a:lnTo>
                      <a:lnTo>
                        <a:pt x="172" y="404"/>
                      </a:lnTo>
                      <a:lnTo>
                        <a:pt x="153" y="401"/>
                      </a:lnTo>
                      <a:lnTo>
                        <a:pt x="133" y="395"/>
                      </a:lnTo>
                      <a:lnTo>
                        <a:pt x="117" y="385"/>
                      </a:lnTo>
                      <a:lnTo>
                        <a:pt x="101" y="375"/>
                      </a:lnTo>
                      <a:lnTo>
                        <a:pt x="85" y="362"/>
                      </a:lnTo>
                      <a:lnTo>
                        <a:pt x="72" y="353"/>
                      </a:lnTo>
                      <a:lnTo>
                        <a:pt x="59" y="336"/>
                      </a:lnTo>
                      <a:lnTo>
                        <a:pt x="46" y="320"/>
                      </a:lnTo>
                      <a:lnTo>
                        <a:pt x="36" y="304"/>
                      </a:lnTo>
                      <a:lnTo>
                        <a:pt x="26" y="288"/>
                      </a:lnTo>
                      <a:lnTo>
                        <a:pt x="20" y="268"/>
                      </a:lnTo>
                      <a:lnTo>
                        <a:pt x="17" y="249"/>
                      </a:lnTo>
                      <a:lnTo>
                        <a:pt x="13" y="230"/>
                      </a:lnTo>
                      <a:lnTo>
                        <a:pt x="13" y="210"/>
                      </a:lnTo>
                      <a:lnTo>
                        <a:pt x="13" y="191"/>
                      </a:lnTo>
                      <a:lnTo>
                        <a:pt x="17" y="171"/>
                      </a:lnTo>
                      <a:lnTo>
                        <a:pt x="20" y="152"/>
                      </a:lnTo>
                      <a:lnTo>
                        <a:pt x="26" y="133"/>
                      </a:lnTo>
                      <a:lnTo>
                        <a:pt x="36" y="116"/>
                      </a:lnTo>
                      <a:lnTo>
                        <a:pt x="46" y="100"/>
                      </a:lnTo>
                      <a:lnTo>
                        <a:pt x="59" y="84"/>
                      </a:lnTo>
                      <a:lnTo>
                        <a:pt x="72" y="71"/>
                      </a:lnTo>
                      <a:lnTo>
                        <a:pt x="85" y="58"/>
                      </a:lnTo>
                      <a:lnTo>
                        <a:pt x="101" y="45"/>
                      </a:lnTo>
                      <a:lnTo>
                        <a:pt x="117" y="35"/>
                      </a:lnTo>
                      <a:lnTo>
                        <a:pt x="133" y="29"/>
                      </a:lnTo>
                      <a:lnTo>
                        <a:pt x="153" y="19"/>
                      </a:lnTo>
                      <a:lnTo>
                        <a:pt x="172" y="16"/>
                      </a:lnTo>
                      <a:lnTo>
                        <a:pt x="191" y="13"/>
                      </a:lnTo>
                      <a:lnTo>
                        <a:pt x="211" y="13"/>
                      </a:lnTo>
                      <a:lnTo>
                        <a:pt x="230" y="13"/>
                      </a:lnTo>
                      <a:lnTo>
                        <a:pt x="250" y="16"/>
                      </a:lnTo>
                      <a:lnTo>
                        <a:pt x="269" y="19"/>
                      </a:lnTo>
                      <a:lnTo>
                        <a:pt x="288" y="29"/>
                      </a:lnTo>
                      <a:lnTo>
                        <a:pt x="305" y="35"/>
                      </a:lnTo>
                      <a:lnTo>
                        <a:pt x="321" y="45"/>
                      </a:lnTo>
                      <a:lnTo>
                        <a:pt x="337" y="58"/>
                      </a:lnTo>
                      <a:lnTo>
                        <a:pt x="350" y="71"/>
                      </a:lnTo>
                      <a:lnTo>
                        <a:pt x="363" y="84"/>
                      </a:lnTo>
                      <a:lnTo>
                        <a:pt x="376" y="100"/>
                      </a:lnTo>
                      <a:lnTo>
                        <a:pt x="385" y="116"/>
                      </a:lnTo>
                      <a:lnTo>
                        <a:pt x="395" y="133"/>
                      </a:lnTo>
                      <a:lnTo>
                        <a:pt x="402" y="152"/>
                      </a:lnTo>
                      <a:lnTo>
                        <a:pt x="405" y="171"/>
                      </a:lnTo>
                      <a:lnTo>
                        <a:pt x="408" y="191"/>
                      </a:lnTo>
                      <a:lnTo>
                        <a:pt x="408" y="210"/>
                      </a:lnTo>
                      <a:close/>
                    </a:path>
                  </a:pathLst>
                </a:custGeom>
                <a:solidFill>
                  <a:srgbClr val="E637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3" name="Freeform 512"/>
                <p:cNvSpPr>
                  <a:spLocks noEditPoints="1"/>
                </p:cNvSpPr>
                <p:nvPr/>
              </p:nvSpPr>
              <p:spPr bwMode="auto">
                <a:xfrm>
                  <a:off x="2822" y="2553"/>
                  <a:ext cx="408" cy="408"/>
                </a:xfrm>
                <a:custGeom>
                  <a:avLst/>
                  <a:gdLst>
                    <a:gd name="T0" fmla="*/ 404 w 408"/>
                    <a:gd name="T1" fmla="*/ 162 h 408"/>
                    <a:gd name="T2" fmla="*/ 385 w 408"/>
                    <a:gd name="T3" fmla="*/ 107 h 408"/>
                    <a:gd name="T4" fmla="*/ 349 w 408"/>
                    <a:gd name="T5" fmla="*/ 59 h 408"/>
                    <a:gd name="T6" fmla="*/ 301 w 408"/>
                    <a:gd name="T7" fmla="*/ 26 h 408"/>
                    <a:gd name="T8" fmla="*/ 246 w 408"/>
                    <a:gd name="T9" fmla="*/ 4 h 408"/>
                    <a:gd name="T10" fmla="*/ 184 w 408"/>
                    <a:gd name="T11" fmla="*/ 0 h 408"/>
                    <a:gd name="T12" fmla="*/ 123 w 408"/>
                    <a:gd name="T13" fmla="*/ 16 h 408"/>
                    <a:gd name="T14" fmla="*/ 74 w 408"/>
                    <a:gd name="T15" fmla="*/ 46 h 408"/>
                    <a:gd name="T16" fmla="*/ 36 w 408"/>
                    <a:gd name="T17" fmla="*/ 91 h 408"/>
                    <a:gd name="T18" fmla="*/ 10 w 408"/>
                    <a:gd name="T19" fmla="*/ 143 h 408"/>
                    <a:gd name="T20" fmla="*/ 0 w 408"/>
                    <a:gd name="T21" fmla="*/ 204 h 408"/>
                    <a:gd name="T22" fmla="*/ 10 w 408"/>
                    <a:gd name="T23" fmla="*/ 266 h 408"/>
                    <a:gd name="T24" fmla="*/ 36 w 408"/>
                    <a:gd name="T25" fmla="*/ 317 h 408"/>
                    <a:gd name="T26" fmla="*/ 74 w 408"/>
                    <a:gd name="T27" fmla="*/ 363 h 408"/>
                    <a:gd name="T28" fmla="*/ 123 w 408"/>
                    <a:gd name="T29" fmla="*/ 392 h 408"/>
                    <a:gd name="T30" fmla="*/ 184 w 408"/>
                    <a:gd name="T31" fmla="*/ 408 h 408"/>
                    <a:gd name="T32" fmla="*/ 246 w 408"/>
                    <a:gd name="T33" fmla="*/ 405 h 408"/>
                    <a:gd name="T34" fmla="*/ 301 w 408"/>
                    <a:gd name="T35" fmla="*/ 385 h 408"/>
                    <a:gd name="T36" fmla="*/ 349 w 408"/>
                    <a:gd name="T37" fmla="*/ 350 h 408"/>
                    <a:gd name="T38" fmla="*/ 385 w 408"/>
                    <a:gd name="T39" fmla="*/ 301 h 408"/>
                    <a:gd name="T40" fmla="*/ 404 w 408"/>
                    <a:gd name="T41" fmla="*/ 246 h 408"/>
                    <a:gd name="T42" fmla="*/ 398 w 408"/>
                    <a:gd name="T43" fmla="*/ 204 h 408"/>
                    <a:gd name="T44" fmla="*/ 388 w 408"/>
                    <a:gd name="T45" fmla="*/ 262 h 408"/>
                    <a:gd name="T46" fmla="*/ 362 w 408"/>
                    <a:gd name="T47" fmla="*/ 311 h 408"/>
                    <a:gd name="T48" fmla="*/ 327 w 408"/>
                    <a:gd name="T49" fmla="*/ 353 h 408"/>
                    <a:gd name="T50" fmla="*/ 278 w 408"/>
                    <a:gd name="T51" fmla="*/ 382 h 408"/>
                    <a:gd name="T52" fmla="*/ 223 w 408"/>
                    <a:gd name="T53" fmla="*/ 395 h 408"/>
                    <a:gd name="T54" fmla="*/ 165 w 408"/>
                    <a:gd name="T55" fmla="*/ 392 h 408"/>
                    <a:gd name="T56" fmla="*/ 113 w 408"/>
                    <a:gd name="T57" fmla="*/ 376 h 408"/>
                    <a:gd name="T58" fmla="*/ 68 w 408"/>
                    <a:gd name="T59" fmla="*/ 340 h 408"/>
                    <a:gd name="T60" fmla="*/ 36 w 408"/>
                    <a:gd name="T61" fmla="*/ 298 h 408"/>
                    <a:gd name="T62" fmla="*/ 16 w 408"/>
                    <a:gd name="T63" fmla="*/ 243 h 408"/>
                    <a:gd name="T64" fmla="*/ 13 w 408"/>
                    <a:gd name="T65" fmla="*/ 185 h 408"/>
                    <a:gd name="T66" fmla="*/ 26 w 408"/>
                    <a:gd name="T67" fmla="*/ 130 h 408"/>
                    <a:gd name="T68" fmla="*/ 55 w 408"/>
                    <a:gd name="T69" fmla="*/ 81 h 408"/>
                    <a:gd name="T70" fmla="*/ 97 w 408"/>
                    <a:gd name="T71" fmla="*/ 46 h 408"/>
                    <a:gd name="T72" fmla="*/ 146 w 408"/>
                    <a:gd name="T73" fmla="*/ 20 h 408"/>
                    <a:gd name="T74" fmla="*/ 204 w 408"/>
                    <a:gd name="T75" fmla="*/ 10 h 408"/>
                    <a:gd name="T76" fmla="*/ 262 w 408"/>
                    <a:gd name="T77" fmla="*/ 20 h 408"/>
                    <a:gd name="T78" fmla="*/ 311 w 408"/>
                    <a:gd name="T79" fmla="*/ 46 h 408"/>
                    <a:gd name="T80" fmla="*/ 353 w 408"/>
                    <a:gd name="T81" fmla="*/ 81 h 408"/>
                    <a:gd name="T82" fmla="*/ 382 w 408"/>
                    <a:gd name="T83" fmla="*/ 130 h 408"/>
                    <a:gd name="T84" fmla="*/ 395 w 408"/>
                    <a:gd name="T85" fmla="*/ 185 h 40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08" h="408">
                      <a:moveTo>
                        <a:pt x="408" y="204"/>
                      </a:moveTo>
                      <a:lnTo>
                        <a:pt x="408" y="185"/>
                      </a:lnTo>
                      <a:lnTo>
                        <a:pt x="404" y="162"/>
                      </a:lnTo>
                      <a:lnTo>
                        <a:pt x="398" y="143"/>
                      </a:lnTo>
                      <a:lnTo>
                        <a:pt x="391" y="123"/>
                      </a:lnTo>
                      <a:lnTo>
                        <a:pt x="385" y="107"/>
                      </a:lnTo>
                      <a:lnTo>
                        <a:pt x="372" y="91"/>
                      </a:lnTo>
                      <a:lnTo>
                        <a:pt x="362" y="75"/>
                      </a:lnTo>
                      <a:lnTo>
                        <a:pt x="349" y="59"/>
                      </a:lnTo>
                      <a:lnTo>
                        <a:pt x="333" y="46"/>
                      </a:lnTo>
                      <a:lnTo>
                        <a:pt x="317" y="36"/>
                      </a:lnTo>
                      <a:lnTo>
                        <a:pt x="301" y="26"/>
                      </a:lnTo>
                      <a:lnTo>
                        <a:pt x="285" y="16"/>
                      </a:lnTo>
                      <a:lnTo>
                        <a:pt x="265" y="10"/>
                      </a:lnTo>
                      <a:lnTo>
                        <a:pt x="246" y="4"/>
                      </a:lnTo>
                      <a:lnTo>
                        <a:pt x="223" y="0"/>
                      </a:lnTo>
                      <a:lnTo>
                        <a:pt x="204" y="0"/>
                      </a:lnTo>
                      <a:lnTo>
                        <a:pt x="184" y="0"/>
                      </a:lnTo>
                      <a:lnTo>
                        <a:pt x="162" y="4"/>
                      </a:lnTo>
                      <a:lnTo>
                        <a:pt x="142" y="10"/>
                      </a:lnTo>
                      <a:lnTo>
                        <a:pt x="123" y="16"/>
                      </a:lnTo>
                      <a:lnTo>
                        <a:pt x="107" y="26"/>
                      </a:lnTo>
                      <a:lnTo>
                        <a:pt x="91" y="36"/>
                      </a:lnTo>
                      <a:lnTo>
                        <a:pt x="74" y="46"/>
                      </a:lnTo>
                      <a:lnTo>
                        <a:pt x="58" y="59"/>
                      </a:lnTo>
                      <a:lnTo>
                        <a:pt x="45" y="75"/>
                      </a:lnTo>
                      <a:lnTo>
                        <a:pt x="36" y="91"/>
                      </a:lnTo>
                      <a:lnTo>
                        <a:pt x="23" y="107"/>
                      </a:lnTo>
                      <a:lnTo>
                        <a:pt x="16" y="123"/>
                      </a:lnTo>
                      <a:lnTo>
                        <a:pt x="10" y="143"/>
                      </a:lnTo>
                      <a:lnTo>
                        <a:pt x="3" y="162"/>
                      </a:lnTo>
                      <a:lnTo>
                        <a:pt x="0" y="185"/>
                      </a:lnTo>
                      <a:lnTo>
                        <a:pt x="0" y="204"/>
                      </a:lnTo>
                      <a:lnTo>
                        <a:pt x="0" y="227"/>
                      </a:lnTo>
                      <a:lnTo>
                        <a:pt x="3" y="246"/>
                      </a:lnTo>
                      <a:lnTo>
                        <a:pt x="10" y="266"/>
                      </a:lnTo>
                      <a:lnTo>
                        <a:pt x="16" y="285"/>
                      </a:lnTo>
                      <a:lnTo>
                        <a:pt x="23" y="301"/>
                      </a:lnTo>
                      <a:lnTo>
                        <a:pt x="36" y="317"/>
                      </a:lnTo>
                      <a:lnTo>
                        <a:pt x="45" y="334"/>
                      </a:lnTo>
                      <a:lnTo>
                        <a:pt x="58" y="350"/>
                      </a:lnTo>
                      <a:lnTo>
                        <a:pt x="74" y="363"/>
                      </a:lnTo>
                      <a:lnTo>
                        <a:pt x="91" y="376"/>
                      </a:lnTo>
                      <a:lnTo>
                        <a:pt x="107" y="385"/>
                      </a:lnTo>
                      <a:lnTo>
                        <a:pt x="123" y="392"/>
                      </a:lnTo>
                      <a:lnTo>
                        <a:pt x="142" y="398"/>
                      </a:lnTo>
                      <a:lnTo>
                        <a:pt x="162" y="405"/>
                      </a:lnTo>
                      <a:lnTo>
                        <a:pt x="184" y="408"/>
                      </a:lnTo>
                      <a:lnTo>
                        <a:pt x="204" y="408"/>
                      </a:lnTo>
                      <a:lnTo>
                        <a:pt x="223" y="408"/>
                      </a:lnTo>
                      <a:lnTo>
                        <a:pt x="246" y="405"/>
                      </a:lnTo>
                      <a:lnTo>
                        <a:pt x="265" y="398"/>
                      </a:lnTo>
                      <a:lnTo>
                        <a:pt x="285" y="392"/>
                      </a:lnTo>
                      <a:lnTo>
                        <a:pt x="301" y="385"/>
                      </a:lnTo>
                      <a:lnTo>
                        <a:pt x="317" y="376"/>
                      </a:lnTo>
                      <a:lnTo>
                        <a:pt x="333" y="363"/>
                      </a:lnTo>
                      <a:lnTo>
                        <a:pt x="349" y="350"/>
                      </a:lnTo>
                      <a:lnTo>
                        <a:pt x="362" y="334"/>
                      </a:lnTo>
                      <a:lnTo>
                        <a:pt x="372" y="317"/>
                      </a:lnTo>
                      <a:lnTo>
                        <a:pt x="385" y="301"/>
                      </a:lnTo>
                      <a:lnTo>
                        <a:pt x="391" y="285"/>
                      </a:lnTo>
                      <a:lnTo>
                        <a:pt x="398" y="266"/>
                      </a:lnTo>
                      <a:lnTo>
                        <a:pt x="404" y="246"/>
                      </a:lnTo>
                      <a:lnTo>
                        <a:pt x="408" y="227"/>
                      </a:lnTo>
                      <a:lnTo>
                        <a:pt x="408" y="204"/>
                      </a:lnTo>
                      <a:close/>
                      <a:moveTo>
                        <a:pt x="398" y="204"/>
                      </a:moveTo>
                      <a:lnTo>
                        <a:pt x="395" y="224"/>
                      </a:lnTo>
                      <a:lnTo>
                        <a:pt x="391" y="243"/>
                      </a:lnTo>
                      <a:lnTo>
                        <a:pt x="388" y="262"/>
                      </a:lnTo>
                      <a:lnTo>
                        <a:pt x="382" y="279"/>
                      </a:lnTo>
                      <a:lnTo>
                        <a:pt x="372" y="298"/>
                      </a:lnTo>
                      <a:lnTo>
                        <a:pt x="362" y="311"/>
                      </a:lnTo>
                      <a:lnTo>
                        <a:pt x="353" y="327"/>
                      </a:lnTo>
                      <a:lnTo>
                        <a:pt x="340" y="340"/>
                      </a:lnTo>
                      <a:lnTo>
                        <a:pt x="327" y="353"/>
                      </a:lnTo>
                      <a:lnTo>
                        <a:pt x="311" y="366"/>
                      </a:lnTo>
                      <a:lnTo>
                        <a:pt x="294" y="376"/>
                      </a:lnTo>
                      <a:lnTo>
                        <a:pt x="278" y="382"/>
                      </a:lnTo>
                      <a:lnTo>
                        <a:pt x="262" y="389"/>
                      </a:lnTo>
                      <a:lnTo>
                        <a:pt x="243" y="392"/>
                      </a:lnTo>
                      <a:lnTo>
                        <a:pt x="223" y="395"/>
                      </a:lnTo>
                      <a:lnTo>
                        <a:pt x="204" y="398"/>
                      </a:lnTo>
                      <a:lnTo>
                        <a:pt x="184" y="395"/>
                      </a:lnTo>
                      <a:lnTo>
                        <a:pt x="165" y="392"/>
                      </a:lnTo>
                      <a:lnTo>
                        <a:pt x="146" y="389"/>
                      </a:lnTo>
                      <a:lnTo>
                        <a:pt x="129" y="382"/>
                      </a:lnTo>
                      <a:lnTo>
                        <a:pt x="113" y="376"/>
                      </a:lnTo>
                      <a:lnTo>
                        <a:pt x="97" y="366"/>
                      </a:lnTo>
                      <a:lnTo>
                        <a:pt x="81" y="353"/>
                      </a:lnTo>
                      <a:lnTo>
                        <a:pt x="68" y="340"/>
                      </a:lnTo>
                      <a:lnTo>
                        <a:pt x="55" y="327"/>
                      </a:lnTo>
                      <a:lnTo>
                        <a:pt x="45" y="311"/>
                      </a:lnTo>
                      <a:lnTo>
                        <a:pt x="36" y="298"/>
                      </a:lnTo>
                      <a:lnTo>
                        <a:pt x="26" y="279"/>
                      </a:lnTo>
                      <a:lnTo>
                        <a:pt x="19" y="262"/>
                      </a:lnTo>
                      <a:lnTo>
                        <a:pt x="16" y="243"/>
                      </a:lnTo>
                      <a:lnTo>
                        <a:pt x="13" y="224"/>
                      </a:lnTo>
                      <a:lnTo>
                        <a:pt x="10" y="204"/>
                      </a:lnTo>
                      <a:lnTo>
                        <a:pt x="13" y="185"/>
                      </a:lnTo>
                      <a:lnTo>
                        <a:pt x="16" y="165"/>
                      </a:lnTo>
                      <a:lnTo>
                        <a:pt x="19" y="146"/>
                      </a:lnTo>
                      <a:lnTo>
                        <a:pt x="26" y="130"/>
                      </a:lnTo>
                      <a:lnTo>
                        <a:pt x="36" y="114"/>
                      </a:lnTo>
                      <a:lnTo>
                        <a:pt x="45" y="97"/>
                      </a:lnTo>
                      <a:lnTo>
                        <a:pt x="55" y="81"/>
                      </a:lnTo>
                      <a:lnTo>
                        <a:pt x="68" y="68"/>
                      </a:lnTo>
                      <a:lnTo>
                        <a:pt x="81" y="55"/>
                      </a:lnTo>
                      <a:lnTo>
                        <a:pt x="97" y="46"/>
                      </a:lnTo>
                      <a:lnTo>
                        <a:pt x="113" y="36"/>
                      </a:lnTo>
                      <a:lnTo>
                        <a:pt x="129" y="26"/>
                      </a:lnTo>
                      <a:lnTo>
                        <a:pt x="146" y="20"/>
                      </a:lnTo>
                      <a:lnTo>
                        <a:pt x="165" y="16"/>
                      </a:lnTo>
                      <a:lnTo>
                        <a:pt x="184" y="13"/>
                      </a:lnTo>
                      <a:lnTo>
                        <a:pt x="204" y="10"/>
                      </a:lnTo>
                      <a:lnTo>
                        <a:pt x="223" y="13"/>
                      </a:lnTo>
                      <a:lnTo>
                        <a:pt x="243" y="16"/>
                      </a:lnTo>
                      <a:lnTo>
                        <a:pt x="262" y="20"/>
                      </a:lnTo>
                      <a:lnTo>
                        <a:pt x="278" y="26"/>
                      </a:lnTo>
                      <a:lnTo>
                        <a:pt x="294" y="36"/>
                      </a:lnTo>
                      <a:lnTo>
                        <a:pt x="311" y="46"/>
                      </a:lnTo>
                      <a:lnTo>
                        <a:pt x="327" y="55"/>
                      </a:lnTo>
                      <a:lnTo>
                        <a:pt x="340" y="68"/>
                      </a:lnTo>
                      <a:lnTo>
                        <a:pt x="353" y="81"/>
                      </a:lnTo>
                      <a:lnTo>
                        <a:pt x="362" y="97"/>
                      </a:lnTo>
                      <a:lnTo>
                        <a:pt x="372" y="114"/>
                      </a:lnTo>
                      <a:lnTo>
                        <a:pt x="382" y="130"/>
                      </a:lnTo>
                      <a:lnTo>
                        <a:pt x="388" y="146"/>
                      </a:lnTo>
                      <a:lnTo>
                        <a:pt x="391" y="165"/>
                      </a:lnTo>
                      <a:lnTo>
                        <a:pt x="395" y="185"/>
                      </a:lnTo>
                      <a:lnTo>
                        <a:pt x="398" y="204"/>
                      </a:lnTo>
                      <a:close/>
                    </a:path>
                  </a:pathLst>
                </a:custGeom>
                <a:solidFill>
                  <a:srgbClr val="E637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4" name="Freeform 513"/>
                <p:cNvSpPr>
                  <a:spLocks noEditPoints="1"/>
                </p:cNvSpPr>
                <p:nvPr/>
              </p:nvSpPr>
              <p:spPr bwMode="auto">
                <a:xfrm>
                  <a:off x="2828" y="2560"/>
                  <a:ext cx="395" cy="398"/>
                </a:xfrm>
                <a:custGeom>
                  <a:avLst/>
                  <a:gdLst>
                    <a:gd name="T0" fmla="*/ 392 w 395"/>
                    <a:gd name="T1" fmla="*/ 158 h 398"/>
                    <a:gd name="T2" fmla="*/ 372 w 395"/>
                    <a:gd name="T3" fmla="*/ 103 h 398"/>
                    <a:gd name="T4" fmla="*/ 337 w 395"/>
                    <a:gd name="T5" fmla="*/ 58 h 398"/>
                    <a:gd name="T6" fmla="*/ 292 w 395"/>
                    <a:gd name="T7" fmla="*/ 22 h 398"/>
                    <a:gd name="T8" fmla="*/ 237 w 395"/>
                    <a:gd name="T9" fmla="*/ 3 h 398"/>
                    <a:gd name="T10" fmla="*/ 178 w 395"/>
                    <a:gd name="T11" fmla="*/ 0 h 398"/>
                    <a:gd name="T12" fmla="*/ 120 w 395"/>
                    <a:gd name="T13" fmla="*/ 16 h 398"/>
                    <a:gd name="T14" fmla="*/ 72 w 395"/>
                    <a:gd name="T15" fmla="*/ 45 h 398"/>
                    <a:gd name="T16" fmla="*/ 33 w 395"/>
                    <a:gd name="T17" fmla="*/ 87 h 398"/>
                    <a:gd name="T18" fmla="*/ 7 w 395"/>
                    <a:gd name="T19" fmla="*/ 139 h 398"/>
                    <a:gd name="T20" fmla="*/ 0 w 395"/>
                    <a:gd name="T21" fmla="*/ 197 h 398"/>
                    <a:gd name="T22" fmla="*/ 7 w 395"/>
                    <a:gd name="T23" fmla="*/ 255 h 398"/>
                    <a:gd name="T24" fmla="*/ 33 w 395"/>
                    <a:gd name="T25" fmla="*/ 307 h 398"/>
                    <a:gd name="T26" fmla="*/ 72 w 395"/>
                    <a:gd name="T27" fmla="*/ 349 h 398"/>
                    <a:gd name="T28" fmla="*/ 120 w 395"/>
                    <a:gd name="T29" fmla="*/ 382 h 398"/>
                    <a:gd name="T30" fmla="*/ 178 w 395"/>
                    <a:gd name="T31" fmla="*/ 395 h 398"/>
                    <a:gd name="T32" fmla="*/ 237 w 395"/>
                    <a:gd name="T33" fmla="*/ 391 h 398"/>
                    <a:gd name="T34" fmla="*/ 292 w 395"/>
                    <a:gd name="T35" fmla="*/ 372 h 398"/>
                    <a:gd name="T36" fmla="*/ 337 w 395"/>
                    <a:gd name="T37" fmla="*/ 340 h 398"/>
                    <a:gd name="T38" fmla="*/ 372 w 395"/>
                    <a:gd name="T39" fmla="*/ 291 h 398"/>
                    <a:gd name="T40" fmla="*/ 392 w 395"/>
                    <a:gd name="T41" fmla="*/ 236 h 398"/>
                    <a:gd name="T42" fmla="*/ 385 w 395"/>
                    <a:gd name="T43" fmla="*/ 197 h 398"/>
                    <a:gd name="T44" fmla="*/ 376 w 395"/>
                    <a:gd name="T45" fmla="*/ 252 h 398"/>
                    <a:gd name="T46" fmla="*/ 353 w 395"/>
                    <a:gd name="T47" fmla="*/ 301 h 398"/>
                    <a:gd name="T48" fmla="*/ 317 w 395"/>
                    <a:gd name="T49" fmla="*/ 343 h 398"/>
                    <a:gd name="T50" fmla="*/ 272 w 395"/>
                    <a:gd name="T51" fmla="*/ 369 h 398"/>
                    <a:gd name="T52" fmla="*/ 217 w 395"/>
                    <a:gd name="T53" fmla="*/ 385 h 398"/>
                    <a:gd name="T54" fmla="*/ 159 w 395"/>
                    <a:gd name="T55" fmla="*/ 382 h 398"/>
                    <a:gd name="T56" fmla="*/ 107 w 395"/>
                    <a:gd name="T57" fmla="*/ 362 h 398"/>
                    <a:gd name="T58" fmla="*/ 65 w 395"/>
                    <a:gd name="T59" fmla="*/ 330 h 398"/>
                    <a:gd name="T60" fmla="*/ 33 w 395"/>
                    <a:gd name="T61" fmla="*/ 288 h 398"/>
                    <a:gd name="T62" fmla="*/ 13 w 395"/>
                    <a:gd name="T63" fmla="*/ 236 h 398"/>
                    <a:gd name="T64" fmla="*/ 13 w 395"/>
                    <a:gd name="T65" fmla="*/ 178 h 398"/>
                    <a:gd name="T66" fmla="*/ 26 w 395"/>
                    <a:gd name="T67" fmla="*/ 126 h 398"/>
                    <a:gd name="T68" fmla="*/ 52 w 395"/>
                    <a:gd name="T69" fmla="*/ 77 h 398"/>
                    <a:gd name="T70" fmla="*/ 94 w 395"/>
                    <a:gd name="T71" fmla="*/ 42 h 398"/>
                    <a:gd name="T72" fmla="*/ 143 w 395"/>
                    <a:gd name="T73" fmla="*/ 19 h 398"/>
                    <a:gd name="T74" fmla="*/ 198 w 395"/>
                    <a:gd name="T75" fmla="*/ 9 h 398"/>
                    <a:gd name="T76" fmla="*/ 253 w 395"/>
                    <a:gd name="T77" fmla="*/ 19 h 398"/>
                    <a:gd name="T78" fmla="*/ 301 w 395"/>
                    <a:gd name="T79" fmla="*/ 42 h 398"/>
                    <a:gd name="T80" fmla="*/ 343 w 395"/>
                    <a:gd name="T81" fmla="*/ 77 h 398"/>
                    <a:gd name="T82" fmla="*/ 369 w 395"/>
                    <a:gd name="T83" fmla="*/ 126 h 398"/>
                    <a:gd name="T84" fmla="*/ 385 w 395"/>
                    <a:gd name="T85" fmla="*/ 178 h 39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5" h="398">
                      <a:moveTo>
                        <a:pt x="395" y="197"/>
                      </a:moveTo>
                      <a:lnTo>
                        <a:pt x="395" y="178"/>
                      </a:lnTo>
                      <a:lnTo>
                        <a:pt x="392" y="158"/>
                      </a:lnTo>
                      <a:lnTo>
                        <a:pt x="389" y="139"/>
                      </a:lnTo>
                      <a:lnTo>
                        <a:pt x="382" y="120"/>
                      </a:lnTo>
                      <a:lnTo>
                        <a:pt x="372" y="103"/>
                      </a:lnTo>
                      <a:lnTo>
                        <a:pt x="363" y="87"/>
                      </a:lnTo>
                      <a:lnTo>
                        <a:pt x="350" y="71"/>
                      </a:lnTo>
                      <a:lnTo>
                        <a:pt x="337" y="58"/>
                      </a:lnTo>
                      <a:lnTo>
                        <a:pt x="324" y="45"/>
                      </a:lnTo>
                      <a:lnTo>
                        <a:pt x="308" y="32"/>
                      </a:lnTo>
                      <a:lnTo>
                        <a:pt x="292" y="22"/>
                      </a:lnTo>
                      <a:lnTo>
                        <a:pt x="275" y="16"/>
                      </a:lnTo>
                      <a:lnTo>
                        <a:pt x="256" y="6"/>
                      </a:lnTo>
                      <a:lnTo>
                        <a:pt x="237" y="3"/>
                      </a:lnTo>
                      <a:lnTo>
                        <a:pt x="217" y="0"/>
                      </a:lnTo>
                      <a:lnTo>
                        <a:pt x="198" y="0"/>
                      </a:lnTo>
                      <a:lnTo>
                        <a:pt x="178" y="0"/>
                      </a:lnTo>
                      <a:lnTo>
                        <a:pt x="159" y="3"/>
                      </a:lnTo>
                      <a:lnTo>
                        <a:pt x="140" y="6"/>
                      </a:lnTo>
                      <a:lnTo>
                        <a:pt x="120" y="16"/>
                      </a:lnTo>
                      <a:lnTo>
                        <a:pt x="104" y="22"/>
                      </a:lnTo>
                      <a:lnTo>
                        <a:pt x="88" y="32"/>
                      </a:lnTo>
                      <a:lnTo>
                        <a:pt x="72" y="45"/>
                      </a:lnTo>
                      <a:lnTo>
                        <a:pt x="59" y="58"/>
                      </a:lnTo>
                      <a:lnTo>
                        <a:pt x="46" y="71"/>
                      </a:lnTo>
                      <a:lnTo>
                        <a:pt x="33" y="87"/>
                      </a:lnTo>
                      <a:lnTo>
                        <a:pt x="23" y="103"/>
                      </a:lnTo>
                      <a:lnTo>
                        <a:pt x="13" y="120"/>
                      </a:lnTo>
                      <a:lnTo>
                        <a:pt x="7" y="139"/>
                      </a:lnTo>
                      <a:lnTo>
                        <a:pt x="4" y="158"/>
                      </a:lnTo>
                      <a:lnTo>
                        <a:pt x="0" y="178"/>
                      </a:lnTo>
                      <a:lnTo>
                        <a:pt x="0" y="197"/>
                      </a:lnTo>
                      <a:lnTo>
                        <a:pt x="0" y="217"/>
                      </a:lnTo>
                      <a:lnTo>
                        <a:pt x="4" y="236"/>
                      </a:lnTo>
                      <a:lnTo>
                        <a:pt x="7" y="255"/>
                      </a:lnTo>
                      <a:lnTo>
                        <a:pt x="13" y="275"/>
                      </a:lnTo>
                      <a:lnTo>
                        <a:pt x="23" y="291"/>
                      </a:lnTo>
                      <a:lnTo>
                        <a:pt x="33" y="307"/>
                      </a:lnTo>
                      <a:lnTo>
                        <a:pt x="46" y="323"/>
                      </a:lnTo>
                      <a:lnTo>
                        <a:pt x="59" y="340"/>
                      </a:lnTo>
                      <a:lnTo>
                        <a:pt x="72" y="349"/>
                      </a:lnTo>
                      <a:lnTo>
                        <a:pt x="88" y="362"/>
                      </a:lnTo>
                      <a:lnTo>
                        <a:pt x="104" y="372"/>
                      </a:lnTo>
                      <a:lnTo>
                        <a:pt x="120" y="382"/>
                      </a:lnTo>
                      <a:lnTo>
                        <a:pt x="140" y="388"/>
                      </a:lnTo>
                      <a:lnTo>
                        <a:pt x="159" y="391"/>
                      </a:lnTo>
                      <a:lnTo>
                        <a:pt x="178" y="395"/>
                      </a:lnTo>
                      <a:lnTo>
                        <a:pt x="198" y="398"/>
                      </a:lnTo>
                      <a:lnTo>
                        <a:pt x="217" y="395"/>
                      </a:lnTo>
                      <a:lnTo>
                        <a:pt x="237" y="391"/>
                      </a:lnTo>
                      <a:lnTo>
                        <a:pt x="256" y="388"/>
                      </a:lnTo>
                      <a:lnTo>
                        <a:pt x="275" y="382"/>
                      </a:lnTo>
                      <a:lnTo>
                        <a:pt x="292" y="372"/>
                      </a:lnTo>
                      <a:lnTo>
                        <a:pt x="308" y="362"/>
                      </a:lnTo>
                      <a:lnTo>
                        <a:pt x="324" y="349"/>
                      </a:lnTo>
                      <a:lnTo>
                        <a:pt x="337" y="340"/>
                      </a:lnTo>
                      <a:lnTo>
                        <a:pt x="350" y="323"/>
                      </a:lnTo>
                      <a:lnTo>
                        <a:pt x="363" y="307"/>
                      </a:lnTo>
                      <a:lnTo>
                        <a:pt x="372" y="291"/>
                      </a:lnTo>
                      <a:lnTo>
                        <a:pt x="382" y="275"/>
                      </a:lnTo>
                      <a:lnTo>
                        <a:pt x="389" y="255"/>
                      </a:lnTo>
                      <a:lnTo>
                        <a:pt x="392" y="236"/>
                      </a:lnTo>
                      <a:lnTo>
                        <a:pt x="395" y="217"/>
                      </a:lnTo>
                      <a:lnTo>
                        <a:pt x="395" y="197"/>
                      </a:lnTo>
                      <a:close/>
                      <a:moveTo>
                        <a:pt x="385" y="197"/>
                      </a:moveTo>
                      <a:lnTo>
                        <a:pt x="385" y="217"/>
                      </a:lnTo>
                      <a:lnTo>
                        <a:pt x="382" y="236"/>
                      </a:lnTo>
                      <a:lnTo>
                        <a:pt x="376" y="252"/>
                      </a:lnTo>
                      <a:lnTo>
                        <a:pt x="369" y="272"/>
                      </a:lnTo>
                      <a:lnTo>
                        <a:pt x="363" y="288"/>
                      </a:lnTo>
                      <a:lnTo>
                        <a:pt x="353" y="301"/>
                      </a:lnTo>
                      <a:lnTo>
                        <a:pt x="343" y="317"/>
                      </a:lnTo>
                      <a:lnTo>
                        <a:pt x="330" y="330"/>
                      </a:lnTo>
                      <a:lnTo>
                        <a:pt x="317" y="343"/>
                      </a:lnTo>
                      <a:lnTo>
                        <a:pt x="301" y="353"/>
                      </a:lnTo>
                      <a:lnTo>
                        <a:pt x="288" y="362"/>
                      </a:lnTo>
                      <a:lnTo>
                        <a:pt x="272" y="369"/>
                      </a:lnTo>
                      <a:lnTo>
                        <a:pt x="253" y="375"/>
                      </a:lnTo>
                      <a:lnTo>
                        <a:pt x="237" y="382"/>
                      </a:lnTo>
                      <a:lnTo>
                        <a:pt x="217" y="385"/>
                      </a:lnTo>
                      <a:lnTo>
                        <a:pt x="198" y="385"/>
                      </a:lnTo>
                      <a:lnTo>
                        <a:pt x="178" y="385"/>
                      </a:lnTo>
                      <a:lnTo>
                        <a:pt x="159" y="382"/>
                      </a:lnTo>
                      <a:lnTo>
                        <a:pt x="143" y="375"/>
                      </a:lnTo>
                      <a:lnTo>
                        <a:pt x="127" y="369"/>
                      </a:lnTo>
                      <a:lnTo>
                        <a:pt x="107" y="362"/>
                      </a:lnTo>
                      <a:lnTo>
                        <a:pt x="94" y="353"/>
                      </a:lnTo>
                      <a:lnTo>
                        <a:pt x="78" y="343"/>
                      </a:lnTo>
                      <a:lnTo>
                        <a:pt x="65" y="330"/>
                      </a:lnTo>
                      <a:lnTo>
                        <a:pt x="52" y="317"/>
                      </a:lnTo>
                      <a:lnTo>
                        <a:pt x="42" y="301"/>
                      </a:lnTo>
                      <a:lnTo>
                        <a:pt x="33" y="288"/>
                      </a:lnTo>
                      <a:lnTo>
                        <a:pt x="26" y="272"/>
                      </a:lnTo>
                      <a:lnTo>
                        <a:pt x="20" y="252"/>
                      </a:lnTo>
                      <a:lnTo>
                        <a:pt x="13" y="236"/>
                      </a:lnTo>
                      <a:lnTo>
                        <a:pt x="13" y="217"/>
                      </a:lnTo>
                      <a:lnTo>
                        <a:pt x="10" y="197"/>
                      </a:lnTo>
                      <a:lnTo>
                        <a:pt x="13" y="178"/>
                      </a:lnTo>
                      <a:lnTo>
                        <a:pt x="13" y="158"/>
                      </a:lnTo>
                      <a:lnTo>
                        <a:pt x="20" y="142"/>
                      </a:lnTo>
                      <a:lnTo>
                        <a:pt x="26" y="126"/>
                      </a:lnTo>
                      <a:lnTo>
                        <a:pt x="33" y="110"/>
                      </a:lnTo>
                      <a:lnTo>
                        <a:pt x="42" y="94"/>
                      </a:lnTo>
                      <a:lnTo>
                        <a:pt x="52" y="77"/>
                      </a:lnTo>
                      <a:lnTo>
                        <a:pt x="65" y="64"/>
                      </a:lnTo>
                      <a:lnTo>
                        <a:pt x="78" y="52"/>
                      </a:lnTo>
                      <a:lnTo>
                        <a:pt x="94" y="42"/>
                      </a:lnTo>
                      <a:lnTo>
                        <a:pt x="107" y="32"/>
                      </a:lnTo>
                      <a:lnTo>
                        <a:pt x="127" y="26"/>
                      </a:lnTo>
                      <a:lnTo>
                        <a:pt x="143" y="19"/>
                      </a:lnTo>
                      <a:lnTo>
                        <a:pt x="159" y="13"/>
                      </a:lnTo>
                      <a:lnTo>
                        <a:pt x="178" y="13"/>
                      </a:lnTo>
                      <a:lnTo>
                        <a:pt x="198" y="9"/>
                      </a:lnTo>
                      <a:lnTo>
                        <a:pt x="217" y="13"/>
                      </a:lnTo>
                      <a:lnTo>
                        <a:pt x="237" y="13"/>
                      </a:lnTo>
                      <a:lnTo>
                        <a:pt x="253" y="19"/>
                      </a:lnTo>
                      <a:lnTo>
                        <a:pt x="272" y="26"/>
                      </a:lnTo>
                      <a:lnTo>
                        <a:pt x="288" y="32"/>
                      </a:lnTo>
                      <a:lnTo>
                        <a:pt x="301" y="42"/>
                      </a:lnTo>
                      <a:lnTo>
                        <a:pt x="317" y="52"/>
                      </a:lnTo>
                      <a:lnTo>
                        <a:pt x="330" y="64"/>
                      </a:lnTo>
                      <a:lnTo>
                        <a:pt x="343" y="77"/>
                      </a:lnTo>
                      <a:lnTo>
                        <a:pt x="353" y="94"/>
                      </a:lnTo>
                      <a:lnTo>
                        <a:pt x="363" y="110"/>
                      </a:lnTo>
                      <a:lnTo>
                        <a:pt x="369" y="126"/>
                      </a:lnTo>
                      <a:lnTo>
                        <a:pt x="376" y="142"/>
                      </a:lnTo>
                      <a:lnTo>
                        <a:pt x="382" y="158"/>
                      </a:lnTo>
                      <a:lnTo>
                        <a:pt x="385" y="178"/>
                      </a:lnTo>
                      <a:lnTo>
                        <a:pt x="385" y="197"/>
                      </a:lnTo>
                      <a:close/>
                    </a:path>
                  </a:pathLst>
                </a:custGeom>
                <a:solidFill>
                  <a:srgbClr val="E636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5" name="Freeform 514"/>
                <p:cNvSpPr>
                  <a:spLocks noEditPoints="1"/>
                </p:cNvSpPr>
                <p:nvPr/>
              </p:nvSpPr>
              <p:spPr bwMode="auto">
                <a:xfrm>
                  <a:off x="2832" y="2563"/>
                  <a:ext cx="388" cy="388"/>
                </a:xfrm>
                <a:custGeom>
                  <a:avLst/>
                  <a:gdLst>
                    <a:gd name="T0" fmla="*/ 381 w 388"/>
                    <a:gd name="T1" fmla="*/ 155 h 388"/>
                    <a:gd name="T2" fmla="*/ 362 w 388"/>
                    <a:gd name="T3" fmla="*/ 104 h 388"/>
                    <a:gd name="T4" fmla="*/ 330 w 388"/>
                    <a:gd name="T5" fmla="*/ 58 h 388"/>
                    <a:gd name="T6" fmla="*/ 284 w 388"/>
                    <a:gd name="T7" fmla="*/ 26 h 388"/>
                    <a:gd name="T8" fmla="*/ 233 w 388"/>
                    <a:gd name="T9" fmla="*/ 6 h 388"/>
                    <a:gd name="T10" fmla="*/ 174 w 388"/>
                    <a:gd name="T11" fmla="*/ 3 h 388"/>
                    <a:gd name="T12" fmla="*/ 119 w 388"/>
                    <a:gd name="T13" fmla="*/ 16 h 388"/>
                    <a:gd name="T14" fmla="*/ 71 w 388"/>
                    <a:gd name="T15" fmla="*/ 45 h 388"/>
                    <a:gd name="T16" fmla="*/ 35 w 388"/>
                    <a:gd name="T17" fmla="*/ 87 h 388"/>
                    <a:gd name="T18" fmla="*/ 9 w 388"/>
                    <a:gd name="T19" fmla="*/ 136 h 388"/>
                    <a:gd name="T20" fmla="*/ 0 w 388"/>
                    <a:gd name="T21" fmla="*/ 194 h 388"/>
                    <a:gd name="T22" fmla="*/ 9 w 388"/>
                    <a:gd name="T23" fmla="*/ 252 h 388"/>
                    <a:gd name="T24" fmla="*/ 35 w 388"/>
                    <a:gd name="T25" fmla="*/ 301 h 388"/>
                    <a:gd name="T26" fmla="*/ 71 w 388"/>
                    <a:gd name="T27" fmla="*/ 343 h 388"/>
                    <a:gd name="T28" fmla="*/ 119 w 388"/>
                    <a:gd name="T29" fmla="*/ 372 h 388"/>
                    <a:gd name="T30" fmla="*/ 174 w 388"/>
                    <a:gd name="T31" fmla="*/ 385 h 388"/>
                    <a:gd name="T32" fmla="*/ 233 w 388"/>
                    <a:gd name="T33" fmla="*/ 382 h 388"/>
                    <a:gd name="T34" fmla="*/ 284 w 388"/>
                    <a:gd name="T35" fmla="*/ 366 h 388"/>
                    <a:gd name="T36" fmla="*/ 330 w 388"/>
                    <a:gd name="T37" fmla="*/ 330 h 388"/>
                    <a:gd name="T38" fmla="*/ 362 w 388"/>
                    <a:gd name="T39" fmla="*/ 288 h 388"/>
                    <a:gd name="T40" fmla="*/ 381 w 388"/>
                    <a:gd name="T41" fmla="*/ 233 h 388"/>
                    <a:gd name="T42" fmla="*/ 375 w 388"/>
                    <a:gd name="T43" fmla="*/ 194 h 388"/>
                    <a:gd name="T44" fmla="*/ 365 w 388"/>
                    <a:gd name="T45" fmla="*/ 249 h 388"/>
                    <a:gd name="T46" fmla="*/ 343 w 388"/>
                    <a:gd name="T47" fmla="*/ 295 h 388"/>
                    <a:gd name="T48" fmla="*/ 310 w 388"/>
                    <a:gd name="T49" fmla="*/ 333 h 388"/>
                    <a:gd name="T50" fmla="*/ 265 w 388"/>
                    <a:gd name="T51" fmla="*/ 363 h 388"/>
                    <a:gd name="T52" fmla="*/ 213 w 388"/>
                    <a:gd name="T53" fmla="*/ 375 h 388"/>
                    <a:gd name="T54" fmla="*/ 158 w 388"/>
                    <a:gd name="T55" fmla="*/ 372 h 388"/>
                    <a:gd name="T56" fmla="*/ 106 w 388"/>
                    <a:gd name="T57" fmla="*/ 353 h 388"/>
                    <a:gd name="T58" fmla="*/ 64 w 388"/>
                    <a:gd name="T59" fmla="*/ 324 h 388"/>
                    <a:gd name="T60" fmla="*/ 35 w 388"/>
                    <a:gd name="T61" fmla="*/ 282 h 388"/>
                    <a:gd name="T62" fmla="*/ 16 w 388"/>
                    <a:gd name="T63" fmla="*/ 230 h 388"/>
                    <a:gd name="T64" fmla="*/ 13 w 388"/>
                    <a:gd name="T65" fmla="*/ 175 h 388"/>
                    <a:gd name="T66" fmla="*/ 26 w 388"/>
                    <a:gd name="T67" fmla="*/ 123 h 388"/>
                    <a:gd name="T68" fmla="*/ 55 w 388"/>
                    <a:gd name="T69" fmla="*/ 78 h 388"/>
                    <a:gd name="T70" fmla="*/ 93 w 388"/>
                    <a:gd name="T71" fmla="*/ 45 h 388"/>
                    <a:gd name="T72" fmla="*/ 139 w 388"/>
                    <a:gd name="T73" fmla="*/ 23 h 388"/>
                    <a:gd name="T74" fmla="*/ 194 w 388"/>
                    <a:gd name="T75" fmla="*/ 13 h 388"/>
                    <a:gd name="T76" fmla="*/ 249 w 388"/>
                    <a:gd name="T77" fmla="*/ 23 h 388"/>
                    <a:gd name="T78" fmla="*/ 294 w 388"/>
                    <a:gd name="T79" fmla="*/ 45 h 388"/>
                    <a:gd name="T80" fmla="*/ 333 w 388"/>
                    <a:gd name="T81" fmla="*/ 78 h 388"/>
                    <a:gd name="T82" fmla="*/ 362 w 388"/>
                    <a:gd name="T83" fmla="*/ 123 h 388"/>
                    <a:gd name="T84" fmla="*/ 375 w 388"/>
                    <a:gd name="T85" fmla="*/ 175 h 38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88" h="388">
                      <a:moveTo>
                        <a:pt x="388" y="194"/>
                      </a:moveTo>
                      <a:lnTo>
                        <a:pt x="385" y="175"/>
                      </a:lnTo>
                      <a:lnTo>
                        <a:pt x="381" y="155"/>
                      </a:lnTo>
                      <a:lnTo>
                        <a:pt x="378" y="136"/>
                      </a:lnTo>
                      <a:lnTo>
                        <a:pt x="372" y="120"/>
                      </a:lnTo>
                      <a:lnTo>
                        <a:pt x="362" y="104"/>
                      </a:lnTo>
                      <a:lnTo>
                        <a:pt x="352" y="87"/>
                      </a:lnTo>
                      <a:lnTo>
                        <a:pt x="343" y="71"/>
                      </a:lnTo>
                      <a:lnTo>
                        <a:pt x="330" y="58"/>
                      </a:lnTo>
                      <a:lnTo>
                        <a:pt x="317" y="45"/>
                      </a:lnTo>
                      <a:lnTo>
                        <a:pt x="301" y="36"/>
                      </a:lnTo>
                      <a:lnTo>
                        <a:pt x="284" y="26"/>
                      </a:lnTo>
                      <a:lnTo>
                        <a:pt x="268" y="16"/>
                      </a:lnTo>
                      <a:lnTo>
                        <a:pt x="252" y="10"/>
                      </a:lnTo>
                      <a:lnTo>
                        <a:pt x="233" y="6"/>
                      </a:lnTo>
                      <a:lnTo>
                        <a:pt x="213" y="3"/>
                      </a:lnTo>
                      <a:lnTo>
                        <a:pt x="194" y="0"/>
                      </a:lnTo>
                      <a:lnTo>
                        <a:pt x="174" y="3"/>
                      </a:lnTo>
                      <a:lnTo>
                        <a:pt x="155" y="6"/>
                      </a:lnTo>
                      <a:lnTo>
                        <a:pt x="136" y="10"/>
                      </a:lnTo>
                      <a:lnTo>
                        <a:pt x="119" y="16"/>
                      </a:lnTo>
                      <a:lnTo>
                        <a:pt x="103" y="26"/>
                      </a:lnTo>
                      <a:lnTo>
                        <a:pt x="87" y="36"/>
                      </a:lnTo>
                      <a:lnTo>
                        <a:pt x="71" y="45"/>
                      </a:lnTo>
                      <a:lnTo>
                        <a:pt x="58" y="58"/>
                      </a:lnTo>
                      <a:lnTo>
                        <a:pt x="45" y="71"/>
                      </a:lnTo>
                      <a:lnTo>
                        <a:pt x="35" y="87"/>
                      </a:lnTo>
                      <a:lnTo>
                        <a:pt x="26" y="104"/>
                      </a:lnTo>
                      <a:lnTo>
                        <a:pt x="16" y="120"/>
                      </a:lnTo>
                      <a:lnTo>
                        <a:pt x="9" y="136"/>
                      </a:lnTo>
                      <a:lnTo>
                        <a:pt x="6" y="155"/>
                      </a:lnTo>
                      <a:lnTo>
                        <a:pt x="3" y="175"/>
                      </a:lnTo>
                      <a:lnTo>
                        <a:pt x="0" y="194"/>
                      </a:lnTo>
                      <a:lnTo>
                        <a:pt x="3" y="214"/>
                      </a:lnTo>
                      <a:lnTo>
                        <a:pt x="6" y="233"/>
                      </a:lnTo>
                      <a:lnTo>
                        <a:pt x="9" y="252"/>
                      </a:lnTo>
                      <a:lnTo>
                        <a:pt x="16" y="269"/>
                      </a:lnTo>
                      <a:lnTo>
                        <a:pt x="26" y="288"/>
                      </a:lnTo>
                      <a:lnTo>
                        <a:pt x="35" y="301"/>
                      </a:lnTo>
                      <a:lnTo>
                        <a:pt x="45" y="317"/>
                      </a:lnTo>
                      <a:lnTo>
                        <a:pt x="58" y="330"/>
                      </a:lnTo>
                      <a:lnTo>
                        <a:pt x="71" y="343"/>
                      </a:lnTo>
                      <a:lnTo>
                        <a:pt x="87" y="356"/>
                      </a:lnTo>
                      <a:lnTo>
                        <a:pt x="103" y="366"/>
                      </a:lnTo>
                      <a:lnTo>
                        <a:pt x="119" y="372"/>
                      </a:lnTo>
                      <a:lnTo>
                        <a:pt x="136" y="379"/>
                      </a:lnTo>
                      <a:lnTo>
                        <a:pt x="155" y="382"/>
                      </a:lnTo>
                      <a:lnTo>
                        <a:pt x="174" y="385"/>
                      </a:lnTo>
                      <a:lnTo>
                        <a:pt x="194" y="388"/>
                      </a:lnTo>
                      <a:lnTo>
                        <a:pt x="213" y="385"/>
                      </a:lnTo>
                      <a:lnTo>
                        <a:pt x="233" y="382"/>
                      </a:lnTo>
                      <a:lnTo>
                        <a:pt x="252" y="379"/>
                      </a:lnTo>
                      <a:lnTo>
                        <a:pt x="268" y="372"/>
                      </a:lnTo>
                      <a:lnTo>
                        <a:pt x="284" y="366"/>
                      </a:lnTo>
                      <a:lnTo>
                        <a:pt x="301" y="356"/>
                      </a:lnTo>
                      <a:lnTo>
                        <a:pt x="317" y="343"/>
                      </a:lnTo>
                      <a:lnTo>
                        <a:pt x="330" y="330"/>
                      </a:lnTo>
                      <a:lnTo>
                        <a:pt x="343" y="317"/>
                      </a:lnTo>
                      <a:lnTo>
                        <a:pt x="352" y="301"/>
                      </a:lnTo>
                      <a:lnTo>
                        <a:pt x="362" y="288"/>
                      </a:lnTo>
                      <a:lnTo>
                        <a:pt x="372" y="269"/>
                      </a:lnTo>
                      <a:lnTo>
                        <a:pt x="378" y="252"/>
                      </a:lnTo>
                      <a:lnTo>
                        <a:pt x="381" y="233"/>
                      </a:lnTo>
                      <a:lnTo>
                        <a:pt x="385" y="214"/>
                      </a:lnTo>
                      <a:lnTo>
                        <a:pt x="388" y="194"/>
                      </a:lnTo>
                      <a:close/>
                      <a:moveTo>
                        <a:pt x="375" y="194"/>
                      </a:moveTo>
                      <a:lnTo>
                        <a:pt x="375" y="214"/>
                      </a:lnTo>
                      <a:lnTo>
                        <a:pt x="372" y="230"/>
                      </a:lnTo>
                      <a:lnTo>
                        <a:pt x="365" y="249"/>
                      </a:lnTo>
                      <a:lnTo>
                        <a:pt x="362" y="265"/>
                      </a:lnTo>
                      <a:lnTo>
                        <a:pt x="352" y="282"/>
                      </a:lnTo>
                      <a:lnTo>
                        <a:pt x="343" y="295"/>
                      </a:lnTo>
                      <a:lnTo>
                        <a:pt x="333" y="311"/>
                      </a:lnTo>
                      <a:lnTo>
                        <a:pt x="323" y="324"/>
                      </a:lnTo>
                      <a:lnTo>
                        <a:pt x="310" y="333"/>
                      </a:lnTo>
                      <a:lnTo>
                        <a:pt x="294" y="346"/>
                      </a:lnTo>
                      <a:lnTo>
                        <a:pt x="281" y="353"/>
                      </a:lnTo>
                      <a:lnTo>
                        <a:pt x="265" y="363"/>
                      </a:lnTo>
                      <a:lnTo>
                        <a:pt x="249" y="369"/>
                      </a:lnTo>
                      <a:lnTo>
                        <a:pt x="229" y="372"/>
                      </a:lnTo>
                      <a:lnTo>
                        <a:pt x="213" y="375"/>
                      </a:lnTo>
                      <a:lnTo>
                        <a:pt x="194" y="375"/>
                      </a:lnTo>
                      <a:lnTo>
                        <a:pt x="174" y="375"/>
                      </a:lnTo>
                      <a:lnTo>
                        <a:pt x="158" y="372"/>
                      </a:lnTo>
                      <a:lnTo>
                        <a:pt x="139" y="369"/>
                      </a:lnTo>
                      <a:lnTo>
                        <a:pt x="123" y="363"/>
                      </a:lnTo>
                      <a:lnTo>
                        <a:pt x="106" y="353"/>
                      </a:lnTo>
                      <a:lnTo>
                        <a:pt x="93" y="346"/>
                      </a:lnTo>
                      <a:lnTo>
                        <a:pt x="77" y="333"/>
                      </a:lnTo>
                      <a:lnTo>
                        <a:pt x="64" y="324"/>
                      </a:lnTo>
                      <a:lnTo>
                        <a:pt x="55" y="311"/>
                      </a:lnTo>
                      <a:lnTo>
                        <a:pt x="45" y="295"/>
                      </a:lnTo>
                      <a:lnTo>
                        <a:pt x="35" y="282"/>
                      </a:lnTo>
                      <a:lnTo>
                        <a:pt x="26" y="265"/>
                      </a:lnTo>
                      <a:lnTo>
                        <a:pt x="22" y="249"/>
                      </a:lnTo>
                      <a:lnTo>
                        <a:pt x="16" y="230"/>
                      </a:lnTo>
                      <a:lnTo>
                        <a:pt x="13" y="214"/>
                      </a:lnTo>
                      <a:lnTo>
                        <a:pt x="13" y="194"/>
                      </a:lnTo>
                      <a:lnTo>
                        <a:pt x="13" y="175"/>
                      </a:lnTo>
                      <a:lnTo>
                        <a:pt x="16" y="159"/>
                      </a:lnTo>
                      <a:lnTo>
                        <a:pt x="22" y="139"/>
                      </a:lnTo>
                      <a:lnTo>
                        <a:pt x="26" y="123"/>
                      </a:lnTo>
                      <a:lnTo>
                        <a:pt x="35" y="107"/>
                      </a:lnTo>
                      <a:lnTo>
                        <a:pt x="45" y="94"/>
                      </a:lnTo>
                      <a:lnTo>
                        <a:pt x="55" y="78"/>
                      </a:lnTo>
                      <a:lnTo>
                        <a:pt x="64" y="68"/>
                      </a:lnTo>
                      <a:lnTo>
                        <a:pt x="77" y="55"/>
                      </a:lnTo>
                      <a:lnTo>
                        <a:pt x="93" y="45"/>
                      </a:lnTo>
                      <a:lnTo>
                        <a:pt x="106" y="36"/>
                      </a:lnTo>
                      <a:lnTo>
                        <a:pt x="123" y="29"/>
                      </a:lnTo>
                      <a:lnTo>
                        <a:pt x="139" y="23"/>
                      </a:lnTo>
                      <a:lnTo>
                        <a:pt x="158" y="16"/>
                      </a:lnTo>
                      <a:lnTo>
                        <a:pt x="174" y="13"/>
                      </a:lnTo>
                      <a:lnTo>
                        <a:pt x="194" y="13"/>
                      </a:lnTo>
                      <a:lnTo>
                        <a:pt x="213" y="13"/>
                      </a:lnTo>
                      <a:lnTo>
                        <a:pt x="229" y="16"/>
                      </a:lnTo>
                      <a:lnTo>
                        <a:pt x="249" y="23"/>
                      </a:lnTo>
                      <a:lnTo>
                        <a:pt x="265" y="29"/>
                      </a:lnTo>
                      <a:lnTo>
                        <a:pt x="281" y="36"/>
                      </a:lnTo>
                      <a:lnTo>
                        <a:pt x="294" y="45"/>
                      </a:lnTo>
                      <a:lnTo>
                        <a:pt x="310" y="55"/>
                      </a:lnTo>
                      <a:lnTo>
                        <a:pt x="323" y="68"/>
                      </a:lnTo>
                      <a:lnTo>
                        <a:pt x="333" y="78"/>
                      </a:lnTo>
                      <a:lnTo>
                        <a:pt x="343" y="94"/>
                      </a:lnTo>
                      <a:lnTo>
                        <a:pt x="352" y="107"/>
                      </a:lnTo>
                      <a:lnTo>
                        <a:pt x="362" y="123"/>
                      </a:lnTo>
                      <a:lnTo>
                        <a:pt x="365" y="139"/>
                      </a:lnTo>
                      <a:lnTo>
                        <a:pt x="372" y="159"/>
                      </a:lnTo>
                      <a:lnTo>
                        <a:pt x="375" y="175"/>
                      </a:lnTo>
                      <a:lnTo>
                        <a:pt x="375" y="194"/>
                      </a:lnTo>
                      <a:close/>
                    </a:path>
                  </a:pathLst>
                </a:custGeom>
                <a:solidFill>
                  <a:srgbClr val="E636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6" name="Freeform 515"/>
                <p:cNvSpPr>
                  <a:spLocks noEditPoints="1"/>
                </p:cNvSpPr>
                <p:nvPr/>
              </p:nvSpPr>
              <p:spPr bwMode="auto">
                <a:xfrm>
                  <a:off x="2838" y="2569"/>
                  <a:ext cx="375" cy="376"/>
                </a:xfrm>
                <a:custGeom>
                  <a:avLst/>
                  <a:gdLst>
                    <a:gd name="T0" fmla="*/ 372 w 375"/>
                    <a:gd name="T1" fmla="*/ 149 h 376"/>
                    <a:gd name="T2" fmla="*/ 353 w 375"/>
                    <a:gd name="T3" fmla="*/ 101 h 376"/>
                    <a:gd name="T4" fmla="*/ 320 w 375"/>
                    <a:gd name="T5" fmla="*/ 55 h 376"/>
                    <a:gd name="T6" fmla="*/ 278 w 375"/>
                    <a:gd name="T7" fmla="*/ 23 h 376"/>
                    <a:gd name="T8" fmla="*/ 227 w 375"/>
                    <a:gd name="T9" fmla="*/ 4 h 376"/>
                    <a:gd name="T10" fmla="*/ 168 w 375"/>
                    <a:gd name="T11" fmla="*/ 4 h 376"/>
                    <a:gd name="T12" fmla="*/ 117 w 375"/>
                    <a:gd name="T13" fmla="*/ 17 h 376"/>
                    <a:gd name="T14" fmla="*/ 68 w 375"/>
                    <a:gd name="T15" fmla="*/ 43 h 376"/>
                    <a:gd name="T16" fmla="*/ 32 w 375"/>
                    <a:gd name="T17" fmla="*/ 85 h 376"/>
                    <a:gd name="T18" fmla="*/ 10 w 375"/>
                    <a:gd name="T19" fmla="*/ 133 h 376"/>
                    <a:gd name="T20" fmla="*/ 0 w 375"/>
                    <a:gd name="T21" fmla="*/ 188 h 376"/>
                    <a:gd name="T22" fmla="*/ 10 w 375"/>
                    <a:gd name="T23" fmla="*/ 243 h 376"/>
                    <a:gd name="T24" fmla="*/ 32 w 375"/>
                    <a:gd name="T25" fmla="*/ 292 h 376"/>
                    <a:gd name="T26" fmla="*/ 68 w 375"/>
                    <a:gd name="T27" fmla="*/ 334 h 376"/>
                    <a:gd name="T28" fmla="*/ 117 w 375"/>
                    <a:gd name="T29" fmla="*/ 360 h 376"/>
                    <a:gd name="T30" fmla="*/ 168 w 375"/>
                    <a:gd name="T31" fmla="*/ 376 h 376"/>
                    <a:gd name="T32" fmla="*/ 227 w 375"/>
                    <a:gd name="T33" fmla="*/ 373 h 376"/>
                    <a:gd name="T34" fmla="*/ 278 w 375"/>
                    <a:gd name="T35" fmla="*/ 353 h 376"/>
                    <a:gd name="T36" fmla="*/ 320 w 375"/>
                    <a:gd name="T37" fmla="*/ 321 h 376"/>
                    <a:gd name="T38" fmla="*/ 353 w 375"/>
                    <a:gd name="T39" fmla="*/ 279 h 376"/>
                    <a:gd name="T40" fmla="*/ 372 w 375"/>
                    <a:gd name="T41" fmla="*/ 227 h 376"/>
                    <a:gd name="T42" fmla="*/ 362 w 375"/>
                    <a:gd name="T43" fmla="*/ 188 h 376"/>
                    <a:gd name="T44" fmla="*/ 356 w 375"/>
                    <a:gd name="T45" fmla="*/ 240 h 376"/>
                    <a:gd name="T46" fmla="*/ 333 w 375"/>
                    <a:gd name="T47" fmla="*/ 285 h 376"/>
                    <a:gd name="T48" fmla="*/ 298 w 375"/>
                    <a:gd name="T49" fmla="*/ 324 h 376"/>
                    <a:gd name="T50" fmla="*/ 256 w 375"/>
                    <a:gd name="T51" fmla="*/ 350 h 376"/>
                    <a:gd name="T52" fmla="*/ 207 w 375"/>
                    <a:gd name="T53" fmla="*/ 363 h 376"/>
                    <a:gd name="T54" fmla="*/ 152 w 375"/>
                    <a:gd name="T55" fmla="*/ 360 h 376"/>
                    <a:gd name="T56" fmla="*/ 104 w 375"/>
                    <a:gd name="T57" fmla="*/ 344 h 376"/>
                    <a:gd name="T58" fmla="*/ 65 w 375"/>
                    <a:gd name="T59" fmla="*/ 311 h 376"/>
                    <a:gd name="T60" fmla="*/ 32 w 375"/>
                    <a:gd name="T61" fmla="*/ 272 h 376"/>
                    <a:gd name="T62" fmla="*/ 16 w 375"/>
                    <a:gd name="T63" fmla="*/ 224 h 376"/>
                    <a:gd name="T64" fmla="*/ 13 w 375"/>
                    <a:gd name="T65" fmla="*/ 172 h 376"/>
                    <a:gd name="T66" fmla="*/ 26 w 375"/>
                    <a:gd name="T67" fmla="*/ 120 h 376"/>
                    <a:gd name="T68" fmla="*/ 52 w 375"/>
                    <a:gd name="T69" fmla="*/ 78 h 376"/>
                    <a:gd name="T70" fmla="*/ 91 w 375"/>
                    <a:gd name="T71" fmla="*/ 43 h 376"/>
                    <a:gd name="T72" fmla="*/ 136 w 375"/>
                    <a:gd name="T73" fmla="*/ 20 h 376"/>
                    <a:gd name="T74" fmla="*/ 188 w 375"/>
                    <a:gd name="T75" fmla="*/ 13 h 376"/>
                    <a:gd name="T76" fmla="*/ 240 w 375"/>
                    <a:gd name="T77" fmla="*/ 20 h 376"/>
                    <a:gd name="T78" fmla="*/ 285 w 375"/>
                    <a:gd name="T79" fmla="*/ 43 h 376"/>
                    <a:gd name="T80" fmla="*/ 324 w 375"/>
                    <a:gd name="T81" fmla="*/ 78 h 376"/>
                    <a:gd name="T82" fmla="*/ 350 w 375"/>
                    <a:gd name="T83" fmla="*/ 120 h 376"/>
                    <a:gd name="T84" fmla="*/ 362 w 375"/>
                    <a:gd name="T85" fmla="*/ 172 h 37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75" h="376">
                      <a:moveTo>
                        <a:pt x="375" y="188"/>
                      </a:moveTo>
                      <a:lnTo>
                        <a:pt x="375" y="169"/>
                      </a:lnTo>
                      <a:lnTo>
                        <a:pt x="372" y="149"/>
                      </a:lnTo>
                      <a:lnTo>
                        <a:pt x="366" y="133"/>
                      </a:lnTo>
                      <a:lnTo>
                        <a:pt x="359" y="117"/>
                      </a:lnTo>
                      <a:lnTo>
                        <a:pt x="353" y="101"/>
                      </a:lnTo>
                      <a:lnTo>
                        <a:pt x="343" y="85"/>
                      </a:lnTo>
                      <a:lnTo>
                        <a:pt x="333" y="68"/>
                      </a:lnTo>
                      <a:lnTo>
                        <a:pt x="320" y="55"/>
                      </a:lnTo>
                      <a:lnTo>
                        <a:pt x="307" y="43"/>
                      </a:lnTo>
                      <a:lnTo>
                        <a:pt x="291" y="33"/>
                      </a:lnTo>
                      <a:lnTo>
                        <a:pt x="278" y="23"/>
                      </a:lnTo>
                      <a:lnTo>
                        <a:pt x="262" y="17"/>
                      </a:lnTo>
                      <a:lnTo>
                        <a:pt x="243" y="10"/>
                      </a:lnTo>
                      <a:lnTo>
                        <a:pt x="227" y="4"/>
                      </a:lnTo>
                      <a:lnTo>
                        <a:pt x="207" y="4"/>
                      </a:lnTo>
                      <a:lnTo>
                        <a:pt x="188" y="0"/>
                      </a:lnTo>
                      <a:lnTo>
                        <a:pt x="168" y="4"/>
                      </a:lnTo>
                      <a:lnTo>
                        <a:pt x="149" y="4"/>
                      </a:lnTo>
                      <a:lnTo>
                        <a:pt x="133" y="10"/>
                      </a:lnTo>
                      <a:lnTo>
                        <a:pt x="117" y="17"/>
                      </a:lnTo>
                      <a:lnTo>
                        <a:pt x="97" y="23"/>
                      </a:lnTo>
                      <a:lnTo>
                        <a:pt x="84" y="33"/>
                      </a:lnTo>
                      <a:lnTo>
                        <a:pt x="68" y="43"/>
                      </a:lnTo>
                      <a:lnTo>
                        <a:pt x="55" y="55"/>
                      </a:lnTo>
                      <a:lnTo>
                        <a:pt x="42" y="68"/>
                      </a:lnTo>
                      <a:lnTo>
                        <a:pt x="32" y="85"/>
                      </a:lnTo>
                      <a:lnTo>
                        <a:pt x="23" y="101"/>
                      </a:lnTo>
                      <a:lnTo>
                        <a:pt x="16" y="117"/>
                      </a:lnTo>
                      <a:lnTo>
                        <a:pt x="10" y="133"/>
                      </a:lnTo>
                      <a:lnTo>
                        <a:pt x="3" y="149"/>
                      </a:lnTo>
                      <a:lnTo>
                        <a:pt x="3" y="169"/>
                      </a:lnTo>
                      <a:lnTo>
                        <a:pt x="0" y="188"/>
                      </a:lnTo>
                      <a:lnTo>
                        <a:pt x="3" y="208"/>
                      </a:lnTo>
                      <a:lnTo>
                        <a:pt x="3" y="227"/>
                      </a:lnTo>
                      <a:lnTo>
                        <a:pt x="10" y="243"/>
                      </a:lnTo>
                      <a:lnTo>
                        <a:pt x="16" y="263"/>
                      </a:lnTo>
                      <a:lnTo>
                        <a:pt x="23" y="279"/>
                      </a:lnTo>
                      <a:lnTo>
                        <a:pt x="32" y="292"/>
                      </a:lnTo>
                      <a:lnTo>
                        <a:pt x="42" y="308"/>
                      </a:lnTo>
                      <a:lnTo>
                        <a:pt x="55" y="321"/>
                      </a:lnTo>
                      <a:lnTo>
                        <a:pt x="68" y="334"/>
                      </a:lnTo>
                      <a:lnTo>
                        <a:pt x="84" y="344"/>
                      </a:lnTo>
                      <a:lnTo>
                        <a:pt x="97" y="353"/>
                      </a:lnTo>
                      <a:lnTo>
                        <a:pt x="117" y="360"/>
                      </a:lnTo>
                      <a:lnTo>
                        <a:pt x="133" y="366"/>
                      </a:lnTo>
                      <a:lnTo>
                        <a:pt x="149" y="373"/>
                      </a:lnTo>
                      <a:lnTo>
                        <a:pt x="168" y="376"/>
                      </a:lnTo>
                      <a:lnTo>
                        <a:pt x="188" y="376"/>
                      </a:lnTo>
                      <a:lnTo>
                        <a:pt x="207" y="376"/>
                      </a:lnTo>
                      <a:lnTo>
                        <a:pt x="227" y="373"/>
                      </a:lnTo>
                      <a:lnTo>
                        <a:pt x="243" y="366"/>
                      </a:lnTo>
                      <a:lnTo>
                        <a:pt x="262" y="360"/>
                      </a:lnTo>
                      <a:lnTo>
                        <a:pt x="278" y="353"/>
                      </a:lnTo>
                      <a:lnTo>
                        <a:pt x="291" y="344"/>
                      </a:lnTo>
                      <a:lnTo>
                        <a:pt x="307" y="334"/>
                      </a:lnTo>
                      <a:lnTo>
                        <a:pt x="320" y="321"/>
                      </a:lnTo>
                      <a:lnTo>
                        <a:pt x="333" y="308"/>
                      </a:lnTo>
                      <a:lnTo>
                        <a:pt x="343" y="292"/>
                      </a:lnTo>
                      <a:lnTo>
                        <a:pt x="353" y="279"/>
                      </a:lnTo>
                      <a:lnTo>
                        <a:pt x="359" y="263"/>
                      </a:lnTo>
                      <a:lnTo>
                        <a:pt x="366" y="243"/>
                      </a:lnTo>
                      <a:lnTo>
                        <a:pt x="372" y="227"/>
                      </a:lnTo>
                      <a:lnTo>
                        <a:pt x="375" y="208"/>
                      </a:lnTo>
                      <a:lnTo>
                        <a:pt x="375" y="188"/>
                      </a:lnTo>
                      <a:close/>
                      <a:moveTo>
                        <a:pt x="362" y="188"/>
                      </a:moveTo>
                      <a:lnTo>
                        <a:pt x="362" y="208"/>
                      </a:lnTo>
                      <a:lnTo>
                        <a:pt x="359" y="224"/>
                      </a:lnTo>
                      <a:lnTo>
                        <a:pt x="356" y="240"/>
                      </a:lnTo>
                      <a:lnTo>
                        <a:pt x="350" y="256"/>
                      </a:lnTo>
                      <a:lnTo>
                        <a:pt x="343" y="272"/>
                      </a:lnTo>
                      <a:lnTo>
                        <a:pt x="333" y="285"/>
                      </a:lnTo>
                      <a:lnTo>
                        <a:pt x="324" y="301"/>
                      </a:lnTo>
                      <a:lnTo>
                        <a:pt x="311" y="311"/>
                      </a:lnTo>
                      <a:lnTo>
                        <a:pt x="298" y="324"/>
                      </a:lnTo>
                      <a:lnTo>
                        <a:pt x="285" y="334"/>
                      </a:lnTo>
                      <a:lnTo>
                        <a:pt x="272" y="344"/>
                      </a:lnTo>
                      <a:lnTo>
                        <a:pt x="256" y="350"/>
                      </a:lnTo>
                      <a:lnTo>
                        <a:pt x="240" y="357"/>
                      </a:lnTo>
                      <a:lnTo>
                        <a:pt x="223" y="360"/>
                      </a:lnTo>
                      <a:lnTo>
                        <a:pt x="207" y="363"/>
                      </a:lnTo>
                      <a:lnTo>
                        <a:pt x="188" y="363"/>
                      </a:lnTo>
                      <a:lnTo>
                        <a:pt x="168" y="363"/>
                      </a:lnTo>
                      <a:lnTo>
                        <a:pt x="152" y="360"/>
                      </a:lnTo>
                      <a:lnTo>
                        <a:pt x="136" y="357"/>
                      </a:lnTo>
                      <a:lnTo>
                        <a:pt x="120" y="350"/>
                      </a:lnTo>
                      <a:lnTo>
                        <a:pt x="104" y="344"/>
                      </a:lnTo>
                      <a:lnTo>
                        <a:pt x="91" y="334"/>
                      </a:lnTo>
                      <a:lnTo>
                        <a:pt x="78" y="324"/>
                      </a:lnTo>
                      <a:lnTo>
                        <a:pt x="65" y="311"/>
                      </a:lnTo>
                      <a:lnTo>
                        <a:pt x="52" y="301"/>
                      </a:lnTo>
                      <a:lnTo>
                        <a:pt x="42" y="285"/>
                      </a:lnTo>
                      <a:lnTo>
                        <a:pt x="32" y="272"/>
                      </a:lnTo>
                      <a:lnTo>
                        <a:pt x="26" y="256"/>
                      </a:lnTo>
                      <a:lnTo>
                        <a:pt x="20" y="240"/>
                      </a:lnTo>
                      <a:lnTo>
                        <a:pt x="16" y="224"/>
                      </a:lnTo>
                      <a:lnTo>
                        <a:pt x="13" y="208"/>
                      </a:lnTo>
                      <a:lnTo>
                        <a:pt x="13" y="188"/>
                      </a:lnTo>
                      <a:lnTo>
                        <a:pt x="13" y="172"/>
                      </a:lnTo>
                      <a:lnTo>
                        <a:pt x="16" y="153"/>
                      </a:lnTo>
                      <a:lnTo>
                        <a:pt x="20" y="136"/>
                      </a:lnTo>
                      <a:lnTo>
                        <a:pt x="26" y="120"/>
                      </a:lnTo>
                      <a:lnTo>
                        <a:pt x="32" y="104"/>
                      </a:lnTo>
                      <a:lnTo>
                        <a:pt x="42" y="91"/>
                      </a:lnTo>
                      <a:lnTo>
                        <a:pt x="52" y="78"/>
                      </a:lnTo>
                      <a:lnTo>
                        <a:pt x="65" y="65"/>
                      </a:lnTo>
                      <a:lnTo>
                        <a:pt x="78" y="52"/>
                      </a:lnTo>
                      <a:lnTo>
                        <a:pt x="91" y="43"/>
                      </a:lnTo>
                      <a:lnTo>
                        <a:pt x="104" y="33"/>
                      </a:lnTo>
                      <a:lnTo>
                        <a:pt x="120" y="26"/>
                      </a:lnTo>
                      <a:lnTo>
                        <a:pt x="136" y="20"/>
                      </a:lnTo>
                      <a:lnTo>
                        <a:pt x="152" y="17"/>
                      </a:lnTo>
                      <a:lnTo>
                        <a:pt x="168" y="13"/>
                      </a:lnTo>
                      <a:lnTo>
                        <a:pt x="188" y="13"/>
                      </a:lnTo>
                      <a:lnTo>
                        <a:pt x="207" y="13"/>
                      </a:lnTo>
                      <a:lnTo>
                        <a:pt x="223" y="17"/>
                      </a:lnTo>
                      <a:lnTo>
                        <a:pt x="240" y="20"/>
                      </a:lnTo>
                      <a:lnTo>
                        <a:pt x="256" y="26"/>
                      </a:lnTo>
                      <a:lnTo>
                        <a:pt x="272" y="33"/>
                      </a:lnTo>
                      <a:lnTo>
                        <a:pt x="285" y="43"/>
                      </a:lnTo>
                      <a:lnTo>
                        <a:pt x="298" y="52"/>
                      </a:lnTo>
                      <a:lnTo>
                        <a:pt x="311" y="65"/>
                      </a:lnTo>
                      <a:lnTo>
                        <a:pt x="324" y="78"/>
                      </a:lnTo>
                      <a:lnTo>
                        <a:pt x="333" y="91"/>
                      </a:lnTo>
                      <a:lnTo>
                        <a:pt x="343" y="104"/>
                      </a:lnTo>
                      <a:lnTo>
                        <a:pt x="350" y="120"/>
                      </a:lnTo>
                      <a:lnTo>
                        <a:pt x="356" y="136"/>
                      </a:lnTo>
                      <a:lnTo>
                        <a:pt x="359" y="153"/>
                      </a:lnTo>
                      <a:lnTo>
                        <a:pt x="362" y="172"/>
                      </a:lnTo>
                      <a:lnTo>
                        <a:pt x="362" y="188"/>
                      </a:lnTo>
                      <a:close/>
                    </a:path>
                  </a:pathLst>
                </a:custGeom>
                <a:solidFill>
                  <a:srgbClr val="E63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7" name="Freeform 516"/>
                <p:cNvSpPr>
                  <a:spLocks noEditPoints="1"/>
                </p:cNvSpPr>
                <p:nvPr/>
              </p:nvSpPr>
              <p:spPr bwMode="auto">
                <a:xfrm>
                  <a:off x="2845" y="2576"/>
                  <a:ext cx="362" cy="362"/>
                </a:xfrm>
                <a:custGeom>
                  <a:avLst/>
                  <a:gdLst>
                    <a:gd name="T0" fmla="*/ 362 w 362"/>
                    <a:gd name="T1" fmla="*/ 162 h 362"/>
                    <a:gd name="T2" fmla="*/ 352 w 362"/>
                    <a:gd name="T3" fmla="*/ 126 h 362"/>
                    <a:gd name="T4" fmla="*/ 339 w 362"/>
                    <a:gd name="T5" fmla="*/ 94 h 362"/>
                    <a:gd name="T6" fmla="*/ 320 w 362"/>
                    <a:gd name="T7" fmla="*/ 65 h 362"/>
                    <a:gd name="T8" fmla="*/ 297 w 362"/>
                    <a:gd name="T9" fmla="*/ 42 h 362"/>
                    <a:gd name="T10" fmla="*/ 268 w 362"/>
                    <a:gd name="T11" fmla="*/ 23 h 362"/>
                    <a:gd name="T12" fmla="*/ 236 w 362"/>
                    <a:gd name="T13" fmla="*/ 10 h 362"/>
                    <a:gd name="T14" fmla="*/ 200 w 362"/>
                    <a:gd name="T15" fmla="*/ 0 h 362"/>
                    <a:gd name="T16" fmla="*/ 161 w 362"/>
                    <a:gd name="T17" fmla="*/ 0 h 362"/>
                    <a:gd name="T18" fmla="*/ 126 w 362"/>
                    <a:gd name="T19" fmla="*/ 10 h 362"/>
                    <a:gd name="T20" fmla="*/ 93 w 362"/>
                    <a:gd name="T21" fmla="*/ 23 h 362"/>
                    <a:gd name="T22" fmla="*/ 64 w 362"/>
                    <a:gd name="T23" fmla="*/ 42 h 362"/>
                    <a:gd name="T24" fmla="*/ 42 w 362"/>
                    <a:gd name="T25" fmla="*/ 65 h 362"/>
                    <a:gd name="T26" fmla="*/ 22 w 362"/>
                    <a:gd name="T27" fmla="*/ 94 h 362"/>
                    <a:gd name="T28" fmla="*/ 9 w 362"/>
                    <a:gd name="T29" fmla="*/ 126 h 362"/>
                    <a:gd name="T30" fmla="*/ 0 w 362"/>
                    <a:gd name="T31" fmla="*/ 162 h 362"/>
                    <a:gd name="T32" fmla="*/ 0 w 362"/>
                    <a:gd name="T33" fmla="*/ 201 h 362"/>
                    <a:gd name="T34" fmla="*/ 9 w 362"/>
                    <a:gd name="T35" fmla="*/ 236 h 362"/>
                    <a:gd name="T36" fmla="*/ 22 w 362"/>
                    <a:gd name="T37" fmla="*/ 269 h 362"/>
                    <a:gd name="T38" fmla="*/ 42 w 362"/>
                    <a:gd name="T39" fmla="*/ 298 h 362"/>
                    <a:gd name="T40" fmla="*/ 64 w 362"/>
                    <a:gd name="T41" fmla="*/ 320 h 362"/>
                    <a:gd name="T42" fmla="*/ 93 w 362"/>
                    <a:gd name="T43" fmla="*/ 340 h 362"/>
                    <a:gd name="T44" fmla="*/ 126 w 362"/>
                    <a:gd name="T45" fmla="*/ 356 h 362"/>
                    <a:gd name="T46" fmla="*/ 161 w 362"/>
                    <a:gd name="T47" fmla="*/ 362 h 362"/>
                    <a:gd name="T48" fmla="*/ 200 w 362"/>
                    <a:gd name="T49" fmla="*/ 362 h 362"/>
                    <a:gd name="T50" fmla="*/ 236 w 362"/>
                    <a:gd name="T51" fmla="*/ 356 h 362"/>
                    <a:gd name="T52" fmla="*/ 268 w 362"/>
                    <a:gd name="T53" fmla="*/ 340 h 362"/>
                    <a:gd name="T54" fmla="*/ 297 w 362"/>
                    <a:gd name="T55" fmla="*/ 320 h 362"/>
                    <a:gd name="T56" fmla="*/ 320 w 362"/>
                    <a:gd name="T57" fmla="*/ 298 h 362"/>
                    <a:gd name="T58" fmla="*/ 339 w 362"/>
                    <a:gd name="T59" fmla="*/ 269 h 362"/>
                    <a:gd name="T60" fmla="*/ 352 w 362"/>
                    <a:gd name="T61" fmla="*/ 236 h 362"/>
                    <a:gd name="T62" fmla="*/ 362 w 362"/>
                    <a:gd name="T63" fmla="*/ 201 h 362"/>
                    <a:gd name="T64" fmla="*/ 349 w 362"/>
                    <a:gd name="T65" fmla="*/ 181 h 362"/>
                    <a:gd name="T66" fmla="*/ 346 w 362"/>
                    <a:gd name="T67" fmla="*/ 217 h 362"/>
                    <a:gd name="T68" fmla="*/ 336 w 362"/>
                    <a:gd name="T69" fmla="*/ 246 h 362"/>
                    <a:gd name="T70" fmla="*/ 300 w 362"/>
                    <a:gd name="T71" fmla="*/ 301 h 362"/>
                    <a:gd name="T72" fmla="*/ 245 w 362"/>
                    <a:gd name="T73" fmla="*/ 337 h 362"/>
                    <a:gd name="T74" fmla="*/ 216 w 362"/>
                    <a:gd name="T75" fmla="*/ 346 h 362"/>
                    <a:gd name="T76" fmla="*/ 181 w 362"/>
                    <a:gd name="T77" fmla="*/ 350 h 362"/>
                    <a:gd name="T78" fmla="*/ 145 w 362"/>
                    <a:gd name="T79" fmla="*/ 346 h 362"/>
                    <a:gd name="T80" fmla="*/ 116 w 362"/>
                    <a:gd name="T81" fmla="*/ 337 h 362"/>
                    <a:gd name="T82" fmla="*/ 61 w 362"/>
                    <a:gd name="T83" fmla="*/ 301 h 362"/>
                    <a:gd name="T84" fmla="*/ 25 w 362"/>
                    <a:gd name="T85" fmla="*/ 246 h 362"/>
                    <a:gd name="T86" fmla="*/ 16 w 362"/>
                    <a:gd name="T87" fmla="*/ 217 h 362"/>
                    <a:gd name="T88" fmla="*/ 13 w 362"/>
                    <a:gd name="T89" fmla="*/ 181 h 362"/>
                    <a:gd name="T90" fmla="*/ 16 w 362"/>
                    <a:gd name="T91" fmla="*/ 149 h 362"/>
                    <a:gd name="T92" fmla="*/ 25 w 362"/>
                    <a:gd name="T93" fmla="*/ 116 h 362"/>
                    <a:gd name="T94" fmla="*/ 61 w 362"/>
                    <a:gd name="T95" fmla="*/ 61 h 362"/>
                    <a:gd name="T96" fmla="*/ 116 w 362"/>
                    <a:gd name="T97" fmla="*/ 26 h 362"/>
                    <a:gd name="T98" fmla="*/ 145 w 362"/>
                    <a:gd name="T99" fmla="*/ 16 h 362"/>
                    <a:gd name="T100" fmla="*/ 181 w 362"/>
                    <a:gd name="T101" fmla="*/ 13 h 362"/>
                    <a:gd name="T102" fmla="*/ 216 w 362"/>
                    <a:gd name="T103" fmla="*/ 16 h 362"/>
                    <a:gd name="T104" fmla="*/ 245 w 362"/>
                    <a:gd name="T105" fmla="*/ 26 h 362"/>
                    <a:gd name="T106" fmla="*/ 300 w 362"/>
                    <a:gd name="T107" fmla="*/ 61 h 362"/>
                    <a:gd name="T108" fmla="*/ 336 w 362"/>
                    <a:gd name="T109" fmla="*/ 116 h 362"/>
                    <a:gd name="T110" fmla="*/ 346 w 362"/>
                    <a:gd name="T111" fmla="*/ 149 h 362"/>
                    <a:gd name="T112" fmla="*/ 349 w 362"/>
                    <a:gd name="T113" fmla="*/ 181 h 36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362" h="362">
                      <a:moveTo>
                        <a:pt x="362" y="181"/>
                      </a:moveTo>
                      <a:lnTo>
                        <a:pt x="362" y="162"/>
                      </a:lnTo>
                      <a:lnTo>
                        <a:pt x="359" y="146"/>
                      </a:lnTo>
                      <a:lnTo>
                        <a:pt x="352" y="126"/>
                      </a:lnTo>
                      <a:lnTo>
                        <a:pt x="349" y="110"/>
                      </a:lnTo>
                      <a:lnTo>
                        <a:pt x="339" y="94"/>
                      </a:lnTo>
                      <a:lnTo>
                        <a:pt x="330" y="81"/>
                      </a:lnTo>
                      <a:lnTo>
                        <a:pt x="320" y="65"/>
                      </a:lnTo>
                      <a:lnTo>
                        <a:pt x="310" y="55"/>
                      </a:lnTo>
                      <a:lnTo>
                        <a:pt x="297" y="42"/>
                      </a:lnTo>
                      <a:lnTo>
                        <a:pt x="281" y="32"/>
                      </a:lnTo>
                      <a:lnTo>
                        <a:pt x="268" y="23"/>
                      </a:lnTo>
                      <a:lnTo>
                        <a:pt x="252" y="16"/>
                      </a:lnTo>
                      <a:lnTo>
                        <a:pt x="236" y="10"/>
                      </a:lnTo>
                      <a:lnTo>
                        <a:pt x="216" y="3"/>
                      </a:lnTo>
                      <a:lnTo>
                        <a:pt x="200" y="0"/>
                      </a:lnTo>
                      <a:lnTo>
                        <a:pt x="181" y="0"/>
                      </a:lnTo>
                      <a:lnTo>
                        <a:pt x="161" y="0"/>
                      </a:lnTo>
                      <a:lnTo>
                        <a:pt x="145" y="3"/>
                      </a:lnTo>
                      <a:lnTo>
                        <a:pt x="126" y="10"/>
                      </a:lnTo>
                      <a:lnTo>
                        <a:pt x="110" y="16"/>
                      </a:lnTo>
                      <a:lnTo>
                        <a:pt x="93" y="23"/>
                      </a:lnTo>
                      <a:lnTo>
                        <a:pt x="80" y="32"/>
                      </a:lnTo>
                      <a:lnTo>
                        <a:pt x="64" y="42"/>
                      </a:lnTo>
                      <a:lnTo>
                        <a:pt x="51" y="55"/>
                      </a:lnTo>
                      <a:lnTo>
                        <a:pt x="42" y="65"/>
                      </a:lnTo>
                      <a:lnTo>
                        <a:pt x="32" y="81"/>
                      </a:lnTo>
                      <a:lnTo>
                        <a:pt x="22" y="94"/>
                      </a:lnTo>
                      <a:lnTo>
                        <a:pt x="13" y="110"/>
                      </a:lnTo>
                      <a:lnTo>
                        <a:pt x="9" y="126"/>
                      </a:lnTo>
                      <a:lnTo>
                        <a:pt x="3" y="146"/>
                      </a:lnTo>
                      <a:lnTo>
                        <a:pt x="0" y="162"/>
                      </a:lnTo>
                      <a:lnTo>
                        <a:pt x="0" y="181"/>
                      </a:lnTo>
                      <a:lnTo>
                        <a:pt x="0" y="201"/>
                      </a:lnTo>
                      <a:lnTo>
                        <a:pt x="3" y="217"/>
                      </a:lnTo>
                      <a:lnTo>
                        <a:pt x="9" y="236"/>
                      </a:lnTo>
                      <a:lnTo>
                        <a:pt x="13" y="252"/>
                      </a:lnTo>
                      <a:lnTo>
                        <a:pt x="22" y="269"/>
                      </a:lnTo>
                      <a:lnTo>
                        <a:pt x="32" y="282"/>
                      </a:lnTo>
                      <a:lnTo>
                        <a:pt x="42" y="298"/>
                      </a:lnTo>
                      <a:lnTo>
                        <a:pt x="51" y="311"/>
                      </a:lnTo>
                      <a:lnTo>
                        <a:pt x="64" y="320"/>
                      </a:lnTo>
                      <a:lnTo>
                        <a:pt x="80" y="333"/>
                      </a:lnTo>
                      <a:lnTo>
                        <a:pt x="93" y="340"/>
                      </a:lnTo>
                      <a:lnTo>
                        <a:pt x="110" y="350"/>
                      </a:lnTo>
                      <a:lnTo>
                        <a:pt x="126" y="356"/>
                      </a:lnTo>
                      <a:lnTo>
                        <a:pt x="145" y="359"/>
                      </a:lnTo>
                      <a:lnTo>
                        <a:pt x="161" y="362"/>
                      </a:lnTo>
                      <a:lnTo>
                        <a:pt x="181" y="362"/>
                      </a:lnTo>
                      <a:lnTo>
                        <a:pt x="200" y="362"/>
                      </a:lnTo>
                      <a:lnTo>
                        <a:pt x="216" y="359"/>
                      </a:lnTo>
                      <a:lnTo>
                        <a:pt x="236" y="356"/>
                      </a:lnTo>
                      <a:lnTo>
                        <a:pt x="252" y="350"/>
                      </a:lnTo>
                      <a:lnTo>
                        <a:pt x="268" y="340"/>
                      </a:lnTo>
                      <a:lnTo>
                        <a:pt x="281" y="333"/>
                      </a:lnTo>
                      <a:lnTo>
                        <a:pt x="297" y="320"/>
                      </a:lnTo>
                      <a:lnTo>
                        <a:pt x="310" y="311"/>
                      </a:lnTo>
                      <a:lnTo>
                        <a:pt x="320" y="298"/>
                      </a:lnTo>
                      <a:lnTo>
                        <a:pt x="330" y="282"/>
                      </a:lnTo>
                      <a:lnTo>
                        <a:pt x="339" y="269"/>
                      </a:lnTo>
                      <a:lnTo>
                        <a:pt x="349" y="252"/>
                      </a:lnTo>
                      <a:lnTo>
                        <a:pt x="352" y="236"/>
                      </a:lnTo>
                      <a:lnTo>
                        <a:pt x="359" y="217"/>
                      </a:lnTo>
                      <a:lnTo>
                        <a:pt x="362" y="201"/>
                      </a:lnTo>
                      <a:lnTo>
                        <a:pt x="362" y="181"/>
                      </a:lnTo>
                      <a:close/>
                      <a:moveTo>
                        <a:pt x="349" y="181"/>
                      </a:moveTo>
                      <a:lnTo>
                        <a:pt x="349" y="197"/>
                      </a:lnTo>
                      <a:lnTo>
                        <a:pt x="346" y="217"/>
                      </a:lnTo>
                      <a:lnTo>
                        <a:pt x="343" y="233"/>
                      </a:lnTo>
                      <a:lnTo>
                        <a:pt x="336" y="246"/>
                      </a:lnTo>
                      <a:lnTo>
                        <a:pt x="320" y="275"/>
                      </a:lnTo>
                      <a:lnTo>
                        <a:pt x="300" y="301"/>
                      </a:lnTo>
                      <a:lnTo>
                        <a:pt x="275" y="324"/>
                      </a:lnTo>
                      <a:lnTo>
                        <a:pt x="245" y="337"/>
                      </a:lnTo>
                      <a:lnTo>
                        <a:pt x="233" y="343"/>
                      </a:lnTo>
                      <a:lnTo>
                        <a:pt x="216" y="346"/>
                      </a:lnTo>
                      <a:lnTo>
                        <a:pt x="197" y="350"/>
                      </a:lnTo>
                      <a:lnTo>
                        <a:pt x="181" y="350"/>
                      </a:lnTo>
                      <a:lnTo>
                        <a:pt x="165" y="350"/>
                      </a:lnTo>
                      <a:lnTo>
                        <a:pt x="145" y="346"/>
                      </a:lnTo>
                      <a:lnTo>
                        <a:pt x="129" y="343"/>
                      </a:lnTo>
                      <a:lnTo>
                        <a:pt x="116" y="337"/>
                      </a:lnTo>
                      <a:lnTo>
                        <a:pt x="87" y="324"/>
                      </a:lnTo>
                      <a:lnTo>
                        <a:pt x="61" y="301"/>
                      </a:lnTo>
                      <a:lnTo>
                        <a:pt x="42" y="275"/>
                      </a:lnTo>
                      <a:lnTo>
                        <a:pt x="25" y="246"/>
                      </a:lnTo>
                      <a:lnTo>
                        <a:pt x="19" y="233"/>
                      </a:lnTo>
                      <a:lnTo>
                        <a:pt x="16" y="217"/>
                      </a:lnTo>
                      <a:lnTo>
                        <a:pt x="13" y="197"/>
                      </a:lnTo>
                      <a:lnTo>
                        <a:pt x="13" y="181"/>
                      </a:lnTo>
                      <a:lnTo>
                        <a:pt x="13" y="165"/>
                      </a:lnTo>
                      <a:lnTo>
                        <a:pt x="16" y="149"/>
                      </a:lnTo>
                      <a:lnTo>
                        <a:pt x="19" y="133"/>
                      </a:lnTo>
                      <a:lnTo>
                        <a:pt x="25" y="116"/>
                      </a:lnTo>
                      <a:lnTo>
                        <a:pt x="42" y="87"/>
                      </a:lnTo>
                      <a:lnTo>
                        <a:pt x="61" y="61"/>
                      </a:lnTo>
                      <a:lnTo>
                        <a:pt x="87" y="42"/>
                      </a:lnTo>
                      <a:lnTo>
                        <a:pt x="116" y="26"/>
                      </a:lnTo>
                      <a:lnTo>
                        <a:pt x="129" y="19"/>
                      </a:lnTo>
                      <a:lnTo>
                        <a:pt x="145" y="16"/>
                      </a:lnTo>
                      <a:lnTo>
                        <a:pt x="165" y="13"/>
                      </a:lnTo>
                      <a:lnTo>
                        <a:pt x="181" y="13"/>
                      </a:lnTo>
                      <a:lnTo>
                        <a:pt x="197" y="13"/>
                      </a:lnTo>
                      <a:lnTo>
                        <a:pt x="216" y="16"/>
                      </a:lnTo>
                      <a:lnTo>
                        <a:pt x="233" y="19"/>
                      </a:lnTo>
                      <a:lnTo>
                        <a:pt x="245" y="26"/>
                      </a:lnTo>
                      <a:lnTo>
                        <a:pt x="275" y="42"/>
                      </a:lnTo>
                      <a:lnTo>
                        <a:pt x="300" y="61"/>
                      </a:lnTo>
                      <a:lnTo>
                        <a:pt x="320" y="87"/>
                      </a:lnTo>
                      <a:lnTo>
                        <a:pt x="336" y="116"/>
                      </a:lnTo>
                      <a:lnTo>
                        <a:pt x="343" y="133"/>
                      </a:lnTo>
                      <a:lnTo>
                        <a:pt x="346" y="149"/>
                      </a:lnTo>
                      <a:lnTo>
                        <a:pt x="349" y="165"/>
                      </a:lnTo>
                      <a:lnTo>
                        <a:pt x="349" y="181"/>
                      </a:lnTo>
                      <a:close/>
                    </a:path>
                  </a:pathLst>
                </a:custGeom>
                <a:solidFill>
                  <a:srgbClr val="E534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8" name="Freeform 517"/>
                <p:cNvSpPr>
                  <a:spLocks noEditPoints="1"/>
                </p:cNvSpPr>
                <p:nvPr/>
              </p:nvSpPr>
              <p:spPr bwMode="auto">
                <a:xfrm>
                  <a:off x="2851" y="2582"/>
                  <a:ext cx="349" cy="350"/>
                </a:xfrm>
                <a:custGeom>
                  <a:avLst/>
                  <a:gdLst>
                    <a:gd name="T0" fmla="*/ 349 w 349"/>
                    <a:gd name="T1" fmla="*/ 159 h 350"/>
                    <a:gd name="T2" fmla="*/ 343 w 349"/>
                    <a:gd name="T3" fmla="*/ 123 h 350"/>
                    <a:gd name="T4" fmla="*/ 330 w 349"/>
                    <a:gd name="T5" fmla="*/ 91 h 350"/>
                    <a:gd name="T6" fmla="*/ 311 w 349"/>
                    <a:gd name="T7" fmla="*/ 65 h 350"/>
                    <a:gd name="T8" fmla="*/ 285 w 349"/>
                    <a:gd name="T9" fmla="*/ 39 h 350"/>
                    <a:gd name="T10" fmla="*/ 259 w 349"/>
                    <a:gd name="T11" fmla="*/ 20 h 350"/>
                    <a:gd name="T12" fmla="*/ 227 w 349"/>
                    <a:gd name="T13" fmla="*/ 7 h 350"/>
                    <a:gd name="T14" fmla="*/ 194 w 349"/>
                    <a:gd name="T15" fmla="*/ 0 h 350"/>
                    <a:gd name="T16" fmla="*/ 155 w 349"/>
                    <a:gd name="T17" fmla="*/ 0 h 350"/>
                    <a:gd name="T18" fmla="*/ 123 w 349"/>
                    <a:gd name="T19" fmla="*/ 7 h 350"/>
                    <a:gd name="T20" fmla="*/ 91 w 349"/>
                    <a:gd name="T21" fmla="*/ 20 h 350"/>
                    <a:gd name="T22" fmla="*/ 65 w 349"/>
                    <a:gd name="T23" fmla="*/ 39 h 350"/>
                    <a:gd name="T24" fmla="*/ 39 w 349"/>
                    <a:gd name="T25" fmla="*/ 65 h 350"/>
                    <a:gd name="T26" fmla="*/ 19 w 349"/>
                    <a:gd name="T27" fmla="*/ 91 h 350"/>
                    <a:gd name="T28" fmla="*/ 7 w 349"/>
                    <a:gd name="T29" fmla="*/ 123 h 350"/>
                    <a:gd name="T30" fmla="*/ 0 w 349"/>
                    <a:gd name="T31" fmla="*/ 159 h 350"/>
                    <a:gd name="T32" fmla="*/ 0 w 349"/>
                    <a:gd name="T33" fmla="*/ 195 h 350"/>
                    <a:gd name="T34" fmla="*/ 7 w 349"/>
                    <a:gd name="T35" fmla="*/ 227 h 350"/>
                    <a:gd name="T36" fmla="*/ 19 w 349"/>
                    <a:gd name="T37" fmla="*/ 259 h 350"/>
                    <a:gd name="T38" fmla="*/ 39 w 349"/>
                    <a:gd name="T39" fmla="*/ 288 h 350"/>
                    <a:gd name="T40" fmla="*/ 65 w 349"/>
                    <a:gd name="T41" fmla="*/ 311 h 350"/>
                    <a:gd name="T42" fmla="*/ 91 w 349"/>
                    <a:gd name="T43" fmla="*/ 331 h 350"/>
                    <a:gd name="T44" fmla="*/ 123 w 349"/>
                    <a:gd name="T45" fmla="*/ 344 h 350"/>
                    <a:gd name="T46" fmla="*/ 155 w 349"/>
                    <a:gd name="T47" fmla="*/ 350 h 350"/>
                    <a:gd name="T48" fmla="*/ 194 w 349"/>
                    <a:gd name="T49" fmla="*/ 350 h 350"/>
                    <a:gd name="T50" fmla="*/ 227 w 349"/>
                    <a:gd name="T51" fmla="*/ 344 h 350"/>
                    <a:gd name="T52" fmla="*/ 259 w 349"/>
                    <a:gd name="T53" fmla="*/ 331 h 350"/>
                    <a:gd name="T54" fmla="*/ 285 w 349"/>
                    <a:gd name="T55" fmla="*/ 311 h 350"/>
                    <a:gd name="T56" fmla="*/ 311 w 349"/>
                    <a:gd name="T57" fmla="*/ 288 h 350"/>
                    <a:gd name="T58" fmla="*/ 330 w 349"/>
                    <a:gd name="T59" fmla="*/ 259 h 350"/>
                    <a:gd name="T60" fmla="*/ 343 w 349"/>
                    <a:gd name="T61" fmla="*/ 227 h 350"/>
                    <a:gd name="T62" fmla="*/ 349 w 349"/>
                    <a:gd name="T63" fmla="*/ 195 h 350"/>
                    <a:gd name="T64" fmla="*/ 340 w 349"/>
                    <a:gd name="T65" fmla="*/ 175 h 350"/>
                    <a:gd name="T66" fmla="*/ 337 w 349"/>
                    <a:gd name="T67" fmla="*/ 208 h 350"/>
                    <a:gd name="T68" fmla="*/ 327 w 349"/>
                    <a:gd name="T69" fmla="*/ 240 h 350"/>
                    <a:gd name="T70" fmla="*/ 291 w 349"/>
                    <a:gd name="T71" fmla="*/ 292 h 350"/>
                    <a:gd name="T72" fmla="*/ 239 w 349"/>
                    <a:gd name="T73" fmla="*/ 327 h 350"/>
                    <a:gd name="T74" fmla="*/ 207 w 349"/>
                    <a:gd name="T75" fmla="*/ 337 h 350"/>
                    <a:gd name="T76" fmla="*/ 175 w 349"/>
                    <a:gd name="T77" fmla="*/ 340 h 350"/>
                    <a:gd name="T78" fmla="*/ 142 w 349"/>
                    <a:gd name="T79" fmla="*/ 337 h 350"/>
                    <a:gd name="T80" fmla="*/ 110 w 349"/>
                    <a:gd name="T81" fmla="*/ 327 h 350"/>
                    <a:gd name="T82" fmla="*/ 58 w 349"/>
                    <a:gd name="T83" fmla="*/ 292 h 350"/>
                    <a:gd name="T84" fmla="*/ 23 w 349"/>
                    <a:gd name="T85" fmla="*/ 240 h 350"/>
                    <a:gd name="T86" fmla="*/ 13 w 349"/>
                    <a:gd name="T87" fmla="*/ 208 h 350"/>
                    <a:gd name="T88" fmla="*/ 10 w 349"/>
                    <a:gd name="T89" fmla="*/ 175 h 350"/>
                    <a:gd name="T90" fmla="*/ 13 w 349"/>
                    <a:gd name="T91" fmla="*/ 143 h 350"/>
                    <a:gd name="T92" fmla="*/ 23 w 349"/>
                    <a:gd name="T93" fmla="*/ 110 h 350"/>
                    <a:gd name="T94" fmla="*/ 58 w 349"/>
                    <a:gd name="T95" fmla="*/ 59 h 350"/>
                    <a:gd name="T96" fmla="*/ 110 w 349"/>
                    <a:gd name="T97" fmla="*/ 23 h 350"/>
                    <a:gd name="T98" fmla="*/ 142 w 349"/>
                    <a:gd name="T99" fmla="*/ 17 h 350"/>
                    <a:gd name="T100" fmla="*/ 175 w 349"/>
                    <a:gd name="T101" fmla="*/ 13 h 350"/>
                    <a:gd name="T102" fmla="*/ 207 w 349"/>
                    <a:gd name="T103" fmla="*/ 17 h 350"/>
                    <a:gd name="T104" fmla="*/ 239 w 349"/>
                    <a:gd name="T105" fmla="*/ 23 h 350"/>
                    <a:gd name="T106" fmla="*/ 291 w 349"/>
                    <a:gd name="T107" fmla="*/ 59 h 350"/>
                    <a:gd name="T108" fmla="*/ 327 w 349"/>
                    <a:gd name="T109" fmla="*/ 110 h 350"/>
                    <a:gd name="T110" fmla="*/ 337 w 349"/>
                    <a:gd name="T111" fmla="*/ 143 h 350"/>
                    <a:gd name="T112" fmla="*/ 340 w 349"/>
                    <a:gd name="T113" fmla="*/ 175 h 35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349" h="350">
                      <a:moveTo>
                        <a:pt x="349" y="175"/>
                      </a:moveTo>
                      <a:lnTo>
                        <a:pt x="349" y="159"/>
                      </a:lnTo>
                      <a:lnTo>
                        <a:pt x="346" y="140"/>
                      </a:lnTo>
                      <a:lnTo>
                        <a:pt x="343" y="123"/>
                      </a:lnTo>
                      <a:lnTo>
                        <a:pt x="337" y="107"/>
                      </a:lnTo>
                      <a:lnTo>
                        <a:pt x="330" y="91"/>
                      </a:lnTo>
                      <a:lnTo>
                        <a:pt x="320" y="78"/>
                      </a:lnTo>
                      <a:lnTo>
                        <a:pt x="311" y="65"/>
                      </a:lnTo>
                      <a:lnTo>
                        <a:pt x="298" y="52"/>
                      </a:lnTo>
                      <a:lnTo>
                        <a:pt x="285" y="39"/>
                      </a:lnTo>
                      <a:lnTo>
                        <a:pt x="272" y="30"/>
                      </a:lnTo>
                      <a:lnTo>
                        <a:pt x="259" y="20"/>
                      </a:lnTo>
                      <a:lnTo>
                        <a:pt x="243" y="13"/>
                      </a:lnTo>
                      <a:lnTo>
                        <a:pt x="227" y="7"/>
                      </a:lnTo>
                      <a:lnTo>
                        <a:pt x="210" y="4"/>
                      </a:lnTo>
                      <a:lnTo>
                        <a:pt x="194" y="0"/>
                      </a:lnTo>
                      <a:lnTo>
                        <a:pt x="175" y="0"/>
                      </a:lnTo>
                      <a:lnTo>
                        <a:pt x="155" y="0"/>
                      </a:lnTo>
                      <a:lnTo>
                        <a:pt x="139" y="4"/>
                      </a:lnTo>
                      <a:lnTo>
                        <a:pt x="123" y="7"/>
                      </a:lnTo>
                      <a:lnTo>
                        <a:pt x="107" y="13"/>
                      </a:lnTo>
                      <a:lnTo>
                        <a:pt x="91" y="20"/>
                      </a:lnTo>
                      <a:lnTo>
                        <a:pt x="78" y="30"/>
                      </a:lnTo>
                      <a:lnTo>
                        <a:pt x="65" y="39"/>
                      </a:lnTo>
                      <a:lnTo>
                        <a:pt x="52" y="52"/>
                      </a:lnTo>
                      <a:lnTo>
                        <a:pt x="39" y="65"/>
                      </a:lnTo>
                      <a:lnTo>
                        <a:pt x="29" y="78"/>
                      </a:lnTo>
                      <a:lnTo>
                        <a:pt x="19" y="91"/>
                      </a:lnTo>
                      <a:lnTo>
                        <a:pt x="13" y="107"/>
                      </a:lnTo>
                      <a:lnTo>
                        <a:pt x="7" y="123"/>
                      </a:lnTo>
                      <a:lnTo>
                        <a:pt x="3" y="140"/>
                      </a:lnTo>
                      <a:lnTo>
                        <a:pt x="0" y="159"/>
                      </a:lnTo>
                      <a:lnTo>
                        <a:pt x="0" y="175"/>
                      </a:lnTo>
                      <a:lnTo>
                        <a:pt x="0" y="195"/>
                      </a:lnTo>
                      <a:lnTo>
                        <a:pt x="3" y="211"/>
                      </a:lnTo>
                      <a:lnTo>
                        <a:pt x="7" y="227"/>
                      </a:lnTo>
                      <a:lnTo>
                        <a:pt x="13" y="243"/>
                      </a:lnTo>
                      <a:lnTo>
                        <a:pt x="19" y="259"/>
                      </a:lnTo>
                      <a:lnTo>
                        <a:pt x="29" y="272"/>
                      </a:lnTo>
                      <a:lnTo>
                        <a:pt x="39" y="288"/>
                      </a:lnTo>
                      <a:lnTo>
                        <a:pt x="52" y="298"/>
                      </a:lnTo>
                      <a:lnTo>
                        <a:pt x="65" y="311"/>
                      </a:lnTo>
                      <a:lnTo>
                        <a:pt x="78" y="321"/>
                      </a:lnTo>
                      <a:lnTo>
                        <a:pt x="91" y="331"/>
                      </a:lnTo>
                      <a:lnTo>
                        <a:pt x="107" y="337"/>
                      </a:lnTo>
                      <a:lnTo>
                        <a:pt x="123" y="344"/>
                      </a:lnTo>
                      <a:lnTo>
                        <a:pt x="139" y="347"/>
                      </a:lnTo>
                      <a:lnTo>
                        <a:pt x="155" y="350"/>
                      </a:lnTo>
                      <a:lnTo>
                        <a:pt x="175" y="350"/>
                      </a:lnTo>
                      <a:lnTo>
                        <a:pt x="194" y="350"/>
                      </a:lnTo>
                      <a:lnTo>
                        <a:pt x="210" y="347"/>
                      </a:lnTo>
                      <a:lnTo>
                        <a:pt x="227" y="344"/>
                      </a:lnTo>
                      <a:lnTo>
                        <a:pt x="243" y="337"/>
                      </a:lnTo>
                      <a:lnTo>
                        <a:pt x="259" y="331"/>
                      </a:lnTo>
                      <a:lnTo>
                        <a:pt x="272" y="321"/>
                      </a:lnTo>
                      <a:lnTo>
                        <a:pt x="285" y="311"/>
                      </a:lnTo>
                      <a:lnTo>
                        <a:pt x="298" y="298"/>
                      </a:lnTo>
                      <a:lnTo>
                        <a:pt x="311" y="288"/>
                      </a:lnTo>
                      <a:lnTo>
                        <a:pt x="320" y="272"/>
                      </a:lnTo>
                      <a:lnTo>
                        <a:pt x="330" y="259"/>
                      </a:lnTo>
                      <a:lnTo>
                        <a:pt x="337" y="243"/>
                      </a:lnTo>
                      <a:lnTo>
                        <a:pt x="343" y="227"/>
                      </a:lnTo>
                      <a:lnTo>
                        <a:pt x="346" y="211"/>
                      </a:lnTo>
                      <a:lnTo>
                        <a:pt x="349" y="195"/>
                      </a:lnTo>
                      <a:lnTo>
                        <a:pt x="349" y="175"/>
                      </a:lnTo>
                      <a:close/>
                      <a:moveTo>
                        <a:pt x="340" y="175"/>
                      </a:moveTo>
                      <a:lnTo>
                        <a:pt x="337" y="191"/>
                      </a:lnTo>
                      <a:lnTo>
                        <a:pt x="337" y="208"/>
                      </a:lnTo>
                      <a:lnTo>
                        <a:pt x="330" y="224"/>
                      </a:lnTo>
                      <a:lnTo>
                        <a:pt x="327" y="240"/>
                      </a:lnTo>
                      <a:lnTo>
                        <a:pt x="311" y="266"/>
                      </a:lnTo>
                      <a:lnTo>
                        <a:pt x="291" y="292"/>
                      </a:lnTo>
                      <a:lnTo>
                        <a:pt x="265" y="311"/>
                      </a:lnTo>
                      <a:lnTo>
                        <a:pt x="239" y="327"/>
                      </a:lnTo>
                      <a:lnTo>
                        <a:pt x="223" y="331"/>
                      </a:lnTo>
                      <a:lnTo>
                        <a:pt x="207" y="337"/>
                      </a:lnTo>
                      <a:lnTo>
                        <a:pt x="191" y="337"/>
                      </a:lnTo>
                      <a:lnTo>
                        <a:pt x="175" y="340"/>
                      </a:lnTo>
                      <a:lnTo>
                        <a:pt x="159" y="337"/>
                      </a:lnTo>
                      <a:lnTo>
                        <a:pt x="142" y="337"/>
                      </a:lnTo>
                      <a:lnTo>
                        <a:pt x="126" y="331"/>
                      </a:lnTo>
                      <a:lnTo>
                        <a:pt x="110" y="327"/>
                      </a:lnTo>
                      <a:lnTo>
                        <a:pt x="84" y="311"/>
                      </a:lnTo>
                      <a:lnTo>
                        <a:pt x="58" y="292"/>
                      </a:lnTo>
                      <a:lnTo>
                        <a:pt x="39" y="266"/>
                      </a:lnTo>
                      <a:lnTo>
                        <a:pt x="23" y="240"/>
                      </a:lnTo>
                      <a:lnTo>
                        <a:pt x="19" y="224"/>
                      </a:lnTo>
                      <a:lnTo>
                        <a:pt x="13" y="208"/>
                      </a:lnTo>
                      <a:lnTo>
                        <a:pt x="13" y="191"/>
                      </a:lnTo>
                      <a:lnTo>
                        <a:pt x="10" y="175"/>
                      </a:lnTo>
                      <a:lnTo>
                        <a:pt x="13" y="159"/>
                      </a:lnTo>
                      <a:lnTo>
                        <a:pt x="13" y="143"/>
                      </a:lnTo>
                      <a:lnTo>
                        <a:pt x="19" y="127"/>
                      </a:lnTo>
                      <a:lnTo>
                        <a:pt x="23" y="110"/>
                      </a:lnTo>
                      <a:lnTo>
                        <a:pt x="39" y="85"/>
                      </a:lnTo>
                      <a:lnTo>
                        <a:pt x="58" y="59"/>
                      </a:lnTo>
                      <a:lnTo>
                        <a:pt x="84" y="39"/>
                      </a:lnTo>
                      <a:lnTo>
                        <a:pt x="110" y="23"/>
                      </a:lnTo>
                      <a:lnTo>
                        <a:pt x="126" y="20"/>
                      </a:lnTo>
                      <a:lnTo>
                        <a:pt x="142" y="17"/>
                      </a:lnTo>
                      <a:lnTo>
                        <a:pt x="159" y="13"/>
                      </a:lnTo>
                      <a:lnTo>
                        <a:pt x="175" y="13"/>
                      </a:lnTo>
                      <a:lnTo>
                        <a:pt x="191" y="13"/>
                      </a:lnTo>
                      <a:lnTo>
                        <a:pt x="207" y="17"/>
                      </a:lnTo>
                      <a:lnTo>
                        <a:pt x="223" y="20"/>
                      </a:lnTo>
                      <a:lnTo>
                        <a:pt x="239" y="23"/>
                      </a:lnTo>
                      <a:lnTo>
                        <a:pt x="265" y="39"/>
                      </a:lnTo>
                      <a:lnTo>
                        <a:pt x="291" y="59"/>
                      </a:lnTo>
                      <a:lnTo>
                        <a:pt x="311" y="85"/>
                      </a:lnTo>
                      <a:lnTo>
                        <a:pt x="327" y="110"/>
                      </a:lnTo>
                      <a:lnTo>
                        <a:pt x="330" y="127"/>
                      </a:lnTo>
                      <a:lnTo>
                        <a:pt x="337" y="143"/>
                      </a:lnTo>
                      <a:lnTo>
                        <a:pt x="337" y="159"/>
                      </a:lnTo>
                      <a:lnTo>
                        <a:pt x="340" y="175"/>
                      </a:lnTo>
                      <a:close/>
                    </a:path>
                  </a:pathLst>
                </a:custGeom>
                <a:solidFill>
                  <a:srgbClr val="E534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69" name="Freeform 518"/>
                <p:cNvSpPr>
                  <a:spLocks noEditPoints="1"/>
                </p:cNvSpPr>
                <p:nvPr/>
              </p:nvSpPr>
              <p:spPr bwMode="auto">
                <a:xfrm>
                  <a:off x="2858" y="2589"/>
                  <a:ext cx="336" cy="337"/>
                </a:xfrm>
                <a:custGeom>
                  <a:avLst/>
                  <a:gdLst>
                    <a:gd name="T0" fmla="*/ 336 w 336"/>
                    <a:gd name="T1" fmla="*/ 152 h 337"/>
                    <a:gd name="T2" fmla="*/ 330 w 336"/>
                    <a:gd name="T3" fmla="*/ 120 h 337"/>
                    <a:gd name="T4" fmla="*/ 307 w 336"/>
                    <a:gd name="T5" fmla="*/ 74 h 337"/>
                    <a:gd name="T6" fmla="*/ 262 w 336"/>
                    <a:gd name="T7" fmla="*/ 29 h 337"/>
                    <a:gd name="T8" fmla="*/ 220 w 336"/>
                    <a:gd name="T9" fmla="*/ 6 h 337"/>
                    <a:gd name="T10" fmla="*/ 184 w 336"/>
                    <a:gd name="T11" fmla="*/ 0 h 337"/>
                    <a:gd name="T12" fmla="*/ 152 w 336"/>
                    <a:gd name="T13" fmla="*/ 0 h 337"/>
                    <a:gd name="T14" fmla="*/ 116 w 336"/>
                    <a:gd name="T15" fmla="*/ 6 h 337"/>
                    <a:gd name="T16" fmla="*/ 74 w 336"/>
                    <a:gd name="T17" fmla="*/ 29 h 337"/>
                    <a:gd name="T18" fmla="*/ 29 w 336"/>
                    <a:gd name="T19" fmla="*/ 74 h 337"/>
                    <a:gd name="T20" fmla="*/ 6 w 336"/>
                    <a:gd name="T21" fmla="*/ 120 h 337"/>
                    <a:gd name="T22" fmla="*/ 0 w 336"/>
                    <a:gd name="T23" fmla="*/ 152 h 337"/>
                    <a:gd name="T24" fmla="*/ 0 w 336"/>
                    <a:gd name="T25" fmla="*/ 184 h 337"/>
                    <a:gd name="T26" fmla="*/ 6 w 336"/>
                    <a:gd name="T27" fmla="*/ 220 h 337"/>
                    <a:gd name="T28" fmla="*/ 29 w 336"/>
                    <a:gd name="T29" fmla="*/ 262 h 337"/>
                    <a:gd name="T30" fmla="*/ 74 w 336"/>
                    <a:gd name="T31" fmla="*/ 311 h 337"/>
                    <a:gd name="T32" fmla="*/ 116 w 336"/>
                    <a:gd name="T33" fmla="*/ 330 h 337"/>
                    <a:gd name="T34" fmla="*/ 152 w 336"/>
                    <a:gd name="T35" fmla="*/ 337 h 337"/>
                    <a:gd name="T36" fmla="*/ 184 w 336"/>
                    <a:gd name="T37" fmla="*/ 337 h 337"/>
                    <a:gd name="T38" fmla="*/ 220 w 336"/>
                    <a:gd name="T39" fmla="*/ 330 h 337"/>
                    <a:gd name="T40" fmla="*/ 262 w 336"/>
                    <a:gd name="T41" fmla="*/ 311 h 337"/>
                    <a:gd name="T42" fmla="*/ 307 w 336"/>
                    <a:gd name="T43" fmla="*/ 262 h 337"/>
                    <a:gd name="T44" fmla="*/ 330 w 336"/>
                    <a:gd name="T45" fmla="*/ 220 h 337"/>
                    <a:gd name="T46" fmla="*/ 336 w 336"/>
                    <a:gd name="T47" fmla="*/ 184 h 337"/>
                    <a:gd name="T48" fmla="*/ 326 w 336"/>
                    <a:gd name="T49" fmla="*/ 168 h 337"/>
                    <a:gd name="T50" fmla="*/ 313 w 336"/>
                    <a:gd name="T51" fmla="*/ 230 h 337"/>
                    <a:gd name="T52" fmla="*/ 278 w 336"/>
                    <a:gd name="T53" fmla="*/ 281 h 337"/>
                    <a:gd name="T54" fmla="*/ 229 w 336"/>
                    <a:gd name="T55" fmla="*/ 314 h 337"/>
                    <a:gd name="T56" fmla="*/ 168 w 336"/>
                    <a:gd name="T57" fmla="*/ 327 h 337"/>
                    <a:gd name="T58" fmla="*/ 106 w 336"/>
                    <a:gd name="T59" fmla="*/ 314 h 337"/>
                    <a:gd name="T60" fmla="*/ 58 w 336"/>
                    <a:gd name="T61" fmla="*/ 281 h 337"/>
                    <a:gd name="T62" fmla="*/ 22 w 336"/>
                    <a:gd name="T63" fmla="*/ 230 h 337"/>
                    <a:gd name="T64" fmla="*/ 9 w 336"/>
                    <a:gd name="T65" fmla="*/ 168 h 337"/>
                    <a:gd name="T66" fmla="*/ 22 w 336"/>
                    <a:gd name="T67" fmla="*/ 107 h 337"/>
                    <a:gd name="T68" fmla="*/ 58 w 336"/>
                    <a:gd name="T69" fmla="*/ 58 h 337"/>
                    <a:gd name="T70" fmla="*/ 106 w 336"/>
                    <a:gd name="T71" fmla="*/ 23 h 337"/>
                    <a:gd name="T72" fmla="*/ 168 w 336"/>
                    <a:gd name="T73" fmla="*/ 10 h 337"/>
                    <a:gd name="T74" fmla="*/ 229 w 336"/>
                    <a:gd name="T75" fmla="*/ 23 h 337"/>
                    <a:gd name="T76" fmla="*/ 278 w 336"/>
                    <a:gd name="T77" fmla="*/ 58 h 337"/>
                    <a:gd name="T78" fmla="*/ 313 w 336"/>
                    <a:gd name="T79" fmla="*/ 107 h 337"/>
                    <a:gd name="T80" fmla="*/ 326 w 336"/>
                    <a:gd name="T81" fmla="*/ 168 h 33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336" h="337">
                      <a:moveTo>
                        <a:pt x="336" y="168"/>
                      </a:moveTo>
                      <a:lnTo>
                        <a:pt x="336" y="152"/>
                      </a:lnTo>
                      <a:lnTo>
                        <a:pt x="333" y="136"/>
                      </a:lnTo>
                      <a:lnTo>
                        <a:pt x="330" y="120"/>
                      </a:lnTo>
                      <a:lnTo>
                        <a:pt x="323" y="103"/>
                      </a:lnTo>
                      <a:lnTo>
                        <a:pt x="307" y="74"/>
                      </a:lnTo>
                      <a:lnTo>
                        <a:pt x="287" y="48"/>
                      </a:lnTo>
                      <a:lnTo>
                        <a:pt x="262" y="29"/>
                      </a:lnTo>
                      <a:lnTo>
                        <a:pt x="232" y="13"/>
                      </a:lnTo>
                      <a:lnTo>
                        <a:pt x="220" y="6"/>
                      </a:lnTo>
                      <a:lnTo>
                        <a:pt x="203" y="3"/>
                      </a:lnTo>
                      <a:lnTo>
                        <a:pt x="184" y="0"/>
                      </a:lnTo>
                      <a:lnTo>
                        <a:pt x="168" y="0"/>
                      </a:lnTo>
                      <a:lnTo>
                        <a:pt x="152" y="0"/>
                      </a:lnTo>
                      <a:lnTo>
                        <a:pt x="132" y="3"/>
                      </a:lnTo>
                      <a:lnTo>
                        <a:pt x="116" y="6"/>
                      </a:lnTo>
                      <a:lnTo>
                        <a:pt x="103" y="13"/>
                      </a:lnTo>
                      <a:lnTo>
                        <a:pt x="74" y="29"/>
                      </a:lnTo>
                      <a:lnTo>
                        <a:pt x="48" y="48"/>
                      </a:lnTo>
                      <a:lnTo>
                        <a:pt x="29" y="74"/>
                      </a:lnTo>
                      <a:lnTo>
                        <a:pt x="12" y="103"/>
                      </a:lnTo>
                      <a:lnTo>
                        <a:pt x="6" y="120"/>
                      </a:lnTo>
                      <a:lnTo>
                        <a:pt x="3" y="136"/>
                      </a:lnTo>
                      <a:lnTo>
                        <a:pt x="0" y="152"/>
                      </a:lnTo>
                      <a:lnTo>
                        <a:pt x="0" y="168"/>
                      </a:lnTo>
                      <a:lnTo>
                        <a:pt x="0" y="184"/>
                      </a:lnTo>
                      <a:lnTo>
                        <a:pt x="3" y="204"/>
                      </a:lnTo>
                      <a:lnTo>
                        <a:pt x="6" y="220"/>
                      </a:lnTo>
                      <a:lnTo>
                        <a:pt x="12" y="233"/>
                      </a:lnTo>
                      <a:lnTo>
                        <a:pt x="29" y="262"/>
                      </a:lnTo>
                      <a:lnTo>
                        <a:pt x="48" y="288"/>
                      </a:lnTo>
                      <a:lnTo>
                        <a:pt x="74" y="311"/>
                      </a:lnTo>
                      <a:lnTo>
                        <a:pt x="103" y="324"/>
                      </a:lnTo>
                      <a:lnTo>
                        <a:pt x="116" y="330"/>
                      </a:lnTo>
                      <a:lnTo>
                        <a:pt x="132" y="333"/>
                      </a:lnTo>
                      <a:lnTo>
                        <a:pt x="152" y="337"/>
                      </a:lnTo>
                      <a:lnTo>
                        <a:pt x="168" y="337"/>
                      </a:lnTo>
                      <a:lnTo>
                        <a:pt x="184" y="337"/>
                      </a:lnTo>
                      <a:lnTo>
                        <a:pt x="203" y="333"/>
                      </a:lnTo>
                      <a:lnTo>
                        <a:pt x="220" y="330"/>
                      </a:lnTo>
                      <a:lnTo>
                        <a:pt x="232" y="324"/>
                      </a:lnTo>
                      <a:lnTo>
                        <a:pt x="262" y="311"/>
                      </a:lnTo>
                      <a:lnTo>
                        <a:pt x="287" y="288"/>
                      </a:lnTo>
                      <a:lnTo>
                        <a:pt x="307" y="262"/>
                      </a:lnTo>
                      <a:lnTo>
                        <a:pt x="323" y="233"/>
                      </a:lnTo>
                      <a:lnTo>
                        <a:pt x="330" y="220"/>
                      </a:lnTo>
                      <a:lnTo>
                        <a:pt x="333" y="204"/>
                      </a:lnTo>
                      <a:lnTo>
                        <a:pt x="336" y="184"/>
                      </a:lnTo>
                      <a:lnTo>
                        <a:pt x="336" y="168"/>
                      </a:lnTo>
                      <a:close/>
                      <a:moveTo>
                        <a:pt x="326" y="168"/>
                      </a:moveTo>
                      <a:lnTo>
                        <a:pt x="323" y="201"/>
                      </a:lnTo>
                      <a:lnTo>
                        <a:pt x="313" y="230"/>
                      </a:lnTo>
                      <a:lnTo>
                        <a:pt x="297" y="256"/>
                      </a:lnTo>
                      <a:lnTo>
                        <a:pt x="278" y="281"/>
                      </a:lnTo>
                      <a:lnTo>
                        <a:pt x="255" y="301"/>
                      </a:lnTo>
                      <a:lnTo>
                        <a:pt x="229" y="314"/>
                      </a:lnTo>
                      <a:lnTo>
                        <a:pt x="200" y="324"/>
                      </a:lnTo>
                      <a:lnTo>
                        <a:pt x="168" y="327"/>
                      </a:lnTo>
                      <a:lnTo>
                        <a:pt x="135" y="324"/>
                      </a:lnTo>
                      <a:lnTo>
                        <a:pt x="106" y="314"/>
                      </a:lnTo>
                      <a:lnTo>
                        <a:pt x="80" y="301"/>
                      </a:lnTo>
                      <a:lnTo>
                        <a:pt x="58" y="281"/>
                      </a:lnTo>
                      <a:lnTo>
                        <a:pt x="38" y="256"/>
                      </a:lnTo>
                      <a:lnTo>
                        <a:pt x="22" y="230"/>
                      </a:lnTo>
                      <a:lnTo>
                        <a:pt x="12" y="201"/>
                      </a:lnTo>
                      <a:lnTo>
                        <a:pt x="9" y="168"/>
                      </a:lnTo>
                      <a:lnTo>
                        <a:pt x="12" y="136"/>
                      </a:lnTo>
                      <a:lnTo>
                        <a:pt x="22" y="107"/>
                      </a:lnTo>
                      <a:lnTo>
                        <a:pt x="38" y="81"/>
                      </a:lnTo>
                      <a:lnTo>
                        <a:pt x="58" y="58"/>
                      </a:lnTo>
                      <a:lnTo>
                        <a:pt x="80" y="39"/>
                      </a:lnTo>
                      <a:lnTo>
                        <a:pt x="106" y="23"/>
                      </a:lnTo>
                      <a:lnTo>
                        <a:pt x="135" y="13"/>
                      </a:lnTo>
                      <a:lnTo>
                        <a:pt x="168" y="10"/>
                      </a:lnTo>
                      <a:lnTo>
                        <a:pt x="200" y="13"/>
                      </a:lnTo>
                      <a:lnTo>
                        <a:pt x="229" y="23"/>
                      </a:lnTo>
                      <a:lnTo>
                        <a:pt x="255" y="39"/>
                      </a:lnTo>
                      <a:lnTo>
                        <a:pt x="278" y="58"/>
                      </a:lnTo>
                      <a:lnTo>
                        <a:pt x="297" y="81"/>
                      </a:lnTo>
                      <a:lnTo>
                        <a:pt x="313" y="107"/>
                      </a:lnTo>
                      <a:lnTo>
                        <a:pt x="323" y="136"/>
                      </a:lnTo>
                      <a:lnTo>
                        <a:pt x="326" y="168"/>
                      </a:lnTo>
                      <a:close/>
                    </a:path>
                  </a:pathLst>
                </a:custGeom>
                <a:solidFill>
                  <a:srgbClr val="E53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0" name="Freeform 519"/>
                <p:cNvSpPr>
                  <a:spLocks noEditPoints="1"/>
                </p:cNvSpPr>
                <p:nvPr/>
              </p:nvSpPr>
              <p:spPr bwMode="auto">
                <a:xfrm>
                  <a:off x="2861" y="2595"/>
                  <a:ext cx="330" cy="327"/>
                </a:xfrm>
                <a:custGeom>
                  <a:avLst/>
                  <a:gdLst>
                    <a:gd name="T0" fmla="*/ 327 w 330"/>
                    <a:gd name="T1" fmla="*/ 146 h 327"/>
                    <a:gd name="T2" fmla="*/ 320 w 330"/>
                    <a:gd name="T3" fmla="*/ 114 h 327"/>
                    <a:gd name="T4" fmla="*/ 301 w 330"/>
                    <a:gd name="T5" fmla="*/ 72 h 327"/>
                    <a:gd name="T6" fmla="*/ 255 w 330"/>
                    <a:gd name="T7" fmla="*/ 26 h 327"/>
                    <a:gd name="T8" fmla="*/ 213 w 330"/>
                    <a:gd name="T9" fmla="*/ 7 h 327"/>
                    <a:gd name="T10" fmla="*/ 181 w 330"/>
                    <a:gd name="T11" fmla="*/ 0 h 327"/>
                    <a:gd name="T12" fmla="*/ 149 w 330"/>
                    <a:gd name="T13" fmla="*/ 0 h 327"/>
                    <a:gd name="T14" fmla="*/ 116 w 330"/>
                    <a:gd name="T15" fmla="*/ 7 h 327"/>
                    <a:gd name="T16" fmla="*/ 74 w 330"/>
                    <a:gd name="T17" fmla="*/ 26 h 327"/>
                    <a:gd name="T18" fmla="*/ 29 w 330"/>
                    <a:gd name="T19" fmla="*/ 72 h 327"/>
                    <a:gd name="T20" fmla="*/ 9 w 330"/>
                    <a:gd name="T21" fmla="*/ 114 h 327"/>
                    <a:gd name="T22" fmla="*/ 3 w 330"/>
                    <a:gd name="T23" fmla="*/ 146 h 327"/>
                    <a:gd name="T24" fmla="*/ 3 w 330"/>
                    <a:gd name="T25" fmla="*/ 178 h 327"/>
                    <a:gd name="T26" fmla="*/ 9 w 330"/>
                    <a:gd name="T27" fmla="*/ 211 h 327"/>
                    <a:gd name="T28" fmla="*/ 29 w 330"/>
                    <a:gd name="T29" fmla="*/ 253 h 327"/>
                    <a:gd name="T30" fmla="*/ 74 w 330"/>
                    <a:gd name="T31" fmla="*/ 298 h 327"/>
                    <a:gd name="T32" fmla="*/ 116 w 330"/>
                    <a:gd name="T33" fmla="*/ 318 h 327"/>
                    <a:gd name="T34" fmla="*/ 149 w 330"/>
                    <a:gd name="T35" fmla="*/ 324 h 327"/>
                    <a:gd name="T36" fmla="*/ 181 w 330"/>
                    <a:gd name="T37" fmla="*/ 324 h 327"/>
                    <a:gd name="T38" fmla="*/ 213 w 330"/>
                    <a:gd name="T39" fmla="*/ 318 h 327"/>
                    <a:gd name="T40" fmla="*/ 255 w 330"/>
                    <a:gd name="T41" fmla="*/ 298 h 327"/>
                    <a:gd name="T42" fmla="*/ 301 w 330"/>
                    <a:gd name="T43" fmla="*/ 253 h 327"/>
                    <a:gd name="T44" fmla="*/ 320 w 330"/>
                    <a:gd name="T45" fmla="*/ 211 h 327"/>
                    <a:gd name="T46" fmla="*/ 327 w 330"/>
                    <a:gd name="T47" fmla="*/ 178 h 327"/>
                    <a:gd name="T48" fmla="*/ 317 w 330"/>
                    <a:gd name="T49" fmla="*/ 162 h 327"/>
                    <a:gd name="T50" fmla="*/ 304 w 330"/>
                    <a:gd name="T51" fmla="*/ 220 h 327"/>
                    <a:gd name="T52" fmla="*/ 272 w 330"/>
                    <a:gd name="T53" fmla="*/ 269 h 327"/>
                    <a:gd name="T54" fmla="*/ 223 w 330"/>
                    <a:gd name="T55" fmla="*/ 301 h 327"/>
                    <a:gd name="T56" fmla="*/ 165 w 330"/>
                    <a:gd name="T57" fmla="*/ 314 h 327"/>
                    <a:gd name="T58" fmla="*/ 107 w 330"/>
                    <a:gd name="T59" fmla="*/ 301 h 327"/>
                    <a:gd name="T60" fmla="*/ 58 w 330"/>
                    <a:gd name="T61" fmla="*/ 269 h 327"/>
                    <a:gd name="T62" fmla="*/ 26 w 330"/>
                    <a:gd name="T63" fmla="*/ 220 h 327"/>
                    <a:gd name="T64" fmla="*/ 13 w 330"/>
                    <a:gd name="T65" fmla="*/ 162 h 327"/>
                    <a:gd name="T66" fmla="*/ 26 w 330"/>
                    <a:gd name="T67" fmla="*/ 104 h 327"/>
                    <a:gd name="T68" fmla="*/ 58 w 330"/>
                    <a:gd name="T69" fmla="*/ 55 h 327"/>
                    <a:gd name="T70" fmla="*/ 107 w 330"/>
                    <a:gd name="T71" fmla="*/ 23 h 327"/>
                    <a:gd name="T72" fmla="*/ 165 w 330"/>
                    <a:gd name="T73" fmla="*/ 10 h 327"/>
                    <a:gd name="T74" fmla="*/ 223 w 330"/>
                    <a:gd name="T75" fmla="*/ 23 h 327"/>
                    <a:gd name="T76" fmla="*/ 272 w 330"/>
                    <a:gd name="T77" fmla="*/ 55 h 327"/>
                    <a:gd name="T78" fmla="*/ 304 w 330"/>
                    <a:gd name="T79" fmla="*/ 104 h 327"/>
                    <a:gd name="T80" fmla="*/ 317 w 330"/>
                    <a:gd name="T81" fmla="*/ 162 h 32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330" h="327">
                      <a:moveTo>
                        <a:pt x="330" y="162"/>
                      </a:moveTo>
                      <a:lnTo>
                        <a:pt x="327" y="146"/>
                      </a:lnTo>
                      <a:lnTo>
                        <a:pt x="327" y="130"/>
                      </a:lnTo>
                      <a:lnTo>
                        <a:pt x="320" y="114"/>
                      </a:lnTo>
                      <a:lnTo>
                        <a:pt x="317" y="97"/>
                      </a:lnTo>
                      <a:lnTo>
                        <a:pt x="301" y="72"/>
                      </a:lnTo>
                      <a:lnTo>
                        <a:pt x="281" y="46"/>
                      </a:lnTo>
                      <a:lnTo>
                        <a:pt x="255" y="26"/>
                      </a:lnTo>
                      <a:lnTo>
                        <a:pt x="229" y="10"/>
                      </a:lnTo>
                      <a:lnTo>
                        <a:pt x="213" y="7"/>
                      </a:lnTo>
                      <a:lnTo>
                        <a:pt x="197" y="4"/>
                      </a:lnTo>
                      <a:lnTo>
                        <a:pt x="181" y="0"/>
                      </a:lnTo>
                      <a:lnTo>
                        <a:pt x="165" y="0"/>
                      </a:lnTo>
                      <a:lnTo>
                        <a:pt x="149" y="0"/>
                      </a:lnTo>
                      <a:lnTo>
                        <a:pt x="132" y="4"/>
                      </a:lnTo>
                      <a:lnTo>
                        <a:pt x="116" y="7"/>
                      </a:lnTo>
                      <a:lnTo>
                        <a:pt x="100" y="10"/>
                      </a:lnTo>
                      <a:lnTo>
                        <a:pt x="74" y="26"/>
                      </a:lnTo>
                      <a:lnTo>
                        <a:pt x="48" y="46"/>
                      </a:lnTo>
                      <a:lnTo>
                        <a:pt x="29" y="72"/>
                      </a:lnTo>
                      <a:lnTo>
                        <a:pt x="13" y="97"/>
                      </a:lnTo>
                      <a:lnTo>
                        <a:pt x="9" y="114"/>
                      </a:lnTo>
                      <a:lnTo>
                        <a:pt x="3" y="130"/>
                      </a:lnTo>
                      <a:lnTo>
                        <a:pt x="3" y="146"/>
                      </a:lnTo>
                      <a:lnTo>
                        <a:pt x="0" y="162"/>
                      </a:lnTo>
                      <a:lnTo>
                        <a:pt x="3" y="178"/>
                      </a:lnTo>
                      <a:lnTo>
                        <a:pt x="3" y="195"/>
                      </a:lnTo>
                      <a:lnTo>
                        <a:pt x="9" y="211"/>
                      </a:lnTo>
                      <a:lnTo>
                        <a:pt x="13" y="227"/>
                      </a:lnTo>
                      <a:lnTo>
                        <a:pt x="29" y="253"/>
                      </a:lnTo>
                      <a:lnTo>
                        <a:pt x="48" y="279"/>
                      </a:lnTo>
                      <a:lnTo>
                        <a:pt x="74" y="298"/>
                      </a:lnTo>
                      <a:lnTo>
                        <a:pt x="100" y="314"/>
                      </a:lnTo>
                      <a:lnTo>
                        <a:pt x="116" y="318"/>
                      </a:lnTo>
                      <a:lnTo>
                        <a:pt x="132" y="324"/>
                      </a:lnTo>
                      <a:lnTo>
                        <a:pt x="149" y="324"/>
                      </a:lnTo>
                      <a:lnTo>
                        <a:pt x="165" y="327"/>
                      </a:lnTo>
                      <a:lnTo>
                        <a:pt x="181" y="324"/>
                      </a:lnTo>
                      <a:lnTo>
                        <a:pt x="197" y="324"/>
                      </a:lnTo>
                      <a:lnTo>
                        <a:pt x="213" y="318"/>
                      </a:lnTo>
                      <a:lnTo>
                        <a:pt x="229" y="314"/>
                      </a:lnTo>
                      <a:lnTo>
                        <a:pt x="255" y="298"/>
                      </a:lnTo>
                      <a:lnTo>
                        <a:pt x="281" y="279"/>
                      </a:lnTo>
                      <a:lnTo>
                        <a:pt x="301" y="253"/>
                      </a:lnTo>
                      <a:lnTo>
                        <a:pt x="317" y="227"/>
                      </a:lnTo>
                      <a:lnTo>
                        <a:pt x="320" y="211"/>
                      </a:lnTo>
                      <a:lnTo>
                        <a:pt x="327" y="195"/>
                      </a:lnTo>
                      <a:lnTo>
                        <a:pt x="327" y="178"/>
                      </a:lnTo>
                      <a:lnTo>
                        <a:pt x="330" y="162"/>
                      </a:lnTo>
                      <a:close/>
                      <a:moveTo>
                        <a:pt x="317" y="162"/>
                      </a:moveTo>
                      <a:lnTo>
                        <a:pt x="314" y="195"/>
                      </a:lnTo>
                      <a:lnTo>
                        <a:pt x="304" y="220"/>
                      </a:lnTo>
                      <a:lnTo>
                        <a:pt x="291" y="246"/>
                      </a:lnTo>
                      <a:lnTo>
                        <a:pt x="272" y="269"/>
                      </a:lnTo>
                      <a:lnTo>
                        <a:pt x="249" y="288"/>
                      </a:lnTo>
                      <a:lnTo>
                        <a:pt x="223" y="301"/>
                      </a:lnTo>
                      <a:lnTo>
                        <a:pt x="194" y="311"/>
                      </a:lnTo>
                      <a:lnTo>
                        <a:pt x="165" y="314"/>
                      </a:lnTo>
                      <a:lnTo>
                        <a:pt x="136" y="311"/>
                      </a:lnTo>
                      <a:lnTo>
                        <a:pt x="107" y="301"/>
                      </a:lnTo>
                      <a:lnTo>
                        <a:pt x="81" y="288"/>
                      </a:lnTo>
                      <a:lnTo>
                        <a:pt x="58" y="269"/>
                      </a:lnTo>
                      <a:lnTo>
                        <a:pt x="39" y="246"/>
                      </a:lnTo>
                      <a:lnTo>
                        <a:pt x="26" y="220"/>
                      </a:lnTo>
                      <a:lnTo>
                        <a:pt x="16" y="195"/>
                      </a:lnTo>
                      <a:lnTo>
                        <a:pt x="13" y="162"/>
                      </a:lnTo>
                      <a:lnTo>
                        <a:pt x="16" y="133"/>
                      </a:lnTo>
                      <a:lnTo>
                        <a:pt x="26" y="104"/>
                      </a:lnTo>
                      <a:lnTo>
                        <a:pt x="39" y="78"/>
                      </a:lnTo>
                      <a:lnTo>
                        <a:pt x="58" y="55"/>
                      </a:lnTo>
                      <a:lnTo>
                        <a:pt x="81" y="36"/>
                      </a:lnTo>
                      <a:lnTo>
                        <a:pt x="107" y="23"/>
                      </a:lnTo>
                      <a:lnTo>
                        <a:pt x="136" y="13"/>
                      </a:lnTo>
                      <a:lnTo>
                        <a:pt x="165" y="10"/>
                      </a:lnTo>
                      <a:lnTo>
                        <a:pt x="194" y="13"/>
                      </a:lnTo>
                      <a:lnTo>
                        <a:pt x="223" y="23"/>
                      </a:lnTo>
                      <a:lnTo>
                        <a:pt x="249" y="36"/>
                      </a:lnTo>
                      <a:lnTo>
                        <a:pt x="272" y="55"/>
                      </a:lnTo>
                      <a:lnTo>
                        <a:pt x="291" y="78"/>
                      </a:lnTo>
                      <a:lnTo>
                        <a:pt x="304" y="104"/>
                      </a:lnTo>
                      <a:lnTo>
                        <a:pt x="314" y="133"/>
                      </a:lnTo>
                      <a:lnTo>
                        <a:pt x="317" y="162"/>
                      </a:lnTo>
                      <a:close/>
                    </a:path>
                  </a:pathLst>
                </a:custGeom>
                <a:solidFill>
                  <a:srgbClr val="E532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1" name="Freeform 520"/>
                <p:cNvSpPr>
                  <a:spLocks noEditPoints="1"/>
                </p:cNvSpPr>
                <p:nvPr/>
              </p:nvSpPr>
              <p:spPr bwMode="auto">
                <a:xfrm>
                  <a:off x="2867" y="2599"/>
                  <a:ext cx="317" cy="317"/>
                </a:xfrm>
                <a:custGeom>
                  <a:avLst/>
                  <a:gdLst>
                    <a:gd name="T0" fmla="*/ 314 w 317"/>
                    <a:gd name="T1" fmla="*/ 126 h 317"/>
                    <a:gd name="T2" fmla="*/ 288 w 317"/>
                    <a:gd name="T3" fmla="*/ 71 h 317"/>
                    <a:gd name="T4" fmla="*/ 246 w 317"/>
                    <a:gd name="T5" fmla="*/ 29 h 317"/>
                    <a:gd name="T6" fmla="*/ 191 w 317"/>
                    <a:gd name="T7" fmla="*/ 3 h 317"/>
                    <a:gd name="T8" fmla="*/ 126 w 317"/>
                    <a:gd name="T9" fmla="*/ 3 h 317"/>
                    <a:gd name="T10" fmla="*/ 71 w 317"/>
                    <a:gd name="T11" fmla="*/ 29 h 317"/>
                    <a:gd name="T12" fmla="*/ 29 w 317"/>
                    <a:gd name="T13" fmla="*/ 71 h 317"/>
                    <a:gd name="T14" fmla="*/ 3 w 317"/>
                    <a:gd name="T15" fmla="*/ 126 h 317"/>
                    <a:gd name="T16" fmla="*/ 3 w 317"/>
                    <a:gd name="T17" fmla="*/ 191 h 317"/>
                    <a:gd name="T18" fmla="*/ 29 w 317"/>
                    <a:gd name="T19" fmla="*/ 246 h 317"/>
                    <a:gd name="T20" fmla="*/ 71 w 317"/>
                    <a:gd name="T21" fmla="*/ 291 h 317"/>
                    <a:gd name="T22" fmla="*/ 126 w 317"/>
                    <a:gd name="T23" fmla="*/ 314 h 317"/>
                    <a:gd name="T24" fmla="*/ 191 w 317"/>
                    <a:gd name="T25" fmla="*/ 314 h 317"/>
                    <a:gd name="T26" fmla="*/ 246 w 317"/>
                    <a:gd name="T27" fmla="*/ 291 h 317"/>
                    <a:gd name="T28" fmla="*/ 288 w 317"/>
                    <a:gd name="T29" fmla="*/ 246 h 317"/>
                    <a:gd name="T30" fmla="*/ 314 w 317"/>
                    <a:gd name="T31" fmla="*/ 191 h 317"/>
                    <a:gd name="T32" fmla="*/ 304 w 317"/>
                    <a:gd name="T33" fmla="*/ 158 h 317"/>
                    <a:gd name="T34" fmla="*/ 295 w 317"/>
                    <a:gd name="T35" fmla="*/ 216 h 317"/>
                    <a:gd name="T36" fmla="*/ 262 w 317"/>
                    <a:gd name="T37" fmla="*/ 262 h 317"/>
                    <a:gd name="T38" fmla="*/ 217 w 317"/>
                    <a:gd name="T39" fmla="*/ 294 h 317"/>
                    <a:gd name="T40" fmla="*/ 159 w 317"/>
                    <a:gd name="T41" fmla="*/ 304 h 317"/>
                    <a:gd name="T42" fmla="*/ 101 w 317"/>
                    <a:gd name="T43" fmla="*/ 294 h 317"/>
                    <a:gd name="T44" fmla="*/ 55 w 317"/>
                    <a:gd name="T45" fmla="*/ 262 h 317"/>
                    <a:gd name="T46" fmla="*/ 23 w 317"/>
                    <a:gd name="T47" fmla="*/ 216 h 317"/>
                    <a:gd name="T48" fmla="*/ 13 w 317"/>
                    <a:gd name="T49" fmla="*/ 158 h 317"/>
                    <a:gd name="T50" fmla="*/ 23 w 317"/>
                    <a:gd name="T51" fmla="*/ 103 h 317"/>
                    <a:gd name="T52" fmla="*/ 55 w 317"/>
                    <a:gd name="T53" fmla="*/ 55 h 317"/>
                    <a:gd name="T54" fmla="*/ 101 w 317"/>
                    <a:gd name="T55" fmla="*/ 22 h 317"/>
                    <a:gd name="T56" fmla="*/ 159 w 317"/>
                    <a:gd name="T57" fmla="*/ 13 h 317"/>
                    <a:gd name="T58" fmla="*/ 217 w 317"/>
                    <a:gd name="T59" fmla="*/ 22 h 317"/>
                    <a:gd name="T60" fmla="*/ 262 w 317"/>
                    <a:gd name="T61" fmla="*/ 55 h 317"/>
                    <a:gd name="T62" fmla="*/ 295 w 317"/>
                    <a:gd name="T63" fmla="*/ 103 h 317"/>
                    <a:gd name="T64" fmla="*/ 304 w 317"/>
                    <a:gd name="T65" fmla="*/ 158 h 3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7" h="317">
                      <a:moveTo>
                        <a:pt x="317" y="158"/>
                      </a:moveTo>
                      <a:lnTo>
                        <a:pt x="314" y="126"/>
                      </a:lnTo>
                      <a:lnTo>
                        <a:pt x="304" y="97"/>
                      </a:lnTo>
                      <a:lnTo>
                        <a:pt x="288" y="71"/>
                      </a:lnTo>
                      <a:lnTo>
                        <a:pt x="272" y="48"/>
                      </a:lnTo>
                      <a:lnTo>
                        <a:pt x="246" y="29"/>
                      </a:lnTo>
                      <a:lnTo>
                        <a:pt x="220" y="13"/>
                      </a:lnTo>
                      <a:lnTo>
                        <a:pt x="191" y="3"/>
                      </a:lnTo>
                      <a:lnTo>
                        <a:pt x="159" y="0"/>
                      </a:lnTo>
                      <a:lnTo>
                        <a:pt x="126" y="3"/>
                      </a:lnTo>
                      <a:lnTo>
                        <a:pt x="97" y="13"/>
                      </a:lnTo>
                      <a:lnTo>
                        <a:pt x="71" y="29"/>
                      </a:lnTo>
                      <a:lnTo>
                        <a:pt x="49" y="48"/>
                      </a:lnTo>
                      <a:lnTo>
                        <a:pt x="29" y="71"/>
                      </a:lnTo>
                      <a:lnTo>
                        <a:pt x="13" y="97"/>
                      </a:lnTo>
                      <a:lnTo>
                        <a:pt x="3" y="126"/>
                      </a:lnTo>
                      <a:lnTo>
                        <a:pt x="0" y="158"/>
                      </a:lnTo>
                      <a:lnTo>
                        <a:pt x="3" y="191"/>
                      </a:lnTo>
                      <a:lnTo>
                        <a:pt x="13" y="220"/>
                      </a:lnTo>
                      <a:lnTo>
                        <a:pt x="29" y="246"/>
                      </a:lnTo>
                      <a:lnTo>
                        <a:pt x="49" y="271"/>
                      </a:lnTo>
                      <a:lnTo>
                        <a:pt x="71" y="291"/>
                      </a:lnTo>
                      <a:lnTo>
                        <a:pt x="97" y="304"/>
                      </a:lnTo>
                      <a:lnTo>
                        <a:pt x="126" y="314"/>
                      </a:lnTo>
                      <a:lnTo>
                        <a:pt x="159" y="317"/>
                      </a:lnTo>
                      <a:lnTo>
                        <a:pt x="191" y="314"/>
                      </a:lnTo>
                      <a:lnTo>
                        <a:pt x="220" y="304"/>
                      </a:lnTo>
                      <a:lnTo>
                        <a:pt x="246" y="291"/>
                      </a:lnTo>
                      <a:lnTo>
                        <a:pt x="272" y="271"/>
                      </a:lnTo>
                      <a:lnTo>
                        <a:pt x="288" y="246"/>
                      </a:lnTo>
                      <a:lnTo>
                        <a:pt x="304" y="220"/>
                      </a:lnTo>
                      <a:lnTo>
                        <a:pt x="314" y="191"/>
                      </a:lnTo>
                      <a:lnTo>
                        <a:pt x="317" y="158"/>
                      </a:lnTo>
                      <a:close/>
                      <a:moveTo>
                        <a:pt x="304" y="158"/>
                      </a:moveTo>
                      <a:lnTo>
                        <a:pt x="301" y="187"/>
                      </a:lnTo>
                      <a:lnTo>
                        <a:pt x="295" y="216"/>
                      </a:lnTo>
                      <a:lnTo>
                        <a:pt x="278" y="239"/>
                      </a:lnTo>
                      <a:lnTo>
                        <a:pt x="262" y="262"/>
                      </a:lnTo>
                      <a:lnTo>
                        <a:pt x="240" y="281"/>
                      </a:lnTo>
                      <a:lnTo>
                        <a:pt x="217" y="294"/>
                      </a:lnTo>
                      <a:lnTo>
                        <a:pt x="188" y="301"/>
                      </a:lnTo>
                      <a:lnTo>
                        <a:pt x="159" y="304"/>
                      </a:lnTo>
                      <a:lnTo>
                        <a:pt x="130" y="301"/>
                      </a:lnTo>
                      <a:lnTo>
                        <a:pt x="101" y="294"/>
                      </a:lnTo>
                      <a:lnTo>
                        <a:pt x="78" y="281"/>
                      </a:lnTo>
                      <a:lnTo>
                        <a:pt x="55" y="262"/>
                      </a:lnTo>
                      <a:lnTo>
                        <a:pt x="39" y="239"/>
                      </a:lnTo>
                      <a:lnTo>
                        <a:pt x="23" y="216"/>
                      </a:lnTo>
                      <a:lnTo>
                        <a:pt x="16" y="187"/>
                      </a:lnTo>
                      <a:lnTo>
                        <a:pt x="13" y="158"/>
                      </a:lnTo>
                      <a:lnTo>
                        <a:pt x="16" y="129"/>
                      </a:lnTo>
                      <a:lnTo>
                        <a:pt x="23" y="103"/>
                      </a:lnTo>
                      <a:lnTo>
                        <a:pt x="39" y="77"/>
                      </a:lnTo>
                      <a:lnTo>
                        <a:pt x="55" y="55"/>
                      </a:lnTo>
                      <a:lnTo>
                        <a:pt x="78" y="38"/>
                      </a:lnTo>
                      <a:lnTo>
                        <a:pt x="101" y="22"/>
                      </a:lnTo>
                      <a:lnTo>
                        <a:pt x="130" y="16"/>
                      </a:lnTo>
                      <a:lnTo>
                        <a:pt x="159" y="13"/>
                      </a:lnTo>
                      <a:lnTo>
                        <a:pt x="188" y="16"/>
                      </a:lnTo>
                      <a:lnTo>
                        <a:pt x="217" y="22"/>
                      </a:lnTo>
                      <a:lnTo>
                        <a:pt x="240" y="38"/>
                      </a:lnTo>
                      <a:lnTo>
                        <a:pt x="262" y="55"/>
                      </a:lnTo>
                      <a:lnTo>
                        <a:pt x="278" y="77"/>
                      </a:lnTo>
                      <a:lnTo>
                        <a:pt x="295" y="103"/>
                      </a:lnTo>
                      <a:lnTo>
                        <a:pt x="301" y="129"/>
                      </a:lnTo>
                      <a:lnTo>
                        <a:pt x="304" y="158"/>
                      </a:lnTo>
                      <a:close/>
                    </a:path>
                  </a:pathLst>
                </a:custGeom>
                <a:solidFill>
                  <a:srgbClr val="E532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2" name="Freeform 521"/>
                <p:cNvSpPr>
                  <a:spLocks noEditPoints="1"/>
                </p:cNvSpPr>
                <p:nvPr/>
              </p:nvSpPr>
              <p:spPr bwMode="auto">
                <a:xfrm>
                  <a:off x="2874" y="2605"/>
                  <a:ext cx="304" cy="304"/>
                </a:xfrm>
                <a:custGeom>
                  <a:avLst/>
                  <a:gdLst>
                    <a:gd name="T0" fmla="*/ 301 w 304"/>
                    <a:gd name="T1" fmla="*/ 123 h 304"/>
                    <a:gd name="T2" fmla="*/ 278 w 304"/>
                    <a:gd name="T3" fmla="*/ 68 h 304"/>
                    <a:gd name="T4" fmla="*/ 236 w 304"/>
                    <a:gd name="T5" fmla="*/ 26 h 304"/>
                    <a:gd name="T6" fmla="*/ 181 w 304"/>
                    <a:gd name="T7" fmla="*/ 3 h 304"/>
                    <a:gd name="T8" fmla="*/ 123 w 304"/>
                    <a:gd name="T9" fmla="*/ 3 h 304"/>
                    <a:gd name="T10" fmla="*/ 68 w 304"/>
                    <a:gd name="T11" fmla="*/ 26 h 304"/>
                    <a:gd name="T12" fmla="*/ 26 w 304"/>
                    <a:gd name="T13" fmla="*/ 68 h 304"/>
                    <a:gd name="T14" fmla="*/ 3 w 304"/>
                    <a:gd name="T15" fmla="*/ 123 h 304"/>
                    <a:gd name="T16" fmla="*/ 3 w 304"/>
                    <a:gd name="T17" fmla="*/ 185 h 304"/>
                    <a:gd name="T18" fmla="*/ 26 w 304"/>
                    <a:gd name="T19" fmla="*/ 236 h 304"/>
                    <a:gd name="T20" fmla="*/ 68 w 304"/>
                    <a:gd name="T21" fmla="*/ 278 h 304"/>
                    <a:gd name="T22" fmla="*/ 123 w 304"/>
                    <a:gd name="T23" fmla="*/ 301 h 304"/>
                    <a:gd name="T24" fmla="*/ 181 w 304"/>
                    <a:gd name="T25" fmla="*/ 301 h 304"/>
                    <a:gd name="T26" fmla="*/ 236 w 304"/>
                    <a:gd name="T27" fmla="*/ 278 h 304"/>
                    <a:gd name="T28" fmla="*/ 278 w 304"/>
                    <a:gd name="T29" fmla="*/ 236 h 304"/>
                    <a:gd name="T30" fmla="*/ 301 w 304"/>
                    <a:gd name="T31" fmla="*/ 185 h 304"/>
                    <a:gd name="T32" fmla="*/ 291 w 304"/>
                    <a:gd name="T33" fmla="*/ 152 h 304"/>
                    <a:gd name="T34" fmla="*/ 281 w 304"/>
                    <a:gd name="T35" fmla="*/ 207 h 304"/>
                    <a:gd name="T36" fmla="*/ 252 w 304"/>
                    <a:gd name="T37" fmla="*/ 253 h 304"/>
                    <a:gd name="T38" fmla="*/ 207 w 304"/>
                    <a:gd name="T39" fmla="*/ 282 h 304"/>
                    <a:gd name="T40" fmla="*/ 152 w 304"/>
                    <a:gd name="T41" fmla="*/ 291 h 304"/>
                    <a:gd name="T42" fmla="*/ 97 w 304"/>
                    <a:gd name="T43" fmla="*/ 282 h 304"/>
                    <a:gd name="T44" fmla="*/ 51 w 304"/>
                    <a:gd name="T45" fmla="*/ 253 h 304"/>
                    <a:gd name="T46" fmla="*/ 22 w 304"/>
                    <a:gd name="T47" fmla="*/ 207 h 304"/>
                    <a:gd name="T48" fmla="*/ 13 w 304"/>
                    <a:gd name="T49" fmla="*/ 152 h 304"/>
                    <a:gd name="T50" fmla="*/ 22 w 304"/>
                    <a:gd name="T51" fmla="*/ 97 h 304"/>
                    <a:gd name="T52" fmla="*/ 51 w 304"/>
                    <a:gd name="T53" fmla="*/ 52 h 304"/>
                    <a:gd name="T54" fmla="*/ 97 w 304"/>
                    <a:gd name="T55" fmla="*/ 23 h 304"/>
                    <a:gd name="T56" fmla="*/ 152 w 304"/>
                    <a:gd name="T57" fmla="*/ 13 h 304"/>
                    <a:gd name="T58" fmla="*/ 207 w 304"/>
                    <a:gd name="T59" fmla="*/ 23 h 304"/>
                    <a:gd name="T60" fmla="*/ 252 w 304"/>
                    <a:gd name="T61" fmla="*/ 52 h 304"/>
                    <a:gd name="T62" fmla="*/ 281 w 304"/>
                    <a:gd name="T63" fmla="*/ 97 h 304"/>
                    <a:gd name="T64" fmla="*/ 291 w 304"/>
                    <a:gd name="T65" fmla="*/ 152 h 30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04" h="304">
                      <a:moveTo>
                        <a:pt x="304" y="152"/>
                      </a:moveTo>
                      <a:lnTo>
                        <a:pt x="301" y="123"/>
                      </a:lnTo>
                      <a:lnTo>
                        <a:pt x="291" y="94"/>
                      </a:lnTo>
                      <a:lnTo>
                        <a:pt x="278" y="68"/>
                      </a:lnTo>
                      <a:lnTo>
                        <a:pt x="259" y="45"/>
                      </a:lnTo>
                      <a:lnTo>
                        <a:pt x="236" y="26"/>
                      </a:lnTo>
                      <a:lnTo>
                        <a:pt x="210" y="13"/>
                      </a:lnTo>
                      <a:lnTo>
                        <a:pt x="181" y="3"/>
                      </a:lnTo>
                      <a:lnTo>
                        <a:pt x="152" y="0"/>
                      </a:lnTo>
                      <a:lnTo>
                        <a:pt x="123" y="3"/>
                      </a:lnTo>
                      <a:lnTo>
                        <a:pt x="94" y="13"/>
                      </a:lnTo>
                      <a:lnTo>
                        <a:pt x="68" y="26"/>
                      </a:lnTo>
                      <a:lnTo>
                        <a:pt x="45" y="45"/>
                      </a:lnTo>
                      <a:lnTo>
                        <a:pt x="26" y="68"/>
                      </a:lnTo>
                      <a:lnTo>
                        <a:pt x="13" y="94"/>
                      </a:lnTo>
                      <a:lnTo>
                        <a:pt x="3" y="123"/>
                      </a:lnTo>
                      <a:lnTo>
                        <a:pt x="0" y="152"/>
                      </a:lnTo>
                      <a:lnTo>
                        <a:pt x="3" y="185"/>
                      </a:lnTo>
                      <a:lnTo>
                        <a:pt x="13" y="210"/>
                      </a:lnTo>
                      <a:lnTo>
                        <a:pt x="26" y="236"/>
                      </a:lnTo>
                      <a:lnTo>
                        <a:pt x="45" y="259"/>
                      </a:lnTo>
                      <a:lnTo>
                        <a:pt x="68" y="278"/>
                      </a:lnTo>
                      <a:lnTo>
                        <a:pt x="94" y="291"/>
                      </a:lnTo>
                      <a:lnTo>
                        <a:pt x="123" y="301"/>
                      </a:lnTo>
                      <a:lnTo>
                        <a:pt x="152" y="304"/>
                      </a:lnTo>
                      <a:lnTo>
                        <a:pt x="181" y="301"/>
                      </a:lnTo>
                      <a:lnTo>
                        <a:pt x="210" y="291"/>
                      </a:lnTo>
                      <a:lnTo>
                        <a:pt x="236" y="278"/>
                      </a:lnTo>
                      <a:lnTo>
                        <a:pt x="259" y="259"/>
                      </a:lnTo>
                      <a:lnTo>
                        <a:pt x="278" y="236"/>
                      </a:lnTo>
                      <a:lnTo>
                        <a:pt x="291" y="210"/>
                      </a:lnTo>
                      <a:lnTo>
                        <a:pt x="301" y="185"/>
                      </a:lnTo>
                      <a:lnTo>
                        <a:pt x="304" y="152"/>
                      </a:lnTo>
                      <a:close/>
                      <a:moveTo>
                        <a:pt x="291" y="152"/>
                      </a:moveTo>
                      <a:lnTo>
                        <a:pt x="288" y="181"/>
                      </a:lnTo>
                      <a:lnTo>
                        <a:pt x="281" y="207"/>
                      </a:lnTo>
                      <a:lnTo>
                        <a:pt x="268" y="230"/>
                      </a:lnTo>
                      <a:lnTo>
                        <a:pt x="252" y="253"/>
                      </a:lnTo>
                      <a:lnTo>
                        <a:pt x="229" y="269"/>
                      </a:lnTo>
                      <a:lnTo>
                        <a:pt x="207" y="282"/>
                      </a:lnTo>
                      <a:lnTo>
                        <a:pt x="181" y="291"/>
                      </a:lnTo>
                      <a:lnTo>
                        <a:pt x="152" y="291"/>
                      </a:lnTo>
                      <a:lnTo>
                        <a:pt x="123" y="291"/>
                      </a:lnTo>
                      <a:lnTo>
                        <a:pt x="97" y="282"/>
                      </a:lnTo>
                      <a:lnTo>
                        <a:pt x="74" y="269"/>
                      </a:lnTo>
                      <a:lnTo>
                        <a:pt x="51" y="253"/>
                      </a:lnTo>
                      <a:lnTo>
                        <a:pt x="35" y="230"/>
                      </a:lnTo>
                      <a:lnTo>
                        <a:pt x="22" y="207"/>
                      </a:lnTo>
                      <a:lnTo>
                        <a:pt x="16" y="181"/>
                      </a:lnTo>
                      <a:lnTo>
                        <a:pt x="13" y="152"/>
                      </a:lnTo>
                      <a:lnTo>
                        <a:pt x="16" y="123"/>
                      </a:lnTo>
                      <a:lnTo>
                        <a:pt x="22" y="97"/>
                      </a:lnTo>
                      <a:lnTo>
                        <a:pt x="35" y="75"/>
                      </a:lnTo>
                      <a:lnTo>
                        <a:pt x="51" y="52"/>
                      </a:lnTo>
                      <a:lnTo>
                        <a:pt x="74" y="36"/>
                      </a:lnTo>
                      <a:lnTo>
                        <a:pt x="97" y="23"/>
                      </a:lnTo>
                      <a:lnTo>
                        <a:pt x="123" y="16"/>
                      </a:lnTo>
                      <a:lnTo>
                        <a:pt x="152" y="13"/>
                      </a:lnTo>
                      <a:lnTo>
                        <a:pt x="181" y="16"/>
                      </a:lnTo>
                      <a:lnTo>
                        <a:pt x="207" y="23"/>
                      </a:lnTo>
                      <a:lnTo>
                        <a:pt x="229" y="36"/>
                      </a:lnTo>
                      <a:lnTo>
                        <a:pt x="252" y="52"/>
                      </a:lnTo>
                      <a:lnTo>
                        <a:pt x="268" y="75"/>
                      </a:lnTo>
                      <a:lnTo>
                        <a:pt x="281" y="97"/>
                      </a:lnTo>
                      <a:lnTo>
                        <a:pt x="288" y="123"/>
                      </a:lnTo>
                      <a:lnTo>
                        <a:pt x="291" y="152"/>
                      </a:lnTo>
                      <a:close/>
                    </a:path>
                  </a:pathLst>
                </a:custGeom>
                <a:solidFill>
                  <a:srgbClr val="E531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3" name="Freeform 522"/>
                <p:cNvSpPr>
                  <a:spLocks noEditPoints="1"/>
                </p:cNvSpPr>
                <p:nvPr/>
              </p:nvSpPr>
              <p:spPr bwMode="auto">
                <a:xfrm>
                  <a:off x="2880" y="2612"/>
                  <a:ext cx="291" cy="291"/>
                </a:xfrm>
                <a:custGeom>
                  <a:avLst/>
                  <a:gdLst>
                    <a:gd name="T0" fmla="*/ 288 w 291"/>
                    <a:gd name="T1" fmla="*/ 116 h 291"/>
                    <a:gd name="T2" fmla="*/ 265 w 291"/>
                    <a:gd name="T3" fmla="*/ 64 h 291"/>
                    <a:gd name="T4" fmla="*/ 227 w 291"/>
                    <a:gd name="T5" fmla="*/ 25 h 291"/>
                    <a:gd name="T6" fmla="*/ 175 w 291"/>
                    <a:gd name="T7" fmla="*/ 3 h 291"/>
                    <a:gd name="T8" fmla="*/ 117 w 291"/>
                    <a:gd name="T9" fmla="*/ 3 h 291"/>
                    <a:gd name="T10" fmla="*/ 65 w 291"/>
                    <a:gd name="T11" fmla="*/ 25 h 291"/>
                    <a:gd name="T12" fmla="*/ 26 w 291"/>
                    <a:gd name="T13" fmla="*/ 64 h 291"/>
                    <a:gd name="T14" fmla="*/ 3 w 291"/>
                    <a:gd name="T15" fmla="*/ 116 h 291"/>
                    <a:gd name="T16" fmla="*/ 3 w 291"/>
                    <a:gd name="T17" fmla="*/ 174 h 291"/>
                    <a:gd name="T18" fmla="*/ 26 w 291"/>
                    <a:gd name="T19" fmla="*/ 226 h 291"/>
                    <a:gd name="T20" fmla="*/ 65 w 291"/>
                    <a:gd name="T21" fmla="*/ 268 h 291"/>
                    <a:gd name="T22" fmla="*/ 117 w 291"/>
                    <a:gd name="T23" fmla="*/ 288 h 291"/>
                    <a:gd name="T24" fmla="*/ 175 w 291"/>
                    <a:gd name="T25" fmla="*/ 288 h 291"/>
                    <a:gd name="T26" fmla="*/ 227 w 291"/>
                    <a:gd name="T27" fmla="*/ 268 h 291"/>
                    <a:gd name="T28" fmla="*/ 265 w 291"/>
                    <a:gd name="T29" fmla="*/ 226 h 291"/>
                    <a:gd name="T30" fmla="*/ 288 w 291"/>
                    <a:gd name="T31" fmla="*/ 174 h 291"/>
                    <a:gd name="T32" fmla="*/ 282 w 291"/>
                    <a:gd name="T33" fmla="*/ 145 h 291"/>
                    <a:gd name="T34" fmla="*/ 269 w 291"/>
                    <a:gd name="T35" fmla="*/ 197 h 291"/>
                    <a:gd name="T36" fmla="*/ 240 w 291"/>
                    <a:gd name="T37" fmla="*/ 239 h 291"/>
                    <a:gd name="T38" fmla="*/ 198 w 291"/>
                    <a:gd name="T39" fmla="*/ 268 h 291"/>
                    <a:gd name="T40" fmla="*/ 146 w 291"/>
                    <a:gd name="T41" fmla="*/ 281 h 291"/>
                    <a:gd name="T42" fmla="*/ 94 w 291"/>
                    <a:gd name="T43" fmla="*/ 268 h 291"/>
                    <a:gd name="T44" fmla="*/ 52 w 291"/>
                    <a:gd name="T45" fmla="*/ 239 h 291"/>
                    <a:gd name="T46" fmla="*/ 23 w 291"/>
                    <a:gd name="T47" fmla="*/ 197 h 291"/>
                    <a:gd name="T48" fmla="*/ 10 w 291"/>
                    <a:gd name="T49" fmla="*/ 145 h 291"/>
                    <a:gd name="T50" fmla="*/ 23 w 291"/>
                    <a:gd name="T51" fmla="*/ 93 h 291"/>
                    <a:gd name="T52" fmla="*/ 52 w 291"/>
                    <a:gd name="T53" fmla="*/ 51 h 291"/>
                    <a:gd name="T54" fmla="*/ 94 w 291"/>
                    <a:gd name="T55" fmla="*/ 22 h 291"/>
                    <a:gd name="T56" fmla="*/ 146 w 291"/>
                    <a:gd name="T57" fmla="*/ 12 h 291"/>
                    <a:gd name="T58" fmla="*/ 198 w 291"/>
                    <a:gd name="T59" fmla="*/ 22 h 291"/>
                    <a:gd name="T60" fmla="*/ 240 w 291"/>
                    <a:gd name="T61" fmla="*/ 51 h 291"/>
                    <a:gd name="T62" fmla="*/ 269 w 291"/>
                    <a:gd name="T63" fmla="*/ 93 h 291"/>
                    <a:gd name="T64" fmla="*/ 282 w 291"/>
                    <a:gd name="T65" fmla="*/ 145 h 29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1" h="291">
                      <a:moveTo>
                        <a:pt x="291" y="145"/>
                      </a:moveTo>
                      <a:lnTo>
                        <a:pt x="288" y="116"/>
                      </a:lnTo>
                      <a:lnTo>
                        <a:pt x="282" y="90"/>
                      </a:lnTo>
                      <a:lnTo>
                        <a:pt x="265" y="64"/>
                      </a:lnTo>
                      <a:lnTo>
                        <a:pt x="249" y="42"/>
                      </a:lnTo>
                      <a:lnTo>
                        <a:pt x="227" y="25"/>
                      </a:lnTo>
                      <a:lnTo>
                        <a:pt x="204" y="9"/>
                      </a:lnTo>
                      <a:lnTo>
                        <a:pt x="175" y="3"/>
                      </a:lnTo>
                      <a:lnTo>
                        <a:pt x="146" y="0"/>
                      </a:lnTo>
                      <a:lnTo>
                        <a:pt x="117" y="3"/>
                      </a:lnTo>
                      <a:lnTo>
                        <a:pt x="88" y="9"/>
                      </a:lnTo>
                      <a:lnTo>
                        <a:pt x="65" y="25"/>
                      </a:lnTo>
                      <a:lnTo>
                        <a:pt x="42" y="42"/>
                      </a:lnTo>
                      <a:lnTo>
                        <a:pt x="26" y="64"/>
                      </a:lnTo>
                      <a:lnTo>
                        <a:pt x="10" y="90"/>
                      </a:lnTo>
                      <a:lnTo>
                        <a:pt x="3" y="116"/>
                      </a:lnTo>
                      <a:lnTo>
                        <a:pt x="0" y="145"/>
                      </a:lnTo>
                      <a:lnTo>
                        <a:pt x="3" y="174"/>
                      </a:lnTo>
                      <a:lnTo>
                        <a:pt x="10" y="203"/>
                      </a:lnTo>
                      <a:lnTo>
                        <a:pt x="26" y="226"/>
                      </a:lnTo>
                      <a:lnTo>
                        <a:pt x="42" y="249"/>
                      </a:lnTo>
                      <a:lnTo>
                        <a:pt x="65" y="268"/>
                      </a:lnTo>
                      <a:lnTo>
                        <a:pt x="88" y="281"/>
                      </a:lnTo>
                      <a:lnTo>
                        <a:pt x="117" y="288"/>
                      </a:lnTo>
                      <a:lnTo>
                        <a:pt x="146" y="291"/>
                      </a:lnTo>
                      <a:lnTo>
                        <a:pt x="175" y="288"/>
                      </a:lnTo>
                      <a:lnTo>
                        <a:pt x="204" y="281"/>
                      </a:lnTo>
                      <a:lnTo>
                        <a:pt x="227" y="268"/>
                      </a:lnTo>
                      <a:lnTo>
                        <a:pt x="249" y="249"/>
                      </a:lnTo>
                      <a:lnTo>
                        <a:pt x="265" y="226"/>
                      </a:lnTo>
                      <a:lnTo>
                        <a:pt x="282" y="203"/>
                      </a:lnTo>
                      <a:lnTo>
                        <a:pt x="288" y="174"/>
                      </a:lnTo>
                      <a:lnTo>
                        <a:pt x="291" y="145"/>
                      </a:lnTo>
                      <a:close/>
                      <a:moveTo>
                        <a:pt x="282" y="145"/>
                      </a:moveTo>
                      <a:lnTo>
                        <a:pt x="278" y="171"/>
                      </a:lnTo>
                      <a:lnTo>
                        <a:pt x="269" y="197"/>
                      </a:lnTo>
                      <a:lnTo>
                        <a:pt x="256" y="220"/>
                      </a:lnTo>
                      <a:lnTo>
                        <a:pt x="240" y="239"/>
                      </a:lnTo>
                      <a:lnTo>
                        <a:pt x="220" y="258"/>
                      </a:lnTo>
                      <a:lnTo>
                        <a:pt x="198" y="268"/>
                      </a:lnTo>
                      <a:lnTo>
                        <a:pt x="172" y="278"/>
                      </a:lnTo>
                      <a:lnTo>
                        <a:pt x="146" y="281"/>
                      </a:lnTo>
                      <a:lnTo>
                        <a:pt x="120" y="278"/>
                      </a:lnTo>
                      <a:lnTo>
                        <a:pt x="94" y="268"/>
                      </a:lnTo>
                      <a:lnTo>
                        <a:pt x="71" y="258"/>
                      </a:lnTo>
                      <a:lnTo>
                        <a:pt x="52" y="239"/>
                      </a:lnTo>
                      <a:lnTo>
                        <a:pt x="36" y="220"/>
                      </a:lnTo>
                      <a:lnTo>
                        <a:pt x="23" y="197"/>
                      </a:lnTo>
                      <a:lnTo>
                        <a:pt x="13" y="171"/>
                      </a:lnTo>
                      <a:lnTo>
                        <a:pt x="10" y="145"/>
                      </a:lnTo>
                      <a:lnTo>
                        <a:pt x="13" y="119"/>
                      </a:lnTo>
                      <a:lnTo>
                        <a:pt x="23" y="93"/>
                      </a:lnTo>
                      <a:lnTo>
                        <a:pt x="36" y="71"/>
                      </a:lnTo>
                      <a:lnTo>
                        <a:pt x="52" y="51"/>
                      </a:lnTo>
                      <a:lnTo>
                        <a:pt x="71" y="35"/>
                      </a:lnTo>
                      <a:lnTo>
                        <a:pt x="94" y="22"/>
                      </a:lnTo>
                      <a:lnTo>
                        <a:pt x="120" y="12"/>
                      </a:lnTo>
                      <a:lnTo>
                        <a:pt x="146" y="12"/>
                      </a:lnTo>
                      <a:lnTo>
                        <a:pt x="172" y="12"/>
                      </a:lnTo>
                      <a:lnTo>
                        <a:pt x="198" y="22"/>
                      </a:lnTo>
                      <a:lnTo>
                        <a:pt x="220" y="35"/>
                      </a:lnTo>
                      <a:lnTo>
                        <a:pt x="240" y="51"/>
                      </a:lnTo>
                      <a:lnTo>
                        <a:pt x="256" y="71"/>
                      </a:lnTo>
                      <a:lnTo>
                        <a:pt x="269" y="93"/>
                      </a:lnTo>
                      <a:lnTo>
                        <a:pt x="278" y="119"/>
                      </a:lnTo>
                      <a:lnTo>
                        <a:pt x="282" y="145"/>
                      </a:lnTo>
                      <a:close/>
                    </a:path>
                  </a:pathLst>
                </a:custGeom>
                <a:solidFill>
                  <a:srgbClr val="E531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4" name="Freeform 523"/>
                <p:cNvSpPr>
                  <a:spLocks noEditPoints="1"/>
                </p:cNvSpPr>
                <p:nvPr/>
              </p:nvSpPr>
              <p:spPr bwMode="auto">
                <a:xfrm>
                  <a:off x="2887" y="2618"/>
                  <a:ext cx="278" cy="278"/>
                </a:xfrm>
                <a:custGeom>
                  <a:avLst/>
                  <a:gdLst>
                    <a:gd name="T0" fmla="*/ 275 w 278"/>
                    <a:gd name="T1" fmla="*/ 110 h 278"/>
                    <a:gd name="T2" fmla="*/ 255 w 278"/>
                    <a:gd name="T3" fmla="*/ 62 h 278"/>
                    <a:gd name="T4" fmla="*/ 216 w 278"/>
                    <a:gd name="T5" fmla="*/ 23 h 278"/>
                    <a:gd name="T6" fmla="*/ 168 w 278"/>
                    <a:gd name="T7" fmla="*/ 3 h 278"/>
                    <a:gd name="T8" fmla="*/ 110 w 278"/>
                    <a:gd name="T9" fmla="*/ 3 h 278"/>
                    <a:gd name="T10" fmla="*/ 61 w 278"/>
                    <a:gd name="T11" fmla="*/ 23 h 278"/>
                    <a:gd name="T12" fmla="*/ 22 w 278"/>
                    <a:gd name="T13" fmla="*/ 62 h 278"/>
                    <a:gd name="T14" fmla="*/ 3 w 278"/>
                    <a:gd name="T15" fmla="*/ 110 h 278"/>
                    <a:gd name="T16" fmla="*/ 3 w 278"/>
                    <a:gd name="T17" fmla="*/ 168 h 278"/>
                    <a:gd name="T18" fmla="*/ 22 w 278"/>
                    <a:gd name="T19" fmla="*/ 217 h 278"/>
                    <a:gd name="T20" fmla="*/ 61 w 278"/>
                    <a:gd name="T21" fmla="*/ 256 h 278"/>
                    <a:gd name="T22" fmla="*/ 110 w 278"/>
                    <a:gd name="T23" fmla="*/ 278 h 278"/>
                    <a:gd name="T24" fmla="*/ 168 w 278"/>
                    <a:gd name="T25" fmla="*/ 278 h 278"/>
                    <a:gd name="T26" fmla="*/ 216 w 278"/>
                    <a:gd name="T27" fmla="*/ 256 h 278"/>
                    <a:gd name="T28" fmla="*/ 255 w 278"/>
                    <a:gd name="T29" fmla="*/ 217 h 278"/>
                    <a:gd name="T30" fmla="*/ 275 w 278"/>
                    <a:gd name="T31" fmla="*/ 168 h 278"/>
                    <a:gd name="T32" fmla="*/ 268 w 278"/>
                    <a:gd name="T33" fmla="*/ 139 h 278"/>
                    <a:gd name="T34" fmla="*/ 258 w 278"/>
                    <a:gd name="T35" fmla="*/ 191 h 278"/>
                    <a:gd name="T36" fmla="*/ 229 w 278"/>
                    <a:gd name="T37" fmla="*/ 230 h 278"/>
                    <a:gd name="T38" fmla="*/ 187 w 278"/>
                    <a:gd name="T39" fmla="*/ 259 h 278"/>
                    <a:gd name="T40" fmla="*/ 139 w 278"/>
                    <a:gd name="T41" fmla="*/ 269 h 278"/>
                    <a:gd name="T42" fmla="*/ 90 w 278"/>
                    <a:gd name="T43" fmla="*/ 259 h 278"/>
                    <a:gd name="T44" fmla="*/ 48 w 278"/>
                    <a:gd name="T45" fmla="*/ 230 h 278"/>
                    <a:gd name="T46" fmla="*/ 19 w 278"/>
                    <a:gd name="T47" fmla="*/ 191 h 278"/>
                    <a:gd name="T48" fmla="*/ 9 w 278"/>
                    <a:gd name="T49" fmla="*/ 139 h 278"/>
                    <a:gd name="T50" fmla="*/ 19 w 278"/>
                    <a:gd name="T51" fmla="*/ 91 h 278"/>
                    <a:gd name="T52" fmla="*/ 48 w 278"/>
                    <a:gd name="T53" fmla="*/ 49 h 278"/>
                    <a:gd name="T54" fmla="*/ 90 w 278"/>
                    <a:gd name="T55" fmla="*/ 19 h 278"/>
                    <a:gd name="T56" fmla="*/ 139 w 278"/>
                    <a:gd name="T57" fmla="*/ 10 h 278"/>
                    <a:gd name="T58" fmla="*/ 187 w 278"/>
                    <a:gd name="T59" fmla="*/ 19 h 278"/>
                    <a:gd name="T60" fmla="*/ 229 w 278"/>
                    <a:gd name="T61" fmla="*/ 49 h 278"/>
                    <a:gd name="T62" fmla="*/ 258 w 278"/>
                    <a:gd name="T63" fmla="*/ 91 h 278"/>
                    <a:gd name="T64" fmla="*/ 268 w 278"/>
                    <a:gd name="T65" fmla="*/ 139 h 27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78" h="278">
                      <a:moveTo>
                        <a:pt x="278" y="139"/>
                      </a:moveTo>
                      <a:lnTo>
                        <a:pt x="275" y="110"/>
                      </a:lnTo>
                      <a:lnTo>
                        <a:pt x="268" y="84"/>
                      </a:lnTo>
                      <a:lnTo>
                        <a:pt x="255" y="62"/>
                      </a:lnTo>
                      <a:lnTo>
                        <a:pt x="239" y="39"/>
                      </a:lnTo>
                      <a:lnTo>
                        <a:pt x="216" y="23"/>
                      </a:lnTo>
                      <a:lnTo>
                        <a:pt x="194" y="10"/>
                      </a:lnTo>
                      <a:lnTo>
                        <a:pt x="168" y="3"/>
                      </a:lnTo>
                      <a:lnTo>
                        <a:pt x="139" y="0"/>
                      </a:lnTo>
                      <a:lnTo>
                        <a:pt x="110" y="3"/>
                      </a:lnTo>
                      <a:lnTo>
                        <a:pt x="84" y="10"/>
                      </a:lnTo>
                      <a:lnTo>
                        <a:pt x="61" y="23"/>
                      </a:lnTo>
                      <a:lnTo>
                        <a:pt x="38" y="39"/>
                      </a:lnTo>
                      <a:lnTo>
                        <a:pt x="22" y="62"/>
                      </a:lnTo>
                      <a:lnTo>
                        <a:pt x="9" y="84"/>
                      </a:lnTo>
                      <a:lnTo>
                        <a:pt x="3" y="110"/>
                      </a:lnTo>
                      <a:lnTo>
                        <a:pt x="0" y="139"/>
                      </a:lnTo>
                      <a:lnTo>
                        <a:pt x="3" y="168"/>
                      </a:lnTo>
                      <a:lnTo>
                        <a:pt x="9" y="194"/>
                      </a:lnTo>
                      <a:lnTo>
                        <a:pt x="22" y="217"/>
                      </a:lnTo>
                      <a:lnTo>
                        <a:pt x="38" y="240"/>
                      </a:lnTo>
                      <a:lnTo>
                        <a:pt x="61" y="256"/>
                      </a:lnTo>
                      <a:lnTo>
                        <a:pt x="84" y="269"/>
                      </a:lnTo>
                      <a:lnTo>
                        <a:pt x="110" y="278"/>
                      </a:lnTo>
                      <a:lnTo>
                        <a:pt x="139" y="278"/>
                      </a:lnTo>
                      <a:lnTo>
                        <a:pt x="168" y="278"/>
                      </a:lnTo>
                      <a:lnTo>
                        <a:pt x="194" y="269"/>
                      </a:lnTo>
                      <a:lnTo>
                        <a:pt x="216" y="256"/>
                      </a:lnTo>
                      <a:lnTo>
                        <a:pt x="239" y="240"/>
                      </a:lnTo>
                      <a:lnTo>
                        <a:pt x="255" y="217"/>
                      </a:lnTo>
                      <a:lnTo>
                        <a:pt x="268" y="194"/>
                      </a:lnTo>
                      <a:lnTo>
                        <a:pt x="275" y="168"/>
                      </a:lnTo>
                      <a:lnTo>
                        <a:pt x="278" y="139"/>
                      </a:lnTo>
                      <a:close/>
                      <a:moveTo>
                        <a:pt x="268" y="139"/>
                      </a:moveTo>
                      <a:lnTo>
                        <a:pt x="265" y="165"/>
                      </a:lnTo>
                      <a:lnTo>
                        <a:pt x="258" y="191"/>
                      </a:lnTo>
                      <a:lnTo>
                        <a:pt x="246" y="210"/>
                      </a:lnTo>
                      <a:lnTo>
                        <a:pt x="229" y="230"/>
                      </a:lnTo>
                      <a:lnTo>
                        <a:pt x="210" y="246"/>
                      </a:lnTo>
                      <a:lnTo>
                        <a:pt x="187" y="259"/>
                      </a:lnTo>
                      <a:lnTo>
                        <a:pt x="165" y="265"/>
                      </a:lnTo>
                      <a:lnTo>
                        <a:pt x="139" y="269"/>
                      </a:lnTo>
                      <a:lnTo>
                        <a:pt x="113" y="265"/>
                      </a:lnTo>
                      <a:lnTo>
                        <a:pt x="90" y="259"/>
                      </a:lnTo>
                      <a:lnTo>
                        <a:pt x="68" y="246"/>
                      </a:lnTo>
                      <a:lnTo>
                        <a:pt x="48" y="230"/>
                      </a:lnTo>
                      <a:lnTo>
                        <a:pt x="32" y="210"/>
                      </a:lnTo>
                      <a:lnTo>
                        <a:pt x="19" y="191"/>
                      </a:lnTo>
                      <a:lnTo>
                        <a:pt x="13" y="165"/>
                      </a:lnTo>
                      <a:lnTo>
                        <a:pt x="9" y="139"/>
                      </a:lnTo>
                      <a:lnTo>
                        <a:pt x="13" y="113"/>
                      </a:lnTo>
                      <a:lnTo>
                        <a:pt x="19" y="91"/>
                      </a:lnTo>
                      <a:lnTo>
                        <a:pt x="32" y="68"/>
                      </a:lnTo>
                      <a:lnTo>
                        <a:pt x="48" y="49"/>
                      </a:lnTo>
                      <a:lnTo>
                        <a:pt x="68" y="32"/>
                      </a:lnTo>
                      <a:lnTo>
                        <a:pt x="90" y="19"/>
                      </a:lnTo>
                      <a:lnTo>
                        <a:pt x="113" y="13"/>
                      </a:lnTo>
                      <a:lnTo>
                        <a:pt x="139" y="10"/>
                      </a:lnTo>
                      <a:lnTo>
                        <a:pt x="165" y="13"/>
                      </a:lnTo>
                      <a:lnTo>
                        <a:pt x="187" y="19"/>
                      </a:lnTo>
                      <a:lnTo>
                        <a:pt x="210" y="32"/>
                      </a:lnTo>
                      <a:lnTo>
                        <a:pt x="229" y="49"/>
                      </a:lnTo>
                      <a:lnTo>
                        <a:pt x="246" y="68"/>
                      </a:lnTo>
                      <a:lnTo>
                        <a:pt x="258" y="91"/>
                      </a:lnTo>
                      <a:lnTo>
                        <a:pt x="265" y="113"/>
                      </a:lnTo>
                      <a:lnTo>
                        <a:pt x="268" y="139"/>
                      </a:lnTo>
                      <a:close/>
                    </a:path>
                  </a:pathLst>
                </a:custGeom>
                <a:solidFill>
                  <a:srgbClr val="E530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5" name="Freeform 524"/>
                <p:cNvSpPr>
                  <a:spLocks noEditPoints="1"/>
                </p:cNvSpPr>
                <p:nvPr/>
              </p:nvSpPr>
              <p:spPr bwMode="auto">
                <a:xfrm>
                  <a:off x="2890" y="2624"/>
                  <a:ext cx="272" cy="269"/>
                </a:xfrm>
                <a:custGeom>
                  <a:avLst/>
                  <a:gdLst>
                    <a:gd name="T0" fmla="*/ 268 w 272"/>
                    <a:gd name="T1" fmla="*/ 107 h 269"/>
                    <a:gd name="T2" fmla="*/ 246 w 272"/>
                    <a:gd name="T3" fmla="*/ 59 h 269"/>
                    <a:gd name="T4" fmla="*/ 210 w 272"/>
                    <a:gd name="T5" fmla="*/ 23 h 269"/>
                    <a:gd name="T6" fmla="*/ 162 w 272"/>
                    <a:gd name="T7" fmla="*/ 0 h 269"/>
                    <a:gd name="T8" fmla="*/ 110 w 272"/>
                    <a:gd name="T9" fmla="*/ 0 h 269"/>
                    <a:gd name="T10" fmla="*/ 61 w 272"/>
                    <a:gd name="T11" fmla="*/ 23 h 269"/>
                    <a:gd name="T12" fmla="*/ 26 w 272"/>
                    <a:gd name="T13" fmla="*/ 59 h 269"/>
                    <a:gd name="T14" fmla="*/ 3 w 272"/>
                    <a:gd name="T15" fmla="*/ 107 h 269"/>
                    <a:gd name="T16" fmla="*/ 3 w 272"/>
                    <a:gd name="T17" fmla="*/ 159 h 269"/>
                    <a:gd name="T18" fmla="*/ 26 w 272"/>
                    <a:gd name="T19" fmla="*/ 208 h 269"/>
                    <a:gd name="T20" fmla="*/ 61 w 272"/>
                    <a:gd name="T21" fmla="*/ 246 h 269"/>
                    <a:gd name="T22" fmla="*/ 110 w 272"/>
                    <a:gd name="T23" fmla="*/ 266 h 269"/>
                    <a:gd name="T24" fmla="*/ 162 w 272"/>
                    <a:gd name="T25" fmla="*/ 266 h 269"/>
                    <a:gd name="T26" fmla="*/ 210 w 272"/>
                    <a:gd name="T27" fmla="*/ 246 h 269"/>
                    <a:gd name="T28" fmla="*/ 246 w 272"/>
                    <a:gd name="T29" fmla="*/ 208 h 269"/>
                    <a:gd name="T30" fmla="*/ 268 w 272"/>
                    <a:gd name="T31" fmla="*/ 159 h 269"/>
                    <a:gd name="T32" fmla="*/ 259 w 272"/>
                    <a:gd name="T33" fmla="*/ 133 h 269"/>
                    <a:gd name="T34" fmla="*/ 249 w 272"/>
                    <a:gd name="T35" fmla="*/ 182 h 269"/>
                    <a:gd name="T36" fmla="*/ 223 w 272"/>
                    <a:gd name="T37" fmla="*/ 221 h 269"/>
                    <a:gd name="T38" fmla="*/ 184 w 272"/>
                    <a:gd name="T39" fmla="*/ 246 h 269"/>
                    <a:gd name="T40" fmla="*/ 136 w 272"/>
                    <a:gd name="T41" fmla="*/ 256 h 269"/>
                    <a:gd name="T42" fmla="*/ 87 w 272"/>
                    <a:gd name="T43" fmla="*/ 246 h 269"/>
                    <a:gd name="T44" fmla="*/ 48 w 272"/>
                    <a:gd name="T45" fmla="*/ 221 h 269"/>
                    <a:gd name="T46" fmla="*/ 23 w 272"/>
                    <a:gd name="T47" fmla="*/ 182 h 269"/>
                    <a:gd name="T48" fmla="*/ 13 w 272"/>
                    <a:gd name="T49" fmla="*/ 133 h 269"/>
                    <a:gd name="T50" fmla="*/ 23 w 272"/>
                    <a:gd name="T51" fmla="*/ 85 h 269"/>
                    <a:gd name="T52" fmla="*/ 48 w 272"/>
                    <a:gd name="T53" fmla="*/ 46 h 269"/>
                    <a:gd name="T54" fmla="*/ 87 w 272"/>
                    <a:gd name="T55" fmla="*/ 20 h 269"/>
                    <a:gd name="T56" fmla="*/ 136 w 272"/>
                    <a:gd name="T57" fmla="*/ 10 h 269"/>
                    <a:gd name="T58" fmla="*/ 184 w 272"/>
                    <a:gd name="T59" fmla="*/ 20 h 269"/>
                    <a:gd name="T60" fmla="*/ 223 w 272"/>
                    <a:gd name="T61" fmla="*/ 46 h 269"/>
                    <a:gd name="T62" fmla="*/ 249 w 272"/>
                    <a:gd name="T63" fmla="*/ 85 h 269"/>
                    <a:gd name="T64" fmla="*/ 259 w 272"/>
                    <a:gd name="T65" fmla="*/ 133 h 2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72" h="269">
                      <a:moveTo>
                        <a:pt x="272" y="133"/>
                      </a:moveTo>
                      <a:lnTo>
                        <a:pt x="268" y="107"/>
                      </a:lnTo>
                      <a:lnTo>
                        <a:pt x="259" y="81"/>
                      </a:lnTo>
                      <a:lnTo>
                        <a:pt x="246" y="59"/>
                      </a:lnTo>
                      <a:lnTo>
                        <a:pt x="230" y="39"/>
                      </a:lnTo>
                      <a:lnTo>
                        <a:pt x="210" y="23"/>
                      </a:lnTo>
                      <a:lnTo>
                        <a:pt x="188" y="10"/>
                      </a:lnTo>
                      <a:lnTo>
                        <a:pt x="162" y="0"/>
                      </a:lnTo>
                      <a:lnTo>
                        <a:pt x="136" y="0"/>
                      </a:lnTo>
                      <a:lnTo>
                        <a:pt x="110" y="0"/>
                      </a:lnTo>
                      <a:lnTo>
                        <a:pt x="84" y="10"/>
                      </a:lnTo>
                      <a:lnTo>
                        <a:pt x="61" y="23"/>
                      </a:lnTo>
                      <a:lnTo>
                        <a:pt x="42" y="39"/>
                      </a:lnTo>
                      <a:lnTo>
                        <a:pt x="26" y="59"/>
                      </a:lnTo>
                      <a:lnTo>
                        <a:pt x="13" y="81"/>
                      </a:lnTo>
                      <a:lnTo>
                        <a:pt x="3" y="107"/>
                      </a:lnTo>
                      <a:lnTo>
                        <a:pt x="0" y="133"/>
                      </a:lnTo>
                      <a:lnTo>
                        <a:pt x="3" y="159"/>
                      </a:lnTo>
                      <a:lnTo>
                        <a:pt x="13" y="185"/>
                      </a:lnTo>
                      <a:lnTo>
                        <a:pt x="26" y="208"/>
                      </a:lnTo>
                      <a:lnTo>
                        <a:pt x="42" y="227"/>
                      </a:lnTo>
                      <a:lnTo>
                        <a:pt x="61" y="246"/>
                      </a:lnTo>
                      <a:lnTo>
                        <a:pt x="84" y="256"/>
                      </a:lnTo>
                      <a:lnTo>
                        <a:pt x="110" y="266"/>
                      </a:lnTo>
                      <a:lnTo>
                        <a:pt x="136" y="269"/>
                      </a:lnTo>
                      <a:lnTo>
                        <a:pt x="162" y="266"/>
                      </a:lnTo>
                      <a:lnTo>
                        <a:pt x="188" y="256"/>
                      </a:lnTo>
                      <a:lnTo>
                        <a:pt x="210" y="246"/>
                      </a:lnTo>
                      <a:lnTo>
                        <a:pt x="230" y="227"/>
                      </a:lnTo>
                      <a:lnTo>
                        <a:pt x="246" y="208"/>
                      </a:lnTo>
                      <a:lnTo>
                        <a:pt x="259" y="185"/>
                      </a:lnTo>
                      <a:lnTo>
                        <a:pt x="268" y="159"/>
                      </a:lnTo>
                      <a:lnTo>
                        <a:pt x="272" y="133"/>
                      </a:lnTo>
                      <a:close/>
                      <a:moveTo>
                        <a:pt x="259" y="133"/>
                      </a:moveTo>
                      <a:lnTo>
                        <a:pt x="255" y="159"/>
                      </a:lnTo>
                      <a:lnTo>
                        <a:pt x="249" y="182"/>
                      </a:lnTo>
                      <a:lnTo>
                        <a:pt x="236" y="201"/>
                      </a:lnTo>
                      <a:lnTo>
                        <a:pt x="223" y="221"/>
                      </a:lnTo>
                      <a:lnTo>
                        <a:pt x="204" y="237"/>
                      </a:lnTo>
                      <a:lnTo>
                        <a:pt x="184" y="246"/>
                      </a:lnTo>
                      <a:lnTo>
                        <a:pt x="162" y="253"/>
                      </a:lnTo>
                      <a:lnTo>
                        <a:pt x="136" y="256"/>
                      </a:lnTo>
                      <a:lnTo>
                        <a:pt x="110" y="253"/>
                      </a:lnTo>
                      <a:lnTo>
                        <a:pt x="87" y="246"/>
                      </a:lnTo>
                      <a:lnTo>
                        <a:pt x="68" y="237"/>
                      </a:lnTo>
                      <a:lnTo>
                        <a:pt x="48" y="221"/>
                      </a:lnTo>
                      <a:lnTo>
                        <a:pt x="35" y="201"/>
                      </a:lnTo>
                      <a:lnTo>
                        <a:pt x="23" y="182"/>
                      </a:lnTo>
                      <a:lnTo>
                        <a:pt x="16" y="159"/>
                      </a:lnTo>
                      <a:lnTo>
                        <a:pt x="13" y="133"/>
                      </a:lnTo>
                      <a:lnTo>
                        <a:pt x="16" y="107"/>
                      </a:lnTo>
                      <a:lnTo>
                        <a:pt x="23" y="85"/>
                      </a:lnTo>
                      <a:lnTo>
                        <a:pt x="35" y="65"/>
                      </a:lnTo>
                      <a:lnTo>
                        <a:pt x="48" y="46"/>
                      </a:lnTo>
                      <a:lnTo>
                        <a:pt x="68" y="33"/>
                      </a:lnTo>
                      <a:lnTo>
                        <a:pt x="87" y="20"/>
                      </a:lnTo>
                      <a:lnTo>
                        <a:pt x="110" y="13"/>
                      </a:lnTo>
                      <a:lnTo>
                        <a:pt x="136" y="10"/>
                      </a:lnTo>
                      <a:lnTo>
                        <a:pt x="162" y="13"/>
                      </a:lnTo>
                      <a:lnTo>
                        <a:pt x="184" y="20"/>
                      </a:lnTo>
                      <a:lnTo>
                        <a:pt x="204" y="33"/>
                      </a:lnTo>
                      <a:lnTo>
                        <a:pt x="223" y="46"/>
                      </a:lnTo>
                      <a:lnTo>
                        <a:pt x="236" y="65"/>
                      </a:lnTo>
                      <a:lnTo>
                        <a:pt x="249" y="85"/>
                      </a:lnTo>
                      <a:lnTo>
                        <a:pt x="255" y="107"/>
                      </a:lnTo>
                      <a:lnTo>
                        <a:pt x="259" y="133"/>
                      </a:lnTo>
                      <a:close/>
                    </a:path>
                  </a:pathLst>
                </a:custGeom>
                <a:solidFill>
                  <a:srgbClr val="E52E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6" name="Freeform 525"/>
                <p:cNvSpPr>
                  <a:spLocks noEditPoints="1"/>
                </p:cNvSpPr>
                <p:nvPr/>
              </p:nvSpPr>
              <p:spPr bwMode="auto">
                <a:xfrm>
                  <a:off x="2896" y="2628"/>
                  <a:ext cx="259" cy="259"/>
                </a:xfrm>
                <a:custGeom>
                  <a:avLst/>
                  <a:gdLst>
                    <a:gd name="T0" fmla="*/ 256 w 259"/>
                    <a:gd name="T1" fmla="*/ 103 h 259"/>
                    <a:gd name="T2" fmla="*/ 237 w 259"/>
                    <a:gd name="T3" fmla="*/ 58 h 259"/>
                    <a:gd name="T4" fmla="*/ 201 w 259"/>
                    <a:gd name="T5" fmla="*/ 22 h 259"/>
                    <a:gd name="T6" fmla="*/ 156 w 259"/>
                    <a:gd name="T7" fmla="*/ 3 h 259"/>
                    <a:gd name="T8" fmla="*/ 104 w 259"/>
                    <a:gd name="T9" fmla="*/ 3 h 259"/>
                    <a:gd name="T10" fmla="*/ 59 w 259"/>
                    <a:gd name="T11" fmla="*/ 22 h 259"/>
                    <a:gd name="T12" fmla="*/ 23 w 259"/>
                    <a:gd name="T13" fmla="*/ 58 h 259"/>
                    <a:gd name="T14" fmla="*/ 4 w 259"/>
                    <a:gd name="T15" fmla="*/ 103 h 259"/>
                    <a:gd name="T16" fmla="*/ 4 w 259"/>
                    <a:gd name="T17" fmla="*/ 155 h 259"/>
                    <a:gd name="T18" fmla="*/ 23 w 259"/>
                    <a:gd name="T19" fmla="*/ 200 h 259"/>
                    <a:gd name="T20" fmla="*/ 59 w 259"/>
                    <a:gd name="T21" fmla="*/ 236 h 259"/>
                    <a:gd name="T22" fmla="*/ 104 w 259"/>
                    <a:gd name="T23" fmla="*/ 255 h 259"/>
                    <a:gd name="T24" fmla="*/ 156 w 259"/>
                    <a:gd name="T25" fmla="*/ 255 h 259"/>
                    <a:gd name="T26" fmla="*/ 201 w 259"/>
                    <a:gd name="T27" fmla="*/ 236 h 259"/>
                    <a:gd name="T28" fmla="*/ 237 w 259"/>
                    <a:gd name="T29" fmla="*/ 200 h 259"/>
                    <a:gd name="T30" fmla="*/ 256 w 259"/>
                    <a:gd name="T31" fmla="*/ 155 h 259"/>
                    <a:gd name="T32" fmla="*/ 246 w 259"/>
                    <a:gd name="T33" fmla="*/ 129 h 259"/>
                    <a:gd name="T34" fmla="*/ 237 w 259"/>
                    <a:gd name="T35" fmla="*/ 175 h 259"/>
                    <a:gd name="T36" fmla="*/ 214 w 259"/>
                    <a:gd name="T37" fmla="*/ 213 h 259"/>
                    <a:gd name="T38" fmla="*/ 175 w 259"/>
                    <a:gd name="T39" fmla="*/ 236 h 259"/>
                    <a:gd name="T40" fmla="*/ 130 w 259"/>
                    <a:gd name="T41" fmla="*/ 246 h 259"/>
                    <a:gd name="T42" fmla="*/ 84 w 259"/>
                    <a:gd name="T43" fmla="*/ 236 h 259"/>
                    <a:gd name="T44" fmla="*/ 46 w 259"/>
                    <a:gd name="T45" fmla="*/ 213 h 259"/>
                    <a:gd name="T46" fmla="*/ 23 w 259"/>
                    <a:gd name="T47" fmla="*/ 175 h 259"/>
                    <a:gd name="T48" fmla="*/ 13 w 259"/>
                    <a:gd name="T49" fmla="*/ 129 h 259"/>
                    <a:gd name="T50" fmla="*/ 23 w 259"/>
                    <a:gd name="T51" fmla="*/ 84 h 259"/>
                    <a:gd name="T52" fmla="*/ 46 w 259"/>
                    <a:gd name="T53" fmla="*/ 48 h 259"/>
                    <a:gd name="T54" fmla="*/ 84 w 259"/>
                    <a:gd name="T55" fmla="*/ 22 h 259"/>
                    <a:gd name="T56" fmla="*/ 130 w 259"/>
                    <a:gd name="T57" fmla="*/ 13 h 259"/>
                    <a:gd name="T58" fmla="*/ 175 w 259"/>
                    <a:gd name="T59" fmla="*/ 22 h 259"/>
                    <a:gd name="T60" fmla="*/ 214 w 259"/>
                    <a:gd name="T61" fmla="*/ 48 h 259"/>
                    <a:gd name="T62" fmla="*/ 237 w 259"/>
                    <a:gd name="T63" fmla="*/ 84 h 259"/>
                    <a:gd name="T64" fmla="*/ 246 w 259"/>
                    <a:gd name="T65" fmla="*/ 129 h 2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59" h="259">
                      <a:moveTo>
                        <a:pt x="259" y="129"/>
                      </a:moveTo>
                      <a:lnTo>
                        <a:pt x="256" y="103"/>
                      </a:lnTo>
                      <a:lnTo>
                        <a:pt x="249" y="81"/>
                      </a:lnTo>
                      <a:lnTo>
                        <a:pt x="237" y="58"/>
                      </a:lnTo>
                      <a:lnTo>
                        <a:pt x="220" y="39"/>
                      </a:lnTo>
                      <a:lnTo>
                        <a:pt x="201" y="22"/>
                      </a:lnTo>
                      <a:lnTo>
                        <a:pt x="178" y="9"/>
                      </a:lnTo>
                      <a:lnTo>
                        <a:pt x="156" y="3"/>
                      </a:lnTo>
                      <a:lnTo>
                        <a:pt x="130" y="0"/>
                      </a:lnTo>
                      <a:lnTo>
                        <a:pt x="104" y="3"/>
                      </a:lnTo>
                      <a:lnTo>
                        <a:pt x="81" y="9"/>
                      </a:lnTo>
                      <a:lnTo>
                        <a:pt x="59" y="22"/>
                      </a:lnTo>
                      <a:lnTo>
                        <a:pt x="39" y="39"/>
                      </a:lnTo>
                      <a:lnTo>
                        <a:pt x="23" y="58"/>
                      </a:lnTo>
                      <a:lnTo>
                        <a:pt x="10" y="81"/>
                      </a:lnTo>
                      <a:lnTo>
                        <a:pt x="4" y="103"/>
                      </a:lnTo>
                      <a:lnTo>
                        <a:pt x="0" y="129"/>
                      </a:lnTo>
                      <a:lnTo>
                        <a:pt x="4" y="155"/>
                      </a:lnTo>
                      <a:lnTo>
                        <a:pt x="10" y="181"/>
                      </a:lnTo>
                      <a:lnTo>
                        <a:pt x="23" y="200"/>
                      </a:lnTo>
                      <a:lnTo>
                        <a:pt x="39" y="220"/>
                      </a:lnTo>
                      <a:lnTo>
                        <a:pt x="59" y="236"/>
                      </a:lnTo>
                      <a:lnTo>
                        <a:pt x="81" y="249"/>
                      </a:lnTo>
                      <a:lnTo>
                        <a:pt x="104" y="255"/>
                      </a:lnTo>
                      <a:lnTo>
                        <a:pt x="130" y="259"/>
                      </a:lnTo>
                      <a:lnTo>
                        <a:pt x="156" y="255"/>
                      </a:lnTo>
                      <a:lnTo>
                        <a:pt x="178" y="249"/>
                      </a:lnTo>
                      <a:lnTo>
                        <a:pt x="201" y="236"/>
                      </a:lnTo>
                      <a:lnTo>
                        <a:pt x="220" y="220"/>
                      </a:lnTo>
                      <a:lnTo>
                        <a:pt x="237" y="200"/>
                      </a:lnTo>
                      <a:lnTo>
                        <a:pt x="249" y="181"/>
                      </a:lnTo>
                      <a:lnTo>
                        <a:pt x="256" y="155"/>
                      </a:lnTo>
                      <a:lnTo>
                        <a:pt x="259" y="129"/>
                      </a:lnTo>
                      <a:close/>
                      <a:moveTo>
                        <a:pt x="246" y="129"/>
                      </a:moveTo>
                      <a:lnTo>
                        <a:pt x="243" y="152"/>
                      </a:lnTo>
                      <a:lnTo>
                        <a:pt x="237" y="175"/>
                      </a:lnTo>
                      <a:lnTo>
                        <a:pt x="227" y="194"/>
                      </a:lnTo>
                      <a:lnTo>
                        <a:pt x="214" y="213"/>
                      </a:lnTo>
                      <a:lnTo>
                        <a:pt x="194" y="226"/>
                      </a:lnTo>
                      <a:lnTo>
                        <a:pt x="175" y="236"/>
                      </a:lnTo>
                      <a:lnTo>
                        <a:pt x="152" y="242"/>
                      </a:lnTo>
                      <a:lnTo>
                        <a:pt x="130" y="246"/>
                      </a:lnTo>
                      <a:lnTo>
                        <a:pt x="107" y="242"/>
                      </a:lnTo>
                      <a:lnTo>
                        <a:pt x="84" y="236"/>
                      </a:lnTo>
                      <a:lnTo>
                        <a:pt x="65" y="226"/>
                      </a:lnTo>
                      <a:lnTo>
                        <a:pt x="46" y="213"/>
                      </a:lnTo>
                      <a:lnTo>
                        <a:pt x="33" y="194"/>
                      </a:lnTo>
                      <a:lnTo>
                        <a:pt x="23" y="175"/>
                      </a:lnTo>
                      <a:lnTo>
                        <a:pt x="17" y="152"/>
                      </a:lnTo>
                      <a:lnTo>
                        <a:pt x="13" y="129"/>
                      </a:lnTo>
                      <a:lnTo>
                        <a:pt x="17" y="107"/>
                      </a:lnTo>
                      <a:lnTo>
                        <a:pt x="23" y="84"/>
                      </a:lnTo>
                      <a:lnTo>
                        <a:pt x="33" y="64"/>
                      </a:lnTo>
                      <a:lnTo>
                        <a:pt x="46" y="48"/>
                      </a:lnTo>
                      <a:lnTo>
                        <a:pt x="65" y="32"/>
                      </a:lnTo>
                      <a:lnTo>
                        <a:pt x="84" y="22"/>
                      </a:lnTo>
                      <a:lnTo>
                        <a:pt x="107" y="16"/>
                      </a:lnTo>
                      <a:lnTo>
                        <a:pt x="130" y="13"/>
                      </a:lnTo>
                      <a:lnTo>
                        <a:pt x="152" y="16"/>
                      </a:lnTo>
                      <a:lnTo>
                        <a:pt x="175" y="22"/>
                      </a:lnTo>
                      <a:lnTo>
                        <a:pt x="194" y="32"/>
                      </a:lnTo>
                      <a:lnTo>
                        <a:pt x="214" y="48"/>
                      </a:lnTo>
                      <a:lnTo>
                        <a:pt x="227" y="64"/>
                      </a:lnTo>
                      <a:lnTo>
                        <a:pt x="237" y="84"/>
                      </a:lnTo>
                      <a:lnTo>
                        <a:pt x="243" y="107"/>
                      </a:lnTo>
                      <a:lnTo>
                        <a:pt x="246" y="129"/>
                      </a:lnTo>
                      <a:close/>
                    </a:path>
                  </a:pathLst>
                </a:custGeom>
                <a:solidFill>
                  <a:srgbClr val="E52E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7" name="Freeform 526"/>
                <p:cNvSpPr>
                  <a:spLocks noEditPoints="1"/>
                </p:cNvSpPr>
                <p:nvPr/>
              </p:nvSpPr>
              <p:spPr bwMode="auto">
                <a:xfrm>
                  <a:off x="2903" y="2634"/>
                  <a:ext cx="246" cy="246"/>
                </a:xfrm>
                <a:custGeom>
                  <a:avLst/>
                  <a:gdLst>
                    <a:gd name="T0" fmla="*/ 242 w 246"/>
                    <a:gd name="T1" fmla="*/ 97 h 246"/>
                    <a:gd name="T2" fmla="*/ 223 w 246"/>
                    <a:gd name="T3" fmla="*/ 55 h 246"/>
                    <a:gd name="T4" fmla="*/ 191 w 246"/>
                    <a:gd name="T5" fmla="*/ 23 h 246"/>
                    <a:gd name="T6" fmla="*/ 149 w 246"/>
                    <a:gd name="T7" fmla="*/ 3 h 246"/>
                    <a:gd name="T8" fmla="*/ 97 w 246"/>
                    <a:gd name="T9" fmla="*/ 3 h 246"/>
                    <a:gd name="T10" fmla="*/ 55 w 246"/>
                    <a:gd name="T11" fmla="*/ 23 h 246"/>
                    <a:gd name="T12" fmla="*/ 22 w 246"/>
                    <a:gd name="T13" fmla="*/ 55 h 246"/>
                    <a:gd name="T14" fmla="*/ 3 w 246"/>
                    <a:gd name="T15" fmla="*/ 97 h 246"/>
                    <a:gd name="T16" fmla="*/ 3 w 246"/>
                    <a:gd name="T17" fmla="*/ 149 h 246"/>
                    <a:gd name="T18" fmla="*/ 22 w 246"/>
                    <a:gd name="T19" fmla="*/ 191 h 246"/>
                    <a:gd name="T20" fmla="*/ 55 w 246"/>
                    <a:gd name="T21" fmla="*/ 227 h 246"/>
                    <a:gd name="T22" fmla="*/ 97 w 246"/>
                    <a:gd name="T23" fmla="*/ 243 h 246"/>
                    <a:gd name="T24" fmla="*/ 149 w 246"/>
                    <a:gd name="T25" fmla="*/ 243 h 246"/>
                    <a:gd name="T26" fmla="*/ 191 w 246"/>
                    <a:gd name="T27" fmla="*/ 227 h 246"/>
                    <a:gd name="T28" fmla="*/ 223 w 246"/>
                    <a:gd name="T29" fmla="*/ 191 h 246"/>
                    <a:gd name="T30" fmla="*/ 242 w 246"/>
                    <a:gd name="T31" fmla="*/ 149 h 246"/>
                    <a:gd name="T32" fmla="*/ 233 w 246"/>
                    <a:gd name="T33" fmla="*/ 123 h 246"/>
                    <a:gd name="T34" fmla="*/ 226 w 246"/>
                    <a:gd name="T35" fmla="*/ 165 h 246"/>
                    <a:gd name="T36" fmla="*/ 200 w 246"/>
                    <a:gd name="T37" fmla="*/ 201 h 246"/>
                    <a:gd name="T38" fmla="*/ 165 w 246"/>
                    <a:gd name="T39" fmla="*/ 227 h 246"/>
                    <a:gd name="T40" fmla="*/ 123 w 246"/>
                    <a:gd name="T41" fmla="*/ 233 h 246"/>
                    <a:gd name="T42" fmla="*/ 81 w 246"/>
                    <a:gd name="T43" fmla="*/ 227 h 246"/>
                    <a:gd name="T44" fmla="*/ 45 w 246"/>
                    <a:gd name="T45" fmla="*/ 201 h 246"/>
                    <a:gd name="T46" fmla="*/ 19 w 246"/>
                    <a:gd name="T47" fmla="*/ 165 h 246"/>
                    <a:gd name="T48" fmla="*/ 13 w 246"/>
                    <a:gd name="T49" fmla="*/ 123 h 246"/>
                    <a:gd name="T50" fmla="*/ 19 w 246"/>
                    <a:gd name="T51" fmla="*/ 81 h 246"/>
                    <a:gd name="T52" fmla="*/ 45 w 246"/>
                    <a:gd name="T53" fmla="*/ 46 h 246"/>
                    <a:gd name="T54" fmla="*/ 81 w 246"/>
                    <a:gd name="T55" fmla="*/ 20 h 246"/>
                    <a:gd name="T56" fmla="*/ 123 w 246"/>
                    <a:gd name="T57" fmla="*/ 13 h 246"/>
                    <a:gd name="T58" fmla="*/ 165 w 246"/>
                    <a:gd name="T59" fmla="*/ 20 h 246"/>
                    <a:gd name="T60" fmla="*/ 200 w 246"/>
                    <a:gd name="T61" fmla="*/ 46 h 246"/>
                    <a:gd name="T62" fmla="*/ 226 w 246"/>
                    <a:gd name="T63" fmla="*/ 81 h 246"/>
                    <a:gd name="T64" fmla="*/ 233 w 246"/>
                    <a:gd name="T65" fmla="*/ 123 h 2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46" h="246">
                      <a:moveTo>
                        <a:pt x="246" y="123"/>
                      </a:moveTo>
                      <a:lnTo>
                        <a:pt x="242" y="97"/>
                      </a:lnTo>
                      <a:lnTo>
                        <a:pt x="236" y="75"/>
                      </a:lnTo>
                      <a:lnTo>
                        <a:pt x="223" y="55"/>
                      </a:lnTo>
                      <a:lnTo>
                        <a:pt x="210" y="36"/>
                      </a:lnTo>
                      <a:lnTo>
                        <a:pt x="191" y="23"/>
                      </a:lnTo>
                      <a:lnTo>
                        <a:pt x="171" y="10"/>
                      </a:lnTo>
                      <a:lnTo>
                        <a:pt x="149" y="3"/>
                      </a:lnTo>
                      <a:lnTo>
                        <a:pt x="123" y="0"/>
                      </a:lnTo>
                      <a:lnTo>
                        <a:pt x="97" y="3"/>
                      </a:lnTo>
                      <a:lnTo>
                        <a:pt x="74" y="10"/>
                      </a:lnTo>
                      <a:lnTo>
                        <a:pt x="55" y="23"/>
                      </a:lnTo>
                      <a:lnTo>
                        <a:pt x="35" y="36"/>
                      </a:lnTo>
                      <a:lnTo>
                        <a:pt x="22" y="55"/>
                      </a:lnTo>
                      <a:lnTo>
                        <a:pt x="10" y="75"/>
                      </a:lnTo>
                      <a:lnTo>
                        <a:pt x="3" y="97"/>
                      </a:lnTo>
                      <a:lnTo>
                        <a:pt x="0" y="123"/>
                      </a:lnTo>
                      <a:lnTo>
                        <a:pt x="3" y="149"/>
                      </a:lnTo>
                      <a:lnTo>
                        <a:pt x="10" y="172"/>
                      </a:lnTo>
                      <a:lnTo>
                        <a:pt x="22" y="191"/>
                      </a:lnTo>
                      <a:lnTo>
                        <a:pt x="35" y="211"/>
                      </a:lnTo>
                      <a:lnTo>
                        <a:pt x="55" y="227"/>
                      </a:lnTo>
                      <a:lnTo>
                        <a:pt x="74" y="236"/>
                      </a:lnTo>
                      <a:lnTo>
                        <a:pt x="97" y="243"/>
                      </a:lnTo>
                      <a:lnTo>
                        <a:pt x="123" y="246"/>
                      </a:lnTo>
                      <a:lnTo>
                        <a:pt x="149" y="243"/>
                      </a:lnTo>
                      <a:lnTo>
                        <a:pt x="171" y="236"/>
                      </a:lnTo>
                      <a:lnTo>
                        <a:pt x="191" y="227"/>
                      </a:lnTo>
                      <a:lnTo>
                        <a:pt x="210" y="211"/>
                      </a:lnTo>
                      <a:lnTo>
                        <a:pt x="223" y="191"/>
                      </a:lnTo>
                      <a:lnTo>
                        <a:pt x="236" y="172"/>
                      </a:lnTo>
                      <a:lnTo>
                        <a:pt x="242" y="149"/>
                      </a:lnTo>
                      <a:lnTo>
                        <a:pt x="246" y="123"/>
                      </a:lnTo>
                      <a:close/>
                      <a:moveTo>
                        <a:pt x="233" y="123"/>
                      </a:moveTo>
                      <a:lnTo>
                        <a:pt x="233" y="146"/>
                      </a:lnTo>
                      <a:lnTo>
                        <a:pt x="226" y="165"/>
                      </a:lnTo>
                      <a:lnTo>
                        <a:pt x="213" y="185"/>
                      </a:lnTo>
                      <a:lnTo>
                        <a:pt x="200" y="201"/>
                      </a:lnTo>
                      <a:lnTo>
                        <a:pt x="184" y="217"/>
                      </a:lnTo>
                      <a:lnTo>
                        <a:pt x="165" y="227"/>
                      </a:lnTo>
                      <a:lnTo>
                        <a:pt x="145" y="233"/>
                      </a:lnTo>
                      <a:lnTo>
                        <a:pt x="123" y="233"/>
                      </a:lnTo>
                      <a:lnTo>
                        <a:pt x="100" y="233"/>
                      </a:lnTo>
                      <a:lnTo>
                        <a:pt x="81" y="227"/>
                      </a:lnTo>
                      <a:lnTo>
                        <a:pt x="61" y="217"/>
                      </a:lnTo>
                      <a:lnTo>
                        <a:pt x="45" y="201"/>
                      </a:lnTo>
                      <a:lnTo>
                        <a:pt x="32" y="185"/>
                      </a:lnTo>
                      <a:lnTo>
                        <a:pt x="19" y="165"/>
                      </a:lnTo>
                      <a:lnTo>
                        <a:pt x="13" y="146"/>
                      </a:lnTo>
                      <a:lnTo>
                        <a:pt x="13" y="123"/>
                      </a:lnTo>
                      <a:lnTo>
                        <a:pt x="13" y="101"/>
                      </a:lnTo>
                      <a:lnTo>
                        <a:pt x="19" y="81"/>
                      </a:lnTo>
                      <a:lnTo>
                        <a:pt x="32" y="62"/>
                      </a:lnTo>
                      <a:lnTo>
                        <a:pt x="45" y="46"/>
                      </a:lnTo>
                      <a:lnTo>
                        <a:pt x="61" y="33"/>
                      </a:lnTo>
                      <a:lnTo>
                        <a:pt x="81" y="20"/>
                      </a:lnTo>
                      <a:lnTo>
                        <a:pt x="100" y="13"/>
                      </a:lnTo>
                      <a:lnTo>
                        <a:pt x="123" y="13"/>
                      </a:lnTo>
                      <a:lnTo>
                        <a:pt x="145" y="13"/>
                      </a:lnTo>
                      <a:lnTo>
                        <a:pt x="165" y="20"/>
                      </a:lnTo>
                      <a:lnTo>
                        <a:pt x="184" y="33"/>
                      </a:lnTo>
                      <a:lnTo>
                        <a:pt x="200" y="46"/>
                      </a:lnTo>
                      <a:lnTo>
                        <a:pt x="213" y="62"/>
                      </a:lnTo>
                      <a:lnTo>
                        <a:pt x="226" y="81"/>
                      </a:lnTo>
                      <a:lnTo>
                        <a:pt x="233" y="101"/>
                      </a:lnTo>
                      <a:lnTo>
                        <a:pt x="233" y="123"/>
                      </a:lnTo>
                      <a:close/>
                    </a:path>
                  </a:pathLst>
                </a:custGeom>
                <a:solidFill>
                  <a:srgbClr val="E52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8" name="Freeform 527"/>
                <p:cNvSpPr>
                  <a:spLocks noEditPoints="1"/>
                </p:cNvSpPr>
                <p:nvPr/>
              </p:nvSpPr>
              <p:spPr bwMode="auto">
                <a:xfrm>
                  <a:off x="2909" y="2641"/>
                  <a:ext cx="233" cy="233"/>
                </a:xfrm>
                <a:custGeom>
                  <a:avLst/>
                  <a:gdLst>
                    <a:gd name="T0" fmla="*/ 230 w 233"/>
                    <a:gd name="T1" fmla="*/ 94 h 233"/>
                    <a:gd name="T2" fmla="*/ 214 w 233"/>
                    <a:gd name="T3" fmla="*/ 51 h 233"/>
                    <a:gd name="T4" fmla="*/ 181 w 233"/>
                    <a:gd name="T5" fmla="*/ 19 h 233"/>
                    <a:gd name="T6" fmla="*/ 139 w 233"/>
                    <a:gd name="T7" fmla="*/ 3 h 233"/>
                    <a:gd name="T8" fmla="*/ 94 w 233"/>
                    <a:gd name="T9" fmla="*/ 3 h 233"/>
                    <a:gd name="T10" fmla="*/ 52 w 233"/>
                    <a:gd name="T11" fmla="*/ 19 h 233"/>
                    <a:gd name="T12" fmla="*/ 20 w 233"/>
                    <a:gd name="T13" fmla="*/ 51 h 233"/>
                    <a:gd name="T14" fmla="*/ 4 w 233"/>
                    <a:gd name="T15" fmla="*/ 94 h 233"/>
                    <a:gd name="T16" fmla="*/ 4 w 233"/>
                    <a:gd name="T17" fmla="*/ 139 h 233"/>
                    <a:gd name="T18" fmla="*/ 20 w 233"/>
                    <a:gd name="T19" fmla="*/ 181 h 233"/>
                    <a:gd name="T20" fmla="*/ 52 w 233"/>
                    <a:gd name="T21" fmla="*/ 213 h 233"/>
                    <a:gd name="T22" fmla="*/ 94 w 233"/>
                    <a:gd name="T23" fmla="*/ 229 h 233"/>
                    <a:gd name="T24" fmla="*/ 139 w 233"/>
                    <a:gd name="T25" fmla="*/ 229 h 233"/>
                    <a:gd name="T26" fmla="*/ 181 w 233"/>
                    <a:gd name="T27" fmla="*/ 213 h 233"/>
                    <a:gd name="T28" fmla="*/ 214 w 233"/>
                    <a:gd name="T29" fmla="*/ 181 h 233"/>
                    <a:gd name="T30" fmla="*/ 230 w 233"/>
                    <a:gd name="T31" fmla="*/ 139 h 233"/>
                    <a:gd name="T32" fmla="*/ 224 w 233"/>
                    <a:gd name="T33" fmla="*/ 116 h 233"/>
                    <a:gd name="T34" fmla="*/ 214 w 233"/>
                    <a:gd name="T35" fmla="*/ 158 h 233"/>
                    <a:gd name="T36" fmla="*/ 191 w 233"/>
                    <a:gd name="T37" fmla="*/ 191 h 233"/>
                    <a:gd name="T38" fmla="*/ 159 w 233"/>
                    <a:gd name="T39" fmla="*/ 213 h 233"/>
                    <a:gd name="T40" fmla="*/ 117 w 233"/>
                    <a:gd name="T41" fmla="*/ 223 h 233"/>
                    <a:gd name="T42" fmla="*/ 75 w 233"/>
                    <a:gd name="T43" fmla="*/ 213 h 233"/>
                    <a:gd name="T44" fmla="*/ 42 w 233"/>
                    <a:gd name="T45" fmla="*/ 191 h 233"/>
                    <a:gd name="T46" fmla="*/ 20 w 233"/>
                    <a:gd name="T47" fmla="*/ 158 h 233"/>
                    <a:gd name="T48" fmla="*/ 13 w 233"/>
                    <a:gd name="T49" fmla="*/ 116 h 233"/>
                    <a:gd name="T50" fmla="*/ 20 w 233"/>
                    <a:gd name="T51" fmla="*/ 74 h 233"/>
                    <a:gd name="T52" fmla="*/ 42 w 233"/>
                    <a:gd name="T53" fmla="*/ 42 h 233"/>
                    <a:gd name="T54" fmla="*/ 75 w 233"/>
                    <a:gd name="T55" fmla="*/ 19 h 233"/>
                    <a:gd name="T56" fmla="*/ 117 w 233"/>
                    <a:gd name="T57" fmla="*/ 13 h 233"/>
                    <a:gd name="T58" fmla="*/ 159 w 233"/>
                    <a:gd name="T59" fmla="*/ 19 h 233"/>
                    <a:gd name="T60" fmla="*/ 191 w 233"/>
                    <a:gd name="T61" fmla="*/ 42 h 233"/>
                    <a:gd name="T62" fmla="*/ 214 w 233"/>
                    <a:gd name="T63" fmla="*/ 74 h 233"/>
                    <a:gd name="T64" fmla="*/ 224 w 233"/>
                    <a:gd name="T65" fmla="*/ 116 h 2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33" h="233">
                      <a:moveTo>
                        <a:pt x="233" y="116"/>
                      </a:moveTo>
                      <a:lnTo>
                        <a:pt x="230" y="94"/>
                      </a:lnTo>
                      <a:lnTo>
                        <a:pt x="224" y="71"/>
                      </a:lnTo>
                      <a:lnTo>
                        <a:pt x="214" y="51"/>
                      </a:lnTo>
                      <a:lnTo>
                        <a:pt x="201" y="35"/>
                      </a:lnTo>
                      <a:lnTo>
                        <a:pt x="181" y="19"/>
                      </a:lnTo>
                      <a:lnTo>
                        <a:pt x="162" y="9"/>
                      </a:lnTo>
                      <a:lnTo>
                        <a:pt x="139" y="3"/>
                      </a:lnTo>
                      <a:lnTo>
                        <a:pt x="117" y="0"/>
                      </a:lnTo>
                      <a:lnTo>
                        <a:pt x="94" y="3"/>
                      </a:lnTo>
                      <a:lnTo>
                        <a:pt x="71" y="9"/>
                      </a:lnTo>
                      <a:lnTo>
                        <a:pt x="52" y="19"/>
                      </a:lnTo>
                      <a:lnTo>
                        <a:pt x="33" y="35"/>
                      </a:lnTo>
                      <a:lnTo>
                        <a:pt x="20" y="51"/>
                      </a:lnTo>
                      <a:lnTo>
                        <a:pt x="10" y="71"/>
                      </a:lnTo>
                      <a:lnTo>
                        <a:pt x="4" y="94"/>
                      </a:lnTo>
                      <a:lnTo>
                        <a:pt x="0" y="116"/>
                      </a:lnTo>
                      <a:lnTo>
                        <a:pt x="4" y="139"/>
                      </a:lnTo>
                      <a:lnTo>
                        <a:pt x="10" y="162"/>
                      </a:lnTo>
                      <a:lnTo>
                        <a:pt x="20" y="181"/>
                      </a:lnTo>
                      <a:lnTo>
                        <a:pt x="33" y="200"/>
                      </a:lnTo>
                      <a:lnTo>
                        <a:pt x="52" y="213"/>
                      </a:lnTo>
                      <a:lnTo>
                        <a:pt x="71" y="223"/>
                      </a:lnTo>
                      <a:lnTo>
                        <a:pt x="94" y="229"/>
                      </a:lnTo>
                      <a:lnTo>
                        <a:pt x="117" y="233"/>
                      </a:lnTo>
                      <a:lnTo>
                        <a:pt x="139" y="229"/>
                      </a:lnTo>
                      <a:lnTo>
                        <a:pt x="162" y="223"/>
                      </a:lnTo>
                      <a:lnTo>
                        <a:pt x="181" y="213"/>
                      </a:lnTo>
                      <a:lnTo>
                        <a:pt x="201" y="200"/>
                      </a:lnTo>
                      <a:lnTo>
                        <a:pt x="214" y="181"/>
                      </a:lnTo>
                      <a:lnTo>
                        <a:pt x="224" y="162"/>
                      </a:lnTo>
                      <a:lnTo>
                        <a:pt x="230" y="139"/>
                      </a:lnTo>
                      <a:lnTo>
                        <a:pt x="233" y="116"/>
                      </a:lnTo>
                      <a:close/>
                      <a:moveTo>
                        <a:pt x="224" y="116"/>
                      </a:moveTo>
                      <a:lnTo>
                        <a:pt x="220" y="139"/>
                      </a:lnTo>
                      <a:lnTo>
                        <a:pt x="214" y="158"/>
                      </a:lnTo>
                      <a:lnTo>
                        <a:pt x="204" y="174"/>
                      </a:lnTo>
                      <a:lnTo>
                        <a:pt x="191" y="191"/>
                      </a:lnTo>
                      <a:lnTo>
                        <a:pt x="175" y="204"/>
                      </a:lnTo>
                      <a:lnTo>
                        <a:pt x="159" y="213"/>
                      </a:lnTo>
                      <a:lnTo>
                        <a:pt x="139" y="220"/>
                      </a:lnTo>
                      <a:lnTo>
                        <a:pt x="117" y="223"/>
                      </a:lnTo>
                      <a:lnTo>
                        <a:pt x="94" y="220"/>
                      </a:lnTo>
                      <a:lnTo>
                        <a:pt x="75" y="213"/>
                      </a:lnTo>
                      <a:lnTo>
                        <a:pt x="59" y="204"/>
                      </a:lnTo>
                      <a:lnTo>
                        <a:pt x="42" y="191"/>
                      </a:lnTo>
                      <a:lnTo>
                        <a:pt x="29" y="174"/>
                      </a:lnTo>
                      <a:lnTo>
                        <a:pt x="20" y="158"/>
                      </a:lnTo>
                      <a:lnTo>
                        <a:pt x="13" y="139"/>
                      </a:lnTo>
                      <a:lnTo>
                        <a:pt x="13" y="116"/>
                      </a:lnTo>
                      <a:lnTo>
                        <a:pt x="13" y="97"/>
                      </a:lnTo>
                      <a:lnTo>
                        <a:pt x="20" y="74"/>
                      </a:lnTo>
                      <a:lnTo>
                        <a:pt x="29" y="58"/>
                      </a:lnTo>
                      <a:lnTo>
                        <a:pt x="42" y="42"/>
                      </a:lnTo>
                      <a:lnTo>
                        <a:pt x="59" y="29"/>
                      </a:lnTo>
                      <a:lnTo>
                        <a:pt x="75" y="19"/>
                      </a:lnTo>
                      <a:lnTo>
                        <a:pt x="94" y="13"/>
                      </a:lnTo>
                      <a:lnTo>
                        <a:pt x="117" y="13"/>
                      </a:lnTo>
                      <a:lnTo>
                        <a:pt x="139" y="13"/>
                      </a:lnTo>
                      <a:lnTo>
                        <a:pt x="159" y="19"/>
                      </a:lnTo>
                      <a:lnTo>
                        <a:pt x="175" y="29"/>
                      </a:lnTo>
                      <a:lnTo>
                        <a:pt x="191" y="42"/>
                      </a:lnTo>
                      <a:lnTo>
                        <a:pt x="204" y="58"/>
                      </a:lnTo>
                      <a:lnTo>
                        <a:pt x="214" y="74"/>
                      </a:lnTo>
                      <a:lnTo>
                        <a:pt x="220" y="97"/>
                      </a:lnTo>
                      <a:lnTo>
                        <a:pt x="224" y="116"/>
                      </a:lnTo>
                      <a:close/>
                    </a:path>
                  </a:pathLst>
                </a:custGeom>
                <a:solidFill>
                  <a:srgbClr val="E52C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79" name="Freeform 528"/>
                <p:cNvSpPr>
                  <a:spLocks noEditPoints="1"/>
                </p:cNvSpPr>
                <p:nvPr/>
              </p:nvSpPr>
              <p:spPr bwMode="auto">
                <a:xfrm>
                  <a:off x="2916" y="2647"/>
                  <a:ext cx="220" cy="220"/>
                </a:xfrm>
                <a:custGeom>
                  <a:avLst/>
                  <a:gdLst>
                    <a:gd name="T0" fmla="*/ 220 w 220"/>
                    <a:gd name="T1" fmla="*/ 88 h 220"/>
                    <a:gd name="T2" fmla="*/ 200 w 220"/>
                    <a:gd name="T3" fmla="*/ 49 h 220"/>
                    <a:gd name="T4" fmla="*/ 171 w 220"/>
                    <a:gd name="T5" fmla="*/ 20 h 220"/>
                    <a:gd name="T6" fmla="*/ 132 w 220"/>
                    <a:gd name="T7" fmla="*/ 0 h 220"/>
                    <a:gd name="T8" fmla="*/ 87 w 220"/>
                    <a:gd name="T9" fmla="*/ 0 h 220"/>
                    <a:gd name="T10" fmla="*/ 48 w 220"/>
                    <a:gd name="T11" fmla="*/ 20 h 220"/>
                    <a:gd name="T12" fmla="*/ 19 w 220"/>
                    <a:gd name="T13" fmla="*/ 49 h 220"/>
                    <a:gd name="T14" fmla="*/ 0 w 220"/>
                    <a:gd name="T15" fmla="*/ 88 h 220"/>
                    <a:gd name="T16" fmla="*/ 0 w 220"/>
                    <a:gd name="T17" fmla="*/ 133 h 220"/>
                    <a:gd name="T18" fmla="*/ 19 w 220"/>
                    <a:gd name="T19" fmla="*/ 172 h 220"/>
                    <a:gd name="T20" fmla="*/ 48 w 220"/>
                    <a:gd name="T21" fmla="*/ 204 h 220"/>
                    <a:gd name="T22" fmla="*/ 87 w 220"/>
                    <a:gd name="T23" fmla="*/ 220 h 220"/>
                    <a:gd name="T24" fmla="*/ 132 w 220"/>
                    <a:gd name="T25" fmla="*/ 220 h 220"/>
                    <a:gd name="T26" fmla="*/ 171 w 220"/>
                    <a:gd name="T27" fmla="*/ 204 h 220"/>
                    <a:gd name="T28" fmla="*/ 200 w 220"/>
                    <a:gd name="T29" fmla="*/ 172 h 220"/>
                    <a:gd name="T30" fmla="*/ 220 w 220"/>
                    <a:gd name="T31" fmla="*/ 133 h 220"/>
                    <a:gd name="T32" fmla="*/ 210 w 220"/>
                    <a:gd name="T33" fmla="*/ 110 h 220"/>
                    <a:gd name="T34" fmla="*/ 200 w 220"/>
                    <a:gd name="T35" fmla="*/ 149 h 220"/>
                    <a:gd name="T36" fmla="*/ 181 w 220"/>
                    <a:gd name="T37" fmla="*/ 181 h 220"/>
                    <a:gd name="T38" fmla="*/ 149 w 220"/>
                    <a:gd name="T39" fmla="*/ 201 h 220"/>
                    <a:gd name="T40" fmla="*/ 110 w 220"/>
                    <a:gd name="T41" fmla="*/ 211 h 220"/>
                    <a:gd name="T42" fmla="*/ 71 w 220"/>
                    <a:gd name="T43" fmla="*/ 201 h 220"/>
                    <a:gd name="T44" fmla="*/ 39 w 220"/>
                    <a:gd name="T45" fmla="*/ 181 h 220"/>
                    <a:gd name="T46" fmla="*/ 19 w 220"/>
                    <a:gd name="T47" fmla="*/ 149 h 220"/>
                    <a:gd name="T48" fmla="*/ 9 w 220"/>
                    <a:gd name="T49" fmla="*/ 110 h 220"/>
                    <a:gd name="T50" fmla="*/ 19 w 220"/>
                    <a:gd name="T51" fmla="*/ 71 h 220"/>
                    <a:gd name="T52" fmla="*/ 39 w 220"/>
                    <a:gd name="T53" fmla="*/ 39 h 220"/>
                    <a:gd name="T54" fmla="*/ 71 w 220"/>
                    <a:gd name="T55" fmla="*/ 20 h 220"/>
                    <a:gd name="T56" fmla="*/ 110 w 220"/>
                    <a:gd name="T57" fmla="*/ 10 h 220"/>
                    <a:gd name="T58" fmla="*/ 149 w 220"/>
                    <a:gd name="T59" fmla="*/ 20 h 220"/>
                    <a:gd name="T60" fmla="*/ 181 w 220"/>
                    <a:gd name="T61" fmla="*/ 39 h 220"/>
                    <a:gd name="T62" fmla="*/ 200 w 220"/>
                    <a:gd name="T63" fmla="*/ 71 h 220"/>
                    <a:gd name="T64" fmla="*/ 210 w 220"/>
                    <a:gd name="T65" fmla="*/ 110 h 2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20" h="220">
                      <a:moveTo>
                        <a:pt x="220" y="110"/>
                      </a:moveTo>
                      <a:lnTo>
                        <a:pt x="220" y="88"/>
                      </a:lnTo>
                      <a:lnTo>
                        <a:pt x="213" y="68"/>
                      </a:lnTo>
                      <a:lnTo>
                        <a:pt x="200" y="49"/>
                      </a:lnTo>
                      <a:lnTo>
                        <a:pt x="187" y="33"/>
                      </a:lnTo>
                      <a:lnTo>
                        <a:pt x="171" y="20"/>
                      </a:lnTo>
                      <a:lnTo>
                        <a:pt x="152" y="7"/>
                      </a:lnTo>
                      <a:lnTo>
                        <a:pt x="132" y="0"/>
                      </a:lnTo>
                      <a:lnTo>
                        <a:pt x="110" y="0"/>
                      </a:lnTo>
                      <a:lnTo>
                        <a:pt x="87" y="0"/>
                      </a:lnTo>
                      <a:lnTo>
                        <a:pt x="68" y="7"/>
                      </a:lnTo>
                      <a:lnTo>
                        <a:pt x="48" y="20"/>
                      </a:lnTo>
                      <a:lnTo>
                        <a:pt x="32" y="33"/>
                      </a:lnTo>
                      <a:lnTo>
                        <a:pt x="19" y="49"/>
                      </a:lnTo>
                      <a:lnTo>
                        <a:pt x="6" y="68"/>
                      </a:lnTo>
                      <a:lnTo>
                        <a:pt x="0" y="88"/>
                      </a:lnTo>
                      <a:lnTo>
                        <a:pt x="0" y="110"/>
                      </a:lnTo>
                      <a:lnTo>
                        <a:pt x="0" y="133"/>
                      </a:lnTo>
                      <a:lnTo>
                        <a:pt x="6" y="152"/>
                      </a:lnTo>
                      <a:lnTo>
                        <a:pt x="19" y="172"/>
                      </a:lnTo>
                      <a:lnTo>
                        <a:pt x="32" y="188"/>
                      </a:lnTo>
                      <a:lnTo>
                        <a:pt x="48" y="204"/>
                      </a:lnTo>
                      <a:lnTo>
                        <a:pt x="68" y="214"/>
                      </a:lnTo>
                      <a:lnTo>
                        <a:pt x="87" y="220"/>
                      </a:lnTo>
                      <a:lnTo>
                        <a:pt x="110" y="220"/>
                      </a:lnTo>
                      <a:lnTo>
                        <a:pt x="132" y="220"/>
                      </a:lnTo>
                      <a:lnTo>
                        <a:pt x="152" y="214"/>
                      </a:lnTo>
                      <a:lnTo>
                        <a:pt x="171" y="204"/>
                      </a:lnTo>
                      <a:lnTo>
                        <a:pt x="187" y="188"/>
                      </a:lnTo>
                      <a:lnTo>
                        <a:pt x="200" y="172"/>
                      </a:lnTo>
                      <a:lnTo>
                        <a:pt x="213" y="152"/>
                      </a:lnTo>
                      <a:lnTo>
                        <a:pt x="220" y="133"/>
                      </a:lnTo>
                      <a:lnTo>
                        <a:pt x="220" y="110"/>
                      </a:lnTo>
                      <a:close/>
                      <a:moveTo>
                        <a:pt x="210" y="110"/>
                      </a:moveTo>
                      <a:lnTo>
                        <a:pt x="207" y="130"/>
                      </a:lnTo>
                      <a:lnTo>
                        <a:pt x="200" y="149"/>
                      </a:lnTo>
                      <a:lnTo>
                        <a:pt x="191" y="165"/>
                      </a:lnTo>
                      <a:lnTo>
                        <a:pt x="181" y="181"/>
                      </a:lnTo>
                      <a:lnTo>
                        <a:pt x="165" y="194"/>
                      </a:lnTo>
                      <a:lnTo>
                        <a:pt x="149" y="201"/>
                      </a:lnTo>
                      <a:lnTo>
                        <a:pt x="129" y="207"/>
                      </a:lnTo>
                      <a:lnTo>
                        <a:pt x="110" y="211"/>
                      </a:lnTo>
                      <a:lnTo>
                        <a:pt x="90" y="207"/>
                      </a:lnTo>
                      <a:lnTo>
                        <a:pt x="71" y="201"/>
                      </a:lnTo>
                      <a:lnTo>
                        <a:pt x="55" y="194"/>
                      </a:lnTo>
                      <a:lnTo>
                        <a:pt x="39" y="181"/>
                      </a:lnTo>
                      <a:lnTo>
                        <a:pt x="29" y="165"/>
                      </a:lnTo>
                      <a:lnTo>
                        <a:pt x="19" y="149"/>
                      </a:lnTo>
                      <a:lnTo>
                        <a:pt x="13" y="130"/>
                      </a:lnTo>
                      <a:lnTo>
                        <a:pt x="9" y="110"/>
                      </a:lnTo>
                      <a:lnTo>
                        <a:pt x="13" y="91"/>
                      </a:lnTo>
                      <a:lnTo>
                        <a:pt x="19" y="71"/>
                      </a:lnTo>
                      <a:lnTo>
                        <a:pt x="29" y="55"/>
                      </a:lnTo>
                      <a:lnTo>
                        <a:pt x="39" y="39"/>
                      </a:lnTo>
                      <a:lnTo>
                        <a:pt x="55" y="29"/>
                      </a:lnTo>
                      <a:lnTo>
                        <a:pt x="71" y="20"/>
                      </a:lnTo>
                      <a:lnTo>
                        <a:pt x="90" y="13"/>
                      </a:lnTo>
                      <a:lnTo>
                        <a:pt x="110" y="10"/>
                      </a:lnTo>
                      <a:lnTo>
                        <a:pt x="129" y="13"/>
                      </a:lnTo>
                      <a:lnTo>
                        <a:pt x="149" y="20"/>
                      </a:lnTo>
                      <a:lnTo>
                        <a:pt x="165" y="29"/>
                      </a:lnTo>
                      <a:lnTo>
                        <a:pt x="181" y="39"/>
                      </a:lnTo>
                      <a:lnTo>
                        <a:pt x="191" y="55"/>
                      </a:lnTo>
                      <a:lnTo>
                        <a:pt x="200" y="71"/>
                      </a:lnTo>
                      <a:lnTo>
                        <a:pt x="207" y="91"/>
                      </a:lnTo>
                      <a:lnTo>
                        <a:pt x="210" y="110"/>
                      </a:lnTo>
                      <a:close/>
                    </a:path>
                  </a:pathLst>
                </a:custGeom>
                <a:solidFill>
                  <a:srgbClr val="E52C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0" name="Freeform 529"/>
                <p:cNvSpPr>
                  <a:spLocks noEditPoints="1"/>
                </p:cNvSpPr>
                <p:nvPr/>
              </p:nvSpPr>
              <p:spPr bwMode="auto">
                <a:xfrm>
                  <a:off x="2922" y="2654"/>
                  <a:ext cx="211" cy="210"/>
                </a:xfrm>
                <a:custGeom>
                  <a:avLst/>
                  <a:gdLst>
                    <a:gd name="T0" fmla="*/ 207 w 211"/>
                    <a:gd name="T1" fmla="*/ 84 h 210"/>
                    <a:gd name="T2" fmla="*/ 191 w 211"/>
                    <a:gd name="T3" fmla="*/ 45 h 210"/>
                    <a:gd name="T4" fmla="*/ 162 w 211"/>
                    <a:gd name="T5" fmla="*/ 16 h 210"/>
                    <a:gd name="T6" fmla="*/ 126 w 211"/>
                    <a:gd name="T7" fmla="*/ 0 h 210"/>
                    <a:gd name="T8" fmla="*/ 81 w 211"/>
                    <a:gd name="T9" fmla="*/ 0 h 210"/>
                    <a:gd name="T10" fmla="*/ 46 w 211"/>
                    <a:gd name="T11" fmla="*/ 16 h 210"/>
                    <a:gd name="T12" fmla="*/ 16 w 211"/>
                    <a:gd name="T13" fmla="*/ 45 h 210"/>
                    <a:gd name="T14" fmla="*/ 0 w 211"/>
                    <a:gd name="T15" fmla="*/ 84 h 210"/>
                    <a:gd name="T16" fmla="*/ 0 w 211"/>
                    <a:gd name="T17" fmla="*/ 126 h 210"/>
                    <a:gd name="T18" fmla="*/ 16 w 211"/>
                    <a:gd name="T19" fmla="*/ 161 h 210"/>
                    <a:gd name="T20" fmla="*/ 46 w 211"/>
                    <a:gd name="T21" fmla="*/ 191 h 210"/>
                    <a:gd name="T22" fmla="*/ 81 w 211"/>
                    <a:gd name="T23" fmla="*/ 207 h 210"/>
                    <a:gd name="T24" fmla="*/ 126 w 211"/>
                    <a:gd name="T25" fmla="*/ 207 h 210"/>
                    <a:gd name="T26" fmla="*/ 162 w 211"/>
                    <a:gd name="T27" fmla="*/ 191 h 210"/>
                    <a:gd name="T28" fmla="*/ 191 w 211"/>
                    <a:gd name="T29" fmla="*/ 161 h 210"/>
                    <a:gd name="T30" fmla="*/ 207 w 211"/>
                    <a:gd name="T31" fmla="*/ 126 h 210"/>
                    <a:gd name="T32" fmla="*/ 198 w 211"/>
                    <a:gd name="T33" fmla="*/ 103 h 210"/>
                    <a:gd name="T34" fmla="*/ 191 w 211"/>
                    <a:gd name="T35" fmla="*/ 139 h 210"/>
                    <a:gd name="T36" fmla="*/ 168 w 211"/>
                    <a:gd name="T37" fmla="*/ 171 h 210"/>
                    <a:gd name="T38" fmla="*/ 139 w 211"/>
                    <a:gd name="T39" fmla="*/ 191 h 210"/>
                    <a:gd name="T40" fmla="*/ 104 w 211"/>
                    <a:gd name="T41" fmla="*/ 197 h 210"/>
                    <a:gd name="T42" fmla="*/ 68 w 211"/>
                    <a:gd name="T43" fmla="*/ 191 h 210"/>
                    <a:gd name="T44" fmla="*/ 39 w 211"/>
                    <a:gd name="T45" fmla="*/ 171 h 210"/>
                    <a:gd name="T46" fmla="*/ 16 w 211"/>
                    <a:gd name="T47" fmla="*/ 139 h 210"/>
                    <a:gd name="T48" fmla="*/ 10 w 211"/>
                    <a:gd name="T49" fmla="*/ 103 h 210"/>
                    <a:gd name="T50" fmla="*/ 16 w 211"/>
                    <a:gd name="T51" fmla="*/ 68 h 210"/>
                    <a:gd name="T52" fmla="*/ 39 w 211"/>
                    <a:gd name="T53" fmla="*/ 38 h 210"/>
                    <a:gd name="T54" fmla="*/ 68 w 211"/>
                    <a:gd name="T55" fmla="*/ 16 h 210"/>
                    <a:gd name="T56" fmla="*/ 104 w 211"/>
                    <a:gd name="T57" fmla="*/ 9 h 210"/>
                    <a:gd name="T58" fmla="*/ 139 w 211"/>
                    <a:gd name="T59" fmla="*/ 16 h 210"/>
                    <a:gd name="T60" fmla="*/ 168 w 211"/>
                    <a:gd name="T61" fmla="*/ 38 h 210"/>
                    <a:gd name="T62" fmla="*/ 191 w 211"/>
                    <a:gd name="T63" fmla="*/ 68 h 210"/>
                    <a:gd name="T64" fmla="*/ 198 w 211"/>
                    <a:gd name="T65" fmla="*/ 103 h 21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11" h="210">
                      <a:moveTo>
                        <a:pt x="211" y="103"/>
                      </a:moveTo>
                      <a:lnTo>
                        <a:pt x="207" y="84"/>
                      </a:lnTo>
                      <a:lnTo>
                        <a:pt x="201" y="61"/>
                      </a:lnTo>
                      <a:lnTo>
                        <a:pt x="191" y="45"/>
                      </a:lnTo>
                      <a:lnTo>
                        <a:pt x="178" y="29"/>
                      </a:lnTo>
                      <a:lnTo>
                        <a:pt x="162" y="16"/>
                      </a:lnTo>
                      <a:lnTo>
                        <a:pt x="146" y="6"/>
                      </a:lnTo>
                      <a:lnTo>
                        <a:pt x="126" y="0"/>
                      </a:lnTo>
                      <a:lnTo>
                        <a:pt x="104" y="0"/>
                      </a:lnTo>
                      <a:lnTo>
                        <a:pt x="81" y="0"/>
                      </a:lnTo>
                      <a:lnTo>
                        <a:pt x="62" y="6"/>
                      </a:lnTo>
                      <a:lnTo>
                        <a:pt x="46" y="16"/>
                      </a:lnTo>
                      <a:lnTo>
                        <a:pt x="29" y="29"/>
                      </a:lnTo>
                      <a:lnTo>
                        <a:pt x="16" y="45"/>
                      </a:lnTo>
                      <a:lnTo>
                        <a:pt x="7" y="61"/>
                      </a:lnTo>
                      <a:lnTo>
                        <a:pt x="0" y="84"/>
                      </a:lnTo>
                      <a:lnTo>
                        <a:pt x="0" y="103"/>
                      </a:lnTo>
                      <a:lnTo>
                        <a:pt x="0" y="126"/>
                      </a:lnTo>
                      <a:lnTo>
                        <a:pt x="7" y="145"/>
                      </a:lnTo>
                      <a:lnTo>
                        <a:pt x="16" y="161"/>
                      </a:lnTo>
                      <a:lnTo>
                        <a:pt x="29" y="178"/>
                      </a:lnTo>
                      <a:lnTo>
                        <a:pt x="46" y="191"/>
                      </a:lnTo>
                      <a:lnTo>
                        <a:pt x="62" y="200"/>
                      </a:lnTo>
                      <a:lnTo>
                        <a:pt x="81" y="207"/>
                      </a:lnTo>
                      <a:lnTo>
                        <a:pt x="104" y="210"/>
                      </a:lnTo>
                      <a:lnTo>
                        <a:pt x="126" y="207"/>
                      </a:lnTo>
                      <a:lnTo>
                        <a:pt x="146" y="200"/>
                      </a:lnTo>
                      <a:lnTo>
                        <a:pt x="162" y="191"/>
                      </a:lnTo>
                      <a:lnTo>
                        <a:pt x="178" y="178"/>
                      </a:lnTo>
                      <a:lnTo>
                        <a:pt x="191" y="161"/>
                      </a:lnTo>
                      <a:lnTo>
                        <a:pt x="201" y="145"/>
                      </a:lnTo>
                      <a:lnTo>
                        <a:pt x="207" y="126"/>
                      </a:lnTo>
                      <a:lnTo>
                        <a:pt x="211" y="103"/>
                      </a:lnTo>
                      <a:close/>
                      <a:moveTo>
                        <a:pt x="198" y="103"/>
                      </a:moveTo>
                      <a:lnTo>
                        <a:pt x="194" y="123"/>
                      </a:lnTo>
                      <a:lnTo>
                        <a:pt x="191" y="139"/>
                      </a:lnTo>
                      <a:lnTo>
                        <a:pt x="181" y="155"/>
                      </a:lnTo>
                      <a:lnTo>
                        <a:pt x="168" y="171"/>
                      </a:lnTo>
                      <a:lnTo>
                        <a:pt x="156" y="181"/>
                      </a:lnTo>
                      <a:lnTo>
                        <a:pt x="139" y="191"/>
                      </a:lnTo>
                      <a:lnTo>
                        <a:pt x="123" y="194"/>
                      </a:lnTo>
                      <a:lnTo>
                        <a:pt x="104" y="197"/>
                      </a:lnTo>
                      <a:lnTo>
                        <a:pt x="84" y="194"/>
                      </a:lnTo>
                      <a:lnTo>
                        <a:pt x="68" y="191"/>
                      </a:lnTo>
                      <a:lnTo>
                        <a:pt x="52" y="181"/>
                      </a:lnTo>
                      <a:lnTo>
                        <a:pt x="39" y="171"/>
                      </a:lnTo>
                      <a:lnTo>
                        <a:pt x="26" y="155"/>
                      </a:lnTo>
                      <a:lnTo>
                        <a:pt x="16" y="139"/>
                      </a:lnTo>
                      <a:lnTo>
                        <a:pt x="13" y="123"/>
                      </a:lnTo>
                      <a:lnTo>
                        <a:pt x="10" y="103"/>
                      </a:lnTo>
                      <a:lnTo>
                        <a:pt x="13" y="84"/>
                      </a:lnTo>
                      <a:lnTo>
                        <a:pt x="16" y="68"/>
                      </a:lnTo>
                      <a:lnTo>
                        <a:pt x="26" y="51"/>
                      </a:lnTo>
                      <a:lnTo>
                        <a:pt x="39" y="38"/>
                      </a:lnTo>
                      <a:lnTo>
                        <a:pt x="52" y="26"/>
                      </a:lnTo>
                      <a:lnTo>
                        <a:pt x="68" y="16"/>
                      </a:lnTo>
                      <a:lnTo>
                        <a:pt x="84" y="13"/>
                      </a:lnTo>
                      <a:lnTo>
                        <a:pt x="104" y="9"/>
                      </a:lnTo>
                      <a:lnTo>
                        <a:pt x="123" y="13"/>
                      </a:lnTo>
                      <a:lnTo>
                        <a:pt x="139" y="16"/>
                      </a:lnTo>
                      <a:lnTo>
                        <a:pt x="156" y="26"/>
                      </a:lnTo>
                      <a:lnTo>
                        <a:pt x="168" y="38"/>
                      </a:lnTo>
                      <a:lnTo>
                        <a:pt x="181" y="51"/>
                      </a:lnTo>
                      <a:lnTo>
                        <a:pt x="191" y="68"/>
                      </a:lnTo>
                      <a:lnTo>
                        <a:pt x="194" y="84"/>
                      </a:lnTo>
                      <a:lnTo>
                        <a:pt x="198" y="103"/>
                      </a:lnTo>
                      <a:close/>
                    </a:path>
                  </a:pathLst>
                </a:custGeom>
                <a:solidFill>
                  <a:srgbClr val="E42B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1" name="Freeform 530"/>
                <p:cNvSpPr>
                  <a:spLocks noEditPoints="1"/>
                </p:cNvSpPr>
                <p:nvPr/>
              </p:nvSpPr>
              <p:spPr bwMode="auto">
                <a:xfrm>
                  <a:off x="2925" y="2657"/>
                  <a:ext cx="201" cy="201"/>
                </a:xfrm>
                <a:custGeom>
                  <a:avLst/>
                  <a:gdLst>
                    <a:gd name="T0" fmla="*/ 198 w 201"/>
                    <a:gd name="T1" fmla="*/ 81 h 201"/>
                    <a:gd name="T2" fmla="*/ 182 w 201"/>
                    <a:gd name="T3" fmla="*/ 45 h 201"/>
                    <a:gd name="T4" fmla="*/ 156 w 201"/>
                    <a:gd name="T5" fmla="*/ 19 h 201"/>
                    <a:gd name="T6" fmla="*/ 120 w 201"/>
                    <a:gd name="T7" fmla="*/ 3 h 201"/>
                    <a:gd name="T8" fmla="*/ 81 w 201"/>
                    <a:gd name="T9" fmla="*/ 3 h 201"/>
                    <a:gd name="T10" fmla="*/ 46 w 201"/>
                    <a:gd name="T11" fmla="*/ 19 h 201"/>
                    <a:gd name="T12" fmla="*/ 20 w 201"/>
                    <a:gd name="T13" fmla="*/ 45 h 201"/>
                    <a:gd name="T14" fmla="*/ 4 w 201"/>
                    <a:gd name="T15" fmla="*/ 81 h 201"/>
                    <a:gd name="T16" fmla="*/ 4 w 201"/>
                    <a:gd name="T17" fmla="*/ 120 h 201"/>
                    <a:gd name="T18" fmla="*/ 20 w 201"/>
                    <a:gd name="T19" fmla="*/ 155 h 201"/>
                    <a:gd name="T20" fmla="*/ 46 w 201"/>
                    <a:gd name="T21" fmla="*/ 184 h 201"/>
                    <a:gd name="T22" fmla="*/ 81 w 201"/>
                    <a:gd name="T23" fmla="*/ 197 h 201"/>
                    <a:gd name="T24" fmla="*/ 120 w 201"/>
                    <a:gd name="T25" fmla="*/ 197 h 201"/>
                    <a:gd name="T26" fmla="*/ 156 w 201"/>
                    <a:gd name="T27" fmla="*/ 184 h 201"/>
                    <a:gd name="T28" fmla="*/ 182 w 201"/>
                    <a:gd name="T29" fmla="*/ 155 h 201"/>
                    <a:gd name="T30" fmla="*/ 198 w 201"/>
                    <a:gd name="T31" fmla="*/ 120 h 201"/>
                    <a:gd name="T32" fmla="*/ 188 w 201"/>
                    <a:gd name="T33" fmla="*/ 100 h 201"/>
                    <a:gd name="T34" fmla="*/ 182 w 201"/>
                    <a:gd name="T35" fmla="*/ 136 h 201"/>
                    <a:gd name="T36" fmla="*/ 162 w 201"/>
                    <a:gd name="T37" fmla="*/ 162 h 201"/>
                    <a:gd name="T38" fmla="*/ 136 w 201"/>
                    <a:gd name="T39" fmla="*/ 181 h 201"/>
                    <a:gd name="T40" fmla="*/ 101 w 201"/>
                    <a:gd name="T41" fmla="*/ 188 h 201"/>
                    <a:gd name="T42" fmla="*/ 65 w 201"/>
                    <a:gd name="T43" fmla="*/ 181 h 201"/>
                    <a:gd name="T44" fmla="*/ 39 w 201"/>
                    <a:gd name="T45" fmla="*/ 162 h 201"/>
                    <a:gd name="T46" fmla="*/ 20 w 201"/>
                    <a:gd name="T47" fmla="*/ 136 h 201"/>
                    <a:gd name="T48" fmla="*/ 13 w 201"/>
                    <a:gd name="T49" fmla="*/ 100 h 201"/>
                    <a:gd name="T50" fmla="*/ 20 w 201"/>
                    <a:gd name="T51" fmla="*/ 68 h 201"/>
                    <a:gd name="T52" fmla="*/ 39 w 201"/>
                    <a:gd name="T53" fmla="*/ 39 h 201"/>
                    <a:gd name="T54" fmla="*/ 65 w 201"/>
                    <a:gd name="T55" fmla="*/ 19 h 201"/>
                    <a:gd name="T56" fmla="*/ 101 w 201"/>
                    <a:gd name="T57" fmla="*/ 13 h 201"/>
                    <a:gd name="T58" fmla="*/ 136 w 201"/>
                    <a:gd name="T59" fmla="*/ 19 h 201"/>
                    <a:gd name="T60" fmla="*/ 162 w 201"/>
                    <a:gd name="T61" fmla="*/ 39 h 201"/>
                    <a:gd name="T62" fmla="*/ 182 w 201"/>
                    <a:gd name="T63" fmla="*/ 68 h 201"/>
                    <a:gd name="T64" fmla="*/ 188 w 201"/>
                    <a:gd name="T65" fmla="*/ 100 h 20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01" h="201">
                      <a:moveTo>
                        <a:pt x="201" y="100"/>
                      </a:moveTo>
                      <a:lnTo>
                        <a:pt x="198" y="81"/>
                      </a:lnTo>
                      <a:lnTo>
                        <a:pt x="191" y="61"/>
                      </a:lnTo>
                      <a:lnTo>
                        <a:pt x="182" y="45"/>
                      </a:lnTo>
                      <a:lnTo>
                        <a:pt x="172" y="29"/>
                      </a:lnTo>
                      <a:lnTo>
                        <a:pt x="156" y="19"/>
                      </a:lnTo>
                      <a:lnTo>
                        <a:pt x="140" y="10"/>
                      </a:lnTo>
                      <a:lnTo>
                        <a:pt x="120" y="3"/>
                      </a:lnTo>
                      <a:lnTo>
                        <a:pt x="101" y="0"/>
                      </a:lnTo>
                      <a:lnTo>
                        <a:pt x="81" y="3"/>
                      </a:lnTo>
                      <a:lnTo>
                        <a:pt x="62" y="10"/>
                      </a:lnTo>
                      <a:lnTo>
                        <a:pt x="46" y="19"/>
                      </a:lnTo>
                      <a:lnTo>
                        <a:pt x="30" y="29"/>
                      </a:lnTo>
                      <a:lnTo>
                        <a:pt x="20" y="45"/>
                      </a:lnTo>
                      <a:lnTo>
                        <a:pt x="10" y="61"/>
                      </a:lnTo>
                      <a:lnTo>
                        <a:pt x="4" y="81"/>
                      </a:lnTo>
                      <a:lnTo>
                        <a:pt x="0" y="100"/>
                      </a:lnTo>
                      <a:lnTo>
                        <a:pt x="4" y="120"/>
                      </a:lnTo>
                      <a:lnTo>
                        <a:pt x="10" y="139"/>
                      </a:lnTo>
                      <a:lnTo>
                        <a:pt x="20" y="155"/>
                      </a:lnTo>
                      <a:lnTo>
                        <a:pt x="30" y="171"/>
                      </a:lnTo>
                      <a:lnTo>
                        <a:pt x="46" y="184"/>
                      </a:lnTo>
                      <a:lnTo>
                        <a:pt x="62" y="191"/>
                      </a:lnTo>
                      <a:lnTo>
                        <a:pt x="81" y="197"/>
                      </a:lnTo>
                      <a:lnTo>
                        <a:pt x="101" y="201"/>
                      </a:lnTo>
                      <a:lnTo>
                        <a:pt x="120" y="197"/>
                      </a:lnTo>
                      <a:lnTo>
                        <a:pt x="140" y="191"/>
                      </a:lnTo>
                      <a:lnTo>
                        <a:pt x="156" y="184"/>
                      </a:lnTo>
                      <a:lnTo>
                        <a:pt x="172" y="171"/>
                      </a:lnTo>
                      <a:lnTo>
                        <a:pt x="182" y="155"/>
                      </a:lnTo>
                      <a:lnTo>
                        <a:pt x="191" y="139"/>
                      </a:lnTo>
                      <a:lnTo>
                        <a:pt x="198" y="120"/>
                      </a:lnTo>
                      <a:lnTo>
                        <a:pt x="201" y="100"/>
                      </a:lnTo>
                      <a:close/>
                      <a:moveTo>
                        <a:pt x="188" y="100"/>
                      </a:moveTo>
                      <a:lnTo>
                        <a:pt x="188" y="120"/>
                      </a:lnTo>
                      <a:lnTo>
                        <a:pt x="182" y="136"/>
                      </a:lnTo>
                      <a:lnTo>
                        <a:pt x="172" y="149"/>
                      </a:lnTo>
                      <a:lnTo>
                        <a:pt x="162" y="162"/>
                      </a:lnTo>
                      <a:lnTo>
                        <a:pt x="149" y="175"/>
                      </a:lnTo>
                      <a:lnTo>
                        <a:pt x="136" y="181"/>
                      </a:lnTo>
                      <a:lnTo>
                        <a:pt x="117" y="188"/>
                      </a:lnTo>
                      <a:lnTo>
                        <a:pt x="101" y="188"/>
                      </a:lnTo>
                      <a:lnTo>
                        <a:pt x="85" y="188"/>
                      </a:lnTo>
                      <a:lnTo>
                        <a:pt x="65" y="181"/>
                      </a:lnTo>
                      <a:lnTo>
                        <a:pt x="52" y="175"/>
                      </a:lnTo>
                      <a:lnTo>
                        <a:pt x="39" y="162"/>
                      </a:lnTo>
                      <a:lnTo>
                        <a:pt x="30" y="149"/>
                      </a:lnTo>
                      <a:lnTo>
                        <a:pt x="20" y="136"/>
                      </a:lnTo>
                      <a:lnTo>
                        <a:pt x="13" y="120"/>
                      </a:lnTo>
                      <a:lnTo>
                        <a:pt x="13" y="100"/>
                      </a:lnTo>
                      <a:lnTo>
                        <a:pt x="13" y="84"/>
                      </a:lnTo>
                      <a:lnTo>
                        <a:pt x="20" y="68"/>
                      </a:lnTo>
                      <a:lnTo>
                        <a:pt x="30" y="52"/>
                      </a:lnTo>
                      <a:lnTo>
                        <a:pt x="39" y="39"/>
                      </a:lnTo>
                      <a:lnTo>
                        <a:pt x="52" y="29"/>
                      </a:lnTo>
                      <a:lnTo>
                        <a:pt x="65" y="19"/>
                      </a:lnTo>
                      <a:lnTo>
                        <a:pt x="85" y="16"/>
                      </a:lnTo>
                      <a:lnTo>
                        <a:pt x="101" y="13"/>
                      </a:lnTo>
                      <a:lnTo>
                        <a:pt x="117" y="16"/>
                      </a:lnTo>
                      <a:lnTo>
                        <a:pt x="136" y="19"/>
                      </a:lnTo>
                      <a:lnTo>
                        <a:pt x="149" y="29"/>
                      </a:lnTo>
                      <a:lnTo>
                        <a:pt x="162" y="39"/>
                      </a:lnTo>
                      <a:lnTo>
                        <a:pt x="172" y="52"/>
                      </a:lnTo>
                      <a:lnTo>
                        <a:pt x="182" y="68"/>
                      </a:lnTo>
                      <a:lnTo>
                        <a:pt x="188" y="84"/>
                      </a:lnTo>
                      <a:lnTo>
                        <a:pt x="188" y="100"/>
                      </a:lnTo>
                      <a:close/>
                    </a:path>
                  </a:pathLst>
                </a:custGeom>
                <a:solidFill>
                  <a:srgbClr val="E42B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2" name="Freeform 531"/>
                <p:cNvSpPr>
                  <a:spLocks noEditPoints="1"/>
                </p:cNvSpPr>
                <p:nvPr/>
              </p:nvSpPr>
              <p:spPr bwMode="auto">
                <a:xfrm>
                  <a:off x="2932" y="2663"/>
                  <a:ext cx="188" cy="188"/>
                </a:xfrm>
                <a:custGeom>
                  <a:avLst/>
                  <a:gdLst>
                    <a:gd name="T0" fmla="*/ 184 w 188"/>
                    <a:gd name="T1" fmla="*/ 75 h 188"/>
                    <a:gd name="T2" fmla="*/ 171 w 188"/>
                    <a:gd name="T3" fmla="*/ 42 h 188"/>
                    <a:gd name="T4" fmla="*/ 146 w 188"/>
                    <a:gd name="T5" fmla="*/ 17 h 188"/>
                    <a:gd name="T6" fmla="*/ 113 w 188"/>
                    <a:gd name="T7" fmla="*/ 4 h 188"/>
                    <a:gd name="T8" fmla="*/ 74 w 188"/>
                    <a:gd name="T9" fmla="*/ 4 h 188"/>
                    <a:gd name="T10" fmla="*/ 42 w 188"/>
                    <a:gd name="T11" fmla="*/ 17 h 188"/>
                    <a:gd name="T12" fmla="*/ 16 w 188"/>
                    <a:gd name="T13" fmla="*/ 42 h 188"/>
                    <a:gd name="T14" fmla="*/ 3 w 188"/>
                    <a:gd name="T15" fmla="*/ 75 h 188"/>
                    <a:gd name="T16" fmla="*/ 3 w 188"/>
                    <a:gd name="T17" fmla="*/ 114 h 188"/>
                    <a:gd name="T18" fmla="*/ 16 w 188"/>
                    <a:gd name="T19" fmla="*/ 146 h 188"/>
                    <a:gd name="T20" fmla="*/ 42 w 188"/>
                    <a:gd name="T21" fmla="*/ 172 h 188"/>
                    <a:gd name="T22" fmla="*/ 74 w 188"/>
                    <a:gd name="T23" fmla="*/ 185 h 188"/>
                    <a:gd name="T24" fmla="*/ 113 w 188"/>
                    <a:gd name="T25" fmla="*/ 185 h 188"/>
                    <a:gd name="T26" fmla="*/ 146 w 188"/>
                    <a:gd name="T27" fmla="*/ 172 h 188"/>
                    <a:gd name="T28" fmla="*/ 171 w 188"/>
                    <a:gd name="T29" fmla="*/ 146 h 188"/>
                    <a:gd name="T30" fmla="*/ 184 w 188"/>
                    <a:gd name="T31" fmla="*/ 114 h 188"/>
                    <a:gd name="T32" fmla="*/ 175 w 188"/>
                    <a:gd name="T33" fmla="*/ 94 h 188"/>
                    <a:gd name="T34" fmla="*/ 168 w 188"/>
                    <a:gd name="T35" fmla="*/ 127 h 188"/>
                    <a:gd name="T36" fmla="*/ 152 w 188"/>
                    <a:gd name="T37" fmla="*/ 152 h 188"/>
                    <a:gd name="T38" fmla="*/ 126 w 188"/>
                    <a:gd name="T39" fmla="*/ 169 h 188"/>
                    <a:gd name="T40" fmla="*/ 94 w 188"/>
                    <a:gd name="T41" fmla="*/ 175 h 188"/>
                    <a:gd name="T42" fmla="*/ 61 w 188"/>
                    <a:gd name="T43" fmla="*/ 169 h 188"/>
                    <a:gd name="T44" fmla="*/ 36 w 188"/>
                    <a:gd name="T45" fmla="*/ 152 h 188"/>
                    <a:gd name="T46" fmla="*/ 19 w 188"/>
                    <a:gd name="T47" fmla="*/ 127 h 188"/>
                    <a:gd name="T48" fmla="*/ 13 w 188"/>
                    <a:gd name="T49" fmla="*/ 94 h 188"/>
                    <a:gd name="T50" fmla="*/ 19 w 188"/>
                    <a:gd name="T51" fmla="*/ 62 h 188"/>
                    <a:gd name="T52" fmla="*/ 36 w 188"/>
                    <a:gd name="T53" fmla="*/ 36 h 188"/>
                    <a:gd name="T54" fmla="*/ 61 w 188"/>
                    <a:gd name="T55" fmla="*/ 20 h 188"/>
                    <a:gd name="T56" fmla="*/ 94 w 188"/>
                    <a:gd name="T57" fmla="*/ 13 h 188"/>
                    <a:gd name="T58" fmla="*/ 126 w 188"/>
                    <a:gd name="T59" fmla="*/ 20 h 188"/>
                    <a:gd name="T60" fmla="*/ 152 w 188"/>
                    <a:gd name="T61" fmla="*/ 36 h 188"/>
                    <a:gd name="T62" fmla="*/ 168 w 188"/>
                    <a:gd name="T63" fmla="*/ 62 h 188"/>
                    <a:gd name="T64" fmla="*/ 175 w 188"/>
                    <a:gd name="T65" fmla="*/ 94 h 1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88" h="188">
                      <a:moveTo>
                        <a:pt x="188" y="94"/>
                      </a:moveTo>
                      <a:lnTo>
                        <a:pt x="184" y="75"/>
                      </a:lnTo>
                      <a:lnTo>
                        <a:pt x="181" y="59"/>
                      </a:lnTo>
                      <a:lnTo>
                        <a:pt x="171" y="42"/>
                      </a:lnTo>
                      <a:lnTo>
                        <a:pt x="158" y="29"/>
                      </a:lnTo>
                      <a:lnTo>
                        <a:pt x="146" y="17"/>
                      </a:lnTo>
                      <a:lnTo>
                        <a:pt x="129" y="7"/>
                      </a:lnTo>
                      <a:lnTo>
                        <a:pt x="113" y="4"/>
                      </a:lnTo>
                      <a:lnTo>
                        <a:pt x="94" y="0"/>
                      </a:lnTo>
                      <a:lnTo>
                        <a:pt x="74" y="4"/>
                      </a:lnTo>
                      <a:lnTo>
                        <a:pt x="58" y="7"/>
                      </a:lnTo>
                      <a:lnTo>
                        <a:pt x="42" y="17"/>
                      </a:lnTo>
                      <a:lnTo>
                        <a:pt x="29" y="29"/>
                      </a:lnTo>
                      <a:lnTo>
                        <a:pt x="16" y="42"/>
                      </a:lnTo>
                      <a:lnTo>
                        <a:pt x="6" y="59"/>
                      </a:lnTo>
                      <a:lnTo>
                        <a:pt x="3" y="75"/>
                      </a:lnTo>
                      <a:lnTo>
                        <a:pt x="0" y="94"/>
                      </a:lnTo>
                      <a:lnTo>
                        <a:pt x="3" y="114"/>
                      </a:lnTo>
                      <a:lnTo>
                        <a:pt x="6" y="130"/>
                      </a:lnTo>
                      <a:lnTo>
                        <a:pt x="16" y="146"/>
                      </a:lnTo>
                      <a:lnTo>
                        <a:pt x="29" y="162"/>
                      </a:lnTo>
                      <a:lnTo>
                        <a:pt x="42" y="172"/>
                      </a:lnTo>
                      <a:lnTo>
                        <a:pt x="58" y="182"/>
                      </a:lnTo>
                      <a:lnTo>
                        <a:pt x="74" y="185"/>
                      </a:lnTo>
                      <a:lnTo>
                        <a:pt x="94" y="188"/>
                      </a:lnTo>
                      <a:lnTo>
                        <a:pt x="113" y="185"/>
                      </a:lnTo>
                      <a:lnTo>
                        <a:pt x="129" y="182"/>
                      </a:lnTo>
                      <a:lnTo>
                        <a:pt x="146" y="172"/>
                      </a:lnTo>
                      <a:lnTo>
                        <a:pt x="158" y="162"/>
                      </a:lnTo>
                      <a:lnTo>
                        <a:pt x="171" y="146"/>
                      </a:lnTo>
                      <a:lnTo>
                        <a:pt x="181" y="130"/>
                      </a:lnTo>
                      <a:lnTo>
                        <a:pt x="184" y="114"/>
                      </a:lnTo>
                      <a:lnTo>
                        <a:pt x="188" y="94"/>
                      </a:lnTo>
                      <a:close/>
                      <a:moveTo>
                        <a:pt x="175" y="94"/>
                      </a:moveTo>
                      <a:lnTo>
                        <a:pt x="175" y="110"/>
                      </a:lnTo>
                      <a:lnTo>
                        <a:pt x="168" y="127"/>
                      </a:lnTo>
                      <a:lnTo>
                        <a:pt x="162" y="140"/>
                      </a:lnTo>
                      <a:lnTo>
                        <a:pt x="152" y="152"/>
                      </a:lnTo>
                      <a:lnTo>
                        <a:pt x="139" y="162"/>
                      </a:lnTo>
                      <a:lnTo>
                        <a:pt x="126" y="169"/>
                      </a:lnTo>
                      <a:lnTo>
                        <a:pt x="110" y="175"/>
                      </a:lnTo>
                      <a:lnTo>
                        <a:pt x="94" y="175"/>
                      </a:lnTo>
                      <a:lnTo>
                        <a:pt x="78" y="175"/>
                      </a:lnTo>
                      <a:lnTo>
                        <a:pt x="61" y="169"/>
                      </a:lnTo>
                      <a:lnTo>
                        <a:pt x="48" y="162"/>
                      </a:lnTo>
                      <a:lnTo>
                        <a:pt x="36" y="152"/>
                      </a:lnTo>
                      <a:lnTo>
                        <a:pt x="26" y="140"/>
                      </a:lnTo>
                      <a:lnTo>
                        <a:pt x="19" y="127"/>
                      </a:lnTo>
                      <a:lnTo>
                        <a:pt x="13" y="110"/>
                      </a:lnTo>
                      <a:lnTo>
                        <a:pt x="13" y="94"/>
                      </a:lnTo>
                      <a:lnTo>
                        <a:pt x="13" y="78"/>
                      </a:lnTo>
                      <a:lnTo>
                        <a:pt x="19" y="62"/>
                      </a:lnTo>
                      <a:lnTo>
                        <a:pt x="26" y="49"/>
                      </a:lnTo>
                      <a:lnTo>
                        <a:pt x="36" y="36"/>
                      </a:lnTo>
                      <a:lnTo>
                        <a:pt x="48" y="26"/>
                      </a:lnTo>
                      <a:lnTo>
                        <a:pt x="61" y="20"/>
                      </a:lnTo>
                      <a:lnTo>
                        <a:pt x="78" y="13"/>
                      </a:lnTo>
                      <a:lnTo>
                        <a:pt x="94" y="13"/>
                      </a:lnTo>
                      <a:lnTo>
                        <a:pt x="110" y="13"/>
                      </a:lnTo>
                      <a:lnTo>
                        <a:pt x="126" y="20"/>
                      </a:lnTo>
                      <a:lnTo>
                        <a:pt x="139" y="26"/>
                      </a:lnTo>
                      <a:lnTo>
                        <a:pt x="152" y="36"/>
                      </a:lnTo>
                      <a:lnTo>
                        <a:pt x="162" y="49"/>
                      </a:lnTo>
                      <a:lnTo>
                        <a:pt x="168" y="62"/>
                      </a:lnTo>
                      <a:lnTo>
                        <a:pt x="175" y="78"/>
                      </a:lnTo>
                      <a:lnTo>
                        <a:pt x="175" y="94"/>
                      </a:lnTo>
                      <a:close/>
                    </a:path>
                  </a:pathLst>
                </a:custGeom>
                <a:solidFill>
                  <a:srgbClr val="E42A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3" name="Freeform 532"/>
                <p:cNvSpPr>
                  <a:spLocks noEditPoints="1"/>
                </p:cNvSpPr>
                <p:nvPr/>
              </p:nvSpPr>
              <p:spPr bwMode="auto">
                <a:xfrm>
                  <a:off x="2938" y="2670"/>
                  <a:ext cx="175" cy="175"/>
                </a:xfrm>
                <a:custGeom>
                  <a:avLst/>
                  <a:gdLst>
                    <a:gd name="T0" fmla="*/ 175 w 175"/>
                    <a:gd name="T1" fmla="*/ 71 h 175"/>
                    <a:gd name="T2" fmla="*/ 159 w 175"/>
                    <a:gd name="T3" fmla="*/ 39 h 175"/>
                    <a:gd name="T4" fmla="*/ 136 w 175"/>
                    <a:gd name="T5" fmla="*/ 16 h 175"/>
                    <a:gd name="T6" fmla="*/ 104 w 175"/>
                    <a:gd name="T7" fmla="*/ 3 h 175"/>
                    <a:gd name="T8" fmla="*/ 72 w 175"/>
                    <a:gd name="T9" fmla="*/ 3 h 175"/>
                    <a:gd name="T10" fmla="*/ 39 w 175"/>
                    <a:gd name="T11" fmla="*/ 16 h 175"/>
                    <a:gd name="T12" fmla="*/ 17 w 175"/>
                    <a:gd name="T13" fmla="*/ 39 h 175"/>
                    <a:gd name="T14" fmla="*/ 0 w 175"/>
                    <a:gd name="T15" fmla="*/ 71 h 175"/>
                    <a:gd name="T16" fmla="*/ 0 w 175"/>
                    <a:gd name="T17" fmla="*/ 107 h 175"/>
                    <a:gd name="T18" fmla="*/ 17 w 175"/>
                    <a:gd name="T19" fmla="*/ 136 h 175"/>
                    <a:gd name="T20" fmla="*/ 39 w 175"/>
                    <a:gd name="T21" fmla="*/ 162 h 175"/>
                    <a:gd name="T22" fmla="*/ 72 w 175"/>
                    <a:gd name="T23" fmla="*/ 175 h 175"/>
                    <a:gd name="T24" fmla="*/ 104 w 175"/>
                    <a:gd name="T25" fmla="*/ 175 h 175"/>
                    <a:gd name="T26" fmla="*/ 136 w 175"/>
                    <a:gd name="T27" fmla="*/ 162 h 175"/>
                    <a:gd name="T28" fmla="*/ 159 w 175"/>
                    <a:gd name="T29" fmla="*/ 136 h 175"/>
                    <a:gd name="T30" fmla="*/ 175 w 175"/>
                    <a:gd name="T31" fmla="*/ 107 h 175"/>
                    <a:gd name="T32" fmla="*/ 162 w 175"/>
                    <a:gd name="T33" fmla="*/ 87 h 175"/>
                    <a:gd name="T34" fmla="*/ 159 w 175"/>
                    <a:gd name="T35" fmla="*/ 116 h 175"/>
                    <a:gd name="T36" fmla="*/ 143 w 175"/>
                    <a:gd name="T37" fmla="*/ 142 h 175"/>
                    <a:gd name="T38" fmla="*/ 117 w 175"/>
                    <a:gd name="T39" fmla="*/ 158 h 175"/>
                    <a:gd name="T40" fmla="*/ 88 w 175"/>
                    <a:gd name="T41" fmla="*/ 165 h 175"/>
                    <a:gd name="T42" fmla="*/ 59 w 175"/>
                    <a:gd name="T43" fmla="*/ 158 h 175"/>
                    <a:gd name="T44" fmla="*/ 33 w 175"/>
                    <a:gd name="T45" fmla="*/ 142 h 175"/>
                    <a:gd name="T46" fmla="*/ 17 w 175"/>
                    <a:gd name="T47" fmla="*/ 116 h 175"/>
                    <a:gd name="T48" fmla="*/ 13 w 175"/>
                    <a:gd name="T49" fmla="*/ 87 h 175"/>
                    <a:gd name="T50" fmla="*/ 17 w 175"/>
                    <a:gd name="T51" fmla="*/ 58 h 175"/>
                    <a:gd name="T52" fmla="*/ 33 w 175"/>
                    <a:gd name="T53" fmla="*/ 32 h 175"/>
                    <a:gd name="T54" fmla="*/ 59 w 175"/>
                    <a:gd name="T55" fmla="*/ 16 h 175"/>
                    <a:gd name="T56" fmla="*/ 88 w 175"/>
                    <a:gd name="T57" fmla="*/ 13 h 175"/>
                    <a:gd name="T58" fmla="*/ 117 w 175"/>
                    <a:gd name="T59" fmla="*/ 16 h 175"/>
                    <a:gd name="T60" fmla="*/ 143 w 175"/>
                    <a:gd name="T61" fmla="*/ 32 h 175"/>
                    <a:gd name="T62" fmla="*/ 159 w 175"/>
                    <a:gd name="T63" fmla="*/ 58 h 175"/>
                    <a:gd name="T64" fmla="*/ 162 w 175"/>
                    <a:gd name="T65" fmla="*/ 87 h 17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75" h="175">
                      <a:moveTo>
                        <a:pt x="175" y="87"/>
                      </a:moveTo>
                      <a:lnTo>
                        <a:pt x="175" y="71"/>
                      </a:lnTo>
                      <a:lnTo>
                        <a:pt x="169" y="55"/>
                      </a:lnTo>
                      <a:lnTo>
                        <a:pt x="159" y="39"/>
                      </a:lnTo>
                      <a:lnTo>
                        <a:pt x="149" y="26"/>
                      </a:lnTo>
                      <a:lnTo>
                        <a:pt x="136" y="16"/>
                      </a:lnTo>
                      <a:lnTo>
                        <a:pt x="123" y="6"/>
                      </a:lnTo>
                      <a:lnTo>
                        <a:pt x="104" y="3"/>
                      </a:lnTo>
                      <a:lnTo>
                        <a:pt x="88" y="0"/>
                      </a:lnTo>
                      <a:lnTo>
                        <a:pt x="72" y="3"/>
                      </a:lnTo>
                      <a:lnTo>
                        <a:pt x="52" y="6"/>
                      </a:lnTo>
                      <a:lnTo>
                        <a:pt x="39" y="16"/>
                      </a:lnTo>
                      <a:lnTo>
                        <a:pt x="26" y="26"/>
                      </a:lnTo>
                      <a:lnTo>
                        <a:pt x="17" y="39"/>
                      </a:lnTo>
                      <a:lnTo>
                        <a:pt x="7" y="55"/>
                      </a:lnTo>
                      <a:lnTo>
                        <a:pt x="0" y="71"/>
                      </a:lnTo>
                      <a:lnTo>
                        <a:pt x="0" y="87"/>
                      </a:lnTo>
                      <a:lnTo>
                        <a:pt x="0" y="107"/>
                      </a:lnTo>
                      <a:lnTo>
                        <a:pt x="7" y="123"/>
                      </a:lnTo>
                      <a:lnTo>
                        <a:pt x="17" y="136"/>
                      </a:lnTo>
                      <a:lnTo>
                        <a:pt x="26" y="149"/>
                      </a:lnTo>
                      <a:lnTo>
                        <a:pt x="39" y="162"/>
                      </a:lnTo>
                      <a:lnTo>
                        <a:pt x="52" y="168"/>
                      </a:lnTo>
                      <a:lnTo>
                        <a:pt x="72" y="175"/>
                      </a:lnTo>
                      <a:lnTo>
                        <a:pt x="88" y="175"/>
                      </a:lnTo>
                      <a:lnTo>
                        <a:pt x="104" y="175"/>
                      </a:lnTo>
                      <a:lnTo>
                        <a:pt x="123" y="168"/>
                      </a:lnTo>
                      <a:lnTo>
                        <a:pt x="136" y="162"/>
                      </a:lnTo>
                      <a:lnTo>
                        <a:pt x="149" y="149"/>
                      </a:lnTo>
                      <a:lnTo>
                        <a:pt x="159" y="136"/>
                      </a:lnTo>
                      <a:lnTo>
                        <a:pt x="169" y="123"/>
                      </a:lnTo>
                      <a:lnTo>
                        <a:pt x="175" y="107"/>
                      </a:lnTo>
                      <a:lnTo>
                        <a:pt x="175" y="87"/>
                      </a:lnTo>
                      <a:close/>
                      <a:moveTo>
                        <a:pt x="162" y="87"/>
                      </a:moveTo>
                      <a:lnTo>
                        <a:pt x="162" y="103"/>
                      </a:lnTo>
                      <a:lnTo>
                        <a:pt x="159" y="116"/>
                      </a:lnTo>
                      <a:lnTo>
                        <a:pt x="149" y="129"/>
                      </a:lnTo>
                      <a:lnTo>
                        <a:pt x="143" y="142"/>
                      </a:lnTo>
                      <a:lnTo>
                        <a:pt x="130" y="152"/>
                      </a:lnTo>
                      <a:lnTo>
                        <a:pt x="117" y="158"/>
                      </a:lnTo>
                      <a:lnTo>
                        <a:pt x="104" y="162"/>
                      </a:lnTo>
                      <a:lnTo>
                        <a:pt x="88" y="165"/>
                      </a:lnTo>
                      <a:lnTo>
                        <a:pt x="72" y="162"/>
                      </a:lnTo>
                      <a:lnTo>
                        <a:pt x="59" y="158"/>
                      </a:lnTo>
                      <a:lnTo>
                        <a:pt x="46" y="152"/>
                      </a:lnTo>
                      <a:lnTo>
                        <a:pt x="33" y="142"/>
                      </a:lnTo>
                      <a:lnTo>
                        <a:pt x="26" y="129"/>
                      </a:lnTo>
                      <a:lnTo>
                        <a:pt x="17" y="116"/>
                      </a:lnTo>
                      <a:lnTo>
                        <a:pt x="13" y="103"/>
                      </a:lnTo>
                      <a:lnTo>
                        <a:pt x="13" y="87"/>
                      </a:lnTo>
                      <a:lnTo>
                        <a:pt x="13" y="71"/>
                      </a:lnTo>
                      <a:lnTo>
                        <a:pt x="17" y="58"/>
                      </a:lnTo>
                      <a:lnTo>
                        <a:pt x="26" y="45"/>
                      </a:lnTo>
                      <a:lnTo>
                        <a:pt x="33" y="32"/>
                      </a:lnTo>
                      <a:lnTo>
                        <a:pt x="46" y="26"/>
                      </a:lnTo>
                      <a:lnTo>
                        <a:pt x="59" y="16"/>
                      </a:lnTo>
                      <a:lnTo>
                        <a:pt x="72" y="13"/>
                      </a:lnTo>
                      <a:lnTo>
                        <a:pt x="88" y="13"/>
                      </a:lnTo>
                      <a:lnTo>
                        <a:pt x="104" y="13"/>
                      </a:lnTo>
                      <a:lnTo>
                        <a:pt x="117" y="16"/>
                      </a:lnTo>
                      <a:lnTo>
                        <a:pt x="130" y="26"/>
                      </a:lnTo>
                      <a:lnTo>
                        <a:pt x="143" y="32"/>
                      </a:lnTo>
                      <a:lnTo>
                        <a:pt x="149" y="45"/>
                      </a:lnTo>
                      <a:lnTo>
                        <a:pt x="159" y="58"/>
                      </a:lnTo>
                      <a:lnTo>
                        <a:pt x="162" y="71"/>
                      </a:lnTo>
                      <a:lnTo>
                        <a:pt x="162" y="87"/>
                      </a:lnTo>
                      <a:close/>
                    </a:path>
                  </a:pathLst>
                </a:custGeom>
                <a:solidFill>
                  <a:srgbClr val="E429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4" name="Freeform 533"/>
                <p:cNvSpPr>
                  <a:spLocks noEditPoints="1"/>
                </p:cNvSpPr>
                <p:nvPr/>
              </p:nvSpPr>
              <p:spPr bwMode="auto">
                <a:xfrm>
                  <a:off x="2945" y="2676"/>
                  <a:ext cx="162" cy="162"/>
                </a:xfrm>
                <a:custGeom>
                  <a:avLst/>
                  <a:gdLst>
                    <a:gd name="T0" fmla="*/ 162 w 162"/>
                    <a:gd name="T1" fmla="*/ 65 h 162"/>
                    <a:gd name="T2" fmla="*/ 149 w 162"/>
                    <a:gd name="T3" fmla="*/ 36 h 162"/>
                    <a:gd name="T4" fmla="*/ 126 w 162"/>
                    <a:gd name="T5" fmla="*/ 13 h 162"/>
                    <a:gd name="T6" fmla="*/ 97 w 162"/>
                    <a:gd name="T7" fmla="*/ 0 h 162"/>
                    <a:gd name="T8" fmla="*/ 65 w 162"/>
                    <a:gd name="T9" fmla="*/ 0 h 162"/>
                    <a:gd name="T10" fmla="*/ 35 w 162"/>
                    <a:gd name="T11" fmla="*/ 13 h 162"/>
                    <a:gd name="T12" fmla="*/ 13 w 162"/>
                    <a:gd name="T13" fmla="*/ 36 h 162"/>
                    <a:gd name="T14" fmla="*/ 0 w 162"/>
                    <a:gd name="T15" fmla="*/ 65 h 162"/>
                    <a:gd name="T16" fmla="*/ 0 w 162"/>
                    <a:gd name="T17" fmla="*/ 97 h 162"/>
                    <a:gd name="T18" fmla="*/ 13 w 162"/>
                    <a:gd name="T19" fmla="*/ 127 h 162"/>
                    <a:gd name="T20" fmla="*/ 35 w 162"/>
                    <a:gd name="T21" fmla="*/ 149 h 162"/>
                    <a:gd name="T22" fmla="*/ 65 w 162"/>
                    <a:gd name="T23" fmla="*/ 162 h 162"/>
                    <a:gd name="T24" fmla="*/ 97 w 162"/>
                    <a:gd name="T25" fmla="*/ 162 h 162"/>
                    <a:gd name="T26" fmla="*/ 126 w 162"/>
                    <a:gd name="T27" fmla="*/ 149 h 162"/>
                    <a:gd name="T28" fmla="*/ 149 w 162"/>
                    <a:gd name="T29" fmla="*/ 127 h 162"/>
                    <a:gd name="T30" fmla="*/ 162 w 162"/>
                    <a:gd name="T31" fmla="*/ 97 h 162"/>
                    <a:gd name="T32" fmla="*/ 152 w 162"/>
                    <a:gd name="T33" fmla="*/ 81 h 162"/>
                    <a:gd name="T34" fmla="*/ 145 w 162"/>
                    <a:gd name="T35" fmla="*/ 110 h 162"/>
                    <a:gd name="T36" fmla="*/ 129 w 162"/>
                    <a:gd name="T37" fmla="*/ 130 h 162"/>
                    <a:gd name="T38" fmla="*/ 107 w 162"/>
                    <a:gd name="T39" fmla="*/ 146 h 162"/>
                    <a:gd name="T40" fmla="*/ 81 w 162"/>
                    <a:gd name="T41" fmla="*/ 152 h 162"/>
                    <a:gd name="T42" fmla="*/ 55 w 162"/>
                    <a:gd name="T43" fmla="*/ 146 h 162"/>
                    <a:gd name="T44" fmla="*/ 32 w 162"/>
                    <a:gd name="T45" fmla="*/ 130 h 162"/>
                    <a:gd name="T46" fmla="*/ 16 w 162"/>
                    <a:gd name="T47" fmla="*/ 110 h 162"/>
                    <a:gd name="T48" fmla="*/ 10 w 162"/>
                    <a:gd name="T49" fmla="*/ 81 h 162"/>
                    <a:gd name="T50" fmla="*/ 16 w 162"/>
                    <a:gd name="T51" fmla="*/ 55 h 162"/>
                    <a:gd name="T52" fmla="*/ 32 w 162"/>
                    <a:gd name="T53" fmla="*/ 33 h 162"/>
                    <a:gd name="T54" fmla="*/ 55 w 162"/>
                    <a:gd name="T55" fmla="*/ 16 h 162"/>
                    <a:gd name="T56" fmla="*/ 81 w 162"/>
                    <a:gd name="T57" fmla="*/ 10 h 162"/>
                    <a:gd name="T58" fmla="*/ 107 w 162"/>
                    <a:gd name="T59" fmla="*/ 16 h 162"/>
                    <a:gd name="T60" fmla="*/ 129 w 162"/>
                    <a:gd name="T61" fmla="*/ 33 h 162"/>
                    <a:gd name="T62" fmla="*/ 145 w 162"/>
                    <a:gd name="T63" fmla="*/ 55 h 162"/>
                    <a:gd name="T64" fmla="*/ 152 w 162"/>
                    <a:gd name="T65" fmla="*/ 81 h 1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62" h="162">
                      <a:moveTo>
                        <a:pt x="162" y="81"/>
                      </a:moveTo>
                      <a:lnTo>
                        <a:pt x="162" y="65"/>
                      </a:lnTo>
                      <a:lnTo>
                        <a:pt x="155" y="49"/>
                      </a:lnTo>
                      <a:lnTo>
                        <a:pt x="149" y="36"/>
                      </a:lnTo>
                      <a:lnTo>
                        <a:pt x="139" y="23"/>
                      </a:lnTo>
                      <a:lnTo>
                        <a:pt x="126" y="13"/>
                      </a:lnTo>
                      <a:lnTo>
                        <a:pt x="113" y="7"/>
                      </a:lnTo>
                      <a:lnTo>
                        <a:pt x="97" y="0"/>
                      </a:lnTo>
                      <a:lnTo>
                        <a:pt x="81" y="0"/>
                      </a:lnTo>
                      <a:lnTo>
                        <a:pt x="65" y="0"/>
                      </a:lnTo>
                      <a:lnTo>
                        <a:pt x="48" y="7"/>
                      </a:lnTo>
                      <a:lnTo>
                        <a:pt x="35" y="13"/>
                      </a:lnTo>
                      <a:lnTo>
                        <a:pt x="23" y="23"/>
                      </a:lnTo>
                      <a:lnTo>
                        <a:pt x="13" y="36"/>
                      </a:lnTo>
                      <a:lnTo>
                        <a:pt x="6" y="49"/>
                      </a:lnTo>
                      <a:lnTo>
                        <a:pt x="0" y="65"/>
                      </a:lnTo>
                      <a:lnTo>
                        <a:pt x="0" y="81"/>
                      </a:lnTo>
                      <a:lnTo>
                        <a:pt x="0" y="97"/>
                      </a:lnTo>
                      <a:lnTo>
                        <a:pt x="6" y="114"/>
                      </a:lnTo>
                      <a:lnTo>
                        <a:pt x="13" y="127"/>
                      </a:lnTo>
                      <a:lnTo>
                        <a:pt x="23" y="139"/>
                      </a:lnTo>
                      <a:lnTo>
                        <a:pt x="35" y="149"/>
                      </a:lnTo>
                      <a:lnTo>
                        <a:pt x="48" y="156"/>
                      </a:lnTo>
                      <a:lnTo>
                        <a:pt x="65" y="162"/>
                      </a:lnTo>
                      <a:lnTo>
                        <a:pt x="81" y="162"/>
                      </a:lnTo>
                      <a:lnTo>
                        <a:pt x="97" y="162"/>
                      </a:lnTo>
                      <a:lnTo>
                        <a:pt x="113" y="156"/>
                      </a:lnTo>
                      <a:lnTo>
                        <a:pt x="126" y="149"/>
                      </a:lnTo>
                      <a:lnTo>
                        <a:pt x="139" y="139"/>
                      </a:lnTo>
                      <a:lnTo>
                        <a:pt x="149" y="127"/>
                      </a:lnTo>
                      <a:lnTo>
                        <a:pt x="155" y="114"/>
                      </a:lnTo>
                      <a:lnTo>
                        <a:pt x="162" y="97"/>
                      </a:lnTo>
                      <a:lnTo>
                        <a:pt x="162" y="81"/>
                      </a:lnTo>
                      <a:close/>
                      <a:moveTo>
                        <a:pt x="152" y="81"/>
                      </a:moveTo>
                      <a:lnTo>
                        <a:pt x="149" y="94"/>
                      </a:lnTo>
                      <a:lnTo>
                        <a:pt x="145" y="110"/>
                      </a:lnTo>
                      <a:lnTo>
                        <a:pt x="139" y="120"/>
                      </a:lnTo>
                      <a:lnTo>
                        <a:pt x="129" y="130"/>
                      </a:lnTo>
                      <a:lnTo>
                        <a:pt x="120" y="139"/>
                      </a:lnTo>
                      <a:lnTo>
                        <a:pt x="107" y="146"/>
                      </a:lnTo>
                      <a:lnTo>
                        <a:pt x="94" y="149"/>
                      </a:lnTo>
                      <a:lnTo>
                        <a:pt x="81" y="152"/>
                      </a:lnTo>
                      <a:lnTo>
                        <a:pt x="68" y="149"/>
                      </a:lnTo>
                      <a:lnTo>
                        <a:pt x="55" y="146"/>
                      </a:lnTo>
                      <a:lnTo>
                        <a:pt x="42" y="139"/>
                      </a:lnTo>
                      <a:lnTo>
                        <a:pt x="32" y="130"/>
                      </a:lnTo>
                      <a:lnTo>
                        <a:pt x="23" y="120"/>
                      </a:lnTo>
                      <a:lnTo>
                        <a:pt x="16" y="110"/>
                      </a:lnTo>
                      <a:lnTo>
                        <a:pt x="13" y="94"/>
                      </a:lnTo>
                      <a:lnTo>
                        <a:pt x="10" y="81"/>
                      </a:lnTo>
                      <a:lnTo>
                        <a:pt x="13" y="68"/>
                      </a:lnTo>
                      <a:lnTo>
                        <a:pt x="16" y="55"/>
                      </a:lnTo>
                      <a:lnTo>
                        <a:pt x="23" y="42"/>
                      </a:lnTo>
                      <a:lnTo>
                        <a:pt x="32" y="33"/>
                      </a:lnTo>
                      <a:lnTo>
                        <a:pt x="42" y="23"/>
                      </a:lnTo>
                      <a:lnTo>
                        <a:pt x="55" y="16"/>
                      </a:lnTo>
                      <a:lnTo>
                        <a:pt x="68" y="13"/>
                      </a:lnTo>
                      <a:lnTo>
                        <a:pt x="81" y="10"/>
                      </a:lnTo>
                      <a:lnTo>
                        <a:pt x="94" y="13"/>
                      </a:lnTo>
                      <a:lnTo>
                        <a:pt x="107" y="16"/>
                      </a:lnTo>
                      <a:lnTo>
                        <a:pt x="120" y="23"/>
                      </a:lnTo>
                      <a:lnTo>
                        <a:pt x="129" y="33"/>
                      </a:lnTo>
                      <a:lnTo>
                        <a:pt x="139" y="42"/>
                      </a:lnTo>
                      <a:lnTo>
                        <a:pt x="145" y="55"/>
                      </a:lnTo>
                      <a:lnTo>
                        <a:pt x="149" y="68"/>
                      </a:lnTo>
                      <a:lnTo>
                        <a:pt x="152" y="81"/>
                      </a:lnTo>
                      <a:close/>
                    </a:path>
                  </a:pathLst>
                </a:custGeom>
                <a:solidFill>
                  <a:srgbClr val="E429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5" name="Freeform 534"/>
                <p:cNvSpPr>
                  <a:spLocks noEditPoints="1"/>
                </p:cNvSpPr>
                <p:nvPr/>
              </p:nvSpPr>
              <p:spPr bwMode="auto">
                <a:xfrm>
                  <a:off x="2951" y="2683"/>
                  <a:ext cx="149" cy="152"/>
                </a:xfrm>
                <a:custGeom>
                  <a:avLst/>
                  <a:gdLst>
                    <a:gd name="T0" fmla="*/ 149 w 149"/>
                    <a:gd name="T1" fmla="*/ 58 h 152"/>
                    <a:gd name="T2" fmla="*/ 136 w 149"/>
                    <a:gd name="T3" fmla="*/ 32 h 152"/>
                    <a:gd name="T4" fmla="*/ 117 w 149"/>
                    <a:gd name="T5" fmla="*/ 13 h 152"/>
                    <a:gd name="T6" fmla="*/ 91 w 149"/>
                    <a:gd name="T7" fmla="*/ 0 h 152"/>
                    <a:gd name="T8" fmla="*/ 59 w 149"/>
                    <a:gd name="T9" fmla="*/ 0 h 152"/>
                    <a:gd name="T10" fmla="*/ 33 w 149"/>
                    <a:gd name="T11" fmla="*/ 13 h 152"/>
                    <a:gd name="T12" fmla="*/ 13 w 149"/>
                    <a:gd name="T13" fmla="*/ 32 h 152"/>
                    <a:gd name="T14" fmla="*/ 0 w 149"/>
                    <a:gd name="T15" fmla="*/ 58 h 152"/>
                    <a:gd name="T16" fmla="*/ 0 w 149"/>
                    <a:gd name="T17" fmla="*/ 90 h 152"/>
                    <a:gd name="T18" fmla="*/ 13 w 149"/>
                    <a:gd name="T19" fmla="*/ 116 h 152"/>
                    <a:gd name="T20" fmla="*/ 33 w 149"/>
                    <a:gd name="T21" fmla="*/ 139 h 152"/>
                    <a:gd name="T22" fmla="*/ 59 w 149"/>
                    <a:gd name="T23" fmla="*/ 149 h 152"/>
                    <a:gd name="T24" fmla="*/ 91 w 149"/>
                    <a:gd name="T25" fmla="*/ 149 h 152"/>
                    <a:gd name="T26" fmla="*/ 117 w 149"/>
                    <a:gd name="T27" fmla="*/ 139 h 152"/>
                    <a:gd name="T28" fmla="*/ 136 w 149"/>
                    <a:gd name="T29" fmla="*/ 116 h 152"/>
                    <a:gd name="T30" fmla="*/ 149 w 149"/>
                    <a:gd name="T31" fmla="*/ 90 h 152"/>
                    <a:gd name="T32" fmla="*/ 139 w 149"/>
                    <a:gd name="T33" fmla="*/ 74 h 152"/>
                    <a:gd name="T34" fmla="*/ 133 w 149"/>
                    <a:gd name="T35" fmla="*/ 100 h 152"/>
                    <a:gd name="T36" fmla="*/ 120 w 149"/>
                    <a:gd name="T37" fmla="*/ 120 h 152"/>
                    <a:gd name="T38" fmla="*/ 101 w 149"/>
                    <a:gd name="T39" fmla="*/ 132 h 152"/>
                    <a:gd name="T40" fmla="*/ 75 w 149"/>
                    <a:gd name="T41" fmla="*/ 139 h 152"/>
                    <a:gd name="T42" fmla="*/ 49 w 149"/>
                    <a:gd name="T43" fmla="*/ 132 h 152"/>
                    <a:gd name="T44" fmla="*/ 29 w 149"/>
                    <a:gd name="T45" fmla="*/ 120 h 152"/>
                    <a:gd name="T46" fmla="*/ 17 w 149"/>
                    <a:gd name="T47" fmla="*/ 100 h 152"/>
                    <a:gd name="T48" fmla="*/ 10 w 149"/>
                    <a:gd name="T49" fmla="*/ 74 h 152"/>
                    <a:gd name="T50" fmla="*/ 17 w 149"/>
                    <a:gd name="T51" fmla="*/ 48 h 152"/>
                    <a:gd name="T52" fmla="*/ 29 w 149"/>
                    <a:gd name="T53" fmla="*/ 29 h 152"/>
                    <a:gd name="T54" fmla="*/ 49 w 149"/>
                    <a:gd name="T55" fmla="*/ 16 h 152"/>
                    <a:gd name="T56" fmla="*/ 75 w 149"/>
                    <a:gd name="T57" fmla="*/ 9 h 152"/>
                    <a:gd name="T58" fmla="*/ 101 w 149"/>
                    <a:gd name="T59" fmla="*/ 16 h 152"/>
                    <a:gd name="T60" fmla="*/ 120 w 149"/>
                    <a:gd name="T61" fmla="*/ 29 h 152"/>
                    <a:gd name="T62" fmla="*/ 133 w 149"/>
                    <a:gd name="T63" fmla="*/ 48 h 152"/>
                    <a:gd name="T64" fmla="*/ 139 w 149"/>
                    <a:gd name="T65" fmla="*/ 74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49" h="152">
                      <a:moveTo>
                        <a:pt x="149" y="74"/>
                      </a:moveTo>
                      <a:lnTo>
                        <a:pt x="149" y="58"/>
                      </a:lnTo>
                      <a:lnTo>
                        <a:pt x="146" y="45"/>
                      </a:lnTo>
                      <a:lnTo>
                        <a:pt x="136" y="32"/>
                      </a:lnTo>
                      <a:lnTo>
                        <a:pt x="130" y="19"/>
                      </a:lnTo>
                      <a:lnTo>
                        <a:pt x="117" y="13"/>
                      </a:lnTo>
                      <a:lnTo>
                        <a:pt x="104" y="3"/>
                      </a:lnTo>
                      <a:lnTo>
                        <a:pt x="91" y="0"/>
                      </a:lnTo>
                      <a:lnTo>
                        <a:pt x="75" y="0"/>
                      </a:lnTo>
                      <a:lnTo>
                        <a:pt x="59" y="0"/>
                      </a:lnTo>
                      <a:lnTo>
                        <a:pt x="46" y="3"/>
                      </a:lnTo>
                      <a:lnTo>
                        <a:pt x="33" y="13"/>
                      </a:lnTo>
                      <a:lnTo>
                        <a:pt x="20" y="19"/>
                      </a:lnTo>
                      <a:lnTo>
                        <a:pt x="13" y="32"/>
                      </a:lnTo>
                      <a:lnTo>
                        <a:pt x="4" y="45"/>
                      </a:lnTo>
                      <a:lnTo>
                        <a:pt x="0" y="58"/>
                      </a:lnTo>
                      <a:lnTo>
                        <a:pt x="0" y="74"/>
                      </a:lnTo>
                      <a:lnTo>
                        <a:pt x="0" y="90"/>
                      </a:lnTo>
                      <a:lnTo>
                        <a:pt x="4" y="103"/>
                      </a:lnTo>
                      <a:lnTo>
                        <a:pt x="13" y="116"/>
                      </a:lnTo>
                      <a:lnTo>
                        <a:pt x="20" y="129"/>
                      </a:lnTo>
                      <a:lnTo>
                        <a:pt x="33" y="139"/>
                      </a:lnTo>
                      <a:lnTo>
                        <a:pt x="46" y="145"/>
                      </a:lnTo>
                      <a:lnTo>
                        <a:pt x="59" y="149"/>
                      </a:lnTo>
                      <a:lnTo>
                        <a:pt x="75" y="152"/>
                      </a:lnTo>
                      <a:lnTo>
                        <a:pt x="91" y="149"/>
                      </a:lnTo>
                      <a:lnTo>
                        <a:pt x="104" y="145"/>
                      </a:lnTo>
                      <a:lnTo>
                        <a:pt x="117" y="139"/>
                      </a:lnTo>
                      <a:lnTo>
                        <a:pt x="130" y="129"/>
                      </a:lnTo>
                      <a:lnTo>
                        <a:pt x="136" y="116"/>
                      </a:lnTo>
                      <a:lnTo>
                        <a:pt x="146" y="103"/>
                      </a:lnTo>
                      <a:lnTo>
                        <a:pt x="149" y="90"/>
                      </a:lnTo>
                      <a:lnTo>
                        <a:pt x="149" y="74"/>
                      </a:lnTo>
                      <a:close/>
                      <a:moveTo>
                        <a:pt x="139" y="74"/>
                      </a:moveTo>
                      <a:lnTo>
                        <a:pt x="136" y="87"/>
                      </a:lnTo>
                      <a:lnTo>
                        <a:pt x="133" y="100"/>
                      </a:lnTo>
                      <a:lnTo>
                        <a:pt x="127" y="110"/>
                      </a:lnTo>
                      <a:lnTo>
                        <a:pt x="120" y="120"/>
                      </a:lnTo>
                      <a:lnTo>
                        <a:pt x="110" y="129"/>
                      </a:lnTo>
                      <a:lnTo>
                        <a:pt x="101" y="132"/>
                      </a:lnTo>
                      <a:lnTo>
                        <a:pt x="88" y="139"/>
                      </a:lnTo>
                      <a:lnTo>
                        <a:pt x="75" y="139"/>
                      </a:lnTo>
                      <a:lnTo>
                        <a:pt x="62" y="139"/>
                      </a:lnTo>
                      <a:lnTo>
                        <a:pt x="49" y="132"/>
                      </a:lnTo>
                      <a:lnTo>
                        <a:pt x="39" y="129"/>
                      </a:lnTo>
                      <a:lnTo>
                        <a:pt x="29" y="120"/>
                      </a:lnTo>
                      <a:lnTo>
                        <a:pt x="23" y="110"/>
                      </a:lnTo>
                      <a:lnTo>
                        <a:pt x="17" y="100"/>
                      </a:lnTo>
                      <a:lnTo>
                        <a:pt x="13" y="87"/>
                      </a:lnTo>
                      <a:lnTo>
                        <a:pt x="10" y="74"/>
                      </a:lnTo>
                      <a:lnTo>
                        <a:pt x="13" y="61"/>
                      </a:lnTo>
                      <a:lnTo>
                        <a:pt x="17" y="48"/>
                      </a:lnTo>
                      <a:lnTo>
                        <a:pt x="23" y="39"/>
                      </a:lnTo>
                      <a:lnTo>
                        <a:pt x="29" y="29"/>
                      </a:lnTo>
                      <a:lnTo>
                        <a:pt x="39" y="22"/>
                      </a:lnTo>
                      <a:lnTo>
                        <a:pt x="49" y="16"/>
                      </a:lnTo>
                      <a:lnTo>
                        <a:pt x="62" y="13"/>
                      </a:lnTo>
                      <a:lnTo>
                        <a:pt x="75" y="9"/>
                      </a:lnTo>
                      <a:lnTo>
                        <a:pt x="88" y="13"/>
                      </a:lnTo>
                      <a:lnTo>
                        <a:pt x="101" y="16"/>
                      </a:lnTo>
                      <a:lnTo>
                        <a:pt x="110" y="22"/>
                      </a:lnTo>
                      <a:lnTo>
                        <a:pt x="120" y="29"/>
                      </a:lnTo>
                      <a:lnTo>
                        <a:pt x="127" y="39"/>
                      </a:lnTo>
                      <a:lnTo>
                        <a:pt x="133" y="48"/>
                      </a:lnTo>
                      <a:lnTo>
                        <a:pt x="136" y="61"/>
                      </a:lnTo>
                      <a:lnTo>
                        <a:pt x="139" y="74"/>
                      </a:lnTo>
                      <a:close/>
                    </a:path>
                  </a:pathLst>
                </a:custGeom>
                <a:solidFill>
                  <a:srgbClr val="E42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6" name="Freeform 535"/>
                <p:cNvSpPr>
                  <a:spLocks noEditPoints="1"/>
                </p:cNvSpPr>
                <p:nvPr/>
              </p:nvSpPr>
              <p:spPr bwMode="auto">
                <a:xfrm>
                  <a:off x="2955" y="2686"/>
                  <a:ext cx="142" cy="142"/>
                </a:xfrm>
                <a:custGeom>
                  <a:avLst/>
                  <a:gdLst>
                    <a:gd name="T0" fmla="*/ 139 w 142"/>
                    <a:gd name="T1" fmla="*/ 58 h 142"/>
                    <a:gd name="T2" fmla="*/ 129 w 142"/>
                    <a:gd name="T3" fmla="*/ 32 h 142"/>
                    <a:gd name="T4" fmla="*/ 110 w 142"/>
                    <a:gd name="T5" fmla="*/ 13 h 142"/>
                    <a:gd name="T6" fmla="*/ 84 w 142"/>
                    <a:gd name="T7" fmla="*/ 3 h 142"/>
                    <a:gd name="T8" fmla="*/ 58 w 142"/>
                    <a:gd name="T9" fmla="*/ 3 h 142"/>
                    <a:gd name="T10" fmla="*/ 32 w 142"/>
                    <a:gd name="T11" fmla="*/ 13 h 142"/>
                    <a:gd name="T12" fmla="*/ 13 w 142"/>
                    <a:gd name="T13" fmla="*/ 32 h 142"/>
                    <a:gd name="T14" fmla="*/ 3 w 142"/>
                    <a:gd name="T15" fmla="*/ 58 h 142"/>
                    <a:gd name="T16" fmla="*/ 3 w 142"/>
                    <a:gd name="T17" fmla="*/ 84 h 142"/>
                    <a:gd name="T18" fmla="*/ 13 w 142"/>
                    <a:gd name="T19" fmla="*/ 110 h 142"/>
                    <a:gd name="T20" fmla="*/ 32 w 142"/>
                    <a:gd name="T21" fmla="*/ 129 h 142"/>
                    <a:gd name="T22" fmla="*/ 58 w 142"/>
                    <a:gd name="T23" fmla="*/ 139 h 142"/>
                    <a:gd name="T24" fmla="*/ 84 w 142"/>
                    <a:gd name="T25" fmla="*/ 139 h 142"/>
                    <a:gd name="T26" fmla="*/ 110 w 142"/>
                    <a:gd name="T27" fmla="*/ 129 h 142"/>
                    <a:gd name="T28" fmla="*/ 129 w 142"/>
                    <a:gd name="T29" fmla="*/ 110 h 142"/>
                    <a:gd name="T30" fmla="*/ 139 w 142"/>
                    <a:gd name="T31" fmla="*/ 84 h 142"/>
                    <a:gd name="T32" fmla="*/ 129 w 142"/>
                    <a:gd name="T33" fmla="*/ 71 h 142"/>
                    <a:gd name="T34" fmla="*/ 126 w 142"/>
                    <a:gd name="T35" fmla="*/ 94 h 142"/>
                    <a:gd name="T36" fmla="*/ 113 w 142"/>
                    <a:gd name="T37" fmla="*/ 113 h 142"/>
                    <a:gd name="T38" fmla="*/ 93 w 142"/>
                    <a:gd name="T39" fmla="*/ 126 h 142"/>
                    <a:gd name="T40" fmla="*/ 71 w 142"/>
                    <a:gd name="T41" fmla="*/ 129 h 142"/>
                    <a:gd name="T42" fmla="*/ 48 w 142"/>
                    <a:gd name="T43" fmla="*/ 126 h 142"/>
                    <a:gd name="T44" fmla="*/ 29 w 142"/>
                    <a:gd name="T45" fmla="*/ 113 h 142"/>
                    <a:gd name="T46" fmla="*/ 16 w 142"/>
                    <a:gd name="T47" fmla="*/ 94 h 142"/>
                    <a:gd name="T48" fmla="*/ 13 w 142"/>
                    <a:gd name="T49" fmla="*/ 71 h 142"/>
                    <a:gd name="T50" fmla="*/ 16 w 142"/>
                    <a:gd name="T51" fmla="*/ 49 h 142"/>
                    <a:gd name="T52" fmla="*/ 29 w 142"/>
                    <a:gd name="T53" fmla="*/ 29 h 142"/>
                    <a:gd name="T54" fmla="*/ 48 w 142"/>
                    <a:gd name="T55" fmla="*/ 16 h 142"/>
                    <a:gd name="T56" fmla="*/ 71 w 142"/>
                    <a:gd name="T57" fmla="*/ 13 h 142"/>
                    <a:gd name="T58" fmla="*/ 93 w 142"/>
                    <a:gd name="T59" fmla="*/ 16 h 142"/>
                    <a:gd name="T60" fmla="*/ 113 w 142"/>
                    <a:gd name="T61" fmla="*/ 29 h 142"/>
                    <a:gd name="T62" fmla="*/ 126 w 142"/>
                    <a:gd name="T63" fmla="*/ 49 h 142"/>
                    <a:gd name="T64" fmla="*/ 129 w 142"/>
                    <a:gd name="T65" fmla="*/ 71 h 14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42" h="142">
                      <a:moveTo>
                        <a:pt x="142" y="71"/>
                      </a:moveTo>
                      <a:lnTo>
                        <a:pt x="139" y="58"/>
                      </a:lnTo>
                      <a:lnTo>
                        <a:pt x="135" y="45"/>
                      </a:lnTo>
                      <a:lnTo>
                        <a:pt x="129" y="32"/>
                      </a:lnTo>
                      <a:lnTo>
                        <a:pt x="119" y="23"/>
                      </a:lnTo>
                      <a:lnTo>
                        <a:pt x="110" y="13"/>
                      </a:lnTo>
                      <a:lnTo>
                        <a:pt x="97" y="6"/>
                      </a:lnTo>
                      <a:lnTo>
                        <a:pt x="84" y="3"/>
                      </a:lnTo>
                      <a:lnTo>
                        <a:pt x="71" y="0"/>
                      </a:lnTo>
                      <a:lnTo>
                        <a:pt x="58" y="3"/>
                      </a:lnTo>
                      <a:lnTo>
                        <a:pt x="45" y="6"/>
                      </a:lnTo>
                      <a:lnTo>
                        <a:pt x="32" y="13"/>
                      </a:lnTo>
                      <a:lnTo>
                        <a:pt x="22" y="23"/>
                      </a:lnTo>
                      <a:lnTo>
                        <a:pt x="13" y="32"/>
                      </a:lnTo>
                      <a:lnTo>
                        <a:pt x="6" y="45"/>
                      </a:lnTo>
                      <a:lnTo>
                        <a:pt x="3" y="58"/>
                      </a:lnTo>
                      <a:lnTo>
                        <a:pt x="0" y="71"/>
                      </a:lnTo>
                      <a:lnTo>
                        <a:pt x="3" y="84"/>
                      </a:lnTo>
                      <a:lnTo>
                        <a:pt x="6" y="100"/>
                      </a:lnTo>
                      <a:lnTo>
                        <a:pt x="13" y="110"/>
                      </a:lnTo>
                      <a:lnTo>
                        <a:pt x="22" y="120"/>
                      </a:lnTo>
                      <a:lnTo>
                        <a:pt x="32" y="129"/>
                      </a:lnTo>
                      <a:lnTo>
                        <a:pt x="45" y="136"/>
                      </a:lnTo>
                      <a:lnTo>
                        <a:pt x="58" y="139"/>
                      </a:lnTo>
                      <a:lnTo>
                        <a:pt x="71" y="142"/>
                      </a:lnTo>
                      <a:lnTo>
                        <a:pt x="84" y="139"/>
                      </a:lnTo>
                      <a:lnTo>
                        <a:pt x="97" y="136"/>
                      </a:lnTo>
                      <a:lnTo>
                        <a:pt x="110" y="129"/>
                      </a:lnTo>
                      <a:lnTo>
                        <a:pt x="119" y="120"/>
                      </a:lnTo>
                      <a:lnTo>
                        <a:pt x="129" y="110"/>
                      </a:lnTo>
                      <a:lnTo>
                        <a:pt x="135" y="100"/>
                      </a:lnTo>
                      <a:lnTo>
                        <a:pt x="139" y="84"/>
                      </a:lnTo>
                      <a:lnTo>
                        <a:pt x="142" y="71"/>
                      </a:lnTo>
                      <a:close/>
                      <a:moveTo>
                        <a:pt x="129" y="71"/>
                      </a:moveTo>
                      <a:lnTo>
                        <a:pt x="129" y="84"/>
                      </a:lnTo>
                      <a:lnTo>
                        <a:pt x="126" y="94"/>
                      </a:lnTo>
                      <a:lnTo>
                        <a:pt x="119" y="104"/>
                      </a:lnTo>
                      <a:lnTo>
                        <a:pt x="113" y="113"/>
                      </a:lnTo>
                      <a:lnTo>
                        <a:pt x="103" y="120"/>
                      </a:lnTo>
                      <a:lnTo>
                        <a:pt x="93" y="126"/>
                      </a:lnTo>
                      <a:lnTo>
                        <a:pt x="84" y="129"/>
                      </a:lnTo>
                      <a:lnTo>
                        <a:pt x="71" y="129"/>
                      </a:lnTo>
                      <a:lnTo>
                        <a:pt x="58" y="129"/>
                      </a:lnTo>
                      <a:lnTo>
                        <a:pt x="48" y="126"/>
                      </a:lnTo>
                      <a:lnTo>
                        <a:pt x="38" y="120"/>
                      </a:lnTo>
                      <a:lnTo>
                        <a:pt x="29" y="113"/>
                      </a:lnTo>
                      <a:lnTo>
                        <a:pt x="22" y="104"/>
                      </a:lnTo>
                      <a:lnTo>
                        <a:pt x="16" y="94"/>
                      </a:lnTo>
                      <a:lnTo>
                        <a:pt x="13" y="84"/>
                      </a:lnTo>
                      <a:lnTo>
                        <a:pt x="13" y="71"/>
                      </a:lnTo>
                      <a:lnTo>
                        <a:pt x="13" y="58"/>
                      </a:lnTo>
                      <a:lnTo>
                        <a:pt x="16" y="49"/>
                      </a:lnTo>
                      <a:lnTo>
                        <a:pt x="22" y="39"/>
                      </a:lnTo>
                      <a:lnTo>
                        <a:pt x="29" y="29"/>
                      </a:lnTo>
                      <a:lnTo>
                        <a:pt x="38" y="23"/>
                      </a:lnTo>
                      <a:lnTo>
                        <a:pt x="48" y="16"/>
                      </a:lnTo>
                      <a:lnTo>
                        <a:pt x="58" y="13"/>
                      </a:lnTo>
                      <a:lnTo>
                        <a:pt x="71" y="13"/>
                      </a:lnTo>
                      <a:lnTo>
                        <a:pt x="84" y="13"/>
                      </a:lnTo>
                      <a:lnTo>
                        <a:pt x="93" y="16"/>
                      </a:lnTo>
                      <a:lnTo>
                        <a:pt x="103" y="23"/>
                      </a:lnTo>
                      <a:lnTo>
                        <a:pt x="113" y="29"/>
                      </a:lnTo>
                      <a:lnTo>
                        <a:pt x="119" y="39"/>
                      </a:lnTo>
                      <a:lnTo>
                        <a:pt x="126" y="49"/>
                      </a:lnTo>
                      <a:lnTo>
                        <a:pt x="129" y="58"/>
                      </a:lnTo>
                      <a:lnTo>
                        <a:pt x="129" y="71"/>
                      </a:lnTo>
                      <a:close/>
                    </a:path>
                  </a:pathLst>
                </a:custGeom>
                <a:solidFill>
                  <a:srgbClr val="E426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7" name="Freeform 536"/>
                <p:cNvSpPr>
                  <a:spLocks noEditPoints="1"/>
                </p:cNvSpPr>
                <p:nvPr/>
              </p:nvSpPr>
              <p:spPr bwMode="auto">
                <a:xfrm>
                  <a:off x="2961" y="2692"/>
                  <a:ext cx="129" cy="130"/>
                </a:xfrm>
                <a:custGeom>
                  <a:avLst/>
                  <a:gdLst>
                    <a:gd name="T0" fmla="*/ 126 w 129"/>
                    <a:gd name="T1" fmla="*/ 52 h 130"/>
                    <a:gd name="T2" fmla="*/ 117 w 129"/>
                    <a:gd name="T3" fmla="*/ 30 h 130"/>
                    <a:gd name="T4" fmla="*/ 100 w 129"/>
                    <a:gd name="T5" fmla="*/ 13 h 130"/>
                    <a:gd name="T6" fmla="*/ 78 w 129"/>
                    <a:gd name="T7" fmla="*/ 4 h 130"/>
                    <a:gd name="T8" fmla="*/ 52 w 129"/>
                    <a:gd name="T9" fmla="*/ 4 h 130"/>
                    <a:gd name="T10" fmla="*/ 29 w 129"/>
                    <a:gd name="T11" fmla="*/ 13 h 130"/>
                    <a:gd name="T12" fmla="*/ 13 w 129"/>
                    <a:gd name="T13" fmla="*/ 30 h 130"/>
                    <a:gd name="T14" fmla="*/ 3 w 129"/>
                    <a:gd name="T15" fmla="*/ 52 h 130"/>
                    <a:gd name="T16" fmla="*/ 3 w 129"/>
                    <a:gd name="T17" fmla="*/ 78 h 130"/>
                    <a:gd name="T18" fmla="*/ 13 w 129"/>
                    <a:gd name="T19" fmla="*/ 101 h 130"/>
                    <a:gd name="T20" fmla="*/ 29 w 129"/>
                    <a:gd name="T21" fmla="*/ 120 h 130"/>
                    <a:gd name="T22" fmla="*/ 52 w 129"/>
                    <a:gd name="T23" fmla="*/ 130 h 130"/>
                    <a:gd name="T24" fmla="*/ 78 w 129"/>
                    <a:gd name="T25" fmla="*/ 130 h 130"/>
                    <a:gd name="T26" fmla="*/ 100 w 129"/>
                    <a:gd name="T27" fmla="*/ 120 h 130"/>
                    <a:gd name="T28" fmla="*/ 117 w 129"/>
                    <a:gd name="T29" fmla="*/ 101 h 130"/>
                    <a:gd name="T30" fmla="*/ 126 w 129"/>
                    <a:gd name="T31" fmla="*/ 78 h 130"/>
                    <a:gd name="T32" fmla="*/ 117 w 129"/>
                    <a:gd name="T33" fmla="*/ 65 h 130"/>
                    <a:gd name="T34" fmla="*/ 113 w 129"/>
                    <a:gd name="T35" fmla="*/ 85 h 130"/>
                    <a:gd name="T36" fmla="*/ 104 w 129"/>
                    <a:gd name="T37" fmla="*/ 104 h 130"/>
                    <a:gd name="T38" fmla="*/ 84 w 129"/>
                    <a:gd name="T39" fmla="*/ 114 h 130"/>
                    <a:gd name="T40" fmla="*/ 65 w 129"/>
                    <a:gd name="T41" fmla="*/ 117 h 130"/>
                    <a:gd name="T42" fmla="*/ 45 w 129"/>
                    <a:gd name="T43" fmla="*/ 114 h 130"/>
                    <a:gd name="T44" fmla="*/ 29 w 129"/>
                    <a:gd name="T45" fmla="*/ 104 h 130"/>
                    <a:gd name="T46" fmla="*/ 16 w 129"/>
                    <a:gd name="T47" fmla="*/ 85 h 130"/>
                    <a:gd name="T48" fmla="*/ 13 w 129"/>
                    <a:gd name="T49" fmla="*/ 65 h 130"/>
                    <a:gd name="T50" fmla="*/ 16 w 129"/>
                    <a:gd name="T51" fmla="*/ 46 h 130"/>
                    <a:gd name="T52" fmla="*/ 29 w 129"/>
                    <a:gd name="T53" fmla="*/ 30 h 130"/>
                    <a:gd name="T54" fmla="*/ 45 w 129"/>
                    <a:gd name="T55" fmla="*/ 17 h 130"/>
                    <a:gd name="T56" fmla="*/ 65 w 129"/>
                    <a:gd name="T57" fmla="*/ 13 h 130"/>
                    <a:gd name="T58" fmla="*/ 84 w 129"/>
                    <a:gd name="T59" fmla="*/ 17 h 130"/>
                    <a:gd name="T60" fmla="*/ 104 w 129"/>
                    <a:gd name="T61" fmla="*/ 30 h 130"/>
                    <a:gd name="T62" fmla="*/ 113 w 129"/>
                    <a:gd name="T63" fmla="*/ 46 h 130"/>
                    <a:gd name="T64" fmla="*/ 117 w 129"/>
                    <a:gd name="T65" fmla="*/ 65 h 13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9" h="130">
                      <a:moveTo>
                        <a:pt x="129" y="65"/>
                      </a:moveTo>
                      <a:lnTo>
                        <a:pt x="126" y="52"/>
                      </a:lnTo>
                      <a:lnTo>
                        <a:pt x="123" y="39"/>
                      </a:lnTo>
                      <a:lnTo>
                        <a:pt x="117" y="30"/>
                      </a:lnTo>
                      <a:lnTo>
                        <a:pt x="110" y="20"/>
                      </a:lnTo>
                      <a:lnTo>
                        <a:pt x="100" y="13"/>
                      </a:lnTo>
                      <a:lnTo>
                        <a:pt x="91" y="7"/>
                      </a:lnTo>
                      <a:lnTo>
                        <a:pt x="78" y="4"/>
                      </a:lnTo>
                      <a:lnTo>
                        <a:pt x="65" y="0"/>
                      </a:lnTo>
                      <a:lnTo>
                        <a:pt x="52" y="4"/>
                      </a:lnTo>
                      <a:lnTo>
                        <a:pt x="39" y="7"/>
                      </a:lnTo>
                      <a:lnTo>
                        <a:pt x="29" y="13"/>
                      </a:lnTo>
                      <a:lnTo>
                        <a:pt x="19" y="20"/>
                      </a:lnTo>
                      <a:lnTo>
                        <a:pt x="13" y="30"/>
                      </a:lnTo>
                      <a:lnTo>
                        <a:pt x="7" y="39"/>
                      </a:lnTo>
                      <a:lnTo>
                        <a:pt x="3" y="52"/>
                      </a:lnTo>
                      <a:lnTo>
                        <a:pt x="0" y="65"/>
                      </a:lnTo>
                      <a:lnTo>
                        <a:pt x="3" y="78"/>
                      </a:lnTo>
                      <a:lnTo>
                        <a:pt x="7" y="91"/>
                      </a:lnTo>
                      <a:lnTo>
                        <a:pt x="13" y="101"/>
                      </a:lnTo>
                      <a:lnTo>
                        <a:pt x="19" y="111"/>
                      </a:lnTo>
                      <a:lnTo>
                        <a:pt x="29" y="120"/>
                      </a:lnTo>
                      <a:lnTo>
                        <a:pt x="39" y="123"/>
                      </a:lnTo>
                      <a:lnTo>
                        <a:pt x="52" y="130"/>
                      </a:lnTo>
                      <a:lnTo>
                        <a:pt x="65" y="130"/>
                      </a:lnTo>
                      <a:lnTo>
                        <a:pt x="78" y="130"/>
                      </a:lnTo>
                      <a:lnTo>
                        <a:pt x="91" y="123"/>
                      </a:lnTo>
                      <a:lnTo>
                        <a:pt x="100" y="120"/>
                      </a:lnTo>
                      <a:lnTo>
                        <a:pt x="110" y="111"/>
                      </a:lnTo>
                      <a:lnTo>
                        <a:pt x="117" y="101"/>
                      </a:lnTo>
                      <a:lnTo>
                        <a:pt x="123" y="91"/>
                      </a:lnTo>
                      <a:lnTo>
                        <a:pt x="126" y="78"/>
                      </a:lnTo>
                      <a:lnTo>
                        <a:pt x="129" y="65"/>
                      </a:lnTo>
                      <a:close/>
                      <a:moveTo>
                        <a:pt x="117" y="65"/>
                      </a:moveTo>
                      <a:lnTo>
                        <a:pt x="117" y="75"/>
                      </a:lnTo>
                      <a:lnTo>
                        <a:pt x="113" y="85"/>
                      </a:lnTo>
                      <a:lnTo>
                        <a:pt x="107" y="94"/>
                      </a:lnTo>
                      <a:lnTo>
                        <a:pt x="104" y="104"/>
                      </a:lnTo>
                      <a:lnTo>
                        <a:pt x="94" y="111"/>
                      </a:lnTo>
                      <a:lnTo>
                        <a:pt x="84" y="114"/>
                      </a:lnTo>
                      <a:lnTo>
                        <a:pt x="74" y="117"/>
                      </a:lnTo>
                      <a:lnTo>
                        <a:pt x="65" y="117"/>
                      </a:lnTo>
                      <a:lnTo>
                        <a:pt x="55" y="117"/>
                      </a:lnTo>
                      <a:lnTo>
                        <a:pt x="45" y="114"/>
                      </a:lnTo>
                      <a:lnTo>
                        <a:pt x="36" y="111"/>
                      </a:lnTo>
                      <a:lnTo>
                        <a:pt x="29" y="104"/>
                      </a:lnTo>
                      <a:lnTo>
                        <a:pt x="23" y="94"/>
                      </a:lnTo>
                      <a:lnTo>
                        <a:pt x="16" y="85"/>
                      </a:lnTo>
                      <a:lnTo>
                        <a:pt x="13" y="75"/>
                      </a:lnTo>
                      <a:lnTo>
                        <a:pt x="13" y="65"/>
                      </a:lnTo>
                      <a:lnTo>
                        <a:pt x="13" y="55"/>
                      </a:lnTo>
                      <a:lnTo>
                        <a:pt x="16" y="46"/>
                      </a:lnTo>
                      <a:lnTo>
                        <a:pt x="23" y="36"/>
                      </a:lnTo>
                      <a:lnTo>
                        <a:pt x="29" y="30"/>
                      </a:lnTo>
                      <a:lnTo>
                        <a:pt x="36" y="23"/>
                      </a:lnTo>
                      <a:lnTo>
                        <a:pt x="45" y="17"/>
                      </a:lnTo>
                      <a:lnTo>
                        <a:pt x="55" y="13"/>
                      </a:lnTo>
                      <a:lnTo>
                        <a:pt x="65" y="13"/>
                      </a:lnTo>
                      <a:lnTo>
                        <a:pt x="74" y="13"/>
                      </a:lnTo>
                      <a:lnTo>
                        <a:pt x="84" y="17"/>
                      </a:lnTo>
                      <a:lnTo>
                        <a:pt x="94" y="23"/>
                      </a:lnTo>
                      <a:lnTo>
                        <a:pt x="104" y="30"/>
                      </a:lnTo>
                      <a:lnTo>
                        <a:pt x="107" y="36"/>
                      </a:lnTo>
                      <a:lnTo>
                        <a:pt x="113" y="46"/>
                      </a:lnTo>
                      <a:lnTo>
                        <a:pt x="117" y="55"/>
                      </a:lnTo>
                      <a:lnTo>
                        <a:pt x="117" y="65"/>
                      </a:lnTo>
                      <a:close/>
                    </a:path>
                  </a:pathLst>
                </a:custGeom>
                <a:solidFill>
                  <a:srgbClr val="E426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8" name="Freeform 537"/>
                <p:cNvSpPr>
                  <a:spLocks noEditPoints="1"/>
                </p:cNvSpPr>
                <p:nvPr/>
              </p:nvSpPr>
              <p:spPr bwMode="auto">
                <a:xfrm>
                  <a:off x="2968" y="2699"/>
                  <a:ext cx="116" cy="116"/>
                </a:xfrm>
                <a:custGeom>
                  <a:avLst/>
                  <a:gdLst>
                    <a:gd name="T0" fmla="*/ 116 w 116"/>
                    <a:gd name="T1" fmla="*/ 45 h 116"/>
                    <a:gd name="T2" fmla="*/ 106 w 116"/>
                    <a:gd name="T3" fmla="*/ 26 h 116"/>
                    <a:gd name="T4" fmla="*/ 90 w 116"/>
                    <a:gd name="T5" fmla="*/ 10 h 116"/>
                    <a:gd name="T6" fmla="*/ 71 w 116"/>
                    <a:gd name="T7" fmla="*/ 0 h 116"/>
                    <a:gd name="T8" fmla="*/ 45 w 116"/>
                    <a:gd name="T9" fmla="*/ 0 h 116"/>
                    <a:gd name="T10" fmla="*/ 25 w 116"/>
                    <a:gd name="T11" fmla="*/ 10 h 116"/>
                    <a:gd name="T12" fmla="*/ 9 w 116"/>
                    <a:gd name="T13" fmla="*/ 26 h 116"/>
                    <a:gd name="T14" fmla="*/ 0 w 116"/>
                    <a:gd name="T15" fmla="*/ 45 h 116"/>
                    <a:gd name="T16" fmla="*/ 0 w 116"/>
                    <a:gd name="T17" fmla="*/ 71 h 116"/>
                    <a:gd name="T18" fmla="*/ 9 w 116"/>
                    <a:gd name="T19" fmla="*/ 91 h 116"/>
                    <a:gd name="T20" fmla="*/ 25 w 116"/>
                    <a:gd name="T21" fmla="*/ 107 h 116"/>
                    <a:gd name="T22" fmla="*/ 45 w 116"/>
                    <a:gd name="T23" fmla="*/ 116 h 116"/>
                    <a:gd name="T24" fmla="*/ 71 w 116"/>
                    <a:gd name="T25" fmla="*/ 116 h 116"/>
                    <a:gd name="T26" fmla="*/ 90 w 116"/>
                    <a:gd name="T27" fmla="*/ 107 h 116"/>
                    <a:gd name="T28" fmla="*/ 106 w 116"/>
                    <a:gd name="T29" fmla="*/ 91 h 116"/>
                    <a:gd name="T30" fmla="*/ 116 w 116"/>
                    <a:gd name="T31" fmla="*/ 71 h 116"/>
                    <a:gd name="T32" fmla="*/ 103 w 116"/>
                    <a:gd name="T33" fmla="*/ 58 h 116"/>
                    <a:gd name="T34" fmla="*/ 100 w 116"/>
                    <a:gd name="T35" fmla="*/ 78 h 116"/>
                    <a:gd name="T36" fmla="*/ 90 w 116"/>
                    <a:gd name="T37" fmla="*/ 91 h 116"/>
                    <a:gd name="T38" fmla="*/ 77 w 116"/>
                    <a:gd name="T39" fmla="*/ 100 h 116"/>
                    <a:gd name="T40" fmla="*/ 58 w 116"/>
                    <a:gd name="T41" fmla="*/ 107 h 116"/>
                    <a:gd name="T42" fmla="*/ 38 w 116"/>
                    <a:gd name="T43" fmla="*/ 100 h 116"/>
                    <a:gd name="T44" fmla="*/ 25 w 116"/>
                    <a:gd name="T45" fmla="*/ 91 h 116"/>
                    <a:gd name="T46" fmla="*/ 16 w 116"/>
                    <a:gd name="T47" fmla="*/ 78 h 116"/>
                    <a:gd name="T48" fmla="*/ 12 w 116"/>
                    <a:gd name="T49" fmla="*/ 58 h 116"/>
                    <a:gd name="T50" fmla="*/ 16 w 116"/>
                    <a:gd name="T51" fmla="*/ 39 h 116"/>
                    <a:gd name="T52" fmla="*/ 25 w 116"/>
                    <a:gd name="T53" fmla="*/ 26 h 116"/>
                    <a:gd name="T54" fmla="*/ 38 w 116"/>
                    <a:gd name="T55" fmla="*/ 16 h 116"/>
                    <a:gd name="T56" fmla="*/ 58 w 116"/>
                    <a:gd name="T57" fmla="*/ 13 h 116"/>
                    <a:gd name="T58" fmla="*/ 77 w 116"/>
                    <a:gd name="T59" fmla="*/ 16 h 116"/>
                    <a:gd name="T60" fmla="*/ 90 w 116"/>
                    <a:gd name="T61" fmla="*/ 26 h 116"/>
                    <a:gd name="T62" fmla="*/ 100 w 116"/>
                    <a:gd name="T63" fmla="*/ 39 h 116"/>
                    <a:gd name="T64" fmla="*/ 103 w 116"/>
                    <a:gd name="T65" fmla="*/ 58 h 11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6" h="116">
                      <a:moveTo>
                        <a:pt x="116" y="58"/>
                      </a:moveTo>
                      <a:lnTo>
                        <a:pt x="116" y="45"/>
                      </a:lnTo>
                      <a:lnTo>
                        <a:pt x="113" y="36"/>
                      </a:lnTo>
                      <a:lnTo>
                        <a:pt x="106" y="26"/>
                      </a:lnTo>
                      <a:lnTo>
                        <a:pt x="100" y="16"/>
                      </a:lnTo>
                      <a:lnTo>
                        <a:pt x="90" y="10"/>
                      </a:lnTo>
                      <a:lnTo>
                        <a:pt x="80" y="3"/>
                      </a:lnTo>
                      <a:lnTo>
                        <a:pt x="71" y="0"/>
                      </a:lnTo>
                      <a:lnTo>
                        <a:pt x="58" y="0"/>
                      </a:lnTo>
                      <a:lnTo>
                        <a:pt x="45" y="0"/>
                      </a:lnTo>
                      <a:lnTo>
                        <a:pt x="35" y="3"/>
                      </a:lnTo>
                      <a:lnTo>
                        <a:pt x="25" y="10"/>
                      </a:lnTo>
                      <a:lnTo>
                        <a:pt x="16" y="16"/>
                      </a:lnTo>
                      <a:lnTo>
                        <a:pt x="9" y="26"/>
                      </a:lnTo>
                      <a:lnTo>
                        <a:pt x="3" y="36"/>
                      </a:lnTo>
                      <a:lnTo>
                        <a:pt x="0" y="45"/>
                      </a:lnTo>
                      <a:lnTo>
                        <a:pt x="0" y="58"/>
                      </a:lnTo>
                      <a:lnTo>
                        <a:pt x="0" y="71"/>
                      </a:lnTo>
                      <a:lnTo>
                        <a:pt x="3" y="81"/>
                      </a:lnTo>
                      <a:lnTo>
                        <a:pt x="9" y="91"/>
                      </a:lnTo>
                      <a:lnTo>
                        <a:pt x="16" y="100"/>
                      </a:lnTo>
                      <a:lnTo>
                        <a:pt x="25" y="107"/>
                      </a:lnTo>
                      <a:lnTo>
                        <a:pt x="35" y="113"/>
                      </a:lnTo>
                      <a:lnTo>
                        <a:pt x="45" y="116"/>
                      </a:lnTo>
                      <a:lnTo>
                        <a:pt x="58" y="116"/>
                      </a:lnTo>
                      <a:lnTo>
                        <a:pt x="71" y="116"/>
                      </a:lnTo>
                      <a:lnTo>
                        <a:pt x="80" y="113"/>
                      </a:lnTo>
                      <a:lnTo>
                        <a:pt x="90" y="107"/>
                      </a:lnTo>
                      <a:lnTo>
                        <a:pt x="100" y="100"/>
                      </a:lnTo>
                      <a:lnTo>
                        <a:pt x="106" y="91"/>
                      </a:lnTo>
                      <a:lnTo>
                        <a:pt x="113" y="81"/>
                      </a:lnTo>
                      <a:lnTo>
                        <a:pt x="116" y="71"/>
                      </a:lnTo>
                      <a:lnTo>
                        <a:pt x="116" y="58"/>
                      </a:lnTo>
                      <a:close/>
                      <a:moveTo>
                        <a:pt x="103" y="58"/>
                      </a:moveTo>
                      <a:lnTo>
                        <a:pt x="103" y="68"/>
                      </a:lnTo>
                      <a:lnTo>
                        <a:pt x="100" y="78"/>
                      </a:lnTo>
                      <a:lnTo>
                        <a:pt x="97" y="84"/>
                      </a:lnTo>
                      <a:lnTo>
                        <a:pt x="90" y="91"/>
                      </a:lnTo>
                      <a:lnTo>
                        <a:pt x="84" y="97"/>
                      </a:lnTo>
                      <a:lnTo>
                        <a:pt x="77" y="100"/>
                      </a:lnTo>
                      <a:lnTo>
                        <a:pt x="67" y="104"/>
                      </a:lnTo>
                      <a:lnTo>
                        <a:pt x="58" y="107"/>
                      </a:lnTo>
                      <a:lnTo>
                        <a:pt x="48" y="104"/>
                      </a:lnTo>
                      <a:lnTo>
                        <a:pt x="38" y="100"/>
                      </a:lnTo>
                      <a:lnTo>
                        <a:pt x="32" y="97"/>
                      </a:lnTo>
                      <a:lnTo>
                        <a:pt x="25" y="91"/>
                      </a:lnTo>
                      <a:lnTo>
                        <a:pt x="19" y="84"/>
                      </a:lnTo>
                      <a:lnTo>
                        <a:pt x="16" y="78"/>
                      </a:lnTo>
                      <a:lnTo>
                        <a:pt x="12" y="68"/>
                      </a:lnTo>
                      <a:lnTo>
                        <a:pt x="12" y="58"/>
                      </a:lnTo>
                      <a:lnTo>
                        <a:pt x="12" y="48"/>
                      </a:lnTo>
                      <a:lnTo>
                        <a:pt x="16" y="39"/>
                      </a:lnTo>
                      <a:lnTo>
                        <a:pt x="19" y="32"/>
                      </a:lnTo>
                      <a:lnTo>
                        <a:pt x="25" y="26"/>
                      </a:lnTo>
                      <a:lnTo>
                        <a:pt x="32" y="19"/>
                      </a:lnTo>
                      <a:lnTo>
                        <a:pt x="38" y="16"/>
                      </a:lnTo>
                      <a:lnTo>
                        <a:pt x="48" y="13"/>
                      </a:lnTo>
                      <a:lnTo>
                        <a:pt x="58" y="13"/>
                      </a:lnTo>
                      <a:lnTo>
                        <a:pt x="67" y="13"/>
                      </a:lnTo>
                      <a:lnTo>
                        <a:pt x="77" y="16"/>
                      </a:lnTo>
                      <a:lnTo>
                        <a:pt x="84" y="19"/>
                      </a:lnTo>
                      <a:lnTo>
                        <a:pt x="90" y="26"/>
                      </a:lnTo>
                      <a:lnTo>
                        <a:pt x="97" y="32"/>
                      </a:lnTo>
                      <a:lnTo>
                        <a:pt x="100" y="39"/>
                      </a:lnTo>
                      <a:lnTo>
                        <a:pt x="103" y="48"/>
                      </a:lnTo>
                      <a:lnTo>
                        <a:pt x="103" y="58"/>
                      </a:lnTo>
                      <a:close/>
                    </a:path>
                  </a:pathLst>
                </a:custGeom>
                <a:solidFill>
                  <a:srgbClr val="E425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89" name="Freeform 538"/>
                <p:cNvSpPr>
                  <a:spLocks noEditPoints="1"/>
                </p:cNvSpPr>
                <p:nvPr/>
              </p:nvSpPr>
              <p:spPr bwMode="auto">
                <a:xfrm>
                  <a:off x="2974" y="2705"/>
                  <a:ext cx="104" cy="104"/>
                </a:xfrm>
                <a:custGeom>
                  <a:avLst/>
                  <a:gdLst>
                    <a:gd name="T0" fmla="*/ 104 w 104"/>
                    <a:gd name="T1" fmla="*/ 52 h 104"/>
                    <a:gd name="T2" fmla="*/ 104 w 104"/>
                    <a:gd name="T3" fmla="*/ 42 h 104"/>
                    <a:gd name="T4" fmla="*/ 100 w 104"/>
                    <a:gd name="T5" fmla="*/ 33 h 104"/>
                    <a:gd name="T6" fmla="*/ 94 w 104"/>
                    <a:gd name="T7" fmla="*/ 23 h 104"/>
                    <a:gd name="T8" fmla="*/ 91 w 104"/>
                    <a:gd name="T9" fmla="*/ 17 h 104"/>
                    <a:gd name="T10" fmla="*/ 81 w 104"/>
                    <a:gd name="T11" fmla="*/ 10 h 104"/>
                    <a:gd name="T12" fmla="*/ 71 w 104"/>
                    <a:gd name="T13" fmla="*/ 4 h 104"/>
                    <a:gd name="T14" fmla="*/ 61 w 104"/>
                    <a:gd name="T15" fmla="*/ 0 h 104"/>
                    <a:gd name="T16" fmla="*/ 52 w 104"/>
                    <a:gd name="T17" fmla="*/ 0 h 104"/>
                    <a:gd name="T18" fmla="*/ 42 w 104"/>
                    <a:gd name="T19" fmla="*/ 0 h 104"/>
                    <a:gd name="T20" fmla="*/ 32 w 104"/>
                    <a:gd name="T21" fmla="*/ 4 h 104"/>
                    <a:gd name="T22" fmla="*/ 23 w 104"/>
                    <a:gd name="T23" fmla="*/ 10 h 104"/>
                    <a:gd name="T24" fmla="*/ 16 w 104"/>
                    <a:gd name="T25" fmla="*/ 17 h 104"/>
                    <a:gd name="T26" fmla="*/ 10 w 104"/>
                    <a:gd name="T27" fmla="*/ 23 h 104"/>
                    <a:gd name="T28" fmla="*/ 3 w 104"/>
                    <a:gd name="T29" fmla="*/ 33 h 104"/>
                    <a:gd name="T30" fmla="*/ 0 w 104"/>
                    <a:gd name="T31" fmla="*/ 42 h 104"/>
                    <a:gd name="T32" fmla="*/ 0 w 104"/>
                    <a:gd name="T33" fmla="*/ 52 h 104"/>
                    <a:gd name="T34" fmla="*/ 0 w 104"/>
                    <a:gd name="T35" fmla="*/ 62 h 104"/>
                    <a:gd name="T36" fmla="*/ 3 w 104"/>
                    <a:gd name="T37" fmla="*/ 72 h 104"/>
                    <a:gd name="T38" fmla="*/ 10 w 104"/>
                    <a:gd name="T39" fmla="*/ 81 h 104"/>
                    <a:gd name="T40" fmla="*/ 16 w 104"/>
                    <a:gd name="T41" fmla="*/ 91 h 104"/>
                    <a:gd name="T42" fmla="*/ 23 w 104"/>
                    <a:gd name="T43" fmla="*/ 98 h 104"/>
                    <a:gd name="T44" fmla="*/ 32 w 104"/>
                    <a:gd name="T45" fmla="*/ 101 h 104"/>
                    <a:gd name="T46" fmla="*/ 42 w 104"/>
                    <a:gd name="T47" fmla="*/ 104 h 104"/>
                    <a:gd name="T48" fmla="*/ 52 w 104"/>
                    <a:gd name="T49" fmla="*/ 104 h 104"/>
                    <a:gd name="T50" fmla="*/ 61 w 104"/>
                    <a:gd name="T51" fmla="*/ 104 h 104"/>
                    <a:gd name="T52" fmla="*/ 71 w 104"/>
                    <a:gd name="T53" fmla="*/ 101 h 104"/>
                    <a:gd name="T54" fmla="*/ 81 w 104"/>
                    <a:gd name="T55" fmla="*/ 98 h 104"/>
                    <a:gd name="T56" fmla="*/ 91 w 104"/>
                    <a:gd name="T57" fmla="*/ 91 h 104"/>
                    <a:gd name="T58" fmla="*/ 94 w 104"/>
                    <a:gd name="T59" fmla="*/ 81 h 104"/>
                    <a:gd name="T60" fmla="*/ 100 w 104"/>
                    <a:gd name="T61" fmla="*/ 72 h 104"/>
                    <a:gd name="T62" fmla="*/ 104 w 104"/>
                    <a:gd name="T63" fmla="*/ 62 h 104"/>
                    <a:gd name="T64" fmla="*/ 104 w 104"/>
                    <a:gd name="T65" fmla="*/ 52 h 104"/>
                    <a:gd name="T66" fmla="*/ 94 w 104"/>
                    <a:gd name="T67" fmla="*/ 52 h 104"/>
                    <a:gd name="T68" fmla="*/ 91 w 104"/>
                    <a:gd name="T69" fmla="*/ 68 h 104"/>
                    <a:gd name="T70" fmla="*/ 81 w 104"/>
                    <a:gd name="T71" fmla="*/ 81 h 104"/>
                    <a:gd name="T72" fmla="*/ 68 w 104"/>
                    <a:gd name="T73" fmla="*/ 91 h 104"/>
                    <a:gd name="T74" fmla="*/ 52 w 104"/>
                    <a:gd name="T75" fmla="*/ 94 h 104"/>
                    <a:gd name="T76" fmla="*/ 36 w 104"/>
                    <a:gd name="T77" fmla="*/ 91 h 104"/>
                    <a:gd name="T78" fmla="*/ 23 w 104"/>
                    <a:gd name="T79" fmla="*/ 81 h 104"/>
                    <a:gd name="T80" fmla="*/ 13 w 104"/>
                    <a:gd name="T81" fmla="*/ 68 h 104"/>
                    <a:gd name="T82" fmla="*/ 10 w 104"/>
                    <a:gd name="T83" fmla="*/ 52 h 104"/>
                    <a:gd name="T84" fmla="*/ 13 w 104"/>
                    <a:gd name="T85" fmla="*/ 36 h 104"/>
                    <a:gd name="T86" fmla="*/ 23 w 104"/>
                    <a:gd name="T87" fmla="*/ 23 h 104"/>
                    <a:gd name="T88" fmla="*/ 36 w 104"/>
                    <a:gd name="T89" fmla="*/ 13 h 104"/>
                    <a:gd name="T90" fmla="*/ 52 w 104"/>
                    <a:gd name="T91" fmla="*/ 10 h 104"/>
                    <a:gd name="T92" fmla="*/ 68 w 104"/>
                    <a:gd name="T93" fmla="*/ 13 h 104"/>
                    <a:gd name="T94" fmla="*/ 81 w 104"/>
                    <a:gd name="T95" fmla="*/ 23 h 104"/>
                    <a:gd name="T96" fmla="*/ 91 w 104"/>
                    <a:gd name="T97" fmla="*/ 36 h 104"/>
                    <a:gd name="T98" fmla="*/ 94 w 104"/>
                    <a:gd name="T99" fmla="*/ 52 h 10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4" h="104">
                      <a:moveTo>
                        <a:pt x="104" y="52"/>
                      </a:moveTo>
                      <a:lnTo>
                        <a:pt x="104" y="42"/>
                      </a:lnTo>
                      <a:lnTo>
                        <a:pt x="100" y="33"/>
                      </a:lnTo>
                      <a:lnTo>
                        <a:pt x="94" y="23"/>
                      </a:lnTo>
                      <a:lnTo>
                        <a:pt x="91" y="17"/>
                      </a:lnTo>
                      <a:lnTo>
                        <a:pt x="81" y="10"/>
                      </a:lnTo>
                      <a:lnTo>
                        <a:pt x="71" y="4"/>
                      </a:lnTo>
                      <a:lnTo>
                        <a:pt x="61" y="0"/>
                      </a:lnTo>
                      <a:lnTo>
                        <a:pt x="52" y="0"/>
                      </a:lnTo>
                      <a:lnTo>
                        <a:pt x="42" y="0"/>
                      </a:lnTo>
                      <a:lnTo>
                        <a:pt x="32" y="4"/>
                      </a:lnTo>
                      <a:lnTo>
                        <a:pt x="23" y="10"/>
                      </a:lnTo>
                      <a:lnTo>
                        <a:pt x="16" y="17"/>
                      </a:lnTo>
                      <a:lnTo>
                        <a:pt x="10" y="23"/>
                      </a:lnTo>
                      <a:lnTo>
                        <a:pt x="3" y="33"/>
                      </a:lnTo>
                      <a:lnTo>
                        <a:pt x="0" y="42"/>
                      </a:lnTo>
                      <a:lnTo>
                        <a:pt x="0" y="52"/>
                      </a:lnTo>
                      <a:lnTo>
                        <a:pt x="0" y="62"/>
                      </a:lnTo>
                      <a:lnTo>
                        <a:pt x="3" y="72"/>
                      </a:lnTo>
                      <a:lnTo>
                        <a:pt x="10" y="81"/>
                      </a:lnTo>
                      <a:lnTo>
                        <a:pt x="16" y="91"/>
                      </a:lnTo>
                      <a:lnTo>
                        <a:pt x="23" y="98"/>
                      </a:lnTo>
                      <a:lnTo>
                        <a:pt x="32" y="101"/>
                      </a:lnTo>
                      <a:lnTo>
                        <a:pt x="42" y="104"/>
                      </a:lnTo>
                      <a:lnTo>
                        <a:pt x="52" y="104"/>
                      </a:lnTo>
                      <a:lnTo>
                        <a:pt x="61" y="104"/>
                      </a:lnTo>
                      <a:lnTo>
                        <a:pt x="71" y="101"/>
                      </a:lnTo>
                      <a:lnTo>
                        <a:pt x="81" y="98"/>
                      </a:lnTo>
                      <a:lnTo>
                        <a:pt x="91" y="91"/>
                      </a:lnTo>
                      <a:lnTo>
                        <a:pt x="94" y="81"/>
                      </a:lnTo>
                      <a:lnTo>
                        <a:pt x="100" y="72"/>
                      </a:lnTo>
                      <a:lnTo>
                        <a:pt x="104" y="62"/>
                      </a:lnTo>
                      <a:lnTo>
                        <a:pt x="104" y="52"/>
                      </a:lnTo>
                      <a:close/>
                      <a:moveTo>
                        <a:pt x="94" y="52"/>
                      </a:moveTo>
                      <a:lnTo>
                        <a:pt x="91" y="68"/>
                      </a:lnTo>
                      <a:lnTo>
                        <a:pt x="81" y="81"/>
                      </a:lnTo>
                      <a:lnTo>
                        <a:pt x="68" y="91"/>
                      </a:lnTo>
                      <a:lnTo>
                        <a:pt x="52" y="94"/>
                      </a:lnTo>
                      <a:lnTo>
                        <a:pt x="36" y="91"/>
                      </a:lnTo>
                      <a:lnTo>
                        <a:pt x="23" y="81"/>
                      </a:lnTo>
                      <a:lnTo>
                        <a:pt x="13" y="68"/>
                      </a:lnTo>
                      <a:lnTo>
                        <a:pt x="10" y="52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6" y="13"/>
                      </a:lnTo>
                      <a:lnTo>
                        <a:pt x="52" y="10"/>
                      </a:lnTo>
                      <a:lnTo>
                        <a:pt x="68" y="13"/>
                      </a:lnTo>
                      <a:lnTo>
                        <a:pt x="81" y="23"/>
                      </a:lnTo>
                      <a:lnTo>
                        <a:pt x="91" y="36"/>
                      </a:lnTo>
                      <a:lnTo>
                        <a:pt x="94" y="52"/>
                      </a:lnTo>
                      <a:close/>
                    </a:path>
                  </a:pathLst>
                </a:custGeom>
                <a:solidFill>
                  <a:srgbClr val="E425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0" name="Freeform 539"/>
                <p:cNvSpPr>
                  <a:spLocks noEditPoints="1"/>
                </p:cNvSpPr>
                <p:nvPr/>
              </p:nvSpPr>
              <p:spPr bwMode="auto">
                <a:xfrm>
                  <a:off x="2980" y="2712"/>
                  <a:ext cx="91" cy="94"/>
                </a:xfrm>
                <a:custGeom>
                  <a:avLst/>
                  <a:gdLst>
                    <a:gd name="T0" fmla="*/ 91 w 91"/>
                    <a:gd name="T1" fmla="*/ 45 h 94"/>
                    <a:gd name="T2" fmla="*/ 91 w 91"/>
                    <a:gd name="T3" fmla="*/ 35 h 94"/>
                    <a:gd name="T4" fmla="*/ 88 w 91"/>
                    <a:gd name="T5" fmla="*/ 26 h 94"/>
                    <a:gd name="T6" fmla="*/ 85 w 91"/>
                    <a:gd name="T7" fmla="*/ 19 h 94"/>
                    <a:gd name="T8" fmla="*/ 78 w 91"/>
                    <a:gd name="T9" fmla="*/ 13 h 94"/>
                    <a:gd name="T10" fmla="*/ 72 w 91"/>
                    <a:gd name="T11" fmla="*/ 6 h 94"/>
                    <a:gd name="T12" fmla="*/ 65 w 91"/>
                    <a:gd name="T13" fmla="*/ 3 h 94"/>
                    <a:gd name="T14" fmla="*/ 55 w 91"/>
                    <a:gd name="T15" fmla="*/ 0 h 94"/>
                    <a:gd name="T16" fmla="*/ 46 w 91"/>
                    <a:gd name="T17" fmla="*/ 0 h 94"/>
                    <a:gd name="T18" fmla="*/ 36 w 91"/>
                    <a:gd name="T19" fmla="*/ 0 h 94"/>
                    <a:gd name="T20" fmla="*/ 26 w 91"/>
                    <a:gd name="T21" fmla="*/ 3 h 94"/>
                    <a:gd name="T22" fmla="*/ 20 w 91"/>
                    <a:gd name="T23" fmla="*/ 6 h 94"/>
                    <a:gd name="T24" fmla="*/ 13 w 91"/>
                    <a:gd name="T25" fmla="*/ 13 h 94"/>
                    <a:gd name="T26" fmla="*/ 7 w 91"/>
                    <a:gd name="T27" fmla="*/ 19 h 94"/>
                    <a:gd name="T28" fmla="*/ 4 w 91"/>
                    <a:gd name="T29" fmla="*/ 26 h 94"/>
                    <a:gd name="T30" fmla="*/ 0 w 91"/>
                    <a:gd name="T31" fmla="*/ 35 h 94"/>
                    <a:gd name="T32" fmla="*/ 0 w 91"/>
                    <a:gd name="T33" fmla="*/ 45 h 94"/>
                    <a:gd name="T34" fmla="*/ 0 w 91"/>
                    <a:gd name="T35" fmla="*/ 55 h 94"/>
                    <a:gd name="T36" fmla="*/ 4 w 91"/>
                    <a:gd name="T37" fmla="*/ 65 h 94"/>
                    <a:gd name="T38" fmla="*/ 7 w 91"/>
                    <a:gd name="T39" fmla="*/ 71 h 94"/>
                    <a:gd name="T40" fmla="*/ 13 w 91"/>
                    <a:gd name="T41" fmla="*/ 78 h 94"/>
                    <a:gd name="T42" fmla="*/ 20 w 91"/>
                    <a:gd name="T43" fmla="*/ 84 h 94"/>
                    <a:gd name="T44" fmla="*/ 26 w 91"/>
                    <a:gd name="T45" fmla="*/ 87 h 94"/>
                    <a:gd name="T46" fmla="*/ 36 w 91"/>
                    <a:gd name="T47" fmla="*/ 91 h 94"/>
                    <a:gd name="T48" fmla="*/ 46 w 91"/>
                    <a:gd name="T49" fmla="*/ 94 h 94"/>
                    <a:gd name="T50" fmla="*/ 55 w 91"/>
                    <a:gd name="T51" fmla="*/ 91 h 94"/>
                    <a:gd name="T52" fmla="*/ 65 w 91"/>
                    <a:gd name="T53" fmla="*/ 87 h 94"/>
                    <a:gd name="T54" fmla="*/ 72 w 91"/>
                    <a:gd name="T55" fmla="*/ 84 h 94"/>
                    <a:gd name="T56" fmla="*/ 78 w 91"/>
                    <a:gd name="T57" fmla="*/ 78 h 94"/>
                    <a:gd name="T58" fmla="*/ 85 w 91"/>
                    <a:gd name="T59" fmla="*/ 71 h 94"/>
                    <a:gd name="T60" fmla="*/ 88 w 91"/>
                    <a:gd name="T61" fmla="*/ 65 h 94"/>
                    <a:gd name="T62" fmla="*/ 91 w 91"/>
                    <a:gd name="T63" fmla="*/ 55 h 94"/>
                    <a:gd name="T64" fmla="*/ 91 w 91"/>
                    <a:gd name="T65" fmla="*/ 45 h 94"/>
                    <a:gd name="T66" fmla="*/ 81 w 91"/>
                    <a:gd name="T67" fmla="*/ 45 h 94"/>
                    <a:gd name="T68" fmla="*/ 78 w 91"/>
                    <a:gd name="T69" fmla="*/ 58 h 94"/>
                    <a:gd name="T70" fmla="*/ 72 w 91"/>
                    <a:gd name="T71" fmla="*/ 71 h 94"/>
                    <a:gd name="T72" fmla="*/ 59 w 91"/>
                    <a:gd name="T73" fmla="*/ 78 h 94"/>
                    <a:gd name="T74" fmla="*/ 46 w 91"/>
                    <a:gd name="T75" fmla="*/ 81 h 94"/>
                    <a:gd name="T76" fmla="*/ 33 w 91"/>
                    <a:gd name="T77" fmla="*/ 78 h 94"/>
                    <a:gd name="T78" fmla="*/ 20 w 91"/>
                    <a:gd name="T79" fmla="*/ 71 h 94"/>
                    <a:gd name="T80" fmla="*/ 13 w 91"/>
                    <a:gd name="T81" fmla="*/ 58 h 94"/>
                    <a:gd name="T82" fmla="*/ 10 w 91"/>
                    <a:gd name="T83" fmla="*/ 45 h 94"/>
                    <a:gd name="T84" fmla="*/ 13 w 91"/>
                    <a:gd name="T85" fmla="*/ 32 h 94"/>
                    <a:gd name="T86" fmla="*/ 20 w 91"/>
                    <a:gd name="T87" fmla="*/ 19 h 94"/>
                    <a:gd name="T88" fmla="*/ 33 w 91"/>
                    <a:gd name="T89" fmla="*/ 13 h 94"/>
                    <a:gd name="T90" fmla="*/ 46 w 91"/>
                    <a:gd name="T91" fmla="*/ 10 h 94"/>
                    <a:gd name="T92" fmla="*/ 59 w 91"/>
                    <a:gd name="T93" fmla="*/ 13 h 94"/>
                    <a:gd name="T94" fmla="*/ 72 w 91"/>
                    <a:gd name="T95" fmla="*/ 19 h 94"/>
                    <a:gd name="T96" fmla="*/ 78 w 91"/>
                    <a:gd name="T97" fmla="*/ 32 h 94"/>
                    <a:gd name="T98" fmla="*/ 81 w 91"/>
                    <a:gd name="T99" fmla="*/ 45 h 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91" h="94">
                      <a:moveTo>
                        <a:pt x="91" y="45"/>
                      </a:moveTo>
                      <a:lnTo>
                        <a:pt x="91" y="35"/>
                      </a:lnTo>
                      <a:lnTo>
                        <a:pt x="88" y="26"/>
                      </a:lnTo>
                      <a:lnTo>
                        <a:pt x="85" y="19"/>
                      </a:lnTo>
                      <a:lnTo>
                        <a:pt x="78" y="13"/>
                      </a:lnTo>
                      <a:lnTo>
                        <a:pt x="72" y="6"/>
                      </a:lnTo>
                      <a:lnTo>
                        <a:pt x="65" y="3"/>
                      </a:lnTo>
                      <a:lnTo>
                        <a:pt x="55" y="0"/>
                      </a:lnTo>
                      <a:lnTo>
                        <a:pt x="46" y="0"/>
                      </a:lnTo>
                      <a:lnTo>
                        <a:pt x="36" y="0"/>
                      </a:lnTo>
                      <a:lnTo>
                        <a:pt x="26" y="3"/>
                      </a:lnTo>
                      <a:lnTo>
                        <a:pt x="20" y="6"/>
                      </a:lnTo>
                      <a:lnTo>
                        <a:pt x="13" y="13"/>
                      </a:lnTo>
                      <a:lnTo>
                        <a:pt x="7" y="19"/>
                      </a:lnTo>
                      <a:lnTo>
                        <a:pt x="4" y="26"/>
                      </a:lnTo>
                      <a:lnTo>
                        <a:pt x="0" y="35"/>
                      </a:lnTo>
                      <a:lnTo>
                        <a:pt x="0" y="45"/>
                      </a:lnTo>
                      <a:lnTo>
                        <a:pt x="0" y="55"/>
                      </a:lnTo>
                      <a:lnTo>
                        <a:pt x="4" y="65"/>
                      </a:lnTo>
                      <a:lnTo>
                        <a:pt x="7" y="71"/>
                      </a:lnTo>
                      <a:lnTo>
                        <a:pt x="13" y="78"/>
                      </a:lnTo>
                      <a:lnTo>
                        <a:pt x="20" y="84"/>
                      </a:lnTo>
                      <a:lnTo>
                        <a:pt x="26" y="87"/>
                      </a:lnTo>
                      <a:lnTo>
                        <a:pt x="36" y="91"/>
                      </a:lnTo>
                      <a:lnTo>
                        <a:pt x="46" y="94"/>
                      </a:lnTo>
                      <a:lnTo>
                        <a:pt x="55" y="91"/>
                      </a:lnTo>
                      <a:lnTo>
                        <a:pt x="65" y="87"/>
                      </a:lnTo>
                      <a:lnTo>
                        <a:pt x="72" y="84"/>
                      </a:lnTo>
                      <a:lnTo>
                        <a:pt x="78" y="78"/>
                      </a:lnTo>
                      <a:lnTo>
                        <a:pt x="85" y="71"/>
                      </a:lnTo>
                      <a:lnTo>
                        <a:pt x="88" y="65"/>
                      </a:lnTo>
                      <a:lnTo>
                        <a:pt x="91" y="55"/>
                      </a:lnTo>
                      <a:lnTo>
                        <a:pt x="91" y="45"/>
                      </a:lnTo>
                      <a:close/>
                      <a:moveTo>
                        <a:pt x="81" y="45"/>
                      </a:moveTo>
                      <a:lnTo>
                        <a:pt x="78" y="58"/>
                      </a:lnTo>
                      <a:lnTo>
                        <a:pt x="72" y="71"/>
                      </a:lnTo>
                      <a:lnTo>
                        <a:pt x="59" y="78"/>
                      </a:lnTo>
                      <a:lnTo>
                        <a:pt x="46" y="81"/>
                      </a:lnTo>
                      <a:lnTo>
                        <a:pt x="33" y="78"/>
                      </a:lnTo>
                      <a:lnTo>
                        <a:pt x="20" y="71"/>
                      </a:lnTo>
                      <a:lnTo>
                        <a:pt x="13" y="58"/>
                      </a:lnTo>
                      <a:lnTo>
                        <a:pt x="10" y="45"/>
                      </a:lnTo>
                      <a:lnTo>
                        <a:pt x="13" y="32"/>
                      </a:lnTo>
                      <a:lnTo>
                        <a:pt x="20" y="19"/>
                      </a:lnTo>
                      <a:lnTo>
                        <a:pt x="33" y="13"/>
                      </a:lnTo>
                      <a:lnTo>
                        <a:pt x="46" y="10"/>
                      </a:lnTo>
                      <a:lnTo>
                        <a:pt x="59" y="13"/>
                      </a:lnTo>
                      <a:lnTo>
                        <a:pt x="72" y="19"/>
                      </a:lnTo>
                      <a:lnTo>
                        <a:pt x="78" y="32"/>
                      </a:lnTo>
                      <a:lnTo>
                        <a:pt x="81" y="45"/>
                      </a:lnTo>
                      <a:close/>
                    </a:path>
                  </a:pathLst>
                </a:custGeom>
                <a:solidFill>
                  <a:srgbClr val="E424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1" name="Freeform 540"/>
                <p:cNvSpPr>
                  <a:spLocks noEditPoints="1"/>
                </p:cNvSpPr>
                <p:nvPr/>
              </p:nvSpPr>
              <p:spPr bwMode="auto">
                <a:xfrm>
                  <a:off x="2984" y="2715"/>
                  <a:ext cx="84" cy="84"/>
                </a:xfrm>
                <a:custGeom>
                  <a:avLst/>
                  <a:gdLst>
                    <a:gd name="T0" fmla="*/ 84 w 84"/>
                    <a:gd name="T1" fmla="*/ 42 h 84"/>
                    <a:gd name="T2" fmla="*/ 81 w 84"/>
                    <a:gd name="T3" fmla="*/ 26 h 84"/>
                    <a:gd name="T4" fmla="*/ 71 w 84"/>
                    <a:gd name="T5" fmla="*/ 13 h 84"/>
                    <a:gd name="T6" fmla="*/ 58 w 84"/>
                    <a:gd name="T7" fmla="*/ 3 h 84"/>
                    <a:gd name="T8" fmla="*/ 42 w 84"/>
                    <a:gd name="T9" fmla="*/ 0 h 84"/>
                    <a:gd name="T10" fmla="*/ 26 w 84"/>
                    <a:gd name="T11" fmla="*/ 3 h 84"/>
                    <a:gd name="T12" fmla="*/ 13 w 84"/>
                    <a:gd name="T13" fmla="*/ 13 h 84"/>
                    <a:gd name="T14" fmla="*/ 3 w 84"/>
                    <a:gd name="T15" fmla="*/ 26 h 84"/>
                    <a:gd name="T16" fmla="*/ 0 w 84"/>
                    <a:gd name="T17" fmla="*/ 42 h 84"/>
                    <a:gd name="T18" fmla="*/ 3 w 84"/>
                    <a:gd name="T19" fmla="*/ 58 h 84"/>
                    <a:gd name="T20" fmla="*/ 13 w 84"/>
                    <a:gd name="T21" fmla="*/ 71 h 84"/>
                    <a:gd name="T22" fmla="*/ 26 w 84"/>
                    <a:gd name="T23" fmla="*/ 81 h 84"/>
                    <a:gd name="T24" fmla="*/ 42 w 84"/>
                    <a:gd name="T25" fmla="*/ 84 h 84"/>
                    <a:gd name="T26" fmla="*/ 58 w 84"/>
                    <a:gd name="T27" fmla="*/ 81 h 84"/>
                    <a:gd name="T28" fmla="*/ 71 w 84"/>
                    <a:gd name="T29" fmla="*/ 71 h 84"/>
                    <a:gd name="T30" fmla="*/ 81 w 84"/>
                    <a:gd name="T31" fmla="*/ 58 h 84"/>
                    <a:gd name="T32" fmla="*/ 84 w 84"/>
                    <a:gd name="T33" fmla="*/ 42 h 84"/>
                    <a:gd name="T34" fmla="*/ 71 w 84"/>
                    <a:gd name="T35" fmla="*/ 42 h 84"/>
                    <a:gd name="T36" fmla="*/ 68 w 84"/>
                    <a:gd name="T37" fmla="*/ 55 h 84"/>
                    <a:gd name="T38" fmla="*/ 61 w 84"/>
                    <a:gd name="T39" fmla="*/ 62 h 84"/>
                    <a:gd name="T40" fmla="*/ 55 w 84"/>
                    <a:gd name="T41" fmla="*/ 68 h 84"/>
                    <a:gd name="T42" fmla="*/ 42 w 84"/>
                    <a:gd name="T43" fmla="*/ 71 h 84"/>
                    <a:gd name="T44" fmla="*/ 32 w 84"/>
                    <a:gd name="T45" fmla="*/ 68 h 84"/>
                    <a:gd name="T46" fmla="*/ 22 w 84"/>
                    <a:gd name="T47" fmla="*/ 62 h 84"/>
                    <a:gd name="T48" fmla="*/ 16 w 84"/>
                    <a:gd name="T49" fmla="*/ 55 h 84"/>
                    <a:gd name="T50" fmla="*/ 13 w 84"/>
                    <a:gd name="T51" fmla="*/ 42 h 84"/>
                    <a:gd name="T52" fmla="*/ 16 w 84"/>
                    <a:gd name="T53" fmla="*/ 32 h 84"/>
                    <a:gd name="T54" fmla="*/ 22 w 84"/>
                    <a:gd name="T55" fmla="*/ 23 h 84"/>
                    <a:gd name="T56" fmla="*/ 32 w 84"/>
                    <a:gd name="T57" fmla="*/ 16 h 84"/>
                    <a:gd name="T58" fmla="*/ 42 w 84"/>
                    <a:gd name="T59" fmla="*/ 13 h 84"/>
                    <a:gd name="T60" fmla="*/ 55 w 84"/>
                    <a:gd name="T61" fmla="*/ 16 h 84"/>
                    <a:gd name="T62" fmla="*/ 61 w 84"/>
                    <a:gd name="T63" fmla="*/ 23 h 84"/>
                    <a:gd name="T64" fmla="*/ 68 w 84"/>
                    <a:gd name="T65" fmla="*/ 32 h 84"/>
                    <a:gd name="T66" fmla="*/ 71 w 84"/>
                    <a:gd name="T67" fmla="*/ 42 h 8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4" h="84">
                      <a:moveTo>
                        <a:pt x="84" y="42"/>
                      </a:moveTo>
                      <a:lnTo>
                        <a:pt x="81" y="26"/>
                      </a:lnTo>
                      <a:lnTo>
                        <a:pt x="71" y="13"/>
                      </a:lnTo>
                      <a:lnTo>
                        <a:pt x="58" y="3"/>
                      </a:lnTo>
                      <a:lnTo>
                        <a:pt x="42" y="0"/>
                      </a:lnTo>
                      <a:lnTo>
                        <a:pt x="26" y="3"/>
                      </a:lnTo>
                      <a:lnTo>
                        <a:pt x="13" y="13"/>
                      </a:lnTo>
                      <a:lnTo>
                        <a:pt x="3" y="26"/>
                      </a:lnTo>
                      <a:lnTo>
                        <a:pt x="0" y="42"/>
                      </a:lnTo>
                      <a:lnTo>
                        <a:pt x="3" y="58"/>
                      </a:lnTo>
                      <a:lnTo>
                        <a:pt x="13" y="71"/>
                      </a:lnTo>
                      <a:lnTo>
                        <a:pt x="26" y="81"/>
                      </a:lnTo>
                      <a:lnTo>
                        <a:pt x="42" y="84"/>
                      </a:lnTo>
                      <a:lnTo>
                        <a:pt x="58" y="81"/>
                      </a:lnTo>
                      <a:lnTo>
                        <a:pt x="71" y="71"/>
                      </a:lnTo>
                      <a:lnTo>
                        <a:pt x="81" y="58"/>
                      </a:lnTo>
                      <a:lnTo>
                        <a:pt x="84" y="42"/>
                      </a:lnTo>
                      <a:close/>
                      <a:moveTo>
                        <a:pt x="71" y="42"/>
                      </a:moveTo>
                      <a:lnTo>
                        <a:pt x="68" y="55"/>
                      </a:lnTo>
                      <a:lnTo>
                        <a:pt x="61" y="62"/>
                      </a:lnTo>
                      <a:lnTo>
                        <a:pt x="55" y="68"/>
                      </a:lnTo>
                      <a:lnTo>
                        <a:pt x="42" y="71"/>
                      </a:lnTo>
                      <a:lnTo>
                        <a:pt x="32" y="68"/>
                      </a:lnTo>
                      <a:lnTo>
                        <a:pt x="22" y="62"/>
                      </a:lnTo>
                      <a:lnTo>
                        <a:pt x="16" y="55"/>
                      </a:lnTo>
                      <a:lnTo>
                        <a:pt x="13" y="42"/>
                      </a:lnTo>
                      <a:lnTo>
                        <a:pt x="16" y="32"/>
                      </a:lnTo>
                      <a:lnTo>
                        <a:pt x="22" y="23"/>
                      </a:lnTo>
                      <a:lnTo>
                        <a:pt x="32" y="16"/>
                      </a:lnTo>
                      <a:lnTo>
                        <a:pt x="42" y="13"/>
                      </a:lnTo>
                      <a:lnTo>
                        <a:pt x="55" y="16"/>
                      </a:lnTo>
                      <a:lnTo>
                        <a:pt x="61" y="23"/>
                      </a:lnTo>
                      <a:lnTo>
                        <a:pt x="68" y="32"/>
                      </a:lnTo>
                      <a:lnTo>
                        <a:pt x="71" y="42"/>
                      </a:lnTo>
                      <a:close/>
                    </a:path>
                  </a:pathLst>
                </a:custGeom>
                <a:solidFill>
                  <a:srgbClr val="E423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2" name="Freeform 541"/>
                <p:cNvSpPr>
                  <a:spLocks noEditPoints="1"/>
                </p:cNvSpPr>
                <p:nvPr/>
              </p:nvSpPr>
              <p:spPr bwMode="auto">
                <a:xfrm>
                  <a:off x="2990" y="2722"/>
                  <a:ext cx="71" cy="71"/>
                </a:xfrm>
                <a:custGeom>
                  <a:avLst/>
                  <a:gdLst>
                    <a:gd name="T0" fmla="*/ 71 w 71"/>
                    <a:gd name="T1" fmla="*/ 35 h 71"/>
                    <a:gd name="T2" fmla="*/ 68 w 71"/>
                    <a:gd name="T3" fmla="*/ 22 h 71"/>
                    <a:gd name="T4" fmla="*/ 62 w 71"/>
                    <a:gd name="T5" fmla="*/ 9 h 71"/>
                    <a:gd name="T6" fmla="*/ 49 w 71"/>
                    <a:gd name="T7" fmla="*/ 3 h 71"/>
                    <a:gd name="T8" fmla="*/ 36 w 71"/>
                    <a:gd name="T9" fmla="*/ 0 h 71"/>
                    <a:gd name="T10" fmla="*/ 23 w 71"/>
                    <a:gd name="T11" fmla="*/ 3 h 71"/>
                    <a:gd name="T12" fmla="*/ 10 w 71"/>
                    <a:gd name="T13" fmla="*/ 9 h 71"/>
                    <a:gd name="T14" fmla="*/ 3 w 71"/>
                    <a:gd name="T15" fmla="*/ 22 h 71"/>
                    <a:gd name="T16" fmla="*/ 0 w 71"/>
                    <a:gd name="T17" fmla="*/ 35 h 71"/>
                    <a:gd name="T18" fmla="*/ 3 w 71"/>
                    <a:gd name="T19" fmla="*/ 48 h 71"/>
                    <a:gd name="T20" fmla="*/ 10 w 71"/>
                    <a:gd name="T21" fmla="*/ 61 h 71"/>
                    <a:gd name="T22" fmla="*/ 23 w 71"/>
                    <a:gd name="T23" fmla="*/ 68 h 71"/>
                    <a:gd name="T24" fmla="*/ 36 w 71"/>
                    <a:gd name="T25" fmla="*/ 71 h 71"/>
                    <a:gd name="T26" fmla="*/ 49 w 71"/>
                    <a:gd name="T27" fmla="*/ 68 h 71"/>
                    <a:gd name="T28" fmla="*/ 62 w 71"/>
                    <a:gd name="T29" fmla="*/ 61 h 71"/>
                    <a:gd name="T30" fmla="*/ 68 w 71"/>
                    <a:gd name="T31" fmla="*/ 48 h 71"/>
                    <a:gd name="T32" fmla="*/ 71 w 71"/>
                    <a:gd name="T33" fmla="*/ 35 h 71"/>
                    <a:gd name="T34" fmla="*/ 58 w 71"/>
                    <a:gd name="T35" fmla="*/ 35 h 71"/>
                    <a:gd name="T36" fmla="*/ 58 w 71"/>
                    <a:gd name="T37" fmla="*/ 45 h 71"/>
                    <a:gd name="T38" fmla="*/ 52 w 71"/>
                    <a:gd name="T39" fmla="*/ 51 h 71"/>
                    <a:gd name="T40" fmla="*/ 45 w 71"/>
                    <a:gd name="T41" fmla="*/ 58 h 71"/>
                    <a:gd name="T42" fmla="*/ 36 w 71"/>
                    <a:gd name="T43" fmla="*/ 58 h 71"/>
                    <a:gd name="T44" fmla="*/ 26 w 71"/>
                    <a:gd name="T45" fmla="*/ 58 h 71"/>
                    <a:gd name="T46" fmla="*/ 20 w 71"/>
                    <a:gd name="T47" fmla="*/ 51 h 71"/>
                    <a:gd name="T48" fmla="*/ 13 w 71"/>
                    <a:gd name="T49" fmla="*/ 45 h 71"/>
                    <a:gd name="T50" fmla="*/ 13 w 71"/>
                    <a:gd name="T51" fmla="*/ 35 h 71"/>
                    <a:gd name="T52" fmla="*/ 13 w 71"/>
                    <a:gd name="T53" fmla="*/ 25 h 71"/>
                    <a:gd name="T54" fmla="*/ 20 w 71"/>
                    <a:gd name="T55" fmla="*/ 19 h 71"/>
                    <a:gd name="T56" fmla="*/ 26 w 71"/>
                    <a:gd name="T57" fmla="*/ 13 h 71"/>
                    <a:gd name="T58" fmla="*/ 36 w 71"/>
                    <a:gd name="T59" fmla="*/ 13 h 71"/>
                    <a:gd name="T60" fmla="*/ 45 w 71"/>
                    <a:gd name="T61" fmla="*/ 13 h 71"/>
                    <a:gd name="T62" fmla="*/ 52 w 71"/>
                    <a:gd name="T63" fmla="*/ 19 h 71"/>
                    <a:gd name="T64" fmla="*/ 58 w 71"/>
                    <a:gd name="T65" fmla="*/ 25 h 71"/>
                    <a:gd name="T66" fmla="*/ 58 w 71"/>
                    <a:gd name="T67" fmla="*/ 35 h 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1" h="71">
                      <a:moveTo>
                        <a:pt x="71" y="35"/>
                      </a:moveTo>
                      <a:lnTo>
                        <a:pt x="68" y="22"/>
                      </a:lnTo>
                      <a:lnTo>
                        <a:pt x="62" y="9"/>
                      </a:lnTo>
                      <a:lnTo>
                        <a:pt x="49" y="3"/>
                      </a:lnTo>
                      <a:lnTo>
                        <a:pt x="36" y="0"/>
                      </a:lnTo>
                      <a:lnTo>
                        <a:pt x="23" y="3"/>
                      </a:lnTo>
                      <a:lnTo>
                        <a:pt x="10" y="9"/>
                      </a:lnTo>
                      <a:lnTo>
                        <a:pt x="3" y="22"/>
                      </a:lnTo>
                      <a:lnTo>
                        <a:pt x="0" y="35"/>
                      </a:lnTo>
                      <a:lnTo>
                        <a:pt x="3" y="48"/>
                      </a:lnTo>
                      <a:lnTo>
                        <a:pt x="10" y="61"/>
                      </a:lnTo>
                      <a:lnTo>
                        <a:pt x="23" y="68"/>
                      </a:lnTo>
                      <a:lnTo>
                        <a:pt x="36" y="71"/>
                      </a:lnTo>
                      <a:lnTo>
                        <a:pt x="49" y="68"/>
                      </a:lnTo>
                      <a:lnTo>
                        <a:pt x="62" y="61"/>
                      </a:lnTo>
                      <a:lnTo>
                        <a:pt x="68" y="48"/>
                      </a:lnTo>
                      <a:lnTo>
                        <a:pt x="71" y="35"/>
                      </a:lnTo>
                      <a:close/>
                      <a:moveTo>
                        <a:pt x="58" y="35"/>
                      </a:moveTo>
                      <a:lnTo>
                        <a:pt x="58" y="45"/>
                      </a:lnTo>
                      <a:lnTo>
                        <a:pt x="52" y="51"/>
                      </a:lnTo>
                      <a:lnTo>
                        <a:pt x="45" y="58"/>
                      </a:lnTo>
                      <a:lnTo>
                        <a:pt x="36" y="58"/>
                      </a:lnTo>
                      <a:lnTo>
                        <a:pt x="26" y="58"/>
                      </a:lnTo>
                      <a:lnTo>
                        <a:pt x="20" y="51"/>
                      </a:lnTo>
                      <a:lnTo>
                        <a:pt x="13" y="45"/>
                      </a:lnTo>
                      <a:lnTo>
                        <a:pt x="13" y="35"/>
                      </a:lnTo>
                      <a:lnTo>
                        <a:pt x="13" y="25"/>
                      </a:lnTo>
                      <a:lnTo>
                        <a:pt x="20" y="19"/>
                      </a:lnTo>
                      <a:lnTo>
                        <a:pt x="26" y="13"/>
                      </a:lnTo>
                      <a:lnTo>
                        <a:pt x="36" y="13"/>
                      </a:lnTo>
                      <a:lnTo>
                        <a:pt x="45" y="13"/>
                      </a:lnTo>
                      <a:lnTo>
                        <a:pt x="52" y="19"/>
                      </a:lnTo>
                      <a:lnTo>
                        <a:pt x="58" y="25"/>
                      </a:lnTo>
                      <a:lnTo>
                        <a:pt x="58" y="35"/>
                      </a:lnTo>
                      <a:close/>
                    </a:path>
                  </a:pathLst>
                </a:custGeom>
                <a:solidFill>
                  <a:srgbClr val="E423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3" name="Freeform 542"/>
                <p:cNvSpPr>
                  <a:spLocks noEditPoints="1"/>
                </p:cNvSpPr>
                <p:nvPr/>
              </p:nvSpPr>
              <p:spPr bwMode="auto">
                <a:xfrm>
                  <a:off x="2997" y="2728"/>
                  <a:ext cx="58" cy="58"/>
                </a:xfrm>
                <a:custGeom>
                  <a:avLst/>
                  <a:gdLst>
                    <a:gd name="T0" fmla="*/ 58 w 58"/>
                    <a:gd name="T1" fmla="*/ 29 h 58"/>
                    <a:gd name="T2" fmla="*/ 55 w 58"/>
                    <a:gd name="T3" fmla="*/ 19 h 58"/>
                    <a:gd name="T4" fmla="*/ 48 w 58"/>
                    <a:gd name="T5" fmla="*/ 10 h 58"/>
                    <a:gd name="T6" fmla="*/ 42 w 58"/>
                    <a:gd name="T7" fmla="*/ 3 h 58"/>
                    <a:gd name="T8" fmla="*/ 29 w 58"/>
                    <a:gd name="T9" fmla="*/ 0 h 58"/>
                    <a:gd name="T10" fmla="*/ 19 w 58"/>
                    <a:gd name="T11" fmla="*/ 3 h 58"/>
                    <a:gd name="T12" fmla="*/ 9 w 58"/>
                    <a:gd name="T13" fmla="*/ 10 h 58"/>
                    <a:gd name="T14" fmla="*/ 3 w 58"/>
                    <a:gd name="T15" fmla="*/ 19 h 58"/>
                    <a:gd name="T16" fmla="*/ 0 w 58"/>
                    <a:gd name="T17" fmla="*/ 29 h 58"/>
                    <a:gd name="T18" fmla="*/ 3 w 58"/>
                    <a:gd name="T19" fmla="*/ 42 h 58"/>
                    <a:gd name="T20" fmla="*/ 9 w 58"/>
                    <a:gd name="T21" fmla="*/ 49 h 58"/>
                    <a:gd name="T22" fmla="*/ 19 w 58"/>
                    <a:gd name="T23" fmla="*/ 55 h 58"/>
                    <a:gd name="T24" fmla="*/ 29 w 58"/>
                    <a:gd name="T25" fmla="*/ 58 h 58"/>
                    <a:gd name="T26" fmla="*/ 42 w 58"/>
                    <a:gd name="T27" fmla="*/ 55 h 58"/>
                    <a:gd name="T28" fmla="*/ 48 w 58"/>
                    <a:gd name="T29" fmla="*/ 49 h 58"/>
                    <a:gd name="T30" fmla="*/ 55 w 58"/>
                    <a:gd name="T31" fmla="*/ 42 h 58"/>
                    <a:gd name="T32" fmla="*/ 58 w 58"/>
                    <a:gd name="T33" fmla="*/ 29 h 58"/>
                    <a:gd name="T34" fmla="*/ 45 w 58"/>
                    <a:gd name="T35" fmla="*/ 29 h 58"/>
                    <a:gd name="T36" fmla="*/ 45 w 58"/>
                    <a:gd name="T37" fmla="*/ 36 h 58"/>
                    <a:gd name="T38" fmla="*/ 42 w 58"/>
                    <a:gd name="T39" fmla="*/ 42 h 58"/>
                    <a:gd name="T40" fmla="*/ 35 w 58"/>
                    <a:gd name="T41" fmla="*/ 45 h 58"/>
                    <a:gd name="T42" fmla="*/ 29 w 58"/>
                    <a:gd name="T43" fmla="*/ 49 h 58"/>
                    <a:gd name="T44" fmla="*/ 22 w 58"/>
                    <a:gd name="T45" fmla="*/ 45 h 58"/>
                    <a:gd name="T46" fmla="*/ 16 w 58"/>
                    <a:gd name="T47" fmla="*/ 42 h 58"/>
                    <a:gd name="T48" fmla="*/ 13 w 58"/>
                    <a:gd name="T49" fmla="*/ 36 h 58"/>
                    <a:gd name="T50" fmla="*/ 13 w 58"/>
                    <a:gd name="T51" fmla="*/ 29 h 58"/>
                    <a:gd name="T52" fmla="*/ 13 w 58"/>
                    <a:gd name="T53" fmla="*/ 23 h 58"/>
                    <a:gd name="T54" fmla="*/ 16 w 58"/>
                    <a:gd name="T55" fmla="*/ 16 h 58"/>
                    <a:gd name="T56" fmla="*/ 22 w 58"/>
                    <a:gd name="T57" fmla="*/ 13 h 58"/>
                    <a:gd name="T58" fmla="*/ 29 w 58"/>
                    <a:gd name="T59" fmla="*/ 13 h 58"/>
                    <a:gd name="T60" fmla="*/ 35 w 58"/>
                    <a:gd name="T61" fmla="*/ 13 h 58"/>
                    <a:gd name="T62" fmla="*/ 42 w 58"/>
                    <a:gd name="T63" fmla="*/ 16 h 58"/>
                    <a:gd name="T64" fmla="*/ 45 w 58"/>
                    <a:gd name="T65" fmla="*/ 23 h 58"/>
                    <a:gd name="T66" fmla="*/ 45 w 58"/>
                    <a:gd name="T67" fmla="*/ 29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8" h="58">
                      <a:moveTo>
                        <a:pt x="58" y="29"/>
                      </a:moveTo>
                      <a:lnTo>
                        <a:pt x="55" y="19"/>
                      </a:lnTo>
                      <a:lnTo>
                        <a:pt x="48" y="10"/>
                      </a:lnTo>
                      <a:lnTo>
                        <a:pt x="42" y="3"/>
                      </a:lnTo>
                      <a:lnTo>
                        <a:pt x="29" y="0"/>
                      </a:lnTo>
                      <a:lnTo>
                        <a:pt x="19" y="3"/>
                      </a:lnTo>
                      <a:lnTo>
                        <a:pt x="9" y="10"/>
                      </a:lnTo>
                      <a:lnTo>
                        <a:pt x="3" y="19"/>
                      </a:lnTo>
                      <a:lnTo>
                        <a:pt x="0" y="29"/>
                      </a:lnTo>
                      <a:lnTo>
                        <a:pt x="3" y="42"/>
                      </a:lnTo>
                      <a:lnTo>
                        <a:pt x="9" y="49"/>
                      </a:lnTo>
                      <a:lnTo>
                        <a:pt x="19" y="55"/>
                      </a:lnTo>
                      <a:lnTo>
                        <a:pt x="29" y="58"/>
                      </a:lnTo>
                      <a:lnTo>
                        <a:pt x="42" y="55"/>
                      </a:lnTo>
                      <a:lnTo>
                        <a:pt x="48" y="49"/>
                      </a:lnTo>
                      <a:lnTo>
                        <a:pt x="55" y="42"/>
                      </a:lnTo>
                      <a:lnTo>
                        <a:pt x="58" y="29"/>
                      </a:lnTo>
                      <a:close/>
                      <a:moveTo>
                        <a:pt x="45" y="29"/>
                      </a:moveTo>
                      <a:lnTo>
                        <a:pt x="45" y="36"/>
                      </a:lnTo>
                      <a:lnTo>
                        <a:pt x="42" y="42"/>
                      </a:lnTo>
                      <a:lnTo>
                        <a:pt x="35" y="45"/>
                      </a:lnTo>
                      <a:lnTo>
                        <a:pt x="29" y="49"/>
                      </a:lnTo>
                      <a:lnTo>
                        <a:pt x="22" y="45"/>
                      </a:lnTo>
                      <a:lnTo>
                        <a:pt x="16" y="42"/>
                      </a:lnTo>
                      <a:lnTo>
                        <a:pt x="13" y="36"/>
                      </a:lnTo>
                      <a:lnTo>
                        <a:pt x="13" y="29"/>
                      </a:lnTo>
                      <a:lnTo>
                        <a:pt x="13" y="23"/>
                      </a:lnTo>
                      <a:lnTo>
                        <a:pt x="16" y="16"/>
                      </a:lnTo>
                      <a:lnTo>
                        <a:pt x="22" y="13"/>
                      </a:lnTo>
                      <a:lnTo>
                        <a:pt x="29" y="13"/>
                      </a:lnTo>
                      <a:lnTo>
                        <a:pt x="35" y="13"/>
                      </a:lnTo>
                      <a:lnTo>
                        <a:pt x="42" y="16"/>
                      </a:lnTo>
                      <a:lnTo>
                        <a:pt x="45" y="23"/>
                      </a:lnTo>
                      <a:lnTo>
                        <a:pt x="45" y="29"/>
                      </a:lnTo>
                      <a:close/>
                    </a:path>
                  </a:pathLst>
                </a:custGeom>
                <a:solidFill>
                  <a:srgbClr val="E321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4" name="Freeform 543"/>
                <p:cNvSpPr>
                  <a:spLocks noEditPoints="1"/>
                </p:cNvSpPr>
                <p:nvPr/>
              </p:nvSpPr>
              <p:spPr bwMode="auto">
                <a:xfrm>
                  <a:off x="3003" y="2735"/>
                  <a:ext cx="45" cy="45"/>
                </a:xfrm>
                <a:custGeom>
                  <a:avLst/>
                  <a:gdLst>
                    <a:gd name="T0" fmla="*/ 45 w 45"/>
                    <a:gd name="T1" fmla="*/ 22 h 45"/>
                    <a:gd name="T2" fmla="*/ 45 w 45"/>
                    <a:gd name="T3" fmla="*/ 12 h 45"/>
                    <a:gd name="T4" fmla="*/ 39 w 45"/>
                    <a:gd name="T5" fmla="*/ 6 h 45"/>
                    <a:gd name="T6" fmla="*/ 32 w 45"/>
                    <a:gd name="T7" fmla="*/ 0 h 45"/>
                    <a:gd name="T8" fmla="*/ 23 w 45"/>
                    <a:gd name="T9" fmla="*/ 0 h 45"/>
                    <a:gd name="T10" fmla="*/ 13 w 45"/>
                    <a:gd name="T11" fmla="*/ 0 h 45"/>
                    <a:gd name="T12" fmla="*/ 7 w 45"/>
                    <a:gd name="T13" fmla="*/ 6 h 45"/>
                    <a:gd name="T14" fmla="*/ 0 w 45"/>
                    <a:gd name="T15" fmla="*/ 12 h 45"/>
                    <a:gd name="T16" fmla="*/ 0 w 45"/>
                    <a:gd name="T17" fmla="*/ 22 h 45"/>
                    <a:gd name="T18" fmla="*/ 0 w 45"/>
                    <a:gd name="T19" fmla="*/ 32 h 45"/>
                    <a:gd name="T20" fmla="*/ 7 w 45"/>
                    <a:gd name="T21" fmla="*/ 38 h 45"/>
                    <a:gd name="T22" fmla="*/ 13 w 45"/>
                    <a:gd name="T23" fmla="*/ 45 h 45"/>
                    <a:gd name="T24" fmla="*/ 23 w 45"/>
                    <a:gd name="T25" fmla="*/ 45 h 45"/>
                    <a:gd name="T26" fmla="*/ 32 w 45"/>
                    <a:gd name="T27" fmla="*/ 45 h 45"/>
                    <a:gd name="T28" fmla="*/ 39 w 45"/>
                    <a:gd name="T29" fmla="*/ 38 h 45"/>
                    <a:gd name="T30" fmla="*/ 45 w 45"/>
                    <a:gd name="T31" fmla="*/ 32 h 45"/>
                    <a:gd name="T32" fmla="*/ 45 w 45"/>
                    <a:gd name="T33" fmla="*/ 22 h 45"/>
                    <a:gd name="T34" fmla="*/ 36 w 45"/>
                    <a:gd name="T35" fmla="*/ 22 h 45"/>
                    <a:gd name="T36" fmla="*/ 32 w 45"/>
                    <a:gd name="T37" fmla="*/ 29 h 45"/>
                    <a:gd name="T38" fmla="*/ 32 w 45"/>
                    <a:gd name="T39" fmla="*/ 32 h 45"/>
                    <a:gd name="T40" fmla="*/ 26 w 45"/>
                    <a:gd name="T41" fmla="*/ 32 h 45"/>
                    <a:gd name="T42" fmla="*/ 23 w 45"/>
                    <a:gd name="T43" fmla="*/ 35 h 45"/>
                    <a:gd name="T44" fmla="*/ 20 w 45"/>
                    <a:gd name="T45" fmla="*/ 32 h 45"/>
                    <a:gd name="T46" fmla="*/ 13 w 45"/>
                    <a:gd name="T47" fmla="*/ 32 h 45"/>
                    <a:gd name="T48" fmla="*/ 13 w 45"/>
                    <a:gd name="T49" fmla="*/ 29 h 45"/>
                    <a:gd name="T50" fmla="*/ 10 w 45"/>
                    <a:gd name="T51" fmla="*/ 22 h 45"/>
                    <a:gd name="T52" fmla="*/ 13 w 45"/>
                    <a:gd name="T53" fmla="*/ 19 h 45"/>
                    <a:gd name="T54" fmla="*/ 13 w 45"/>
                    <a:gd name="T55" fmla="*/ 16 h 45"/>
                    <a:gd name="T56" fmla="*/ 20 w 45"/>
                    <a:gd name="T57" fmla="*/ 12 h 45"/>
                    <a:gd name="T58" fmla="*/ 23 w 45"/>
                    <a:gd name="T59" fmla="*/ 9 h 45"/>
                    <a:gd name="T60" fmla="*/ 26 w 45"/>
                    <a:gd name="T61" fmla="*/ 12 h 45"/>
                    <a:gd name="T62" fmla="*/ 32 w 45"/>
                    <a:gd name="T63" fmla="*/ 16 h 45"/>
                    <a:gd name="T64" fmla="*/ 32 w 45"/>
                    <a:gd name="T65" fmla="*/ 19 h 45"/>
                    <a:gd name="T66" fmla="*/ 36 w 45"/>
                    <a:gd name="T67" fmla="*/ 22 h 4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5" h="45">
                      <a:moveTo>
                        <a:pt x="45" y="22"/>
                      </a:moveTo>
                      <a:lnTo>
                        <a:pt x="45" y="12"/>
                      </a:lnTo>
                      <a:lnTo>
                        <a:pt x="39" y="6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3" y="0"/>
                      </a:lnTo>
                      <a:lnTo>
                        <a:pt x="7" y="6"/>
                      </a:lnTo>
                      <a:lnTo>
                        <a:pt x="0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7" y="38"/>
                      </a:lnTo>
                      <a:lnTo>
                        <a:pt x="13" y="45"/>
                      </a:lnTo>
                      <a:lnTo>
                        <a:pt x="23" y="45"/>
                      </a:lnTo>
                      <a:lnTo>
                        <a:pt x="32" y="45"/>
                      </a:lnTo>
                      <a:lnTo>
                        <a:pt x="39" y="38"/>
                      </a:lnTo>
                      <a:lnTo>
                        <a:pt x="45" y="32"/>
                      </a:lnTo>
                      <a:lnTo>
                        <a:pt x="45" y="22"/>
                      </a:lnTo>
                      <a:close/>
                      <a:moveTo>
                        <a:pt x="36" y="22"/>
                      </a:moveTo>
                      <a:lnTo>
                        <a:pt x="32" y="29"/>
                      </a:lnTo>
                      <a:lnTo>
                        <a:pt x="32" y="32"/>
                      </a:lnTo>
                      <a:lnTo>
                        <a:pt x="26" y="32"/>
                      </a:lnTo>
                      <a:lnTo>
                        <a:pt x="23" y="35"/>
                      </a:lnTo>
                      <a:lnTo>
                        <a:pt x="20" y="32"/>
                      </a:lnTo>
                      <a:lnTo>
                        <a:pt x="13" y="32"/>
                      </a:lnTo>
                      <a:lnTo>
                        <a:pt x="13" y="29"/>
                      </a:lnTo>
                      <a:lnTo>
                        <a:pt x="10" y="22"/>
                      </a:lnTo>
                      <a:lnTo>
                        <a:pt x="13" y="19"/>
                      </a:lnTo>
                      <a:lnTo>
                        <a:pt x="13" y="16"/>
                      </a:lnTo>
                      <a:lnTo>
                        <a:pt x="20" y="12"/>
                      </a:lnTo>
                      <a:lnTo>
                        <a:pt x="23" y="9"/>
                      </a:lnTo>
                      <a:lnTo>
                        <a:pt x="26" y="12"/>
                      </a:lnTo>
                      <a:lnTo>
                        <a:pt x="32" y="16"/>
                      </a:lnTo>
                      <a:lnTo>
                        <a:pt x="32" y="19"/>
                      </a:lnTo>
                      <a:lnTo>
                        <a:pt x="36" y="22"/>
                      </a:lnTo>
                      <a:close/>
                    </a:path>
                  </a:pathLst>
                </a:custGeom>
                <a:solidFill>
                  <a:srgbClr val="E3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5" name="Freeform 544"/>
                <p:cNvSpPr>
                  <a:spLocks/>
                </p:cNvSpPr>
                <p:nvPr/>
              </p:nvSpPr>
              <p:spPr bwMode="auto">
                <a:xfrm>
                  <a:off x="3010" y="2741"/>
                  <a:ext cx="32" cy="36"/>
                </a:xfrm>
                <a:custGeom>
                  <a:avLst/>
                  <a:gdLst>
                    <a:gd name="T0" fmla="*/ 32 w 32"/>
                    <a:gd name="T1" fmla="*/ 16 h 36"/>
                    <a:gd name="T2" fmla="*/ 32 w 32"/>
                    <a:gd name="T3" fmla="*/ 10 h 36"/>
                    <a:gd name="T4" fmla="*/ 29 w 32"/>
                    <a:gd name="T5" fmla="*/ 3 h 36"/>
                    <a:gd name="T6" fmla="*/ 22 w 32"/>
                    <a:gd name="T7" fmla="*/ 0 h 36"/>
                    <a:gd name="T8" fmla="*/ 16 w 32"/>
                    <a:gd name="T9" fmla="*/ 0 h 36"/>
                    <a:gd name="T10" fmla="*/ 9 w 32"/>
                    <a:gd name="T11" fmla="*/ 0 h 36"/>
                    <a:gd name="T12" fmla="*/ 3 w 32"/>
                    <a:gd name="T13" fmla="*/ 3 h 36"/>
                    <a:gd name="T14" fmla="*/ 0 w 32"/>
                    <a:gd name="T15" fmla="*/ 10 h 36"/>
                    <a:gd name="T16" fmla="*/ 0 w 32"/>
                    <a:gd name="T17" fmla="*/ 16 h 36"/>
                    <a:gd name="T18" fmla="*/ 0 w 32"/>
                    <a:gd name="T19" fmla="*/ 23 h 36"/>
                    <a:gd name="T20" fmla="*/ 3 w 32"/>
                    <a:gd name="T21" fmla="*/ 29 h 36"/>
                    <a:gd name="T22" fmla="*/ 9 w 32"/>
                    <a:gd name="T23" fmla="*/ 32 h 36"/>
                    <a:gd name="T24" fmla="*/ 16 w 32"/>
                    <a:gd name="T25" fmla="*/ 36 h 36"/>
                    <a:gd name="T26" fmla="*/ 22 w 32"/>
                    <a:gd name="T27" fmla="*/ 32 h 36"/>
                    <a:gd name="T28" fmla="*/ 29 w 32"/>
                    <a:gd name="T29" fmla="*/ 29 h 36"/>
                    <a:gd name="T30" fmla="*/ 32 w 32"/>
                    <a:gd name="T31" fmla="*/ 23 h 36"/>
                    <a:gd name="T32" fmla="*/ 32 w 32"/>
                    <a:gd name="T33" fmla="*/ 16 h 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2" h="36">
                      <a:moveTo>
                        <a:pt x="32" y="16"/>
                      </a:moveTo>
                      <a:lnTo>
                        <a:pt x="32" y="10"/>
                      </a:lnTo>
                      <a:lnTo>
                        <a:pt x="29" y="3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3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0" y="23"/>
                      </a:lnTo>
                      <a:lnTo>
                        <a:pt x="3" y="29"/>
                      </a:lnTo>
                      <a:lnTo>
                        <a:pt x="9" y="32"/>
                      </a:lnTo>
                      <a:lnTo>
                        <a:pt x="16" y="36"/>
                      </a:lnTo>
                      <a:lnTo>
                        <a:pt x="22" y="32"/>
                      </a:lnTo>
                      <a:lnTo>
                        <a:pt x="29" y="29"/>
                      </a:lnTo>
                      <a:lnTo>
                        <a:pt x="32" y="23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solidFill>
                  <a:srgbClr val="E3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6" name="Freeform 545"/>
                <p:cNvSpPr>
                  <a:spLocks/>
                </p:cNvSpPr>
                <p:nvPr/>
              </p:nvSpPr>
              <p:spPr bwMode="auto">
                <a:xfrm>
                  <a:off x="3013" y="2744"/>
                  <a:ext cx="26" cy="26"/>
                </a:xfrm>
                <a:custGeom>
                  <a:avLst/>
                  <a:gdLst>
                    <a:gd name="T0" fmla="*/ 26 w 26"/>
                    <a:gd name="T1" fmla="*/ 13 h 26"/>
                    <a:gd name="T2" fmla="*/ 22 w 26"/>
                    <a:gd name="T3" fmla="*/ 10 h 26"/>
                    <a:gd name="T4" fmla="*/ 22 w 26"/>
                    <a:gd name="T5" fmla="*/ 7 h 26"/>
                    <a:gd name="T6" fmla="*/ 16 w 26"/>
                    <a:gd name="T7" fmla="*/ 3 h 26"/>
                    <a:gd name="T8" fmla="*/ 13 w 26"/>
                    <a:gd name="T9" fmla="*/ 0 h 26"/>
                    <a:gd name="T10" fmla="*/ 10 w 26"/>
                    <a:gd name="T11" fmla="*/ 3 h 26"/>
                    <a:gd name="T12" fmla="*/ 3 w 26"/>
                    <a:gd name="T13" fmla="*/ 7 h 26"/>
                    <a:gd name="T14" fmla="*/ 3 w 26"/>
                    <a:gd name="T15" fmla="*/ 10 h 26"/>
                    <a:gd name="T16" fmla="*/ 0 w 26"/>
                    <a:gd name="T17" fmla="*/ 13 h 26"/>
                    <a:gd name="T18" fmla="*/ 3 w 26"/>
                    <a:gd name="T19" fmla="*/ 20 h 26"/>
                    <a:gd name="T20" fmla="*/ 3 w 26"/>
                    <a:gd name="T21" fmla="*/ 23 h 26"/>
                    <a:gd name="T22" fmla="*/ 10 w 26"/>
                    <a:gd name="T23" fmla="*/ 23 h 26"/>
                    <a:gd name="T24" fmla="*/ 13 w 26"/>
                    <a:gd name="T25" fmla="*/ 26 h 26"/>
                    <a:gd name="T26" fmla="*/ 16 w 26"/>
                    <a:gd name="T27" fmla="*/ 23 h 26"/>
                    <a:gd name="T28" fmla="*/ 22 w 26"/>
                    <a:gd name="T29" fmla="*/ 23 h 26"/>
                    <a:gd name="T30" fmla="*/ 22 w 26"/>
                    <a:gd name="T31" fmla="*/ 20 h 26"/>
                    <a:gd name="T32" fmla="*/ 26 w 26"/>
                    <a:gd name="T33" fmla="*/ 13 h 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6" h="26">
                      <a:moveTo>
                        <a:pt x="26" y="13"/>
                      </a:moveTo>
                      <a:lnTo>
                        <a:pt x="22" y="10"/>
                      </a:lnTo>
                      <a:lnTo>
                        <a:pt x="22" y="7"/>
                      </a:lnTo>
                      <a:lnTo>
                        <a:pt x="16" y="3"/>
                      </a:lnTo>
                      <a:lnTo>
                        <a:pt x="13" y="0"/>
                      </a:lnTo>
                      <a:lnTo>
                        <a:pt x="10" y="3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0" y="13"/>
                      </a:lnTo>
                      <a:lnTo>
                        <a:pt x="3" y="20"/>
                      </a:lnTo>
                      <a:lnTo>
                        <a:pt x="3" y="23"/>
                      </a:lnTo>
                      <a:lnTo>
                        <a:pt x="10" y="23"/>
                      </a:lnTo>
                      <a:lnTo>
                        <a:pt x="13" y="26"/>
                      </a:lnTo>
                      <a:lnTo>
                        <a:pt x="16" y="23"/>
                      </a:lnTo>
                      <a:lnTo>
                        <a:pt x="22" y="23"/>
                      </a:lnTo>
                      <a:lnTo>
                        <a:pt x="22" y="20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solidFill>
                  <a:srgbClr val="E31F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7" name="Freeform 546"/>
                <p:cNvSpPr>
                  <a:spLocks/>
                </p:cNvSpPr>
                <p:nvPr/>
              </p:nvSpPr>
              <p:spPr bwMode="auto">
                <a:xfrm>
                  <a:off x="3019" y="2751"/>
                  <a:ext cx="13" cy="13"/>
                </a:xfrm>
                <a:custGeom>
                  <a:avLst/>
                  <a:gdLst>
                    <a:gd name="T0" fmla="*/ 13 w 13"/>
                    <a:gd name="T1" fmla="*/ 6 h 13"/>
                    <a:gd name="T2" fmla="*/ 10 w 13"/>
                    <a:gd name="T3" fmla="*/ 3 h 13"/>
                    <a:gd name="T4" fmla="*/ 7 w 13"/>
                    <a:gd name="T5" fmla="*/ 0 h 13"/>
                    <a:gd name="T6" fmla="*/ 4 w 13"/>
                    <a:gd name="T7" fmla="*/ 3 h 13"/>
                    <a:gd name="T8" fmla="*/ 0 w 13"/>
                    <a:gd name="T9" fmla="*/ 6 h 13"/>
                    <a:gd name="T10" fmla="*/ 4 w 13"/>
                    <a:gd name="T11" fmla="*/ 9 h 13"/>
                    <a:gd name="T12" fmla="*/ 7 w 13"/>
                    <a:gd name="T13" fmla="*/ 13 h 13"/>
                    <a:gd name="T14" fmla="*/ 10 w 13"/>
                    <a:gd name="T15" fmla="*/ 9 h 13"/>
                    <a:gd name="T16" fmla="*/ 13 w 13"/>
                    <a:gd name="T17" fmla="*/ 6 h 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" h="13">
                      <a:moveTo>
                        <a:pt x="13" y="6"/>
                      </a:moveTo>
                      <a:lnTo>
                        <a:pt x="10" y="3"/>
                      </a:lnTo>
                      <a:lnTo>
                        <a:pt x="7" y="0"/>
                      </a:lnTo>
                      <a:lnTo>
                        <a:pt x="4" y="3"/>
                      </a:lnTo>
                      <a:lnTo>
                        <a:pt x="0" y="6"/>
                      </a:lnTo>
                      <a:lnTo>
                        <a:pt x="4" y="9"/>
                      </a:lnTo>
                      <a:lnTo>
                        <a:pt x="7" y="13"/>
                      </a:lnTo>
                      <a:lnTo>
                        <a:pt x="10" y="9"/>
                      </a:lnTo>
                      <a:lnTo>
                        <a:pt x="13" y="6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8" name="Freeform 547"/>
                <p:cNvSpPr>
                  <a:spLocks noEditPoints="1"/>
                </p:cNvSpPr>
                <p:nvPr/>
              </p:nvSpPr>
              <p:spPr bwMode="auto">
                <a:xfrm>
                  <a:off x="4271" y="1242"/>
                  <a:ext cx="94" cy="208"/>
                </a:xfrm>
                <a:custGeom>
                  <a:avLst/>
                  <a:gdLst>
                    <a:gd name="T0" fmla="*/ 49 w 94"/>
                    <a:gd name="T1" fmla="*/ 0 h 208"/>
                    <a:gd name="T2" fmla="*/ 49 w 94"/>
                    <a:gd name="T3" fmla="*/ 169 h 208"/>
                    <a:gd name="T4" fmla="*/ 49 w 94"/>
                    <a:gd name="T5" fmla="*/ 169 h 208"/>
                    <a:gd name="T6" fmla="*/ 49 w 94"/>
                    <a:gd name="T7" fmla="*/ 0 h 208"/>
                    <a:gd name="T8" fmla="*/ 49 w 94"/>
                    <a:gd name="T9" fmla="*/ 0 h 208"/>
                    <a:gd name="T10" fmla="*/ 0 w 94"/>
                    <a:gd name="T11" fmla="*/ 110 h 208"/>
                    <a:gd name="T12" fmla="*/ 49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9" y="0"/>
                      </a:moveTo>
                      <a:lnTo>
                        <a:pt x="49" y="169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199" name="Rectangle 548"/>
                <p:cNvSpPr>
                  <a:spLocks noChangeArrowheads="1"/>
                </p:cNvSpPr>
                <p:nvPr/>
              </p:nvSpPr>
              <p:spPr bwMode="auto">
                <a:xfrm>
                  <a:off x="4320" y="1242"/>
                  <a:ext cx="1" cy="169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00" name="Freeform 549"/>
                <p:cNvSpPr>
                  <a:spLocks/>
                </p:cNvSpPr>
                <p:nvPr/>
              </p:nvSpPr>
              <p:spPr bwMode="auto">
                <a:xfrm>
                  <a:off x="4271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9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01" name="Freeform 550"/>
                <p:cNvSpPr>
                  <a:spLocks noEditPoints="1"/>
                </p:cNvSpPr>
                <p:nvPr/>
              </p:nvSpPr>
              <p:spPr bwMode="auto">
                <a:xfrm>
                  <a:off x="4414" y="1242"/>
                  <a:ext cx="97" cy="208"/>
                </a:xfrm>
                <a:custGeom>
                  <a:avLst/>
                  <a:gdLst>
                    <a:gd name="T0" fmla="*/ 48 w 97"/>
                    <a:gd name="T1" fmla="*/ 0 h 208"/>
                    <a:gd name="T2" fmla="*/ 48 w 97"/>
                    <a:gd name="T3" fmla="*/ 169 h 208"/>
                    <a:gd name="T4" fmla="*/ 48 w 97"/>
                    <a:gd name="T5" fmla="*/ 169 h 208"/>
                    <a:gd name="T6" fmla="*/ 48 w 97"/>
                    <a:gd name="T7" fmla="*/ 0 h 208"/>
                    <a:gd name="T8" fmla="*/ 48 w 97"/>
                    <a:gd name="T9" fmla="*/ 0 h 208"/>
                    <a:gd name="T10" fmla="*/ 0 w 97"/>
                    <a:gd name="T11" fmla="*/ 110 h 208"/>
                    <a:gd name="T12" fmla="*/ 48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8" y="0"/>
                      </a:moveTo>
                      <a:lnTo>
                        <a:pt x="48" y="169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02" name="Rectangle 551"/>
                <p:cNvSpPr>
                  <a:spLocks noChangeArrowheads="1"/>
                </p:cNvSpPr>
                <p:nvPr/>
              </p:nvSpPr>
              <p:spPr bwMode="auto">
                <a:xfrm>
                  <a:off x="4462" y="1242"/>
                  <a:ext cx="1" cy="169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03" name="Freeform 552"/>
                <p:cNvSpPr>
                  <a:spLocks/>
                </p:cNvSpPr>
                <p:nvPr/>
              </p:nvSpPr>
              <p:spPr bwMode="auto">
                <a:xfrm>
                  <a:off x="4414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8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04" name="Rectangle 553"/>
                <p:cNvSpPr>
                  <a:spLocks noChangeArrowheads="1"/>
                </p:cNvSpPr>
                <p:nvPr/>
              </p:nvSpPr>
              <p:spPr bwMode="auto">
                <a:xfrm>
                  <a:off x="4718" y="2226"/>
                  <a:ext cx="188" cy="95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05" name="Freeform 554"/>
                <p:cNvSpPr>
                  <a:spLocks noEditPoints="1"/>
                </p:cNvSpPr>
                <p:nvPr/>
              </p:nvSpPr>
              <p:spPr bwMode="auto">
                <a:xfrm>
                  <a:off x="1770" y="2094"/>
                  <a:ext cx="97" cy="1213"/>
                </a:xfrm>
                <a:custGeom>
                  <a:avLst/>
                  <a:gdLst>
                    <a:gd name="T0" fmla="*/ 49 w 97"/>
                    <a:gd name="T1" fmla="*/ 1213 h 1213"/>
                    <a:gd name="T2" fmla="*/ 49 w 97"/>
                    <a:gd name="T3" fmla="*/ 42 h 1213"/>
                    <a:gd name="T4" fmla="*/ 49 w 97"/>
                    <a:gd name="T5" fmla="*/ 42 h 1213"/>
                    <a:gd name="T6" fmla="*/ 49 w 97"/>
                    <a:gd name="T7" fmla="*/ 1213 h 1213"/>
                    <a:gd name="T8" fmla="*/ 49 w 97"/>
                    <a:gd name="T9" fmla="*/ 1213 h 1213"/>
                    <a:gd name="T10" fmla="*/ 0 w 97"/>
                    <a:gd name="T11" fmla="*/ 97 h 1213"/>
                    <a:gd name="T12" fmla="*/ 49 w 97"/>
                    <a:gd name="T13" fmla="*/ 0 h 1213"/>
                    <a:gd name="T14" fmla="*/ 97 w 97"/>
                    <a:gd name="T15" fmla="*/ 97 h 1213"/>
                    <a:gd name="T16" fmla="*/ 0 w 97"/>
                    <a:gd name="T17" fmla="*/ 97 h 12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1213">
                      <a:moveTo>
                        <a:pt x="49" y="1213"/>
                      </a:moveTo>
                      <a:lnTo>
                        <a:pt x="49" y="42"/>
                      </a:lnTo>
                      <a:lnTo>
                        <a:pt x="49" y="1213"/>
                      </a:lnTo>
                      <a:close/>
                      <a:moveTo>
                        <a:pt x="0" y="97"/>
                      </a:moveTo>
                      <a:lnTo>
                        <a:pt x="49" y="0"/>
                      </a:lnTo>
                      <a:lnTo>
                        <a:pt x="97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06" name="Rectangle 555"/>
                <p:cNvSpPr>
                  <a:spLocks noChangeArrowheads="1"/>
                </p:cNvSpPr>
                <p:nvPr/>
              </p:nvSpPr>
              <p:spPr bwMode="auto">
                <a:xfrm>
                  <a:off x="1819" y="2136"/>
                  <a:ext cx="1" cy="1171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07" name="Freeform 556"/>
                <p:cNvSpPr>
                  <a:spLocks/>
                </p:cNvSpPr>
                <p:nvPr/>
              </p:nvSpPr>
              <p:spPr bwMode="auto">
                <a:xfrm>
                  <a:off x="1770" y="2094"/>
                  <a:ext cx="97" cy="97"/>
                </a:xfrm>
                <a:custGeom>
                  <a:avLst/>
                  <a:gdLst>
                    <a:gd name="T0" fmla="*/ 0 w 97"/>
                    <a:gd name="T1" fmla="*/ 97 h 97"/>
                    <a:gd name="T2" fmla="*/ 49 w 97"/>
                    <a:gd name="T3" fmla="*/ 0 h 97"/>
                    <a:gd name="T4" fmla="*/ 97 w 97"/>
                    <a:gd name="T5" fmla="*/ 97 h 97"/>
                    <a:gd name="T6" fmla="*/ 0 w 97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7">
                      <a:moveTo>
                        <a:pt x="0" y="97"/>
                      </a:moveTo>
                      <a:lnTo>
                        <a:pt x="49" y="0"/>
                      </a:lnTo>
                      <a:lnTo>
                        <a:pt x="97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08" name="Freeform 557"/>
                <p:cNvSpPr>
                  <a:spLocks noEditPoints="1"/>
                </p:cNvSpPr>
                <p:nvPr/>
              </p:nvSpPr>
              <p:spPr bwMode="auto">
                <a:xfrm>
                  <a:off x="1395" y="2385"/>
                  <a:ext cx="97" cy="922"/>
                </a:xfrm>
                <a:custGeom>
                  <a:avLst/>
                  <a:gdLst>
                    <a:gd name="T0" fmla="*/ 49 w 97"/>
                    <a:gd name="T1" fmla="*/ 922 h 922"/>
                    <a:gd name="T2" fmla="*/ 49 w 97"/>
                    <a:gd name="T3" fmla="*/ 39 h 922"/>
                    <a:gd name="T4" fmla="*/ 49 w 97"/>
                    <a:gd name="T5" fmla="*/ 39 h 922"/>
                    <a:gd name="T6" fmla="*/ 49 w 97"/>
                    <a:gd name="T7" fmla="*/ 922 h 922"/>
                    <a:gd name="T8" fmla="*/ 49 w 97"/>
                    <a:gd name="T9" fmla="*/ 922 h 922"/>
                    <a:gd name="T10" fmla="*/ 0 w 97"/>
                    <a:gd name="T11" fmla="*/ 94 h 922"/>
                    <a:gd name="T12" fmla="*/ 49 w 97"/>
                    <a:gd name="T13" fmla="*/ 0 h 922"/>
                    <a:gd name="T14" fmla="*/ 97 w 97"/>
                    <a:gd name="T15" fmla="*/ 94 h 922"/>
                    <a:gd name="T16" fmla="*/ 0 w 97"/>
                    <a:gd name="T17" fmla="*/ 94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922">
                      <a:moveTo>
                        <a:pt x="49" y="922"/>
                      </a:moveTo>
                      <a:lnTo>
                        <a:pt x="49" y="39"/>
                      </a:lnTo>
                      <a:lnTo>
                        <a:pt x="49" y="922"/>
                      </a:lnTo>
                      <a:close/>
                      <a:moveTo>
                        <a:pt x="0" y="94"/>
                      </a:moveTo>
                      <a:lnTo>
                        <a:pt x="49" y="0"/>
                      </a:lnTo>
                      <a:lnTo>
                        <a:pt x="97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09" name="Rectangle 558"/>
                <p:cNvSpPr>
                  <a:spLocks noChangeArrowheads="1"/>
                </p:cNvSpPr>
                <p:nvPr/>
              </p:nvSpPr>
              <p:spPr bwMode="auto">
                <a:xfrm>
                  <a:off x="1444" y="2424"/>
                  <a:ext cx="1" cy="883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10" name="Freeform 559"/>
                <p:cNvSpPr>
                  <a:spLocks/>
                </p:cNvSpPr>
                <p:nvPr/>
              </p:nvSpPr>
              <p:spPr bwMode="auto">
                <a:xfrm>
                  <a:off x="1395" y="2385"/>
                  <a:ext cx="97" cy="94"/>
                </a:xfrm>
                <a:custGeom>
                  <a:avLst/>
                  <a:gdLst>
                    <a:gd name="T0" fmla="*/ 0 w 97"/>
                    <a:gd name="T1" fmla="*/ 94 h 94"/>
                    <a:gd name="T2" fmla="*/ 49 w 97"/>
                    <a:gd name="T3" fmla="*/ 0 h 94"/>
                    <a:gd name="T4" fmla="*/ 97 w 97"/>
                    <a:gd name="T5" fmla="*/ 94 h 94"/>
                    <a:gd name="T6" fmla="*/ 0 w 97"/>
                    <a:gd name="T7" fmla="*/ 94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4">
                      <a:moveTo>
                        <a:pt x="0" y="94"/>
                      </a:moveTo>
                      <a:lnTo>
                        <a:pt x="49" y="0"/>
                      </a:lnTo>
                      <a:lnTo>
                        <a:pt x="97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11" name="Freeform 560"/>
                <p:cNvSpPr>
                  <a:spLocks noEditPoints="1"/>
                </p:cNvSpPr>
                <p:nvPr/>
              </p:nvSpPr>
              <p:spPr bwMode="auto">
                <a:xfrm>
                  <a:off x="1450" y="2217"/>
                  <a:ext cx="262" cy="184"/>
                </a:xfrm>
                <a:custGeom>
                  <a:avLst/>
                  <a:gdLst>
                    <a:gd name="T0" fmla="*/ 0 w 262"/>
                    <a:gd name="T1" fmla="*/ 184 h 184"/>
                    <a:gd name="T2" fmla="*/ 230 w 262"/>
                    <a:gd name="T3" fmla="*/ 22 h 184"/>
                    <a:gd name="T4" fmla="*/ 230 w 262"/>
                    <a:gd name="T5" fmla="*/ 22 h 184"/>
                    <a:gd name="T6" fmla="*/ 0 w 262"/>
                    <a:gd name="T7" fmla="*/ 184 h 184"/>
                    <a:gd name="T8" fmla="*/ 159 w 262"/>
                    <a:gd name="T9" fmla="*/ 16 h 184"/>
                    <a:gd name="T10" fmla="*/ 262 w 262"/>
                    <a:gd name="T11" fmla="*/ 0 h 184"/>
                    <a:gd name="T12" fmla="*/ 214 w 262"/>
                    <a:gd name="T13" fmla="*/ 94 h 184"/>
                    <a:gd name="T14" fmla="*/ 159 w 262"/>
                    <a:gd name="T15" fmla="*/ 16 h 1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2" h="184">
                      <a:moveTo>
                        <a:pt x="0" y="184"/>
                      </a:moveTo>
                      <a:lnTo>
                        <a:pt x="230" y="22"/>
                      </a:lnTo>
                      <a:lnTo>
                        <a:pt x="0" y="184"/>
                      </a:lnTo>
                      <a:close/>
                      <a:moveTo>
                        <a:pt x="159" y="16"/>
                      </a:moveTo>
                      <a:lnTo>
                        <a:pt x="262" y="0"/>
                      </a:lnTo>
                      <a:lnTo>
                        <a:pt x="214" y="94"/>
                      </a:lnTo>
                      <a:lnTo>
                        <a:pt x="159" y="16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12" name="Freeform 561"/>
                <p:cNvSpPr>
                  <a:spLocks/>
                </p:cNvSpPr>
                <p:nvPr/>
              </p:nvSpPr>
              <p:spPr bwMode="auto">
                <a:xfrm>
                  <a:off x="1450" y="2239"/>
                  <a:ext cx="230" cy="162"/>
                </a:xfrm>
                <a:custGeom>
                  <a:avLst/>
                  <a:gdLst>
                    <a:gd name="T0" fmla="*/ 0 w 230"/>
                    <a:gd name="T1" fmla="*/ 162 h 162"/>
                    <a:gd name="T2" fmla="*/ 230 w 230"/>
                    <a:gd name="T3" fmla="*/ 0 h 162"/>
                    <a:gd name="T4" fmla="*/ 230 w 230"/>
                    <a:gd name="T5" fmla="*/ 0 h 162"/>
                    <a:gd name="T6" fmla="*/ 0 w 230"/>
                    <a:gd name="T7" fmla="*/ 162 h 162"/>
                    <a:gd name="T8" fmla="*/ 0 w 230"/>
                    <a:gd name="T9" fmla="*/ 162 h 1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0" h="162">
                      <a:moveTo>
                        <a:pt x="0" y="162"/>
                      </a:moveTo>
                      <a:lnTo>
                        <a:pt x="230" y="0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13" name="Freeform 562"/>
                <p:cNvSpPr>
                  <a:spLocks/>
                </p:cNvSpPr>
                <p:nvPr/>
              </p:nvSpPr>
              <p:spPr bwMode="auto">
                <a:xfrm>
                  <a:off x="1609" y="2217"/>
                  <a:ext cx="103" cy="94"/>
                </a:xfrm>
                <a:custGeom>
                  <a:avLst/>
                  <a:gdLst>
                    <a:gd name="T0" fmla="*/ 0 w 103"/>
                    <a:gd name="T1" fmla="*/ 16 h 94"/>
                    <a:gd name="T2" fmla="*/ 103 w 103"/>
                    <a:gd name="T3" fmla="*/ 0 h 94"/>
                    <a:gd name="T4" fmla="*/ 55 w 103"/>
                    <a:gd name="T5" fmla="*/ 94 h 94"/>
                    <a:gd name="T6" fmla="*/ 0 w 103"/>
                    <a:gd name="T7" fmla="*/ 16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3" h="94">
                      <a:moveTo>
                        <a:pt x="0" y="16"/>
                      </a:moveTo>
                      <a:lnTo>
                        <a:pt x="103" y="0"/>
                      </a:lnTo>
                      <a:lnTo>
                        <a:pt x="55" y="9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14" name="Freeform 563"/>
                <p:cNvSpPr>
                  <a:spLocks noEditPoints="1"/>
                </p:cNvSpPr>
                <p:nvPr/>
              </p:nvSpPr>
              <p:spPr bwMode="auto">
                <a:xfrm>
                  <a:off x="2117" y="2382"/>
                  <a:ext cx="93" cy="922"/>
                </a:xfrm>
                <a:custGeom>
                  <a:avLst/>
                  <a:gdLst>
                    <a:gd name="T0" fmla="*/ 48 w 93"/>
                    <a:gd name="T1" fmla="*/ 922 h 922"/>
                    <a:gd name="T2" fmla="*/ 48 w 93"/>
                    <a:gd name="T3" fmla="*/ 42 h 922"/>
                    <a:gd name="T4" fmla="*/ 45 w 93"/>
                    <a:gd name="T5" fmla="*/ 42 h 922"/>
                    <a:gd name="T6" fmla="*/ 45 w 93"/>
                    <a:gd name="T7" fmla="*/ 922 h 922"/>
                    <a:gd name="T8" fmla="*/ 48 w 93"/>
                    <a:gd name="T9" fmla="*/ 922 h 922"/>
                    <a:gd name="T10" fmla="*/ 93 w 93"/>
                    <a:gd name="T11" fmla="*/ 97 h 922"/>
                    <a:gd name="T12" fmla="*/ 45 w 93"/>
                    <a:gd name="T13" fmla="*/ 0 h 922"/>
                    <a:gd name="T14" fmla="*/ 0 w 93"/>
                    <a:gd name="T15" fmla="*/ 97 h 922"/>
                    <a:gd name="T16" fmla="*/ 93 w 93"/>
                    <a:gd name="T17" fmla="*/ 97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922">
                      <a:moveTo>
                        <a:pt x="48" y="922"/>
                      </a:moveTo>
                      <a:lnTo>
                        <a:pt x="48" y="42"/>
                      </a:lnTo>
                      <a:lnTo>
                        <a:pt x="45" y="42"/>
                      </a:lnTo>
                      <a:lnTo>
                        <a:pt x="45" y="922"/>
                      </a:lnTo>
                      <a:lnTo>
                        <a:pt x="48" y="922"/>
                      </a:lnTo>
                      <a:close/>
                      <a:moveTo>
                        <a:pt x="93" y="97"/>
                      </a:moveTo>
                      <a:lnTo>
                        <a:pt x="45" y="0"/>
                      </a:lnTo>
                      <a:lnTo>
                        <a:pt x="0" y="97"/>
                      </a:lnTo>
                      <a:lnTo>
                        <a:pt x="93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15" name="Rectangle 564"/>
                <p:cNvSpPr>
                  <a:spLocks noChangeArrowheads="1"/>
                </p:cNvSpPr>
                <p:nvPr/>
              </p:nvSpPr>
              <p:spPr bwMode="auto">
                <a:xfrm>
                  <a:off x="2162" y="2424"/>
                  <a:ext cx="3" cy="880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16" name="Freeform 565"/>
                <p:cNvSpPr>
                  <a:spLocks/>
                </p:cNvSpPr>
                <p:nvPr/>
              </p:nvSpPr>
              <p:spPr bwMode="auto">
                <a:xfrm>
                  <a:off x="2117" y="2382"/>
                  <a:ext cx="93" cy="97"/>
                </a:xfrm>
                <a:custGeom>
                  <a:avLst/>
                  <a:gdLst>
                    <a:gd name="T0" fmla="*/ 93 w 93"/>
                    <a:gd name="T1" fmla="*/ 97 h 97"/>
                    <a:gd name="T2" fmla="*/ 45 w 93"/>
                    <a:gd name="T3" fmla="*/ 0 h 97"/>
                    <a:gd name="T4" fmla="*/ 0 w 93"/>
                    <a:gd name="T5" fmla="*/ 97 h 97"/>
                    <a:gd name="T6" fmla="*/ 93 w 93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7">
                      <a:moveTo>
                        <a:pt x="93" y="97"/>
                      </a:moveTo>
                      <a:lnTo>
                        <a:pt x="45" y="0"/>
                      </a:lnTo>
                      <a:lnTo>
                        <a:pt x="0" y="97"/>
                      </a:lnTo>
                      <a:lnTo>
                        <a:pt x="93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17" name="Freeform 566"/>
                <p:cNvSpPr>
                  <a:spLocks noEditPoints="1"/>
                </p:cNvSpPr>
                <p:nvPr/>
              </p:nvSpPr>
              <p:spPr bwMode="auto">
                <a:xfrm>
                  <a:off x="1893" y="2213"/>
                  <a:ext cx="262" cy="188"/>
                </a:xfrm>
                <a:custGeom>
                  <a:avLst/>
                  <a:gdLst>
                    <a:gd name="T0" fmla="*/ 262 w 262"/>
                    <a:gd name="T1" fmla="*/ 188 h 188"/>
                    <a:gd name="T2" fmla="*/ 33 w 262"/>
                    <a:gd name="T3" fmla="*/ 23 h 188"/>
                    <a:gd name="T4" fmla="*/ 33 w 262"/>
                    <a:gd name="T5" fmla="*/ 26 h 188"/>
                    <a:gd name="T6" fmla="*/ 262 w 262"/>
                    <a:gd name="T7" fmla="*/ 188 h 188"/>
                    <a:gd name="T8" fmla="*/ 107 w 262"/>
                    <a:gd name="T9" fmla="*/ 17 h 188"/>
                    <a:gd name="T10" fmla="*/ 0 w 262"/>
                    <a:gd name="T11" fmla="*/ 0 h 188"/>
                    <a:gd name="T12" fmla="*/ 52 w 262"/>
                    <a:gd name="T13" fmla="*/ 94 h 188"/>
                    <a:gd name="T14" fmla="*/ 107 w 262"/>
                    <a:gd name="T15" fmla="*/ 17 h 1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2" h="188">
                      <a:moveTo>
                        <a:pt x="262" y="188"/>
                      </a:moveTo>
                      <a:lnTo>
                        <a:pt x="33" y="23"/>
                      </a:lnTo>
                      <a:lnTo>
                        <a:pt x="33" y="26"/>
                      </a:lnTo>
                      <a:lnTo>
                        <a:pt x="262" y="188"/>
                      </a:lnTo>
                      <a:close/>
                      <a:moveTo>
                        <a:pt x="107" y="17"/>
                      </a:moveTo>
                      <a:lnTo>
                        <a:pt x="0" y="0"/>
                      </a:lnTo>
                      <a:lnTo>
                        <a:pt x="52" y="94"/>
                      </a:lnTo>
                      <a:lnTo>
                        <a:pt x="107" y="1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18" name="Freeform 567"/>
                <p:cNvSpPr>
                  <a:spLocks/>
                </p:cNvSpPr>
                <p:nvPr/>
              </p:nvSpPr>
              <p:spPr bwMode="auto">
                <a:xfrm>
                  <a:off x="1926" y="2236"/>
                  <a:ext cx="229" cy="165"/>
                </a:xfrm>
                <a:custGeom>
                  <a:avLst/>
                  <a:gdLst>
                    <a:gd name="T0" fmla="*/ 229 w 229"/>
                    <a:gd name="T1" fmla="*/ 165 h 165"/>
                    <a:gd name="T2" fmla="*/ 0 w 229"/>
                    <a:gd name="T3" fmla="*/ 0 h 165"/>
                    <a:gd name="T4" fmla="*/ 0 w 229"/>
                    <a:gd name="T5" fmla="*/ 3 h 165"/>
                    <a:gd name="T6" fmla="*/ 229 w 229"/>
                    <a:gd name="T7" fmla="*/ 165 h 165"/>
                    <a:gd name="T8" fmla="*/ 229 w 229"/>
                    <a:gd name="T9" fmla="*/ 165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9" h="165">
                      <a:moveTo>
                        <a:pt x="229" y="165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29" y="165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19" name="Freeform 568"/>
                <p:cNvSpPr>
                  <a:spLocks/>
                </p:cNvSpPr>
                <p:nvPr/>
              </p:nvSpPr>
              <p:spPr bwMode="auto">
                <a:xfrm>
                  <a:off x="1893" y="2213"/>
                  <a:ext cx="107" cy="94"/>
                </a:xfrm>
                <a:custGeom>
                  <a:avLst/>
                  <a:gdLst>
                    <a:gd name="T0" fmla="*/ 107 w 107"/>
                    <a:gd name="T1" fmla="*/ 17 h 94"/>
                    <a:gd name="T2" fmla="*/ 0 w 107"/>
                    <a:gd name="T3" fmla="*/ 0 h 94"/>
                    <a:gd name="T4" fmla="*/ 52 w 107"/>
                    <a:gd name="T5" fmla="*/ 94 h 94"/>
                    <a:gd name="T6" fmla="*/ 107 w 107"/>
                    <a:gd name="T7" fmla="*/ 17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7" h="94">
                      <a:moveTo>
                        <a:pt x="107" y="17"/>
                      </a:moveTo>
                      <a:lnTo>
                        <a:pt x="0" y="0"/>
                      </a:lnTo>
                      <a:lnTo>
                        <a:pt x="52" y="94"/>
                      </a:lnTo>
                      <a:lnTo>
                        <a:pt x="107" y="1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20" name="Freeform 569"/>
                <p:cNvSpPr>
                  <a:spLocks noEditPoints="1"/>
                </p:cNvSpPr>
                <p:nvPr/>
              </p:nvSpPr>
              <p:spPr bwMode="auto">
                <a:xfrm>
                  <a:off x="2563" y="2094"/>
                  <a:ext cx="94" cy="1213"/>
                </a:xfrm>
                <a:custGeom>
                  <a:avLst/>
                  <a:gdLst>
                    <a:gd name="T0" fmla="*/ 45 w 94"/>
                    <a:gd name="T1" fmla="*/ 1213 h 1213"/>
                    <a:gd name="T2" fmla="*/ 45 w 94"/>
                    <a:gd name="T3" fmla="*/ 42 h 1213"/>
                    <a:gd name="T4" fmla="*/ 49 w 94"/>
                    <a:gd name="T5" fmla="*/ 42 h 1213"/>
                    <a:gd name="T6" fmla="*/ 49 w 94"/>
                    <a:gd name="T7" fmla="*/ 1213 h 1213"/>
                    <a:gd name="T8" fmla="*/ 45 w 94"/>
                    <a:gd name="T9" fmla="*/ 1213 h 1213"/>
                    <a:gd name="T10" fmla="*/ 0 w 94"/>
                    <a:gd name="T11" fmla="*/ 97 h 1213"/>
                    <a:gd name="T12" fmla="*/ 45 w 94"/>
                    <a:gd name="T13" fmla="*/ 0 h 1213"/>
                    <a:gd name="T14" fmla="*/ 94 w 94"/>
                    <a:gd name="T15" fmla="*/ 97 h 1213"/>
                    <a:gd name="T16" fmla="*/ 0 w 94"/>
                    <a:gd name="T17" fmla="*/ 97 h 12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1213">
                      <a:moveTo>
                        <a:pt x="45" y="1213"/>
                      </a:moveTo>
                      <a:lnTo>
                        <a:pt x="45" y="42"/>
                      </a:lnTo>
                      <a:lnTo>
                        <a:pt x="49" y="42"/>
                      </a:lnTo>
                      <a:lnTo>
                        <a:pt x="49" y="1213"/>
                      </a:lnTo>
                      <a:lnTo>
                        <a:pt x="45" y="1213"/>
                      </a:lnTo>
                      <a:close/>
                      <a:moveTo>
                        <a:pt x="0" y="97"/>
                      </a:moveTo>
                      <a:lnTo>
                        <a:pt x="45" y="0"/>
                      </a:lnTo>
                      <a:lnTo>
                        <a:pt x="94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21" name="Rectangle 570"/>
                <p:cNvSpPr>
                  <a:spLocks noChangeArrowheads="1"/>
                </p:cNvSpPr>
                <p:nvPr/>
              </p:nvSpPr>
              <p:spPr bwMode="auto">
                <a:xfrm>
                  <a:off x="2608" y="2136"/>
                  <a:ext cx="4" cy="1171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22" name="Freeform 571"/>
                <p:cNvSpPr>
                  <a:spLocks/>
                </p:cNvSpPr>
                <p:nvPr/>
              </p:nvSpPr>
              <p:spPr bwMode="auto">
                <a:xfrm>
                  <a:off x="2563" y="2094"/>
                  <a:ext cx="94" cy="97"/>
                </a:xfrm>
                <a:custGeom>
                  <a:avLst/>
                  <a:gdLst>
                    <a:gd name="T0" fmla="*/ 0 w 94"/>
                    <a:gd name="T1" fmla="*/ 97 h 97"/>
                    <a:gd name="T2" fmla="*/ 45 w 94"/>
                    <a:gd name="T3" fmla="*/ 0 h 97"/>
                    <a:gd name="T4" fmla="*/ 94 w 94"/>
                    <a:gd name="T5" fmla="*/ 97 h 97"/>
                    <a:gd name="T6" fmla="*/ 0 w 94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7">
                      <a:moveTo>
                        <a:pt x="0" y="97"/>
                      </a:moveTo>
                      <a:lnTo>
                        <a:pt x="45" y="0"/>
                      </a:lnTo>
                      <a:lnTo>
                        <a:pt x="94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23" name="Freeform 572"/>
                <p:cNvSpPr>
                  <a:spLocks noEditPoints="1"/>
                </p:cNvSpPr>
                <p:nvPr/>
              </p:nvSpPr>
              <p:spPr bwMode="auto">
                <a:xfrm>
                  <a:off x="2188" y="2385"/>
                  <a:ext cx="94" cy="922"/>
                </a:xfrm>
                <a:custGeom>
                  <a:avLst/>
                  <a:gdLst>
                    <a:gd name="T0" fmla="*/ 45 w 94"/>
                    <a:gd name="T1" fmla="*/ 922 h 922"/>
                    <a:gd name="T2" fmla="*/ 45 w 94"/>
                    <a:gd name="T3" fmla="*/ 39 h 922"/>
                    <a:gd name="T4" fmla="*/ 48 w 94"/>
                    <a:gd name="T5" fmla="*/ 39 h 922"/>
                    <a:gd name="T6" fmla="*/ 48 w 94"/>
                    <a:gd name="T7" fmla="*/ 922 h 922"/>
                    <a:gd name="T8" fmla="*/ 45 w 94"/>
                    <a:gd name="T9" fmla="*/ 922 h 922"/>
                    <a:gd name="T10" fmla="*/ 0 w 94"/>
                    <a:gd name="T11" fmla="*/ 94 h 922"/>
                    <a:gd name="T12" fmla="*/ 45 w 94"/>
                    <a:gd name="T13" fmla="*/ 0 h 922"/>
                    <a:gd name="T14" fmla="*/ 94 w 94"/>
                    <a:gd name="T15" fmla="*/ 94 h 922"/>
                    <a:gd name="T16" fmla="*/ 0 w 94"/>
                    <a:gd name="T17" fmla="*/ 94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922">
                      <a:moveTo>
                        <a:pt x="45" y="922"/>
                      </a:moveTo>
                      <a:lnTo>
                        <a:pt x="45" y="39"/>
                      </a:lnTo>
                      <a:lnTo>
                        <a:pt x="48" y="39"/>
                      </a:lnTo>
                      <a:lnTo>
                        <a:pt x="48" y="922"/>
                      </a:lnTo>
                      <a:lnTo>
                        <a:pt x="45" y="922"/>
                      </a:lnTo>
                      <a:close/>
                      <a:moveTo>
                        <a:pt x="0" y="94"/>
                      </a:moveTo>
                      <a:lnTo>
                        <a:pt x="45" y="0"/>
                      </a:lnTo>
                      <a:lnTo>
                        <a:pt x="9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24" name="Rectangle 573"/>
                <p:cNvSpPr>
                  <a:spLocks noChangeArrowheads="1"/>
                </p:cNvSpPr>
                <p:nvPr/>
              </p:nvSpPr>
              <p:spPr bwMode="auto">
                <a:xfrm>
                  <a:off x="2233" y="2424"/>
                  <a:ext cx="3" cy="883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25" name="Freeform 574"/>
                <p:cNvSpPr>
                  <a:spLocks/>
                </p:cNvSpPr>
                <p:nvPr/>
              </p:nvSpPr>
              <p:spPr bwMode="auto">
                <a:xfrm>
                  <a:off x="2188" y="2385"/>
                  <a:ext cx="94" cy="94"/>
                </a:xfrm>
                <a:custGeom>
                  <a:avLst/>
                  <a:gdLst>
                    <a:gd name="T0" fmla="*/ 0 w 94"/>
                    <a:gd name="T1" fmla="*/ 94 h 94"/>
                    <a:gd name="T2" fmla="*/ 45 w 94"/>
                    <a:gd name="T3" fmla="*/ 0 h 94"/>
                    <a:gd name="T4" fmla="*/ 94 w 94"/>
                    <a:gd name="T5" fmla="*/ 94 h 94"/>
                    <a:gd name="T6" fmla="*/ 0 w 94"/>
                    <a:gd name="T7" fmla="*/ 94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4">
                      <a:moveTo>
                        <a:pt x="0" y="94"/>
                      </a:moveTo>
                      <a:lnTo>
                        <a:pt x="45" y="0"/>
                      </a:lnTo>
                      <a:lnTo>
                        <a:pt x="9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26" name="Freeform 575"/>
                <p:cNvSpPr>
                  <a:spLocks noEditPoints="1"/>
                </p:cNvSpPr>
                <p:nvPr/>
              </p:nvSpPr>
              <p:spPr bwMode="auto">
                <a:xfrm>
                  <a:off x="2240" y="2217"/>
                  <a:ext cx="262" cy="187"/>
                </a:xfrm>
                <a:custGeom>
                  <a:avLst/>
                  <a:gdLst>
                    <a:gd name="T0" fmla="*/ 0 w 262"/>
                    <a:gd name="T1" fmla="*/ 184 h 187"/>
                    <a:gd name="T2" fmla="*/ 232 w 262"/>
                    <a:gd name="T3" fmla="*/ 22 h 187"/>
                    <a:gd name="T4" fmla="*/ 232 w 262"/>
                    <a:gd name="T5" fmla="*/ 22 h 187"/>
                    <a:gd name="T6" fmla="*/ 0 w 262"/>
                    <a:gd name="T7" fmla="*/ 187 h 187"/>
                    <a:gd name="T8" fmla="*/ 0 w 262"/>
                    <a:gd name="T9" fmla="*/ 184 h 187"/>
                    <a:gd name="T10" fmla="*/ 158 w 262"/>
                    <a:gd name="T11" fmla="*/ 16 h 187"/>
                    <a:gd name="T12" fmla="*/ 262 w 262"/>
                    <a:gd name="T13" fmla="*/ 0 h 187"/>
                    <a:gd name="T14" fmla="*/ 213 w 262"/>
                    <a:gd name="T15" fmla="*/ 94 h 187"/>
                    <a:gd name="T16" fmla="*/ 158 w 262"/>
                    <a:gd name="T17" fmla="*/ 16 h 18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2" h="187">
                      <a:moveTo>
                        <a:pt x="0" y="184"/>
                      </a:moveTo>
                      <a:lnTo>
                        <a:pt x="232" y="22"/>
                      </a:lnTo>
                      <a:lnTo>
                        <a:pt x="0" y="187"/>
                      </a:lnTo>
                      <a:lnTo>
                        <a:pt x="0" y="184"/>
                      </a:lnTo>
                      <a:close/>
                      <a:moveTo>
                        <a:pt x="158" y="16"/>
                      </a:moveTo>
                      <a:lnTo>
                        <a:pt x="262" y="0"/>
                      </a:lnTo>
                      <a:lnTo>
                        <a:pt x="213" y="94"/>
                      </a:lnTo>
                      <a:lnTo>
                        <a:pt x="158" y="16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27" name="Freeform 576"/>
                <p:cNvSpPr>
                  <a:spLocks/>
                </p:cNvSpPr>
                <p:nvPr/>
              </p:nvSpPr>
              <p:spPr bwMode="auto">
                <a:xfrm>
                  <a:off x="2240" y="2239"/>
                  <a:ext cx="232" cy="165"/>
                </a:xfrm>
                <a:custGeom>
                  <a:avLst/>
                  <a:gdLst>
                    <a:gd name="T0" fmla="*/ 0 w 232"/>
                    <a:gd name="T1" fmla="*/ 162 h 165"/>
                    <a:gd name="T2" fmla="*/ 232 w 232"/>
                    <a:gd name="T3" fmla="*/ 0 h 165"/>
                    <a:gd name="T4" fmla="*/ 232 w 232"/>
                    <a:gd name="T5" fmla="*/ 0 h 165"/>
                    <a:gd name="T6" fmla="*/ 0 w 232"/>
                    <a:gd name="T7" fmla="*/ 165 h 165"/>
                    <a:gd name="T8" fmla="*/ 0 w 232"/>
                    <a:gd name="T9" fmla="*/ 162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2" h="165">
                      <a:moveTo>
                        <a:pt x="0" y="162"/>
                      </a:moveTo>
                      <a:lnTo>
                        <a:pt x="232" y="0"/>
                      </a:lnTo>
                      <a:lnTo>
                        <a:pt x="0" y="165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28" name="Freeform 577"/>
                <p:cNvSpPr>
                  <a:spLocks/>
                </p:cNvSpPr>
                <p:nvPr/>
              </p:nvSpPr>
              <p:spPr bwMode="auto">
                <a:xfrm>
                  <a:off x="2398" y="2217"/>
                  <a:ext cx="104" cy="94"/>
                </a:xfrm>
                <a:custGeom>
                  <a:avLst/>
                  <a:gdLst>
                    <a:gd name="T0" fmla="*/ 0 w 104"/>
                    <a:gd name="T1" fmla="*/ 16 h 94"/>
                    <a:gd name="T2" fmla="*/ 104 w 104"/>
                    <a:gd name="T3" fmla="*/ 0 h 94"/>
                    <a:gd name="T4" fmla="*/ 55 w 104"/>
                    <a:gd name="T5" fmla="*/ 94 h 94"/>
                    <a:gd name="T6" fmla="*/ 0 w 104"/>
                    <a:gd name="T7" fmla="*/ 16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4" h="94">
                      <a:moveTo>
                        <a:pt x="0" y="16"/>
                      </a:moveTo>
                      <a:lnTo>
                        <a:pt x="104" y="0"/>
                      </a:lnTo>
                      <a:lnTo>
                        <a:pt x="55" y="9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29" name="Freeform 578"/>
                <p:cNvSpPr>
                  <a:spLocks noEditPoints="1"/>
                </p:cNvSpPr>
                <p:nvPr/>
              </p:nvSpPr>
              <p:spPr bwMode="auto">
                <a:xfrm>
                  <a:off x="2906" y="2382"/>
                  <a:ext cx="94" cy="922"/>
                </a:xfrm>
                <a:custGeom>
                  <a:avLst/>
                  <a:gdLst>
                    <a:gd name="T0" fmla="*/ 49 w 94"/>
                    <a:gd name="T1" fmla="*/ 922 h 922"/>
                    <a:gd name="T2" fmla="*/ 49 w 94"/>
                    <a:gd name="T3" fmla="*/ 42 h 922"/>
                    <a:gd name="T4" fmla="*/ 45 w 94"/>
                    <a:gd name="T5" fmla="*/ 42 h 922"/>
                    <a:gd name="T6" fmla="*/ 45 w 94"/>
                    <a:gd name="T7" fmla="*/ 922 h 922"/>
                    <a:gd name="T8" fmla="*/ 49 w 94"/>
                    <a:gd name="T9" fmla="*/ 922 h 922"/>
                    <a:gd name="T10" fmla="*/ 94 w 94"/>
                    <a:gd name="T11" fmla="*/ 97 h 922"/>
                    <a:gd name="T12" fmla="*/ 45 w 94"/>
                    <a:gd name="T13" fmla="*/ 0 h 922"/>
                    <a:gd name="T14" fmla="*/ 0 w 94"/>
                    <a:gd name="T15" fmla="*/ 97 h 922"/>
                    <a:gd name="T16" fmla="*/ 94 w 94"/>
                    <a:gd name="T17" fmla="*/ 97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922">
                      <a:moveTo>
                        <a:pt x="49" y="922"/>
                      </a:moveTo>
                      <a:lnTo>
                        <a:pt x="49" y="42"/>
                      </a:lnTo>
                      <a:lnTo>
                        <a:pt x="45" y="42"/>
                      </a:lnTo>
                      <a:lnTo>
                        <a:pt x="45" y="922"/>
                      </a:lnTo>
                      <a:lnTo>
                        <a:pt x="49" y="922"/>
                      </a:lnTo>
                      <a:close/>
                      <a:moveTo>
                        <a:pt x="94" y="97"/>
                      </a:moveTo>
                      <a:lnTo>
                        <a:pt x="45" y="0"/>
                      </a:lnTo>
                      <a:lnTo>
                        <a:pt x="0" y="97"/>
                      </a:lnTo>
                      <a:lnTo>
                        <a:pt x="94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30" name="Rectangle 579"/>
                <p:cNvSpPr>
                  <a:spLocks noChangeArrowheads="1"/>
                </p:cNvSpPr>
                <p:nvPr/>
              </p:nvSpPr>
              <p:spPr bwMode="auto">
                <a:xfrm>
                  <a:off x="2951" y="2424"/>
                  <a:ext cx="4" cy="880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31" name="Freeform 580"/>
                <p:cNvSpPr>
                  <a:spLocks/>
                </p:cNvSpPr>
                <p:nvPr/>
              </p:nvSpPr>
              <p:spPr bwMode="auto">
                <a:xfrm>
                  <a:off x="2906" y="2382"/>
                  <a:ext cx="94" cy="97"/>
                </a:xfrm>
                <a:custGeom>
                  <a:avLst/>
                  <a:gdLst>
                    <a:gd name="T0" fmla="*/ 94 w 94"/>
                    <a:gd name="T1" fmla="*/ 97 h 97"/>
                    <a:gd name="T2" fmla="*/ 45 w 94"/>
                    <a:gd name="T3" fmla="*/ 0 h 97"/>
                    <a:gd name="T4" fmla="*/ 0 w 94"/>
                    <a:gd name="T5" fmla="*/ 97 h 97"/>
                    <a:gd name="T6" fmla="*/ 94 w 94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7">
                      <a:moveTo>
                        <a:pt x="94" y="97"/>
                      </a:moveTo>
                      <a:lnTo>
                        <a:pt x="45" y="0"/>
                      </a:lnTo>
                      <a:lnTo>
                        <a:pt x="0" y="97"/>
                      </a:lnTo>
                      <a:lnTo>
                        <a:pt x="94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32" name="Freeform 581"/>
                <p:cNvSpPr>
                  <a:spLocks noEditPoints="1"/>
                </p:cNvSpPr>
                <p:nvPr/>
              </p:nvSpPr>
              <p:spPr bwMode="auto">
                <a:xfrm>
                  <a:off x="2683" y="2213"/>
                  <a:ext cx="265" cy="188"/>
                </a:xfrm>
                <a:custGeom>
                  <a:avLst/>
                  <a:gdLst>
                    <a:gd name="T0" fmla="*/ 265 w 265"/>
                    <a:gd name="T1" fmla="*/ 188 h 188"/>
                    <a:gd name="T2" fmla="*/ 32 w 265"/>
                    <a:gd name="T3" fmla="*/ 23 h 188"/>
                    <a:gd name="T4" fmla="*/ 32 w 265"/>
                    <a:gd name="T5" fmla="*/ 26 h 188"/>
                    <a:gd name="T6" fmla="*/ 265 w 265"/>
                    <a:gd name="T7" fmla="*/ 188 h 188"/>
                    <a:gd name="T8" fmla="*/ 265 w 265"/>
                    <a:gd name="T9" fmla="*/ 188 h 188"/>
                    <a:gd name="T10" fmla="*/ 107 w 265"/>
                    <a:gd name="T11" fmla="*/ 17 h 188"/>
                    <a:gd name="T12" fmla="*/ 0 w 265"/>
                    <a:gd name="T13" fmla="*/ 0 h 188"/>
                    <a:gd name="T14" fmla="*/ 52 w 265"/>
                    <a:gd name="T15" fmla="*/ 94 h 188"/>
                    <a:gd name="T16" fmla="*/ 107 w 265"/>
                    <a:gd name="T17" fmla="*/ 17 h 18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5" h="188">
                      <a:moveTo>
                        <a:pt x="265" y="188"/>
                      </a:moveTo>
                      <a:lnTo>
                        <a:pt x="32" y="23"/>
                      </a:lnTo>
                      <a:lnTo>
                        <a:pt x="32" y="26"/>
                      </a:lnTo>
                      <a:lnTo>
                        <a:pt x="265" y="188"/>
                      </a:lnTo>
                      <a:close/>
                      <a:moveTo>
                        <a:pt x="107" y="17"/>
                      </a:moveTo>
                      <a:lnTo>
                        <a:pt x="0" y="0"/>
                      </a:lnTo>
                      <a:lnTo>
                        <a:pt x="52" y="94"/>
                      </a:lnTo>
                      <a:lnTo>
                        <a:pt x="107" y="1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33" name="Freeform 582"/>
                <p:cNvSpPr>
                  <a:spLocks/>
                </p:cNvSpPr>
                <p:nvPr/>
              </p:nvSpPr>
              <p:spPr bwMode="auto">
                <a:xfrm>
                  <a:off x="2715" y="2236"/>
                  <a:ext cx="233" cy="165"/>
                </a:xfrm>
                <a:custGeom>
                  <a:avLst/>
                  <a:gdLst>
                    <a:gd name="T0" fmla="*/ 233 w 233"/>
                    <a:gd name="T1" fmla="*/ 165 h 165"/>
                    <a:gd name="T2" fmla="*/ 0 w 233"/>
                    <a:gd name="T3" fmla="*/ 0 h 165"/>
                    <a:gd name="T4" fmla="*/ 0 w 233"/>
                    <a:gd name="T5" fmla="*/ 3 h 165"/>
                    <a:gd name="T6" fmla="*/ 233 w 233"/>
                    <a:gd name="T7" fmla="*/ 165 h 165"/>
                    <a:gd name="T8" fmla="*/ 233 w 233"/>
                    <a:gd name="T9" fmla="*/ 165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3" h="165">
                      <a:moveTo>
                        <a:pt x="233" y="165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33" y="165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34" name="Freeform 583"/>
                <p:cNvSpPr>
                  <a:spLocks/>
                </p:cNvSpPr>
                <p:nvPr/>
              </p:nvSpPr>
              <p:spPr bwMode="auto">
                <a:xfrm>
                  <a:off x="2683" y="2213"/>
                  <a:ext cx="107" cy="94"/>
                </a:xfrm>
                <a:custGeom>
                  <a:avLst/>
                  <a:gdLst>
                    <a:gd name="T0" fmla="*/ 107 w 107"/>
                    <a:gd name="T1" fmla="*/ 17 h 94"/>
                    <a:gd name="T2" fmla="*/ 0 w 107"/>
                    <a:gd name="T3" fmla="*/ 0 h 94"/>
                    <a:gd name="T4" fmla="*/ 52 w 107"/>
                    <a:gd name="T5" fmla="*/ 94 h 94"/>
                    <a:gd name="T6" fmla="*/ 107 w 107"/>
                    <a:gd name="T7" fmla="*/ 17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7" h="94">
                      <a:moveTo>
                        <a:pt x="107" y="17"/>
                      </a:moveTo>
                      <a:lnTo>
                        <a:pt x="0" y="0"/>
                      </a:lnTo>
                      <a:lnTo>
                        <a:pt x="52" y="94"/>
                      </a:lnTo>
                      <a:lnTo>
                        <a:pt x="107" y="1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35" name="Freeform 584"/>
                <p:cNvSpPr>
                  <a:spLocks noEditPoints="1"/>
                </p:cNvSpPr>
                <p:nvPr/>
              </p:nvSpPr>
              <p:spPr bwMode="auto">
                <a:xfrm>
                  <a:off x="3353" y="2094"/>
                  <a:ext cx="93" cy="1213"/>
                </a:xfrm>
                <a:custGeom>
                  <a:avLst/>
                  <a:gdLst>
                    <a:gd name="T0" fmla="*/ 48 w 93"/>
                    <a:gd name="T1" fmla="*/ 1213 h 1213"/>
                    <a:gd name="T2" fmla="*/ 48 w 93"/>
                    <a:gd name="T3" fmla="*/ 42 h 1213"/>
                    <a:gd name="T4" fmla="*/ 48 w 93"/>
                    <a:gd name="T5" fmla="*/ 42 h 1213"/>
                    <a:gd name="T6" fmla="*/ 48 w 93"/>
                    <a:gd name="T7" fmla="*/ 1213 h 1213"/>
                    <a:gd name="T8" fmla="*/ 48 w 93"/>
                    <a:gd name="T9" fmla="*/ 1213 h 1213"/>
                    <a:gd name="T10" fmla="*/ 0 w 93"/>
                    <a:gd name="T11" fmla="*/ 97 h 1213"/>
                    <a:gd name="T12" fmla="*/ 48 w 93"/>
                    <a:gd name="T13" fmla="*/ 0 h 1213"/>
                    <a:gd name="T14" fmla="*/ 93 w 93"/>
                    <a:gd name="T15" fmla="*/ 97 h 1213"/>
                    <a:gd name="T16" fmla="*/ 0 w 93"/>
                    <a:gd name="T17" fmla="*/ 97 h 12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1213">
                      <a:moveTo>
                        <a:pt x="48" y="1213"/>
                      </a:moveTo>
                      <a:lnTo>
                        <a:pt x="48" y="42"/>
                      </a:lnTo>
                      <a:lnTo>
                        <a:pt x="48" y="1213"/>
                      </a:lnTo>
                      <a:close/>
                      <a:moveTo>
                        <a:pt x="0" y="97"/>
                      </a:moveTo>
                      <a:lnTo>
                        <a:pt x="48" y="0"/>
                      </a:lnTo>
                      <a:lnTo>
                        <a:pt x="93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36" name="Rectangle 585"/>
                <p:cNvSpPr>
                  <a:spLocks noChangeArrowheads="1"/>
                </p:cNvSpPr>
                <p:nvPr/>
              </p:nvSpPr>
              <p:spPr bwMode="auto">
                <a:xfrm>
                  <a:off x="3401" y="2136"/>
                  <a:ext cx="1" cy="1171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37" name="Freeform 586"/>
                <p:cNvSpPr>
                  <a:spLocks/>
                </p:cNvSpPr>
                <p:nvPr/>
              </p:nvSpPr>
              <p:spPr bwMode="auto">
                <a:xfrm>
                  <a:off x="3353" y="2094"/>
                  <a:ext cx="93" cy="97"/>
                </a:xfrm>
                <a:custGeom>
                  <a:avLst/>
                  <a:gdLst>
                    <a:gd name="T0" fmla="*/ 0 w 93"/>
                    <a:gd name="T1" fmla="*/ 97 h 97"/>
                    <a:gd name="T2" fmla="*/ 48 w 93"/>
                    <a:gd name="T3" fmla="*/ 0 h 97"/>
                    <a:gd name="T4" fmla="*/ 93 w 93"/>
                    <a:gd name="T5" fmla="*/ 97 h 97"/>
                    <a:gd name="T6" fmla="*/ 0 w 93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7">
                      <a:moveTo>
                        <a:pt x="0" y="97"/>
                      </a:moveTo>
                      <a:lnTo>
                        <a:pt x="48" y="0"/>
                      </a:lnTo>
                      <a:lnTo>
                        <a:pt x="93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38" name="Freeform 587"/>
                <p:cNvSpPr>
                  <a:spLocks noEditPoints="1"/>
                </p:cNvSpPr>
                <p:nvPr/>
              </p:nvSpPr>
              <p:spPr bwMode="auto">
                <a:xfrm>
                  <a:off x="2977" y="2385"/>
                  <a:ext cx="94" cy="922"/>
                </a:xfrm>
                <a:custGeom>
                  <a:avLst/>
                  <a:gdLst>
                    <a:gd name="T0" fmla="*/ 49 w 94"/>
                    <a:gd name="T1" fmla="*/ 922 h 922"/>
                    <a:gd name="T2" fmla="*/ 49 w 94"/>
                    <a:gd name="T3" fmla="*/ 39 h 922"/>
                    <a:gd name="T4" fmla="*/ 49 w 94"/>
                    <a:gd name="T5" fmla="*/ 39 h 922"/>
                    <a:gd name="T6" fmla="*/ 49 w 94"/>
                    <a:gd name="T7" fmla="*/ 922 h 922"/>
                    <a:gd name="T8" fmla="*/ 49 w 94"/>
                    <a:gd name="T9" fmla="*/ 922 h 922"/>
                    <a:gd name="T10" fmla="*/ 0 w 94"/>
                    <a:gd name="T11" fmla="*/ 94 h 922"/>
                    <a:gd name="T12" fmla="*/ 49 w 94"/>
                    <a:gd name="T13" fmla="*/ 0 h 922"/>
                    <a:gd name="T14" fmla="*/ 94 w 94"/>
                    <a:gd name="T15" fmla="*/ 94 h 922"/>
                    <a:gd name="T16" fmla="*/ 0 w 94"/>
                    <a:gd name="T17" fmla="*/ 94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922">
                      <a:moveTo>
                        <a:pt x="49" y="922"/>
                      </a:moveTo>
                      <a:lnTo>
                        <a:pt x="49" y="39"/>
                      </a:lnTo>
                      <a:lnTo>
                        <a:pt x="49" y="922"/>
                      </a:lnTo>
                      <a:close/>
                      <a:moveTo>
                        <a:pt x="0" y="94"/>
                      </a:moveTo>
                      <a:lnTo>
                        <a:pt x="49" y="0"/>
                      </a:lnTo>
                      <a:lnTo>
                        <a:pt x="9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39" name="Rectangle 588"/>
                <p:cNvSpPr>
                  <a:spLocks noChangeArrowheads="1"/>
                </p:cNvSpPr>
                <p:nvPr/>
              </p:nvSpPr>
              <p:spPr bwMode="auto">
                <a:xfrm>
                  <a:off x="3026" y="2424"/>
                  <a:ext cx="1" cy="883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40" name="Freeform 589"/>
                <p:cNvSpPr>
                  <a:spLocks/>
                </p:cNvSpPr>
                <p:nvPr/>
              </p:nvSpPr>
              <p:spPr bwMode="auto">
                <a:xfrm>
                  <a:off x="2977" y="2385"/>
                  <a:ext cx="94" cy="94"/>
                </a:xfrm>
                <a:custGeom>
                  <a:avLst/>
                  <a:gdLst>
                    <a:gd name="T0" fmla="*/ 0 w 94"/>
                    <a:gd name="T1" fmla="*/ 94 h 94"/>
                    <a:gd name="T2" fmla="*/ 49 w 94"/>
                    <a:gd name="T3" fmla="*/ 0 h 94"/>
                    <a:gd name="T4" fmla="*/ 94 w 94"/>
                    <a:gd name="T5" fmla="*/ 94 h 94"/>
                    <a:gd name="T6" fmla="*/ 0 w 94"/>
                    <a:gd name="T7" fmla="*/ 94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4">
                      <a:moveTo>
                        <a:pt x="0" y="94"/>
                      </a:moveTo>
                      <a:lnTo>
                        <a:pt x="49" y="0"/>
                      </a:lnTo>
                      <a:lnTo>
                        <a:pt x="9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41" name="Freeform 590"/>
                <p:cNvSpPr>
                  <a:spLocks noEditPoints="1"/>
                </p:cNvSpPr>
                <p:nvPr/>
              </p:nvSpPr>
              <p:spPr bwMode="auto">
                <a:xfrm>
                  <a:off x="3029" y="2217"/>
                  <a:ext cx="265" cy="187"/>
                </a:xfrm>
                <a:custGeom>
                  <a:avLst/>
                  <a:gdLst>
                    <a:gd name="T0" fmla="*/ 0 w 265"/>
                    <a:gd name="T1" fmla="*/ 184 h 187"/>
                    <a:gd name="T2" fmla="*/ 233 w 265"/>
                    <a:gd name="T3" fmla="*/ 22 h 187"/>
                    <a:gd name="T4" fmla="*/ 233 w 265"/>
                    <a:gd name="T5" fmla="*/ 22 h 187"/>
                    <a:gd name="T6" fmla="*/ 0 w 265"/>
                    <a:gd name="T7" fmla="*/ 187 h 187"/>
                    <a:gd name="T8" fmla="*/ 0 w 265"/>
                    <a:gd name="T9" fmla="*/ 184 h 187"/>
                    <a:gd name="T10" fmla="*/ 159 w 265"/>
                    <a:gd name="T11" fmla="*/ 16 h 187"/>
                    <a:gd name="T12" fmla="*/ 265 w 265"/>
                    <a:gd name="T13" fmla="*/ 0 h 187"/>
                    <a:gd name="T14" fmla="*/ 214 w 265"/>
                    <a:gd name="T15" fmla="*/ 94 h 187"/>
                    <a:gd name="T16" fmla="*/ 159 w 265"/>
                    <a:gd name="T17" fmla="*/ 16 h 18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5" h="187">
                      <a:moveTo>
                        <a:pt x="0" y="184"/>
                      </a:moveTo>
                      <a:lnTo>
                        <a:pt x="233" y="22"/>
                      </a:lnTo>
                      <a:lnTo>
                        <a:pt x="0" y="187"/>
                      </a:lnTo>
                      <a:lnTo>
                        <a:pt x="0" y="184"/>
                      </a:lnTo>
                      <a:close/>
                      <a:moveTo>
                        <a:pt x="159" y="16"/>
                      </a:moveTo>
                      <a:lnTo>
                        <a:pt x="265" y="0"/>
                      </a:lnTo>
                      <a:lnTo>
                        <a:pt x="214" y="94"/>
                      </a:lnTo>
                      <a:lnTo>
                        <a:pt x="159" y="16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42" name="Freeform 591"/>
                <p:cNvSpPr>
                  <a:spLocks/>
                </p:cNvSpPr>
                <p:nvPr/>
              </p:nvSpPr>
              <p:spPr bwMode="auto">
                <a:xfrm>
                  <a:off x="3029" y="2239"/>
                  <a:ext cx="233" cy="165"/>
                </a:xfrm>
                <a:custGeom>
                  <a:avLst/>
                  <a:gdLst>
                    <a:gd name="T0" fmla="*/ 0 w 233"/>
                    <a:gd name="T1" fmla="*/ 162 h 165"/>
                    <a:gd name="T2" fmla="*/ 233 w 233"/>
                    <a:gd name="T3" fmla="*/ 0 h 165"/>
                    <a:gd name="T4" fmla="*/ 233 w 233"/>
                    <a:gd name="T5" fmla="*/ 0 h 165"/>
                    <a:gd name="T6" fmla="*/ 0 w 233"/>
                    <a:gd name="T7" fmla="*/ 165 h 165"/>
                    <a:gd name="T8" fmla="*/ 0 w 233"/>
                    <a:gd name="T9" fmla="*/ 162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3" h="165">
                      <a:moveTo>
                        <a:pt x="0" y="162"/>
                      </a:moveTo>
                      <a:lnTo>
                        <a:pt x="233" y="0"/>
                      </a:lnTo>
                      <a:lnTo>
                        <a:pt x="0" y="165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43" name="Freeform 592"/>
                <p:cNvSpPr>
                  <a:spLocks/>
                </p:cNvSpPr>
                <p:nvPr/>
              </p:nvSpPr>
              <p:spPr bwMode="auto">
                <a:xfrm>
                  <a:off x="3188" y="2217"/>
                  <a:ext cx="106" cy="94"/>
                </a:xfrm>
                <a:custGeom>
                  <a:avLst/>
                  <a:gdLst>
                    <a:gd name="T0" fmla="*/ 0 w 106"/>
                    <a:gd name="T1" fmla="*/ 16 h 94"/>
                    <a:gd name="T2" fmla="*/ 106 w 106"/>
                    <a:gd name="T3" fmla="*/ 0 h 94"/>
                    <a:gd name="T4" fmla="*/ 55 w 106"/>
                    <a:gd name="T5" fmla="*/ 94 h 94"/>
                    <a:gd name="T6" fmla="*/ 0 w 106"/>
                    <a:gd name="T7" fmla="*/ 16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6" h="94">
                      <a:moveTo>
                        <a:pt x="0" y="16"/>
                      </a:moveTo>
                      <a:lnTo>
                        <a:pt x="106" y="0"/>
                      </a:lnTo>
                      <a:lnTo>
                        <a:pt x="55" y="9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44" name="Freeform 593"/>
                <p:cNvSpPr>
                  <a:spLocks noEditPoints="1"/>
                </p:cNvSpPr>
                <p:nvPr/>
              </p:nvSpPr>
              <p:spPr bwMode="auto">
                <a:xfrm>
                  <a:off x="3696" y="2382"/>
                  <a:ext cx="93" cy="922"/>
                </a:xfrm>
                <a:custGeom>
                  <a:avLst/>
                  <a:gdLst>
                    <a:gd name="T0" fmla="*/ 48 w 93"/>
                    <a:gd name="T1" fmla="*/ 922 h 922"/>
                    <a:gd name="T2" fmla="*/ 48 w 93"/>
                    <a:gd name="T3" fmla="*/ 42 h 922"/>
                    <a:gd name="T4" fmla="*/ 48 w 93"/>
                    <a:gd name="T5" fmla="*/ 42 h 922"/>
                    <a:gd name="T6" fmla="*/ 48 w 93"/>
                    <a:gd name="T7" fmla="*/ 922 h 922"/>
                    <a:gd name="T8" fmla="*/ 48 w 93"/>
                    <a:gd name="T9" fmla="*/ 922 h 922"/>
                    <a:gd name="T10" fmla="*/ 93 w 93"/>
                    <a:gd name="T11" fmla="*/ 97 h 922"/>
                    <a:gd name="T12" fmla="*/ 48 w 93"/>
                    <a:gd name="T13" fmla="*/ 0 h 922"/>
                    <a:gd name="T14" fmla="*/ 0 w 93"/>
                    <a:gd name="T15" fmla="*/ 97 h 922"/>
                    <a:gd name="T16" fmla="*/ 93 w 93"/>
                    <a:gd name="T17" fmla="*/ 97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922">
                      <a:moveTo>
                        <a:pt x="48" y="922"/>
                      </a:moveTo>
                      <a:lnTo>
                        <a:pt x="48" y="42"/>
                      </a:lnTo>
                      <a:lnTo>
                        <a:pt x="48" y="922"/>
                      </a:lnTo>
                      <a:close/>
                      <a:moveTo>
                        <a:pt x="93" y="97"/>
                      </a:moveTo>
                      <a:lnTo>
                        <a:pt x="48" y="0"/>
                      </a:lnTo>
                      <a:lnTo>
                        <a:pt x="0" y="97"/>
                      </a:lnTo>
                      <a:lnTo>
                        <a:pt x="93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45" name="Rectangle 594"/>
                <p:cNvSpPr>
                  <a:spLocks noChangeArrowheads="1"/>
                </p:cNvSpPr>
                <p:nvPr/>
              </p:nvSpPr>
              <p:spPr bwMode="auto">
                <a:xfrm>
                  <a:off x="3744" y="2424"/>
                  <a:ext cx="1" cy="880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46" name="Freeform 595"/>
                <p:cNvSpPr>
                  <a:spLocks/>
                </p:cNvSpPr>
                <p:nvPr/>
              </p:nvSpPr>
              <p:spPr bwMode="auto">
                <a:xfrm>
                  <a:off x="3696" y="2382"/>
                  <a:ext cx="93" cy="97"/>
                </a:xfrm>
                <a:custGeom>
                  <a:avLst/>
                  <a:gdLst>
                    <a:gd name="T0" fmla="*/ 93 w 93"/>
                    <a:gd name="T1" fmla="*/ 97 h 97"/>
                    <a:gd name="T2" fmla="*/ 48 w 93"/>
                    <a:gd name="T3" fmla="*/ 0 h 97"/>
                    <a:gd name="T4" fmla="*/ 0 w 93"/>
                    <a:gd name="T5" fmla="*/ 97 h 97"/>
                    <a:gd name="T6" fmla="*/ 93 w 93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7">
                      <a:moveTo>
                        <a:pt x="93" y="97"/>
                      </a:moveTo>
                      <a:lnTo>
                        <a:pt x="48" y="0"/>
                      </a:lnTo>
                      <a:lnTo>
                        <a:pt x="0" y="97"/>
                      </a:lnTo>
                      <a:lnTo>
                        <a:pt x="93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47" name="Freeform 596"/>
                <p:cNvSpPr>
                  <a:spLocks noEditPoints="1"/>
                </p:cNvSpPr>
                <p:nvPr/>
              </p:nvSpPr>
              <p:spPr bwMode="auto">
                <a:xfrm>
                  <a:off x="3476" y="2213"/>
                  <a:ext cx="262" cy="188"/>
                </a:xfrm>
                <a:custGeom>
                  <a:avLst/>
                  <a:gdLst>
                    <a:gd name="T0" fmla="*/ 262 w 262"/>
                    <a:gd name="T1" fmla="*/ 188 h 188"/>
                    <a:gd name="T2" fmla="*/ 32 w 262"/>
                    <a:gd name="T3" fmla="*/ 23 h 188"/>
                    <a:gd name="T4" fmla="*/ 32 w 262"/>
                    <a:gd name="T5" fmla="*/ 26 h 188"/>
                    <a:gd name="T6" fmla="*/ 262 w 262"/>
                    <a:gd name="T7" fmla="*/ 188 h 188"/>
                    <a:gd name="T8" fmla="*/ 262 w 262"/>
                    <a:gd name="T9" fmla="*/ 188 h 188"/>
                    <a:gd name="T10" fmla="*/ 103 w 262"/>
                    <a:gd name="T11" fmla="*/ 17 h 188"/>
                    <a:gd name="T12" fmla="*/ 0 w 262"/>
                    <a:gd name="T13" fmla="*/ 0 h 188"/>
                    <a:gd name="T14" fmla="*/ 48 w 262"/>
                    <a:gd name="T15" fmla="*/ 94 h 188"/>
                    <a:gd name="T16" fmla="*/ 103 w 262"/>
                    <a:gd name="T17" fmla="*/ 17 h 18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2" h="188">
                      <a:moveTo>
                        <a:pt x="262" y="188"/>
                      </a:moveTo>
                      <a:lnTo>
                        <a:pt x="32" y="23"/>
                      </a:lnTo>
                      <a:lnTo>
                        <a:pt x="32" y="26"/>
                      </a:lnTo>
                      <a:lnTo>
                        <a:pt x="262" y="188"/>
                      </a:lnTo>
                      <a:close/>
                      <a:moveTo>
                        <a:pt x="103" y="17"/>
                      </a:moveTo>
                      <a:lnTo>
                        <a:pt x="0" y="0"/>
                      </a:lnTo>
                      <a:lnTo>
                        <a:pt x="48" y="94"/>
                      </a:lnTo>
                      <a:lnTo>
                        <a:pt x="103" y="1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48" name="Freeform 597"/>
                <p:cNvSpPr>
                  <a:spLocks/>
                </p:cNvSpPr>
                <p:nvPr/>
              </p:nvSpPr>
              <p:spPr bwMode="auto">
                <a:xfrm>
                  <a:off x="3508" y="2236"/>
                  <a:ext cx="230" cy="165"/>
                </a:xfrm>
                <a:custGeom>
                  <a:avLst/>
                  <a:gdLst>
                    <a:gd name="T0" fmla="*/ 230 w 230"/>
                    <a:gd name="T1" fmla="*/ 165 h 165"/>
                    <a:gd name="T2" fmla="*/ 0 w 230"/>
                    <a:gd name="T3" fmla="*/ 0 h 165"/>
                    <a:gd name="T4" fmla="*/ 0 w 230"/>
                    <a:gd name="T5" fmla="*/ 3 h 165"/>
                    <a:gd name="T6" fmla="*/ 230 w 230"/>
                    <a:gd name="T7" fmla="*/ 165 h 165"/>
                    <a:gd name="T8" fmla="*/ 230 w 230"/>
                    <a:gd name="T9" fmla="*/ 165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0" h="165">
                      <a:moveTo>
                        <a:pt x="230" y="165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30" y="165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49" name="Freeform 598"/>
                <p:cNvSpPr>
                  <a:spLocks/>
                </p:cNvSpPr>
                <p:nvPr/>
              </p:nvSpPr>
              <p:spPr bwMode="auto">
                <a:xfrm>
                  <a:off x="3476" y="2213"/>
                  <a:ext cx="103" cy="94"/>
                </a:xfrm>
                <a:custGeom>
                  <a:avLst/>
                  <a:gdLst>
                    <a:gd name="T0" fmla="*/ 103 w 103"/>
                    <a:gd name="T1" fmla="*/ 17 h 94"/>
                    <a:gd name="T2" fmla="*/ 0 w 103"/>
                    <a:gd name="T3" fmla="*/ 0 h 94"/>
                    <a:gd name="T4" fmla="*/ 48 w 103"/>
                    <a:gd name="T5" fmla="*/ 94 h 94"/>
                    <a:gd name="T6" fmla="*/ 103 w 103"/>
                    <a:gd name="T7" fmla="*/ 17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3" h="94">
                      <a:moveTo>
                        <a:pt x="103" y="17"/>
                      </a:moveTo>
                      <a:lnTo>
                        <a:pt x="0" y="0"/>
                      </a:lnTo>
                      <a:lnTo>
                        <a:pt x="48" y="94"/>
                      </a:lnTo>
                      <a:lnTo>
                        <a:pt x="103" y="1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50" name="Freeform 599"/>
                <p:cNvSpPr>
                  <a:spLocks noEditPoints="1"/>
                </p:cNvSpPr>
                <p:nvPr/>
              </p:nvSpPr>
              <p:spPr bwMode="auto">
                <a:xfrm>
                  <a:off x="4142" y="2094"/>
                  <a:ext cx="97" cy="1213"/>
                </a:xfrm>
                <a:custGeom>
                  <a:avLst/>
                  <a:gdLst>
                    <a:gd name="T0" fmla="*/ 49 w 97"/>
                    <a:gd name="T1" fmla="*/ 1213 h 1213"/>
                    <a:gd name="T2" fmla="*/ 49 w 97"/>
                    <a:gd name="T3" fmla="*/ 42 h 1213"/>
                    <a:gd name="T4" fmla="*/ 49 w 97"/>
                    <a:gd name="T5" fmla="*/ 42 h 1213"/>
                    <a:gd name="T6" fmla="*/ 49 w 97"/>
                    <a:gd name="T7" fmla="*/ 1213 h 1213"/>
                    <a:gd name="T8" fmla="*/ 49 w 97"/>
                    <a:gd name="T9" fmla="*/ 1213 h 1213"/>
                    <a:gd name="T10" fmla="*/ 0 w 97"/>
                    <a:gd name="T11" fmla="*/ 97 h 1213"/>
                    <a:gd name="T12" fmla="*/ 49 w 97"/>
                    <a:gd name="T13" fmla="*/ 0 h 1213"/>
                    <a:gd name="T14" fmla="*/ 97 w 97"/>
                    <a:gd name="T15" fmla="*/ 97 h 1213"/>
                    <a:gd name="T16" fmla="*/ 0 w 97"/>
                    <a:gd name="T17" fmla="*/ 97 h 12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1213">
                      <a:moveTo>
                        <a:pt x="49" y="1213"/>
                      </a:moveTo>
                      <a:lnTo>
                        <a:pt x="49" y="42"/>
                      </a:lnTo>
                      <a:lnTo>
                        <a:pt x="49" y="1213"/>
                      </a:lnTo>
                      <a:close/>
                      <a:moveTo>
                        <a:pt x="0" y="97"/>
                      </a:moveTo>
                      <a:lnTo>
                        <a:pt x="49" y="0"/>
                      </a:lnTo>
                      <a:lnTo>
                        <a:pt x="97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51" name="Rectangle 600"/>
                <p:cNvSpPr>
                  <a:spLocks noChangeArrowheads="1"/>
                </p:cNvSpPr>
                <p:nvPr/>
              </p:nvSpPr>
              <p:spPr bwMode="auto">
                <a:xfrm>
                  <a:off x="4191" y="2136"/>
                  <a:ext cx="1" cy="1171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52" name="Freeform 601"/>
                <p:cNvSpPr>
                  <a:spLocks/>
                </p:cNvSpPr>
                <p:nvPr/>
              </p:nvSpPr>
              <p:spPr bwMode="auto">
                <a:xfrm>
                  <a:off x="4142" y="2094"/>
                  <a:ext cx="97" cy="97"/>
                </a:xfrm>
                <a:custGeom>
                  <a:avLst/>
                  <a:gdLst>
                    <a:gd name="T0" fmla="*/ 0 w 97"/>
                    <a:gd name="T1" fmla="*/ 97 h 97"/>
                    <a:gd name="T2" fmla="*/ 49 w 97"/>
                    <a:gd name="T3" fmla="*/ 0 h 97"/>
                    <a:gd name="T4" fmla="*/ 97 w 97"/>
                    <a:gd name="T5" fmla="*/ 97 h 97"/>
                    <a:gd name="T6" fmla="*/ 0 w 97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7">
                      <a:moveTo>
                        <a:pt x="0" y="97"/>
                      </a:moveTo>
                      <a:lnTo>
                        <a:pt x="49" y="0"/>
                      </a:lnTo>
                      <a:lnTo>
                        <a:pt x="97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53" name="Freeform 602"/>
                <p:cNvSpPr>
                  <a:spLocks noEditPoints="1"/>
                </p:cNvSpPr>
                <p:nvPr/>
              </p:nvSpPr>
              <p:spPr bwMode="auto">
                <a:xfrm>
                  <a:off x="3767" y="2385"/>
                  <a:ext cx="97" cy="922"/>
                </a:xfrm>
                <a:custGeom>
                  <a:avLst/>
                  <a:gdLst>
                    <a:gd name="T0" fmla="*/ 48 w 97"/>
                    <a:gd name="T1" fmla="*/ 922 h 922"/>
                    <a:gd name="T2" fmla="*/ 48 w 97"/>
                    <a:gd name="T3" fmla="*/ 39 h 922"/>
                    <a:gd name="T4" fmla="*/ 48 w 97"/>
                    <a:gd name="T5" fmla="*/ 39 h 922"/>
                    <a:gd name="T6" fmla="*/ 48 w 97"/>
                    <a:gd name="T7" fmla="*/ 922 h 922"/>
                    <a:gd name="T8" fmla="*/ 48 w 97"/>
                    <a:gd name="T9" fmla="*/ 922 h 922"/>
                    <a:gd name="T10" fmla="*/ 0 w 97"/>
                    <a:gd name="T11" fmla="*/ 94 h 922"/>
                    <a:gd name="T12" fmla="*/ 48 w 97"/>
                    <a:gd name="T13" fmla="*/ 0 h 922"/>
                    <a:gd name="T14" fmla="*/ 97 w 97"/>
                    <a:gd name="T15" fmla="*/ 94 h 922"/>
                    <a:gd name="T16" fmla="*/ 0 w 97"/>
                    <a:gd name="T17" fmla="*/ 94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922">
                      <a:moveTo>
                        <a:pt x="48" y="922"/>
                      </a:moveTo>
                      <a:lnTo>
                        <a:pt x="48" y="39"/>
                      </a:lnTo>
                      <a:lnTo>
                        <a:pt x="48" y="922"/>
                      </a:lnTo>
                      <a:close/>
                      <a:moveTo>
                        <a:pt x="0" y="94"/>
                      </a:moveTo>
                      <a:lnTo>
                        <a:pt x="48" y="0"/>
                      </a:lnTo>
                      <a:lnTo>
                        <a:pt x="97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54" name="Rectangle 603"/>
                <p:cNvSpPr>
                  <a:spLocks noChangeArrowheads="1"/>
                </p:cNvSpPr>
                <p:nvPr/>
              </p:nvSpPr>
              <p:spPr bwMode="auto">
                <a:xfrm>
                  <a:off x="3815" y="2424"/>
                  <a:ext cx="1" cy="883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8255" name="Freeform 604"/>
                <p:cNvSpPr>
                  <a:spLocks/>
                </p:cNvSpPr>
                <p:nvPr/>
              </p:nvSpPr>
              <p:spPr bwMode="auto">
                <a:xfrm>
                  <a:off x="3767" y="2385"/>
                  <a:ext cx="97" cy="94"/>
                </a:xfrm>
                <a:custGeom>
                  <a:avLst/>
                  <a:gdLst>
                    <a:gd name="T0" fmla="*/ 0 w 97"/>
                    <a:gd name="T1" fmla="*/ 94 h 94"/>
                    <a:gd name="T2" fmla="*/ 48 w 97"/>
                    <a:gd name="T3" fmla="*/ 0 h 94"/>
                    <a:gd name="T4" fmla="*/ 97 w 97"/>
                    <a:gd name="T5" fmla="*/ 94 h 94"/>
                    <a:gd name="T6" fmla="*/ 0 w 97"/>
                    <a:gd name="T7" fmla="*/ 94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4">
                      <a:moveTo>
                        <a:pt x="0" y="94"/>
                      </a:moveTo>
                      <a:lnTo>
                        <a:pt x="48" y="0"/>
                      </a:lnTo>
                      <a:lnTo>
                        <a:pt x="97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56" name="Freeform 605"/>
                <p:cNvSpPr>
                  <a:spLocks noEditPoints="1"/>
                </p:cNvSpPr>
                <p:nvPr/>
              </p:nvSpPr>
              <p:spPr bwMode="auto">
                <a:xfrm>
                  <a:off x="3822" y="2217"/>
                  <a:ext cx="262" cy="187"/>
                </a:xfrm>
                <a:custGeom>
                  <a:avLst/>
                  <a:gdLst>
                    <a:gd name="T0" fmla="*/ 0 w 262"/>
                    <a:gd name="T1" fmla="*/ 184 h 187"/>
                    <a:gd name="T2" fmla="*/ 229 w 262"/>
                    <a:gd name="T3" fmla="*/ 22 h 187"/>
                    <a:gd name="T4" fmla="*/ 229 w 262"/>
                    <a:gd name="T5" fmla="*/ 22 h 187"/>
                    <a:gd name="T6" fmla="*/ 0 w 262"/>
                    <a:gd name="T7" fmla="*/ 187 h 187"/>
                    <a:gd name="T8" fmla="*/ 0 w 262"/>
                    <a:gd name="T9" fmla="*/ 184 h 187"/>
                    <a:gd name="T10" fmla="*/ 158 w 262"/>
                    <a:gd name="T11" fmla="*/ 16 h 187"/>
                    <a:gd name="T12" fmla="*/ 262 w 262"/>
                    <a:gd name="T13" fmla="*/ 0 h 187"/>
                    <a:gd name="T14" fmla="*/ 213 w 262"/>
                    <a:gd name="T15" fmla="*/ 94 h 187"/>
                    <a:gd name="T16" fmla="*/ 158 w 262"/>
                    <a:gd name="T17" fmla="*/ 16 h 18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2" h="187">
                      <a:moveTo>
                        <a:pt x="0" y="184"/>
                      </a:moveTo>
                      <a:lnTo>
                        <a:pt x="229" y="22"/>
                      </a:lnTo>
                      <a:lnTo>
                        <a:pt x="0" y="187"/>
                      </a:lnTo>
                      <a:lnTo>
                        <a:pt x="0" y="184"/>
                      </a:lnTo>
                      <a:close/>
                      <a:moveTo>
                        <a:pt x="158" y="16"/>
                      </a:moveTo>
                      <a:lnTo>
                        <a:pt x="262" y="0"/>
                      </a:lnTo>
                      <a:lnTo>
                        <a:pt x="213" y="94"/>
                      </a:lnTo>
                      <a:lnTo>
                        <a:pt x="158" y="16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57" name="Freeform 606"/>
                <p:cNvSpPr>
                  <a:spLocks/>
                </p:cNvSpPr>
                <p:nvPr/>
              </p:nvSpPr>
              <p:spPr bwMode="auto">
                <a:xfrm>
                  <a:off x="3822" y="2239"/>
                  <a:ext cx="229" cy="165"/>
                </a:xfrm>
                <a:custGeom>
                  <a:avLst/>
                  <a:gdLst>
                    <a:gd name="T0" fmla="*/ 0 w 229"/>
                    <a:gd name="T1" fmla="*/ 162 h 165"/>
                    <a:gd name="T2" fmla="*/ 229 w 229"/>
                    <a:gd name="T3" fmla="*/ 0 h 165"/>
                    <a:gd name="T4" fmla="*/ 229 w 229"/>
                    <a:gd name="T5" fmla="*/ 0 h 165"/>
                    <a:gd name="T6" fmla="*/ 0 w 229"/>
                    <a:gd name="T7" fmla="*/ 165 h 165"/>
                    <a:gd name="T8" fmla="*/ 0 w 229"/>
                    <a:gd name="T9" fmla="*/ 162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9" h="165">
                      <a:moveTo>
                        <a:pt x="0" y="162"/>
                      </a:moveTo>
                      <a:lnTo>
                        <a:pt x="229" y="0"/>
                      </a:lnTo>
                      <a:lnTo>
                        <a:pt x="0" y="165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258" name="Freeform 607"/>
                <p:cNvSpPr>
                  <a:spLocks/>
                </p:cNvSpPr>
                <p:nvPr/>
              </p:nvSpPr>
              <p:spPr bwMode="auto">
                <a:xfrm>
                  <a:off x="3980" y="2217"/>
                  <a:ext cx="104" cy="94"/>
                </a:xfrm>
                <a:custGeom>
                  <a:avLst/>
                  <a:gdLst>
                    <a:gd name="T0" fmla="*/ 0 w 104"/>
                    <a:gd name="T1" fmla="*/ 16 h 94"/>
                    <a:gd name="T2" fmla="*/ 104 w 104"/>
                    <a:gd name="T3" fmla="*/ 0 h 94"/>
                    <a:gd name="T4" fmla="*/ 55 w 104"/>
                    <a:gd name="T5" fmla="*/ 94 h 94"/>
                    <a:gd name="T6" fmla="*/ 0 w 104"/>
                    <a:gd name="T7" fmla="*/ 16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4" h="94">
                      <a:moveTo>
                        <a:pt x="0" y="16"/>
                      </a:moveTo>
                      <a:lnTo>
                        <a:pt x="104" y="0"/>
                      </a:lnTo>
                      <a:lnTo>
                        <a:pt x="55" y="9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7899" name="Freeform 609"/>
              <p:cNvSpPr>
                <a:spLocks noEditPoints="1"/>
              </p:cNvSpPr>
              <p:nvPr/>
            </p:nvSpPr>
            <p:spPr bwMode="auto">
              <a:xfrm>
                <a:off x="6832600" y="3852863"/>
                <a:ext cx="153988" cy="1463675"/>
              </a:xfrm>
              <a:custGeom>
                <a:avLst/>
                <a:gdLst>
                  <a:gd name="T0" fmla="*/ 2147483646 w 97"/>
                  <a:gd name="T1" fmla="*/ 2147483646 h 922"/>
                  <a:gd name="T2" fmla="*/ 2147483646 w 97"/>
                  <a:gd name="T3" fmla="*/ 2147483646 h 922"/>
                  <a:gd name="T4" fmla="*/ 2147483646 w 97"/>
                  <a:gd name="T5" fmla="*/ 2147483646 h 922"/>
                  <a:gd name="T6" fmla="*/ 2147483646 w 97"/>
                  <a:gd name="T7" fmla="*/ 2147483646 h 922"/>
                  <a:gd name="T8" fmla="*/ 2147483646 w 97"/>
                  <a:gd name="T9" fmla="*/ 2147483646 h 922"/>
                  <a:gd name="T10" fmla="*/ 2147483646 w 97"/>
                  <a:gd name="T11" fmla="*/ 2147483646 h 922"/>
                  <a:gd name="T12" fmla="*/ 2147483646 w 97"/>
                  <a:gd name="T13" fmla="*/ 0 h 922"/>
                  <a:gd name="T14" fmla="*/ 0 w 97"/>
                  <a:gd name="T15" fmla="*/ 2147483646 h 922"/>
                  <a:gd name="T16" fmla="*/ 2147483646 w 97"/>
                  <a:gd name="T17" fmla="*/ 2147483646 h 9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922">
                    <a:moveTo>
                      <a:pt x="49" y="922"/>
                    </a:moveTo>
                    <a:lnTo>
                      <a:pt x="49" y="42"/>
                    </a:lnTo>
                    <a:lnTo>
                      <a:pt x="49" y="922"/>
                    </a:lnTo>
                    <a:close/>
                    <a:moveTo>
                      <a:pt x="97" y="97"/>
                    </a:moveTo>
                    <a:lnTo>
                      <a:pt x="49" y="0"/>
                    </a:lnTo>
                    <a:lnTo>
                      <a:pt x="0" y="97"/>
                    </a:lnTo>
                    <a:lnTo>
                      <a:pt x="97" y="97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0" name="Rectangle 610"/>
              <p:cNvSpPr>
                <a:spLocks noChangeArrowheads="1"/>
              </p:cNvSpPr>
              <p:nvPr/>
            </p:nvSpPr>
            <p:spPr bwMode="auto">
              <a:xfrm>
                <a:off x="6910388" y="3919538"/>
                <a:ext cx="1587" cy="1397000"/>
              </a:xfrm>
              <a:prstGeom prst="rect">
                <a:avLst/>
              </a:prstGeom>
              <a:noFill/>
              <a:ln w="20638">
                <a:solidFill>
                  <a:srgbClr val="00A0E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01" name="Freeform 611"/>
              <p:cNvSpPr>
                <a:spLocks/>
              </p:cNvSpPr>
              <p:nvPr/>
            </p:nvSpPr>
            <p:spPr bwMode="auto">
              <a:xfrm>
                <a:off x="6832600" y="3852863"/>
                <a:ext cx="153988" cy="153987"/>
              </a:xfrm>
              <a:custGeom>
                <a:avLst/>
                <a:gdLst>
                  <a:gd name="T0" fmla="*/ 2147483646 w 97"/>
                  <a:gd name="T1" fmla="*/ 2147483646 h 97"/>
                  <a:gd name="T2" fmla="*/ 2147483646 w 97"/>
                  <a:gd name="T3" fmla="*/ 0 h 97"/>
                  <a:gd name="T4" fmla="*/ 0 w 97"/>
                  <a:gd name="T5" fmla="*/ 2147483646 h 97"/>
                  <a:gd name="T6" fmla="*/ 2147483646 w 97"/>
                  <a:gd name="T7" fmla="*/ 2147483646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97" y="97"/>
                    </a:moveTo>
                    <a:lnTo>
                      <a:pt x="49" y="0"/>
                    </a:lnTo>
                    <a:lnTo>
                      <a:pt x="0" y="97"/>
                    </a:lnTo>
                    <a:lnTo>
                      <a:pt x="97" y="97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2" name="Freeform 612"/>
              <p:cNvSpPr>
                <a:spLocks noEditPoints="1"/>
              </p:cNvSpPr>
              <p:nvPr/>
            </p:nvSpPr>
            <p:spPr bwMode="auto">
              <a:xfrm>
                <a:off x="6483350" y="3584575"/>
                <a:ext cx="420688" cy="298450"/>
              </a:xfrm>
              <a:custGeom>
                <a:avLst/>
                <a:gdLst>
                  <a:gd name="T0" fmla="*/ 2147483646 w 265"/>
                  <a:gd name="T1" fmla="*/ 2147483646 h 188"/>
                  <a:gd name="T2" fmla="*/ 2147483646 w 265"/>
                  <a:gd name="T3" fmla="*/ 2147483646 h 188"/>
                  <a:gd name="T4" fmla="*/ 2147483646 w 265"/>
                  <a:gd name="T5" fmla="*/ 2147483646 h 188"/>
                  <a:gd name="T6" fmla="*/ 2147483646 w 265"/>
                  <a:gd name="T7" fmla="*/ 2147483646 h 188"/>
                  <a:gd name="T8" fmla="*/ 2147483646 w 265"/>
                  <a:gd name="T9" fmla="*/ 2147483646 h 188"/>
                  <a:gd name="T10" fmla="*/ 2147483646 w 265"/>
                  <a:gd name="T11" fmla="*/ 2147483646 h 188"/>
                  <a:gd name="T12" fmla="*/ 0 w 265"/>
                  <a:gd name="T13" fmla="*/ 0 h 188"/>
                  <a:gd name="T14" fmla="*/ 2147483646 w 265"/>
                  <a:gd name="T15" fmla="*/ 2147483646 h 188"/>
                  <a:gd name="T16" fmla="*/ 2147483646 w 265"/>
                  <a:gd name="T17" fmla="*/ 2147483646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5" h="188">
                    <a:moveTo>
                      <a:pt x="265" y="188"/>
                    </a:moveTo>
                    <a:lnTo>
                      <a:pt x="32" y="23"/>
                    </a:lnTo>
                    <a:lnTo>
                      <a:pt x="32" y="26"/>
                    </a:lnTo>
                    <a:lnTo>
                      <a:pt x="262" y="188"/>
                    </a:lnTo>
                    <a:lnTo>
                      <a:pt x="265" y="188"/>
                    </a:lnTo>
                    <a:close/>
                    <a:moveTo>
                      <a:pt x="104" y="17"/>
                    </a:moveTo>
                    <a:lnTo>
                      <a:pt x="0" y="0"/>
                    </a:lnTo>
                    <a:lnTo>
                      <a:pt x="49" y="94"/>
                    </a:lnTo>
                    <a:lnTo>
                      <a:pt x="104" y="17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3" name="Freeform 613"/>
              <p:cNvSpPr>
                <a:spLocks/>
              </p:cNvSpPr>
              <p:nvPr/>
            </p:nvSpPr>
            <p:spPr bwMode="auto">
              <a:xfrm>
                <a:off x="6534150" y="3621088"/>
                <a:ext cx="369888" cy="261937"/>
              </a:xfrm>
              <a:custGeom>
                <a:avLst/>
                <a:gdLst>
                  <a:gd name="T0" fmla="*/ 2147483646 w 233"/>
                  <a:gd name="T1" fmla="*/ 2147483646 h 165"/>
                  <a:gd name="T2" fmla="*/ 0 w 233"/>
                  <a:gd name="T3" fmla="*/ 0 h 165"/>
                  <a:gd name="T4" fmla="*/ 0 w 233"/>
                  <a:gd name="T5" fmla="*/ 2147483646 h 165"/>
                  <a:gd name="T6" fmla="*/ 2147483646 w 233"/>
                  <a:gd name="T7" fmla="*/ 2147483646 h 165"/>
                  <a:gd name="T8" fmla="*/ 2147483646 w 233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3" h="165">
                    <a:moveTo>
                      <a:pt x="233" y="165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30" y="165"/>
                    </a:lnTo>
                    <a:lnTo>
                      <a:pt x="233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4" name="Freeform 614"/>
              <p:cNvSpPr>
                <a:spLocks/>
              </p:cNvSpPr>
              <p:nvPr/>
            </p:nvSpPr>
            <p:spPr bwMode="auto">
              <a:xfrm>
                <a:off x="6483350" y="3584575"/>
                <a:ext cx="165100" cy="149225"/>
              </a:xfrm>
              <a:custGeom>
                <a:avLst/>
                <a:gdLst>
                  <a:gd name="T0" fmla="*/ 2147483646 w 104"/>
                  <a:gd name="T1" fmla="*/ 2147483646 h 94"/>
                  <a:gd name="T2" fmla="*/ 0 w 104"/>
                  <a:gd name="T3" fmla="*/ 0 h 94"/>
                  <a:gd name="T4" fmla="*/ 2147483646 w 104"/>
                  <a:gd name="T5" fmla="*/ 2147483646 h 94"/>
                  <a:gd name="T6" fmla="*/ 2147483646 w 104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94">
                    <a:moveTo>
                      <a:pt x="104" y="17"/>
                    </a:moveTo>
                    <a:lnTo>
                      <a:pt x="0" y="0"/>
                    </a:lnTo>
                    <a:lnTo>
                      <a:pt x="49" y="94"/>
                    </a:lnTo>
                    <a:lnTo>
                      <a:pt x="104" y="17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5" name="Freeform 615"/>
              <p:cNvSpPr>
                <a:spLocks noEditPoints="1"/>
              </p:cNvSpPr>
              <p:nvPr/>
            </p:nvSpPr>
            <p:spPr bwMode="auto">
              <a:xfrm>
                <a:off x="2616200" y="2470150"/>
                <a:ext cx="420688" cy="298450"/>
              </a:xfrm>
              <a:custGeom>
                <a:avLst/>
                <a:gdLst>
                  <a:gd name="T0" fmla="*/ 0 w 265"/>
                  <a:gd name="T1" fmla="*/ 2147483646 h 188"/>
                  <a:gd name="T2" fmla="*/ 2147483646 w 265"/>
                  <a:gd name="T3" fmla="*/ 2147483646 h 188"/>
                  <a:gd name="T4" fmla="*/ 2147483646 w 265"/>
                  <a:gd name="T5" fmla="*/ 2147483646 h 188"/>
                  <a:gd name="T6" fmla="*/ 0 w 265"/>
                  <a:gd name="T7" fmla="*/ 2147483646 h 188"/>
                  <a:gd name="T8" fmla="*/ 2147483646 w 265"/>
                  <a:gd name="T9" fmla="*/ 2147483646 h 188"/>
                  <a:gd name="T10" fmla="*/ 2147483646 w 265"/>
                  <a:gd name="T11" fmla="*/ 0 h 188"/>
                  <a:gd name="T12" fmla="*/ 2147483646 w 265"/>
                  <a:gd name="T13" fmla="*/ 2147483646 h 188"/>
                  <a:gd name="T14" fmla="*/ 2147483646 w 265"/>
                  <a:gd name="T15" fmla="*/ 2147483646 h 1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5" h="188">
                    <a:moveTo>
                      <a:pt x="0" y="188"/>
                    </a:moveTo>
                    <a:lnTo>
                      <a:pt x="233" y="23"/>
                    </a:lnTo>
                    <a:lnTo>
                      <a:pt x="233" y="26"/>
                    </a:lnTo>
                    <a:lnTo>
                      <a:pt x="0" y="188"/>
                    </a:lnTo>
                    <a:close/>
                    <a:moveTo>
                      <a:pt x="161" y="16"/>
                    </a:moveTo>
                    <a:lnTo>
                      <a:pt x="265" y="0"/>
                    </a:lnTo>
                    <a:lnTo>
                      <a:pt x="213" y="94"/>
                    </a:lnTo>
                    <a:lnTo>
                      <a:pt x="161" y="16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6" name="Freeform 616"/>
              <p:cNvSpPr>
                <a:spLocks/>
              </p:cNvSpPr>
              <p:nvPr/>
            </p:nvSpPr>
            <p:spPr bwMode="auto">
              <a:xfrm>
                <a:off x="2616200" y="2506663"/>
                <a:ext cx="369888" cy="261937"/>
              </a:xfrm>
              <a:custGeom>
                <a:avLst/>
                <a:gdLst>
                  <a:gd name="T0" fmla="*/ 0 w 233"/>
                  <a:gd name="T1" fmla="*/ 2147483646 h 165"/>
                  <a:gd name="T2" fmla="*/ 2147483646 w 233"/>
                  <a:gd name="T3" fmla="*/ 0 h 165"/>
                  <a:gd name="T4" fmla="*/ 2147483646 w 233"/>
                  <a:gd name="T5" fmla="*/ 2147483646 h 165"/>
                  <a:gd name="T6" fmla="*/ 0 w 233"/>
                  <a:gd name="T7" fmla="*/ 2147483646 h 165"/>
                  <a:gd name="T8" fmla="*/ 0 w 233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3" h="165">
                    <a:moveTo>
                      <a:pt x="0" y="165"/>
                    </a:moveTo>
                    <a:lnTo>
                      <a:pt x="233" y="0"/>
                    </a:lnTo>
                    <a:lnTo>
                      <a:pt x="233" y="3"/>
                    </a:lnTo>
                    <a:lnTo>
                      <a:pt x="0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7" name="Freeform 617"/>
              <p:cNvSpPr>
                <a:spLocks/>
              </p:cNvSpPr>
              <p:nvPr/>
            </p:nvSpPr>
            <p:spPr bwMode="auto">
              <a:xfrm>
                <a:off x="2871788" y="2470150"/>
                <a:ext cx="165100" cy="149225"/>
              </a:xfrm>
              <a:custGeom>
                <a:avLst/>
                <a:gdLst>
                  <a:gd name="T0" fmla="*/ 0 w 104"/>
                  <a:gd name="T1" fmla="*/ 2147483646 h 94"/>
                  <a:gd name="T2" fmla="*/ 2147483646 w 104"/>
                  <a:gd name="T3" fmla="*/ 0 h 94"/>
                  <a:gd name="T4" fmla="*/ 2147483646 w 104"/>
                  <a:gd name="T5" fmla="*/ 2147483646 h 94"/>
                  <a:gd name="T6" fmla="*/ 0 w 104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94">
                    <a:moveTo>
                      <a:pt x="0" y="16"/>
                    </a:moveTo>
                    <a:lnTo>
                      <a:pt x="104" y="0"/>
                    </a:lnTo>
                    <a:lnTo>
                      <a:pt x="52" y="94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8" name="Freeform 618"/>
              <p:cNvSpPr>
                <a:spLocks noEditPoints="1"/>
              </p:cNvSpPr>
              <p:nvPr/>
            </p:nvSpPr>
            <p:spPr bwMode="auto">
              <a:xfrm>
                <a:off x="3843338" y="2449513"/>
                <a:ext cx="415925" cy="298450"/>
              </a:xfrm>
              <a:custGeom>
                <a:avLst/>
                <a:gdLst>
                  <a:gd name="T0" fmla="*/ 0 w 262"/>
                  <a:gd name="T1" fmla="*/ 2147483646 h 188"/>
                  <a:gd name="T2" fmla="*/ 2147483646 w 262"/>
                  <a:gd name="T3" fmla="*/ 2147483646 h 188"/>
                  <a:gd name="T4" fmla="*/ 2147483646 w 262"/>
                  <a:gd name="T5" fmla="*/ 2147483646 h 188"/>
                  <a:gd name="T6" fmla="*/ 0 w 262"/>
                  <a:gd name="T7" fmla="*/ 2147483646 h 188"/>
                  <a:gd name="T8" fmla="*/ 0 w 262"/>
                  <a:gd name="T9" fmla="*/ 2147483646 h 188"/>
                  <a:gd name="T10" fmla="*/ 2147483646 w 262"/>
                  <a:gd name="T11" fmla="*/ 2147483646 h 188"/>
                  <a:gd name="T12" fmla="*/ 2147483646 w 262"/>
                  <a:gd name="T13" fmla="*/ 0 h 188"/>
                  <a:gd name="T14" fmla="*/ 2147483646 w 262"/>
                  <a:gd name="T15" fmla="*/ 2147483646 h 188"/>
                  <a:gd name="T16" fmla="*/ 2147483646 w 262"/>
                  <a:gd name="T17" fmla="*/ 2147483646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2" h="188">
                    <a:moveTo>
                      <a:pt x="0" y="188"/>
                    </a:moveTo>
                    <a:lnTo>
                      <a:pt x="230" y="23"/>
                    </a:lnTo>
                    <a:lnTo>
                      <a:pt x="0" y="188"/>
                    </a:lnTo>
                    <a:close/>
                    <a:moveTo>
                      <a:pt x="158" y="16"/>
                    </a:moveTo>
                    <a:lnTo>
                      <a:pt x="262" y="0"/>
                    </a:lnTo>
                    <a:lnTo>
                      <a:pt x="213" y="94"/>
                    </a:lnTo>
                    <a:lnTo>
                      <a:pt x="158" y="16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09" name="Freeform 619"/>
              <p:cNvSpPr>
                <a:spLocks/>
              </p:cNvSpPr>
              <p:nvPr/>
            </p:nvSpPr>
            <p:spPr bwMode="auto">
              <a:xfrm>
                <a:off x="3843338" y="2486025"/>
                <a:ext cx="365125" cy="261938"/>
              </a:xfrm>
              <a:custGeom>
                <a:avLst/>
                <a:gdLst>
                  <a:gd name="T0" fmla="*/ 0 w 230"/>
                  <a:gd name="T1" fmla="*/ 2147483646 h 165"/>
                  <a:gd name="T2" fmla="*/ 2147483646 w 230"/>
                  <a:gd name="T3" fmla="*/ 0 h 165"/>
                  <a:gd name="T4" fmla="*/ 2147483646 w 230"/>
                  <a:gd name="T5" fmla="*/ 0 h 165"/>
                  <a:gd name="T6" fmla="*/ 0 w 230"/>
                  <a:gd name="T7" fmla="*/ 2147483646 h 165"/>
                  <a:gd name="T8" fmla="*/ 0 w 230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165">
                    <a:moveTo>
                      <a:pt x="0" y="165"/>
                    </a:moveTo>
                    <a:lnTo>
                      <a:pt x="230" y="0"/>
                    </a:lnTo>
                    <a:lnTo>
                      <a:pt x="0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0" name="Freeform 620"/>
              <p:cNvSpPr>
                <a:spLocks/>
              </p:cNvSpPr>
              <p:nvPr/>
            </p:nvSpPr>
            <p:spPr bwMode="auto">
              <a:xfrm>
                <a:off x="4094163" y="2449513"/>
                <a:ext cx="165100" cy="149225"/>
              </a:xfrm>
              <a:custGeom>
                <a:avLst/>
                <a:gdLst>
                  <a:gd name="T0" fmla="*/ 0 w 104"/>
                  <a:gd name="T1" fmla="*/ 2147483646 h 94"/>
                  <a:gd name="T2" fmla="*/ 2147483646 w 104"/>
                  <a:gd name="T3" fmla="*/ 0 h 94"/>
                  <a:gd name="T4" fmla="*/ 2147483646 w 104"/>
                  <a:gd name="T5" fmla="*/ 2147483646 h 94"/>
                  <a:gd name="T6" fmla="*/ 0 w 104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94">
                    <a:moveTo>
                      <a:pt x="0" y="16"/>
                    </a:moveTo>
                    <a:lnTo>
                      <a:pt x="104" y="0"/>
                    </a:lnTo>
                    <a:lnTo>
                      <a:pt x="55" y="94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1" name="Freeform 621"/>
              <p:cNvSpPr>
                <a:spLocks noEditPoints="1"/>
              </p:cNvSpPr>
              <p:nvPr/>
            </p:nvSpPr>
            <p:spPr bwMode="auto">
              <a:xfrm>
                <a:off x="3165475" y="2398713"/>
                <a:ext cx="806450" cy="149225"/>
              </a:xfrm>
              <a:custGeom>
                <a:avLst/>
                <a:gdLst>
                  <a:gd name="T0" fmla="*/ 0 w 508"/>
                  <a:gd name="T1" fmla="*/ 2147483646 h 94"/>
                  <a:gd name="T2" fmla="*/ 2147483646 w 508"/>
                  <a:gd name="T3" fmla="*/ 2147483646 h 94"/>
                  <a:gd name="T4" fmla="*/ 2147483646 w 508"/>
                  <a:gd name="T5" fmla="*/ 2147483646 h 94"/>
                  <a:gd name="T6" fmla="*/ 0 w 508"/>
                  <a:gd name="T7" fmla="*/ 2147483646 h 94"/>
                  <a:gd name="T8" fmla="*/ 0 w 508"/>
                  <a:gd name="T9" fmla="*/ 2147483646 h 94"/>
                  <a:gd name="T10" fmla="*/ 2147483646 w 508"/>
                  <a:gd name="T11" fmla="*/ 0 h 94"/>
                  <a:gd name="T12" fmla="*/ 2147483646 w 508"/>
                  <a:gd name="T13" fmla="*/ 2147483646 h 94"/>
                  <a:gd name="T14" fmla="*/ 2147483646 w 508"/>
                  <a:gd name="T15" fmla="*/ 2147483646 h 94"/>
                  <a:gd name="T16" fmla="*/ 2147483646 w 508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8" h="94">
                    <a:moveTo>
                      <a:pt x="0" y="51"/>
                    </a:moveTo>
                    <a:lnTo>
                      <a:pt x="469" y="45"/>
                    </a:lnTo>
                    <a:lnTo>
                      <a:pt x="469" y="48"/>
                    </a:lnTo>
                    <a:lnTo>
                      <a:pt x="0" y="55"/>
                    </a:lnTo>
                    <a:lnTo>
                      <a:pt x="0" y="51"/>
                    </a:lnTo>
                    <a:close/>
                    <a:moveTo>
                      <a:pt x="414" y="0"/>
                    </a:moveTo>
                    <a:lnTo>
                      <a:pt x="508" y="45"/>
                    </a:lnTo>
                    <a:lnTo>
                      <a:pt x="414" y="94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2" name="Freeform 622"/>
              <p:cNvSpPr>
                <a:spLocks/>
              </p:cNvSpPr>
              <p:nvPr/>
            </p:nvSpPr>
            <p:spPr bwMode="auto">
              <a:xfrm>
                <a:off x="3165475" y="2470150"/>
                <a:ext cx="744538" cy="15875"/>
              </a:xfrm>
              <a:custGeom>
                <a:avLst/>
                <a:gdLst>
                  <a:gd name="T0" fmla="*/ 0 w 469"/>
                  <a:gd name="T1" fmla="*/ 2147483646 h 10"/>
                  <a:gd name="T2" fmla="*/ 2147483646 w 469"/>
                  <a:gd name="T3" fmla="*/ 0 h 10"/>
                  <a:gd name="T4" fmla="*/ 2147483646 w 469"/>
                  <a:gd name="T5" fmla="*/ 2147483646 h 10"/>
                  <a:gd name="T6" fmla="*/ 0 w 469"/>
                  <a:gd name="T7" fmla="*/ 2147483646 h 10"/>
                  <a:gd name="T8" fmla="*/ 0 w 469"/>
                  <a:gd name="T9" fmla="*/ 2147483646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9" h="10">
                    <a:moveTo>
                      <a:pt x="0" y="6"/>
                    </a:moveTo>
                    <a:lnTo>
                      <a:pt x="469" y="0"/>
                    </a:lnTo>
                    <a:lnTo>
                      <a:pt x="469" y="3"/>
                    </a:lnTo>
                    <a:lnTo>
                      <a:pt x="0" y="1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3" name="Freeform 623"/>
              <p:cNvSpPr>
                <a:spLocks/>
              </p:cNvSpPr>
              <p:nvPr/>
            </p:nvSpPr>
            <p:spPr bwMode="auto">
              <a:xfrm>
                <a:off x="3822700" y="2398713"/>
                <a:ext cx="149225" cy="149225"/>
              </a:xfrm>
              <a:custGeom>
                <a:avLst/>
                <a:gdLst>
                  <a:gd name="T0" fmla="*/ 0 w 94"/>
                  <a:gd name="T1" fmla="*/ 0 h 94"/>
                  <a:gd name="T2" fmla="*/ 2147483646 w 94"/>
                  <a:gd name="T3" fmla="*/ 2147483646 h 94"/>
                  <a:gd name="T4" fmla="*/ 0 w 94"/>
                  <a:gd name="T5" fmla="*/ 2147483646 h 94"/>
                  <a:gd name="T6" fmla="*/ 0 w 94"/>
                  <a:gd name="T7" fmla="*/ 0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4">
                    <a:moveTo>
                      <a:pt x="0" y="0"/>
                    </a:moveTo>
                    <a:lnTo>
                      <a:pt x="94" y="45"/>
                    </a:lnTo>
                    <a:lnTo>
                      <a:pt x="0" y="9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4" name="Freeform 624"/>
              <p:cNvSpPr>
                <a:spLocks noEditPoints="1"/>
              </p:cNvSpPr>
              <p:nvPr/>
            </p:nvSpPr>
            <p:spPr bwMode="auto">
              <a:xfrm>
                <a:off x="5949950" y="2449513"/>
                <a:ext cx="415925" cy="298450"/>
              </a:xfrm>
              <a:custGeom>
                <a:avLst/>
                <a:gdLst>
                  <a:gd name="T0" fmla="*/ 2147483646 w 262"/>
                  <a:gd name="T1" fmla="*/ 2147483646 h 188"/>
                  <a:gd name="T2" fmla="*/ 2147483646 w 262"/>
                  <a:gd name="T3" fmla="*/ 2147483646 h 188"/>
                  <a:gd name="T4" fmla="*/ 2147483646 w 262"/>
                  <a:gd name="T5" fmla="*/ 2147483646 h 188"/>
                  <a:gd name="T6" fmla="*/ 2147483646 w 262"/>
                  <a:gd name="T7" fmla="*/ 2147483646 h 188"/>
                  <a:gd name="T8" fmla="*/ 2147483646 w 262"/>
                  <a:gd name="T9" fmla="*/ 2147483646 h 188"/>
                  <a:gd name="T10" fmla="*/ 2147483646 w 262"/>
                  <a:gd name="T11" fmla="*/ 2147483646 h 188"/>
                  <a:gd name="T12" fmla="*/ 0 w 262"/>
                  <a:gd name="T13" fmla="*/ 0 h 188"/>
                  <a:gd name="T14" fmla="*/ 2147483646 w 262"/>
                  <a:gd name="T15" fmla="*/ 2147483646 h 188"/>
                  <a:gd name="T16" fmla="*/ 2147483646 w 262"/>
                  <a:gd name="T17" fmla="*/ 2147483646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2" h="188">
                    <a:moveTo>
                      <a:pt x="262" y="188"/>
                    </a:moveTo>
                    <a:lnTo>
                      <a:pt x="32" y="23"/>
                    </a:lnTo>
                    <a:lnTo>
                      <a:pt x="262" y="188"/>
                    </a:lnTo>
                    <a:close/>
                    <a:moveTo>
                      <a:pt x="103" y="16"/>
                    </a:moveTo>
                    <a:lnTo>
                      <a:pt x="0" y="0"/>
                    </a:lnTo>
                    <a:lnTo>
                      <a:pt x="48" y="94"/>
                    </a:lnTo>
                    <a:lnTo>
                      <a:pt x="103" y="16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5" name="Freeform 625"/>
              <p:cNvSpPr>
                <a:spLocks/>
              </p:cNvSpPr>
              <p:nvPr/>
            </p:nvSpPr>
            <p:spPr bwMode="auto">
              <a:xfrm>
                <a:off x="6000750" y="2486025"/>
                <a:ext cx="365125" cy="261938"/>
              </a:xfrm>
              <a:custGeom>
                <a:avLst/>
                <a:gdLst>
                  <a:gd name="T0" fmla="*/ 2147483646 w 230"/>
                  <a:gd name="T1" fmla="*/ 2147483646 h 165"/>
                  <a:gd name="T2" fmla="*/ 0 w 230"/>
                  <a:gd name="T3" fmla="*/ 0 h 165"/>
                  <a:gd name="T4" fmla="*/ 0 w 230"/>
                  <a:gd name="T5" fmla="*/ 0 h 165"/>
                  <a:gd name="T6" fmla="*/ 2147483646 w 230"/>
                  <a:gd name="T7" fmla="*/ 2147483646 h 165"/>
                  <a:gd name="T8" fmla="*/ 2147483646 w 230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165">
                    <a:moveTo>
                      <a:pt x="230" y="165"/>
                    </a:moveTo>
                    <a:lnTo>
                      <a:pt x="0" y="0"/>
                    </a:lnTo>
                    <a:lnTo>
                      <a:pt x="230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6" name="Freeform 626"/>
              <p:cNvSpPr>
                <a:spLocks/>
              </p:cNvSpPr>
              <p:nvPr/>
            </p:nvSpPr>
            <p:spPr bwMode="auto">
              <a:xfrm>
                <a:off x="5949950" y="2449513"/>
                <a:ext cx="163513" cy="149225"/>
              </a:xfrm>
              <a:custGeom>
                <a:avLst/>
                <a:gdLst>
                  <a:gd name="T0" fmla="*/ 2147483646 w 103"/>
                  <a:gd name="T1" fmla="*/ 2147483646 h 94"/>
                  <a:gd name="T2" fmla="*/ 0 w 103"/>
                  <a:gd name="T3" fmla="*/ 0 h 94"/>
                  <a:gd name="T4" fmla="*/ 2147483646 w 103"/>
                  <a:gd name="T5" fmla="*/ 2147483646 h 94"/>
                  <a:gd name="T6" fmla="*/ 2147483646 w 103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94">
                    <a:moveTo>
                      <a:pt x="103" y="16"/>
                    </a:moveTo>
                    <a:lnTo>
                      <a:pt x="0" y="0"/>
                    </a:lnTo>
                    <a:lnTo>
                      <a:pt x="48" y="94"/>
                    </a:lnTo>
                    <a:lnTo>
                      <a:pt x="103" y="1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7" name="Freeform 627"/>
              <p:cNvSpPr>
                <a:spLocks noEditPoints="1"/>
              </p:cNvSpPr>
              <p:nvPr/>
            </p:nvSpPr>
            <p:spPr bwMode="auto">
              <a:xfrm>
                <a:off x="4721225" y="2428875"/>
                <a:ext cx="422275" cy="298450"/>
              </a:xfrm>
              <a:custGeom>
                <a:avLst/>
                <a:gdLst>
                  <a:gd name="T0" fmla="*/ 2147483646 w 266"/>
                  <a:gd name="T1" fmla="*/ 2147483646 h 188"/>
                  <a:gd name="T2" fmla="*/ 2147483646 w 266"/>
                  <a:gd name="T3" fmla="*/ 2147483646 h 188"/>
                  <a:gd name="T4" fmla="*/ 2147483646 w 266"/>
                  <a:gd name="T5" fmla="*/ 2147483646 h 188"/>
                  <a:gd name="T6" fmla="*/ 2147483646 w 266"/>
                  <a:gd name="T7" fmla="*/ 2147483646 h 188"/>
                  <a:gd name="T8" fmla="*/ 2147483646 w 266"/>
                  <a:gd name="T9" fmla="*/ 2147483646 h 188"/>
                  <a:gd name="T10" fmla="*/ 2147483646 w 266"/>
                  <a:gd name="T11" fmla="*/ 2147483646 h 188"/>
                  <a:gd name="T12" fmla="*/ 0 w 266"/>
                  <a:gd name="T13" fmla="*/ 0 h 188"/>
                  <a:gd name="T14" fmla="*/ 2147483646 w 266"/>
                  <a:gd name="T15" fmla="*/ 2147483646 h 188"/>
                  <a:gd name="T16" fmla="*/ 2147483646 w 266"/>
                  <a:gd name="T17" fmla="*/ 2147483646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6" h="188">
                    <a:moveTo>
                      <a:pt x="266" y="188"/>
                    </a:moveTo>
                    <a:lnTo>
                      <a:pt x="33" y="23"/>
                    </a:lnTo>
                    <a:lnTo>
                      <a:pt x="266" y="188"/>
                    </a:lnTo>
                    <a:close/>
                    <a:moveTo>
                      <a:pt x="107" y="16"/>
                    </a:moveTo>
                    <a:lnTo>
                      <a:pt x="0" y="0"/>
                    </a:lnTo>
                    <a:lnTo>
                      <a:pt x="52" y="94"/>
                    </a:lnTo>
                    <a:lnTo>
                      <a:pt x="107" y="16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8" name="Freeform 628"/>
              <p:cNvSpPr>
                <a:spLocks/>
              </p:cNvSpPr>
              <p:nvPr/>
            </p:nvSpPr>
            <p:spPr bwMode="auto">
              <a:xfrm>
                <a:off x="4773613" y="2465388"/>
                <a:ext cx="369887" cy="261937"/>
              </a:xfrm>
              <a:custGeom>
                <a:avLst/>
                <a:gdLst>
                  <a:gd name="T0" fmla="*/ 2147483646 w 233"/>
                  <a:gd name="T1" fmla="*/ 2147483646 h 165"/>
                  <a:gd name="T2" fmla="*/ 0 w 233"/>
                  <a:gd name="T3" fmla="*/ 0 h 165"/>
                  <a:gd name="T4" fmla="*/ 0 w 233"/>
                  <a:gd name="T5" fmla="*/ 0 h 165"/>
                  <a:gd name="T6" fmla="*/ 2147483646 w 233"/>
                  <a:gd name="T7" fmla="*/ 2147483646 h 165"/>
                  <a:gd name="T8" fmla="*/ 2147483646 w 233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3" h="165">
                    <a:moveTo>
                      <a:pt x="233" y="165"/>
                    </a:moveTo>
                    <a:lnTo>
                      <a:pt x="0" y="0"/>
                    </a:lnTo>
                    <a:lnTo>
                      <a:pt x="233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9" name="Freeform 629"/>
              <p:cNvSpPr>
                <a:spLocks/>
              </p:cNvSpPr>
              <p:nvPr/>
            </p:nvSpPr>
            <p:spPr bwMode="auto">
              <a:xfrm>
                <a:off x="4721225" y="2428875"/>
                <a:ext cx="169863" cy="149225"/>
              </a:xfrm>
              <a:custGeom>
                <a:avLst/>
                <a:gdLst>
                  <a:gd name="T0" fmla="*/ 2147483646 w 107"/>
                  <a:gd name="T1" fmla="*/ 2147483646 h 94"/>
                  <a:gd name="T2" fmla="*/ 0 w 107"/>
                  <a:gd name="T3" fmla="*/ 0 h 94"/>
                  <a:gd name="T4" fmla="*/ 2147483646 w 107"/>
                  <a:gd name="T5" fmla="*/ 2147483646 h 94"/>
                  <a:gd name="T6" fmla="*/ 2147483646 w 107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7" h="94">
                    <a:moveTo>
                      <a:pt x="107" y="16"/>
                    </a:moveTo>
                    <a:lnTo>
                      <a:pt x="0" y="0"/>
                    </a:lnTo>
                    <a:lnTo>
                      <a:pt x="52" y="94"/>
                    </a:lnTo>
                    <a:lnTo>
                      <a:pt x="107" y="1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20" name="Freeform 630"/>
              <p:cNvSpPr>
                <a:spLocks noEditPoints="1"/>
              </p:cNvSpPr>
              <p:nvPr/>
            </p:nvSpPr>
            <p:spPr bwMode="auto">
              <a:xfrm>
                <a:off x="5008563" y="2378075"/>
                <a:ext cx="812800" cy="149225"/>
              </a:xfrm>
              <a:custGeom>
                <a:avLst/>
                <a:gdLst>
                  <a:gd name="T0" fmla="*/ 2147483646 w 512"/>
                  <a:gd name="T1" fmla="*/ 2147483646 h 94"/>
                  <a:gd name="T2" fmla="*/ 2147483646 w 512"/>
                  <a:gd name="T3" fmla="*/ 2147483646 h 94"/>
                  <a:gd name="T4" fmla="*/ 2147483646 w 512"/>
                  <a:gd name="T5" fmla="*/ 2147483646 h 94"/>
                  <a:gd name="T6" fmla="*/ 2147483646 w 512"/>
                  <a:gd name="T7" fmla="*/ 2147483646 h 94"/>
                  <a:gd name="T8" fmla="*/ 2147483646 w 512"/>
                  <a:gd name="T9" fmla="*/ 2147483646 h 94"/>
                  <a:gd name="T10" fmla="*/ 2147483646 w 512"/>
                  <a:gd name="T11" fmla="*/ 0 h 94"/>
                  <a:gd name="T12" fmla="*/ 0 w 512"/>
                  <a:gd name="T13" fmla="*/ 2147483646 h 94"/>
                  <a:gd name="T14" fmla="*/ 2147483646 w 512"/>
                  <a:gd name="T15" fmla="*/ 2147483646 h 94"/>
                  <a:gd name="T16" fmla="*/ 2147483646 w 512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12" h="94">
                    <a:moveTo>
                      <a:pt x="512" y="52"/>
                    </a:moveTo>
                    <a:lnTo>
                      <a:pt x="39" y="45"/>
                    </a:lnTo>
                    <a:lnTo>
                      <a:pt x="512" y="52"/>
                    </a:lnTo>
                    <a:close/>
                    <a:moveTo>
                      <a:pt x="97" y="0"/>
                    </a:moveTo>
                    <a:lnTo>
                      <a:pt x="0" y="45"/>
                    </a:lnTo>
                    <a:lnTo>
                      <a:pt x="94" y="94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21" name="Freeform 631"/>
              <p:cNvSpPr>
                <a:spLocks/>
              </p:cNvSpPr>
              <p:nvPr/>
            </p:nvSpPr>
            <p:spPr bwMode="auto">
              <a:xfrm>
                <a:off x="5070475" y="2449513"/>
                <a:ext cx="750888" cy="11112"/>
              </a:xfrm>
              <a:custGeom>
                <a:avLst/>
                <a:gdLst>
                  <a:gd name="T0" fmla="*/ 2147483646 w 473"/>
                  <a:gd name="T1" fmla="*/ 2147483646 h 7"/>
                  <a:gd name="T2" fmla="*/ 0 w 473"/>
                  <a:gd name="T3" fmla="*/ 0 h 7"/>
                  <a:gd name="T4" fmla="*/ 0 w 473"/>
                  <a:gd name="T5" fmla="*/ 0 h 7"/>
                  <a:gd name="T6" fmla="*/ 2147483646 w 473"/>
                  <a:gd name="T7" fmla="*/ 2147483646 h 7"/>
                  <a:gd name="T8" fmla="*/ 2147483646 w 473"/>
                  <a:gd name="T9" fmla="*/ 214748364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3" h="7">
                    <a:moveTo>
                      <a:pt x="473" y="7"/>
                    </a:moveTo>
                    <a:lnTo>
                      <a:pt x="0" y="0"/>
                    </a:lnTo>
                    <a:lnTo>
                      <a:pt x="473" y="7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22" name="Freeform 632"/>
              <p:cNvSpPr>
                <a:spLocks/>
              </p:cNvSpPr>
              <p:nvPr/>
            </p:nvSpPr>
            <p:spPr bwMode="auto">
              <a:xfrm>
                <a:off x="5008563" y="2378075"/>
                <a:ext cx="153987" cy="149225"/>
              </a:xfrm>
              <a:custGeom>
                <a:avLst/>
                <a:gdLst>
                  <a:gd name="T0" fmla="*/ 2147483646 w 97"/>
                  <a:gd name="T1" fmla="*/ 0 h 94"/>
                  <a:gd name="T2" fmla="*/ 0 w 97"/>
                  <a:gd name="T3" fmla="*/ 2147483646 h 94"/>
                  <a:gd name="T4" fmla="*/ 2147483646 w 97"/>
                  <a:gd name="T5" fmla="*/ 2147483646 h 94"/>
                  <a:gd name="T6" fmla="*/ 2147483646 w 97"/>
                  <a:gd name="T7" fmla="*/ 0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4">
                    <a:moveTo>
                      <a:pt x="97" y="0"/>
                    </a:moveTo>
                    <a:lnTo>
                      <a:pt x="0" y="45"/>
                    </a:lnTo>
                    <a:lnTo>
                      <a:pt x="94" y="94"/>
                    </a:lnTo>
                    <a:lnTo>
                      <a:pt x="97" y="0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23" name="Freeform 633"/>
              <p:cNvSpPr>
                <a:spLocks/>
              </p:cNvSpPr>
              <p:nvPr/>
            </p:nvSpPr>
            <p:spPr bwMode="auto">
              <a:xfrm>
                <a:off x="1762125" y="3205163"/>
                <a:ext cx="47625" cy="2451100"/>
              </a:xfrm>
              <a:custGeom>
                <a:avLst/>
                <a:gdLst>
                  <a:gd name="T0" fmla="*/ 2147483646 w 30"/>
                  <a:gd name="T1" fmla="*/ 0 h 1544"/>
                  <a:gd name="T2" fmla="*/ 2147483646 w 30"/>
                  <a:gd name="T3" fmla="*/ 2147483646 h 1544"/>
                  <a:gd name="T4" fmla="*/ 0 w 30"/>
                  <a:gd name="T5" fmla="*/ 2147483646 h 1544"/>
                  <a:gd name="T6" fmla="*/ 2147483646 w 30"/>
                  <a:gd name="T7" fmla="*/ 0 h 1544"/>
                  <a:gd name="T8" fmla="*/ 2147483646 w 30"/>
                  <a:gd name="T9" fmla="*/ 0 h 15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1544">
                    <a:moveTo>
                      <a:pt x="30" y="0"/>
                    </a:moveTo>
                    <a:lnTo>
                      <a:pt x="17" y="1544"/>
                    </a:lnTo>
                    <a:lnTo>
                      <a:pt x="0" y="1544"/>
                    </a:lnTo>
                    <a:lnTo>
                      <a:pt x="1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24" name="Freeform 634"/>
              <p:cNvSpPr>
                <a:spLocks/>
              </p:cNvSpPr>
              <p:nvPr/>
            </p:nvSpPr>
            <p:spPr bwMode="auto">
              <a:xfrm>
                <a:off x="7659688" y="3122613"/>
                <a:ext cx="46037" cy="2533650"/>
              </a:xfrm>
              <a:custGeom>
                <a:avLst/>
                <a:gdLst>
                  <a:gd name="T0" fmla="*/ 2147483646 w 29"/>
                  <a:gd name="T1" fmla="*/ 0 h 1596"/>
                  <a:gd name="T2" fmla="*/ 2147483646 w 29"/>
                  <a:gd name="T3" fmla="*/ 2147483646 h 1596"/>
                  <a:gd name="T4" fmla="*/ 0 w 29"/>
                  <a:gd name="T5" fmla="*/ 2147483646 h 1596"/>
                  <a:gd name="T6" fmla="*/ 2147483646 w 29"/>
                  <a:gd name="T7" fmla="*/ 0 h 1596"/>
                  <a:gd name="T8" fmla="*/ 2147483646 w 29"/>
                  <a:gd name="T9" fmla="*/ 0 h 15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596">
                    <a:moveTo>
                      <a:pt x="29" y="0"/>
                    </a:moveTo>
                    <a:lnTo>
                      <a:pt x="19" y="1596"/>
                    </a:lnTo>
                    <a:lnTo>
                      <a:pt x="0" y="1596"/>
                    </a:lnTo>
                    <a:lnTo>
                      <a:pt x="10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25" name="Rectangle 636"/>
              <p:cNvSpPr>
                <a:spLocks noChangeArrowheads="1"/>
              </p:cNvSpPr>
              <p:nvPr/>
            </p:nvSpPr>
            <p:spPr bwMode="auto">
              <a:xfrm>
                <a:off x="6805613" y="5414963"/>
                <a:ext cx="476970" cy="171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@ 70 K </a:t>
                </a:r>
                <a:endParaRPr lang="de-DE" altLang="de-DE"/>
              </a:p>
            </p:txBody>
          </p:sp>
          <p:sp>
            <p:nvSpPr>
              <p:cNvPr id="37926" name="Rectangle 637"/>
              <p:cNvSpPr>
                <a:spLocks noChangeArrowheads="1"/>
              </p:cNvSpPr>
              <p:nvPr/>
            </p:nvSpPr>
            <p:spPr bwMode="auto">
              <a:xfrm>
                <a:off x="6838950" y="2717800"/>
                <a:ext cx="769938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5...10 mbar</a:t>
                </a:r>
                <a:endParaRPr lang="de-DE" altLang="de-DE"/>
              </a:p>
            </p:txBody>
          </p:sp>
          <p:sp>
            <p:nvSpPr>
              <p:cNvPr id="37927" name="Rectangle 638"/>
              <p:cNvSpPr>
                <a:spLocks noChangeArrowheads="1"/>
              </p:cNvSpPr>
              <p:nvPr/>
            </p:nvSpPr>
            <p:spPr bwMode="auto">
              <a:xfrm>
                <a:off x="6780213" y="2887663"/>
                <a:ext cx="439964" cy="171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@ 70 K</a:t>
                </a:r>
                <a:endParaRPr lang="de-DE" altLang="de-DE"/>
              </a:p>
            </p:txBody>
          </p:sp>
          <p:sp>
            <p:nvSpPr>
              <p:cNvPr id="37928" name="Rectangle 639"/>
              <p:cNvSpPr>
                <a:spLocks noChangeArrowheads="1"/>
              </p:cNvSpPr>
              <p:nvPr/>
            </p:nvSpPr>
            <p:spPr bwMode="auto">
              <a:xfrm>
                <a:off x="3632200" y="1601788"/>
                <a:ext cx="727075" cy="18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0.01 mbar </a:t>
                </a:r>
                <a:endParaRPr lang="de-DE" altLang="de-DE"/>
              </a:p>
            </p:txBody>
          </p:sp>
          <p:sp>
            <p:nvSpPr>
              <p:cNvPr id="37929" name="Rectangle 640"/>
              <p:cNvSpPr>
                <a:spLocks noChangeArrowheads="1"/>
              </p:cNvSpPr>
              <p:nvPr/>
            </p:nvSpPr>
            <p:spPr bwMode="auto">
              <a:xfrm>
                <a:off x="3632200" y="1771650"/>
                <a:ext cx="679450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  @ 300 K</a:t>
                </a:r>
                <a:endParaRPr lang="de-DE" altLang="de-DE"/>
              </a:p>
            </p:txBody>
          </p:sp>
          <p:sp>
            <p:nvSpPr>
              <p:cNvPr id="37930" name="Freeform 641"/>
              <p:cNvSpPr>
                <a:spLocks/>
              </p:cNvSpPr>
              <p:nvPr/>
            </p:nvSpPr>
            <p:spPr bwMode="auto">
              <a:xfrm>
                <a:off x="1762125" y="1987550"/>
                <a:ext cx="47625" cy="1212850"/>
              </a:xfrm>
              <a:custGeom>
                <a:avLst/>
                <a:gdLst>
                  <a:gd name="T0" fmla="*/ 2147483646 w 30"/>
                  <a:gd name="T1" fmla="*/ 0 h 764"/>
                  <a:gd name="T2" fmla="*/ 2147483646 w 30"/>
                  <a:gd name="T3" fmla="*/ 2147483646 h 764"/>
                  <a:gd name="T4" fmla="*/ 2147483646 w 30"/>
                  <a:gd name="T5" fmla="*/ 2147483646 h 764"/>
                  <a:gd name="T6" fmla="*/ 0 w 30"/>
                  <a:gd name="T7" fmla="*/ 0 h 764"/>
                  <a:gd name="T8" fmla="*/ 2147483646 w 30"/>
                  <a:gd name="T9" fmla="*/ 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764">
                    <a:moveTo>
                      <a:pt x="17" y="0"/>
                    </a:moveTo>
                    <a:lnTo>
                      <a:pt x="30" y="764"/>
                    </a:lnTo>
                    <a:lnTo>
                      <a:pt x="10" y="764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1" name="Freeform 642"/>
              <p:cNvSpPr>
                <a:spLocks/>
              </p:cNvSpPr>
              <p:nvPr/>
            </p:nvSpPr>
            <p:spPr bwMode="auto">
              <a:xfrm>
                <a:off x="7680325" y="1987550"/>
                <a:ext cx="46038" cy="1135063"/>
              </a:xfrm>
              <a:custGeom>
                <a:avLst/>
                <a:gdLst>
                  <a:gd name="T0" fmla="*/ 2147483646 w 29"/>
                  <a:gd name="T1" fmla="*/ 0 h 715"/>
                  <a:gd name="T2" fmla="*/ 2147483646 w 29"/>
                  <a:gd name="T3" fmla="*/ 2147483646 h 715"/>
                  <a:gd name="T4" fmla="*/ 0 w 29"/>
                  <a:gd name="T5" fmla="*/ 2147483646 h 715"/>
                  <a:gd name="T6" fmla="*/ 2147483646 w 29"/>
                  <a:gd name="T7" fmla="*/ 0 h 715"/>
                  <a:gd name="T8" fmla="*/ 2147483646 w 29"/>
                  <a:gd name="T9" fmla="*/ 0 h 7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715">
                    <a:moveTo>
                      <a:pt x="29" y="0"/>
                    </a:moveTo>
                    <a:lnTo>
                      <a:pt x="19" y="715"/>
                    </a:lnTo>
                    <a:lnTo>
                      <a:pt x="0" y="715"/>
                    </a:lnTo>
                    <a:lnTo>
                      <a:pt x="10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2" name="Freeform 643"/>
              <p:cNvSpPr>
                <a:spLocks noEditPoints="1"/>
              </p:cNvSpPr>
              <p:nvPr/>
            </p:nvSpPr>
            <p:spPr bwMode="auto">
              <a:xfrm>
                <a:off x="1931988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6" y="0"/>
                    </a:moveTo>
                    <a:lnTo>
                      <a:pt x="46" y="166"/>
                    </a:lnTo>
                    <a:lnTo>
                      <a:pt x="49" y="166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  <a:moveTo>
                      <a:pt x="0" y="111"/>
                    </a:moveTo>
                    <a:lnTo>
                      <a:pt x="46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3" name="Rectangle 644"/>
              <p:cNvSpPr>
                <a:spLocks noChangeArrowheads="1"/>
              </p:cNvSpPr>
              <p:nvPr/>
            </p:nvSpPr>
            <p:spPr bwMode="auto">
              <a:xfrm>
                <a:off x="2005013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34" name="Freeform 645"/>
              <p:cNvSpPr>
                <a:spLocks/>
              </p:cNvSpPr>
              <p:nvPr/>
            </p:nvSpPr>
            <p:spPr bwMode="auto">
              <a:xfrm>
                <a:off x="1931988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6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5" name="Freeform 646"/>
              <p:cNvSpPr>
                <a:spLocks noEditPoints="1"/>
              </p:cNvSpPr>
              <p:nvPr/>
            </p:nvSpPr>
            <p:spPr bwMode="auto">
              <a:xfrm>
                <a:off x="2173288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6" y="0"/>
                    </a:moveTo>
                    <a:lnTo>
                      <a:pt x="46" y="166"/>
                    </a:lnTo>
                    <a:lnTo>
                      <a:pt x="49" y="166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  <a:moveTo>
                      <a:pt x="0" y="111"/>
                    </a:moveTo>
                    <a:lnTo>
                      <a:pt x="46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6" name="Rectangle 647"/>
              <p:cNvSpPr>
                <a:spLocks noChangeArrowheads="1"/>
              </p:cNvSpPr>
              <p:nvPr/>
            </p:nvSpPr>
            <p:spPr bwMode="auto">
              <a:xfrm>
                <a:off x="2246313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37" name="Freeform 648"/>
              <p:cNvSpPr>
                <a:spLocks/>
              </p:cNvSpPr>
              <p:nvPr/>
            </p:nvSpPr>
            <p:spPr bwMode="auto">
              <a:xfrm>
                <a:off x="2173288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6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8" name="Freeform 649"/>
              <p:cNvSpPr>
                <a:spLocks noEditPoints="1"/>
              </p:cNvSpPr>
              <p:nvPr/>
            </p:nvSpPr>
            <p:spPr bwMode="auto">
              <a:xfrm>
                <a:off x="2389188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6" y="0"/>
                    </a:moveTo>
                    <a:lnTo>
                      <a:pt x="46" y="166"/>
                    </a:lnTo>
                    <a:lnTo>
                      <a:pt x="46" y="0"/>
                    </a:lnTo>
                    <a:close/>
                    <a:moveTo>
                      <a:pt x="0" y="111"/>
                    </a:moveTo>
                    <a:lnTo>
                      <a:pt x="46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9" name="Rectangle 650"/>
              <p:cNvSpPr>
                <a:spLocks noChangeArrowheads="1"/>
              </p:cNvSpPr>
              <p:nvPr/>
            </p:nvSpPr>
            <p:spPr bwMode="auto">
              <a:xfrm>
                <a:off x="2462213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40" name="Freeform 651"/>
              <p:cNvSpPr>
                <a:spLocks/>
              </p:cNvSpPr>
              <p:nvPr/>
            </p:nvSpPr>
            <p:spPr bwMode="auto">
              <a:xfrm>
                <a:off x="2389188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6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1" name="Freeform 652"/>
              <p:cNvSpPr>
                <a:spLocks noEditPoints="1"/>
              </p:cNvSpPr>
              <p:nvPr/>
            </p:nvSpPr>
            <p:spPr bwMode="auto">
              <a:xfrm>
                <a:off x="2616200" y="3173413"/>
                <a:ext cx="147638" cy="330200"/>
              </a:xfrm>
              <a:custGeom>
                <a:avLst/>
                <a:gdLst>
                  <a:gd name="T0" fmla="*/ 2147483646 w 93"/>
                  <a:gd name="T1" fmla="*/ 0 h 208"/>
                  <a:gd name="T2" fmla="*/ 2147483646 w 93"/>
                  <a:gd name="T3" fmla="*/ 2147483646 h 208"/>
                  <a:gd name="T4" fmla="*/ 2147483646 w 93"/>
                  <a:gd name="T5" fmla="*/ 2147483646 h 208"/>
                  <a:gd name="T6" fmla="*/ 2147483646 w 93"/>
                  <a:gd name="T7" fmla="*/ 0 h 208"/>
                  <a:gd name="T8" fmla="*/ 2147483646 w 93"/>
                  <a:gd name="T9" fmla="*/ 0 h 208"/>
                  <a:gd name="T10" fmla="*/ 0 w 93"/>
                  <a:gd name="T11" fmla="*/ 2147483646 h 208"/>
                  <a:gd name="T12" fmla="*/ 2147483646 w 93"/>
                  <a:gd name="T13" fmla="*/ 2147483646 h 208"/>
                  <a:gd name="T14" fmla="*/ 2147483646 w 93"/>
                  <a:gd name="T15" fmla="*/ 2147483646 h 208"/>
                  <a:gd name="T16" fmla="*/ 0 w 93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8" y="166"/>
                    </a:lnTo>
                    <a:lnTo>
                      <a:pt x="48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3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2" name="Rectangle 653"/>
              <p:cNvSpPr>
                <a:spLocks noChangeArrowheads="1"/>
              </p:cNvSpPr>
              <p:nvPr/>
            </p:nvSpPr>
            <p:spPr bwMode="auto">
              <a:xfrm>
                <a:off x="2687638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43" name="Freeform 654"/>
              <p:cNvSpPr>
                <a:spLocks/>
              </p:cNvSpPr>
              <p:nvPr/>
            </p:nvSpPr>
            <p:spPr bwMode="auto">
              <a:xfrm>
                <a:off x="2616200" y="3349625"/>
                <a:ext cx="147638" cy="153988"/>
              </a:xfrm>
              <a:custGeom>
                <a:avLst/>
                <a:gdLst>
                  <a:gd name="T0" fmla="*/ 0 w 93"/>
                  <a:gd name="T1" fmla="*/ 0 h 97"/>
                  <a:gd name="T2" fmla="*/ 2147483646 w 93"/>
                  <a:gd name="T3" fmla="*/ 2147483646 h 97"/>
                  <a:gd name="T4" fmla="*/ 2147483646 w 93"/>
                  <a:gd name="T5" fmla="*/ 0 h 97"/>
                  <a:gd name="T6" fmla="*/ 0 w 93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3" h="97">
                    <a:moveTo>
                      <a:pt x="0" y="0"/>
                    </a:moveTo>
                    <a:lnTo>
                      <a:pt x="45" y="97"/>
                    </a:lnTo>
                    <a:lnTo>
                      <a:pt x="9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4" name="Freeform 655"/>
              <p:cNvSpPr>
                <a:spLocks noEditPoints="1"/>
              </p:cNvSpPr>
              <p:nvPr/>
            </p:nvSpPr>
            <p:spPr bwMode="auto">
              <a:xfrm>
                <a:off x="2841625" y="3173413"/>
                <a:ext cx="153988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5" name="Rectangle 656"/>
              <p:cNvSpPr>
                <a:spLocks noChangeArrowheads="1"/>
              </p:cNvSpPr>
              <p:nvPr/>
            </p:nvSpPr>
            <p:spPr bwMode="auto">
              <a:xfrm>
                <a:off x="2917825" y="3173413"/>
                <a:ext cx="1588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46" name="Freeform 657"/>
              <p:cNvSpPr>
                <a:spLocks/>
              </p:cNvSpPr>
              <p:nvPr/>
            </p:nvSpPr>
            <p:spPr bwMode="auto">
              <a:xfrm>
                <a:off x="2841625" y="3349625"/>
                <a:ext cx="153988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8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7" name="Freeform 658"/>
              <p:cNvSpPr>
                <a:spLocks noEditPoints="1"/>
              </p:cNvSpPr>
              <p:nvPr/>
            </p:nvSpPr>
            <p:spPr bwMode="auto">
              <a:xfrm>
                <a:off x="3073400" y="3173413"/>
                <a:ext cx="147638" cy="330200"/>
              </a:xfrm>
              <a:custGeom>
                <a:avLst/>
                <a:gdLst>
                  <a:gd name="T0" fmla="*/ 2147483646 w 93"/>
                  <a:gd name="T1" fmla="*/ 0 h 208"/>
                  <a:gd name="T2" fmla="*/ 2147483646 w 93"/>
                  <a:gd name="T3" fmla="*/ 2147483646 h 208"/>
                  <a:gd name="T4" fmla="*/ 2147483646 w 93"/>
                  <a:gd name="T5" fmla="*/ 2147483646 h 208"/>
                  <a:gd name="T6" fmla="*/ 2147483646 w 93"/>
                  <a:gd name="T7" fmla="*/ 0 h 208"/>
                  <a:gd name="T8" fmla="*/ 2147483646 w 93"/>
                  <a:gd name="T9" fmla="*/ 0 h 208"/>
                  <a:gd name="T10" fmla="*/ 0 w 93"/>
                  <a:gd name="T11" fmla="*/ 2147483646 h 208"/>
                  <a:gd name="T12" fmla="*/ 2147483646 w 93"/>
                  <a:gd name="T13" fmla="*/ 2147483646 h 208"/>
                  <a:gd name="T14" fmla="*/ 2147483646 w 93"/>
                  <a:gd name="T15" fmla="*/ 2147483646 h 208"/>
                  <a:gd name="T16" fmla="*/ 0 w 93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8" y="166"/>
                    </a:lnTo>
                    <a:lnTo>
                      <a:pt x="48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3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8" name="Rectangle 659"/>
              <p:cNvSpPr>
                <a:spLocks noChangeArrowheads="1"/>
              </p:cNvSpPr>
              <p:nvPr/>
            </p:nvSpPr>
            <p:spPr bwMode="auto">
              <a:xfrm>
                <a:off x="3144838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49" name="Freeform 660"/>
              <p:cNvSpPr>
                <a:spLocks/>
              </p:cNvSpPr>
              <p:nvPr/>
            </p:nvSpPr>
            <p:spPr bwMode="auto">
              <a:xfrm>
                <a:off x="3073400" y="3349625"/>
                <a:ext cx="147638" cy="153988"/>
              </a:xfrm>
              <a:custGeom>
                <a:avLst/>
                <a:gdLst>
                  <a:gd name="T0" fmla="*/ 0 w 93"/>
                  <a:gd name="T1" fmla="*/ 0 h 97"/>
                  <a:gd name="T2" fmla="*/ 2147483646 w 93"/>
                  <a:gd name="T3" fmla="*/ 2147483646 h 97"/>
                  <a:gd name="T4" fmla="*/ 2147483646 w 93"/>
                  <a:gd name="T5" fmla="*/ 0 h 97"/>
                  <a:gd name="T6" fmla="*/ 0 w 93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3" h="97">
                    <a:moveTo>
                      <a:pt x="0" y="0"/>
                    </a:moveTo>
                    <a:lnTo>
                      <a:pt x="45" y="97"/>
                    </a:lnTo>
                    <a:lnTo>
                      <a:pt x="9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50" name="Freeform 661"/>
              <p:cNvSpPr>
                <a:spLocks noEditPoints="1"/>
              </p:cNvSpPr>
              <p:nvPr/>
            </p:nvSpPr>
            <p:spPr bwMode="auto">
              <a:xfrm>
                <a:off x="329882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51" name="Rectangle 662"/>
              <p:cNvSpPr>
                <a:spLocks noChangeArrowheads="1"/>
              </p:cNvSpPr>
              <p:nvPr/>
            </p:nvSpPr>
            <p:spPr bwMode="auto">
              <a:xfrm>
                <a:off x="3375025" y="3173413"/>
                <a:ext cx="1588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52" name="Freeform 663"/>
              <p:cNvSpPr>
                <a:spLocks/>
              </p:cNvSpPr>
              <p:nvPr/>
            </p:nvSpPr>
            <p:spPr bwMode="auto">
              <a:xfrm>
                <a:off x="329882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8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53" name="Freeform 664"/>
              <p:cNvSpPr>
                <a:spLocks noEditPoints="1"/>
              </p:cNvSpPr>
              <p:nvPr/>
            </p:nvSpPr>
            <p:spPr bwMode="auto">
              <a:xfrm>
                <a:off x="3524250" y="3173413"/>
                <a:ext cx="153988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54" name="Rectangle 665"/>
              <p:cNvSpPr>
                <a:spLocks noChangeArrowheads="1"/>
              </p:cNvSpPr>
              <p:nvPr/>
            </p:nvSpPr>
            <p:spPr bwMode="auto">
              <a:xfrm>
                <a:off x="36020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55" name="Freeform 666"/>
              <p:cNvSpPr>
                <a:spLocks/>
              </p:cNvSpPr>
              <p:nvPr/>
            </p:nvSpPr>
            <p:spPr bwMode="auto">
              <a:xfrm>
                <a:off x="3524250" y="3349625"/>
                <a:ext cx="153988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9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56" name="Freeform 667"/>
              <p:cNvSpPr>
                <a:spLocks noEditPoints="1"/>
              </p:cNvSpPr>
              <p:nvPr/>
            </p:nvSpPr>
            <p:spPr bwMode="auto">
              <a:xfrm>
                <a:off x="375602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57" name="Rectangle 668"/>
              <p:cNvSpPr>
                <a:spLocks noChangeArrowheads="1"/>
              </p:cNvSpPr>
              <p:nvPr/>
            </p:nvSpPr>
            <p:spPr bwMode="auto">
              <a:xfrm>
                <a:off x="3832225" y="3173413"/>
                <a:ext cx="1588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58" name="Freeform 669"/>
              <p:cNvSpPr>
                <a:spLocks/>
              </p:cNvSpPr>
              <p:nvPr/>
            </p:nvSpPr>
            <p:spPr bwMode="auto">
              <a:xfrm>
                <a:off x="375602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8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59" name="Freeform 670"/>
              <p:cNvSpPr>
                <a:spLocks noEditPoints="1"/>
              </p:cNvSpPr>
              <p:nvPr/>
            </p:nvSpPr>
            <p:spPr bwMode="auto">
              <a:xfrm>
                <a:off x="3981450" y="3173413"/>
                <a:ext cx="153988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60" name="Rectangle 671"/>
              <p:cNvSpPr>
                <a:spLocks noChangeArrowheads="1"/>
              </p:cNvSpPr>
              <p:nvPr/>
            </p:nvSpPr>
            <p:spPr bwMode="auto">
              <a:xfrm>
                <a:off x="40592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61" name="Freeform 672"/>
              <p:cNvSpPr>
                <a:spLocks/>
              </p:cNvSpPr>
              <p:nvPr/>
            </p:nvSpPr>
            <p:spPr bwMode="auto">
              <a:xfrm>
                <a:off x="3981450" y="3349625"/>
                <a:ext cx="153988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9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62" name="Freeform 673"/>
              <p:cNvSpPr>
                <a:spLocks noEditPoints="1"/>
              </p:cNvSpPr>
              <p:nvPr/>
            </p:nvSpPr>
            <p:spPr bwMode="auto">
              <a:xfrm>
                <a:off x="421322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8" y="166"/>
                    </a:lnTo>
                    <a:lnTo>
                      <a:pt x="48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63" name="Rectangle 674"/>
              <p:cNvSpPr>
                <a:spLocks noChangeArrowheads="1"/>
              </p:cNvSpPr>
              <p:nvPr/>
            </p:nvSpPr>
            <p:spPr bwMode="auto">
              <a:xfrm>
                <a:off x="4284663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64" name="Freeform 675"/>
              <p:cNvSpPr>
                <a:spLocks/>
              </p:cNvSpPr>
              <p:nvPr/>
            </p:nvSpPr>
            <p:spPr bwMode="auto">
              <a:xfrm>
                <a:off x="421322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5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65" name="Freeform 676"/>
              <p:cNvSpPr>
                <a:spLocks noEditPoints="1"/>
              </p:cNvSpPr>
              <p:nvPr/>
            </p:nvSpPr>
            <p:spPr bwMode="auto">
              <a:xfrm>
                <a:off x="44386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66" name="Rectangle 677"/>
              <p:cNvSpPr>
                <a:spLocks noChangeArrowheads="1"/>
              </p:cNvSpPr>
              <p:nvPr/>
            </p:nvSpPr>
            <p:spPr bwMode="auto">
              <a:xfrm>
                <a:off x="45164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67" name="Freeform 678"/>
              <p:cNvSpPr>
                <a:spLocks/>
              </p:cNvSpPr>
              <p:nvPr/>
            </p:nvSpPr>
            <p:spPr bwMode="auto">
              <a:xfrm>
                <a:off x="44386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9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68" name="Freeform 679"/>
              <p:cNvSpPr>
                <a:spLocks noEditPoints="1"/>
              </p:cNvSpPr>
              <p:nvPr/>
            </p:nvSpPr>
            <p:spPr bwMode="auto">
              <a:xfrm>
                <a:off x="467042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8" y="166"/>
                    </a:lnTo>
                    <a:lnTo>
                      <a:pt x="48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69" name="Rectangle 680"/>
              <p:cNvSpPr>
                <a:spLocks noChangeArrowheads="1"/>
              </p:cNvSpPr>
              <p:nvPr/>
            </p:nvSpPr>
            <p:spPr bwMode="auto">
              <a:xfrm>
                <a:off x="4741863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70" name="Freeform 681"/>
              <p:cNvSpPr>
                <a:spLocks/>
              </p:cNvSpPr>
              <p:nvPr/>
            </p:nvSpPr>
            <p:spPr bwMode="auto">
              <a:xfrm>
                <a:off x="467042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5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71" name="Freeform 682"/>
              <p:cNvSpPr>
                <a:spLocks noEditPoints="1"/>
              </p:cNvSpPr>
              <p:nvPr/>
            </p:nvSpPr>
            <p:spPr bwMode="auto">
              <a:xfrm>
                <a:off x="48958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72" name="Rectangle 683"/>
              <p:cNvSpPr>
                <a:spLocks noChangeArrowheads="1"/>
              </p:cNvSpPr>
              <p:nvPr/>
            </p:nvSpPr>
            <p:spPr bwMode="auto">
              <a:xfrm>
                <a:off x="49736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73" name="Freeform 684"/>
              <p:cNvSpPr>
                <a:spLocks/>
              </p:cNvSpPr>
              <p:nvPr/>
            </p:nvSpPr>
            <p:spPr bwMode="auto">
              <a:xfrm>
                <a:off x="48958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9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74" name="Freeform 685"/>
              <p:cNvSpPr>
                <a:spLocks noEditPoints="1"/>
              </p:cNvSpPr>
              <p:nvPr/>
            </p:nvSpPr>
            <p:spPr bwMode="auto">
              <a:xfrm>
                <a:off x="5122863" y="3173413"/>
                <a:ext cx="153987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75" name="Rectangle 686"/>
              <p:cNvSpPr>
                <a:spLocks noChangeArrowheads="1"/>
              </p:cNvSpPr>
              <p:nvPr/>
            </p:nvSpPr>
            <p:spPr bwMode="auto">
              <a:xfrm>
                <a:off x="5199063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76" name="Freeform 687"/>
              <p:cNvSpPr>
                <a:spLocks/>
              </p:cNvSpPr>
              <p:nvPr/>
            </p:nvSpPr>
            <p:spPr bwMode="auto">
              <a:xfrm>
                <a:off x="5122863" y="3349625"/>
                <a:ext cx="153987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8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77" name="Freeform 688"/>
              <p:cNvSpPr>
                <a:spLocks noEditPoints="1"/>
              </p:cNvSpPr>
              <p:nvPr/>
            </p:nvSpPr>
            <p:spPr bwMode="auto">
              <a:xfrm>
                <a:off x="53530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78" name="Rectangle 689"/>
              <p:cNvSpPr>
                <a:spLocks noChangeArrowheads="1"/>
              </p:cNvSpPr>
              <p:nvPr/>
            </p:nvSpPr>
            <p:spPr bwMode="auto">
              <a:xfrm>
                <a:off x="54308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79" name="Freeform 690"/>
              <p:cNvSpPr>
                <a:spLocks/>
              </p:cNvSpPr>
              <p:nvPr/>
            </p:nvSpPr>
            <p:spPr bwMode="auto">
              <a:xfrm>
                <a:off x="53530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9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80" name="Freeform 691"/>
              <p:cNvSpPr>
                <a:spLocks noEditPoints="1"/>
              </p:cNvSpPr>
              <p:nvPr/>
            </p:nvSpPr>
            <p:spPr bwMode="auto">
              <a:xfrm>
                <a:off x="5580063" y="3173413"/>
                <a:ext cx="153987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81" name="Rectangle 692"/>
              <p:cNvSpPr>
                <a:spLocks noChangeArrowheads="1"/>
              </p:cNvSpPr>
              <p:nvPr/>
            </p:nvSpPr>
            <p:spPr bwMode="auto">
              <a:xfrm>
                <a:off x="5656263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82" name="Freeform 693"/>
              <p:cNvSpPr>
                <a:spLocks/>
              </p:cNvSpPr>
              <p:nvPr/>
            </p:nvSpPr>
            <p:spPr bwMode="auto">
              <a:xfrm>
                <a:off x="5580063" y="3349625"/>
                <a:ext cx="153987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8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83" name="Freeform 694"/>
              <p:cNvSpPr>
                <a:spLocks noEditPoints="1"/>
              </p:cNvSpPr>
              <p:nvPr/>
            </p:nvSpPr>
            <p:spPr bwMode="auto">
              <a:xfrm>
                <a:off x="58102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9" y="166"/>
                    </a:lnTo>
                    <a:lnTo>
                      <a:pt x="49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84" name="Rectangle 695"/>
              <p:cNvSpPr>
                <a:spLocks noChangeArrowheads="1"/>
              </p:cNvSpPr>
              <p:nvPr/>
            </p:nvSpPr>
            <p:spPr bwMode="auto">
              <a:xfrm>
                <a:off x="5881688" y="3173413"/>
                <a:ext cx="6350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85" name="Freeform 696"/>
              <p:cNvSpPr>
                <a:spLocks/>
              </p:cNvSpPr>
              <p:nvPr/>
            </p:nvSpPr>
            <p:spPr bwMode="auto">
              <a:xfrm>
                <a:off x="58102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5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86" name="Freeform 697"/>
              <p:cNvSpPr>
                <a:spLocks noEditPoints="1"/>
              </p:cNvSpPr>
              <p:nvPr/>
            </p:nvSpPr>
            <p:spPr bwMode="auto">
              <a:xfrm>
                <a:off x="6037263" y="3173413"/>
                <a:ext cx="147637" cy="330200"/>
              </a:xfrm>
              <a:custGeom>
                <a:avLst/>
                <a:gdLst>
                  <a:gd name="T0" fmla="*/ 2147483646 w 93"/>
                  <a:gd name="T1" fmla="*/ 0 h 208"/>
                  <a:gd name="T2" fmla="*/ 2147483646 w 93"/>
                  <a:gd name="T3" fmla="*/ 2147483646 h 208"/>
                  <a:gd name="T4" fmla="*/ 2147483646 w 93"/>
                  <a:gd name="T5" fmla="*/ 2147483646 h 208"/>
                  <a:gd name="T6" fmla="*/ 2147483646 w 93"/>
                  <a:gd name="T7" fmla="*/ 0 h 208"/>
                  <a:gd name="T8" fmla="*/ 2147483646 w 93"/>
                  <a:gd name="T9" fmla="*/ 0 h 208"/>
                  <a:gd name="T10" fmla="*/ 0 w 93"/>
                  <a:gd name="T11" fmla="*/ 2147483646 h 208"/>
                  <a:gd name="T12" fmla="*/ 2147483646 w 93"/>
                  <a:gd name="T13" fmla="*/ 2147483646 h 208"/>
                  <a:gd name="T14" fmla="*/ 2147483646 w 93"/>
                  <a:gd name="T15" fmla="*/ 2147483646 h 208"/>
                  <a:gd name="T16" fmla="*/ 0 w 93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3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87" name="Rectangle 698"/>
              <p:cNvSpPr>
                <a:spLocks noChangeArrowheads="1"/>
              </p:cNvSpPr>
              <p:nvPr/>
            </p:nvSpPr>
            <p:spPr bwMode="auto">
              <a:xfrm>
                <a:off x="6113463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88" name="Freeform 699"/>
              <p:cNvSpPr>
                <a:spLocks/>
              </p:cNvSpPr>
              <p:nvPr/>
            </p:nvSpPr>
            <p:spPr bwMode="auto">
              <a:xfrm>
                <a:off x="6037263" y="3349625"/>
                <a:ext cx="147637" cy="153988"/>
              </a:xfrm>
              <a:custGeom>
                <a:avLst/>
                <a:gdLst>
                  <a:gd name="T0" fmla="*/ 0 w 93"/>
                  <a:gd name="T1" fmla="*/ 0 h 97"/>
                  <a:gd name="T2" fmla="*/ 2147483646 w 93"/>
                  <a:gd name="T3" fmla="*/ 2147483646 h 97"/>
                  <a:gd name="T4" fmla="*/ 2147483646 w 93"/>
                  <a:gd name="T5" fmla="*/ 0 h 97"/>
                  <a:gd name="T6" fmla="*/ 0 w 93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3" h="97">
                    <a:moveTo>
                      <a:pt x="0" y="0"/>
                    </a:moveTo>
                    <a:lnTo>
                      <a:pt x="48" y="97"/>
                    </a:lnTo>
                    <a:lnTo>
                      <a:pt x="9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89" name="Freeform 700"/>
              <p:cNvSpPr>
                <a:spLocks noEditPoints="1"/>
              </p:cNvSpPr>
              <p:nvPr/>
            </p:nvSpPr>
            <p:spPr bwMode="auto">
              <a:xfrm>
                <a:off x="62674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9" y="166"/>
                    </a:lnTo>
                    <a:lnTo>
                      <a:pt x="49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90" name="Rectangle 701"/>
              <p:cNvSpPr>
                <a:spLocks noChangeArrowheads="1"/>
              </p:cNvSpPr>
              <p:nvPr/>
            </p:nvSpPr>
            <p:spPr bwMode="auto">
              <a:xfrm>
                <a:off x="6338888" y="3173413"/>
                <a:ext cx="6350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91" name="Freeform 702"/>
              <p:cNvSpPr>
                <a:spLocks/>
              </p:cNvSpPr>
              <p:nvPr/>
            </p:nvSpPr>
            <p:spPr bwMode="auto">
              <a:xfrm>
                <a:off x="62674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5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92" name="Freeform 703"/>
              <p:cNvSpPr>
                <a:spLocks noEditPoints="1"/>
              </p:cNvSpPr>
              <p:nvPr/>
            </p:nvSpPr>
            <p:spPr bwMode="auto">
              <a:xfrm>
                <a:off x="649287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9" y="0"/>
                    </a:moveTo>
                    <a:lnTo>
                      <a:pt x="49" y="169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93" name="Rectangle 704"/>
              <p:cNvSpPr>
                <a:spLocks noChangeArrowheads="1"/>
              </p:cNvSpPr>
              <p:nvPr/>
            </p:nvSpPr>
            <p:spPr bwMode="auto">
              <a:xfrm>
                <a:off x="6570663" y="3173413"/>
                <a:ext cx="1587" cy="268287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94" name="Freeform 705"/>
              <p:cNvSpPr>
                <a:spLocks/>
              </p:cNvSpPr>
              <p:nvPr/>
            </p:nvSpPr>
            <p:spPr bwMode="auto">
              <a:xfrm>
                <a:off x="649287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9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95" name="Freeform 706"/>
              <p:cNvSpPr>
                <a:spLocks noEditPoints="1"/>
              </p:cNvSpPr>
              <p:nvPr/>
            </p:nvSpPr>
            <p:spPr bwMode="auto">
              <a:xfrm>
                <a:off x="6719888" y="3173413"/>
                <a:ext cx="153987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8" y="0"/>
                    </a:moveTo>
                    <a:lnTo>
                      <a:pt x="48" y="169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96" name="Rectangle 707"/>
              <p:cNvSpPr>
                <a:spLocks noChangeArrowheads="1"/>
              </p:cNvSpPr>
              <p:nvPr/>
            </p:nvSpPr>
            <p:spPr bwMode="auto">
              <a:xfrm>
                <a:off x="6796088" y="3173413"/>
                <a:ext cx="1587" cy="268287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7997" name="Freeform 708"/>
              <p:cNvSpPr>
                <a:spLocks/>
              </p:cNvSpPr>
              <p:nvPr/>
            </p:nvSpPr>
            <p:spPr bwMode="auto">
              <a:xfrm>
                <a:off x="6719888" y="3349625"/>
                <a:ext cx="153987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8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98" name="Rectangle 709"/>
              <p:cNvSpPr>
                <a:spLocks noChangeArrowheads="1"/>
              </p:cNvSpPr>
              <p:nvPr/>
            </p:nvSpPr>
            <p:spPr bwMode="auto">
              <a:xfrm>
                <a:off x="792163" y="1714500"/>
                <a:ext cx="93186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RF carpets</a:t>
                </a:r>
                <a:endParaRPr lang="de-DE" altLang="de-DE"/>
              </a:p>
            </p:txBody>
          </p:sp>
          <p:sp>
            <p:nvSpPr>
              <p:cNvPr id="37999" name="Line 710"/>
              <p:cNvSpPr>
                <a:spLocks noChangeShapeType="1"/>
              </p:cNvSpPr>
              <p:nvPr/>
            </p:nvSpPr>
            <p:spPr bwMode="auto">
              <a:xfrm flipH="1" flipV="1">
                <a:off x="1773238" y="1854200"/>
                <a:ext cx="514350" cy="18891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00" name="Line 711"/>
              <p:cNvSpPr>
                <a:spLocks noChangeShapeType="1"/>
              </p:cNvSpPr>
              <p:nvPr/>
            </p:nvSpPr>
            <p:spPr bwMode="auto">
              <a:xfrm flipH="1" flipV="1">
                <a:off x="1470025" y="1962150"/>
                <a:ext cx="431800" cy="12525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01" name="Rectangle 712"/>
              <p:cNvSpPr>
                <a:spLocks noChangeArrowheads="1"/>
              </p:cNvSpPr>
              <p:nvPr/>
            </p:nvSpPr>
            <p:spPr bwMode="auto">
              <a:xfrm>
                <a:off x="4737100" y="1617663"/>
                <a:ext cx="5842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Nozzle</a:t>
                </a:r>
                <a:endParaRPr lang="de-DE" altLang="de-DE"/>
              </a:p>
            </p:txBody>
          </p:sp>
          <p:sp>
            <p:nvSpPr>
              <p:cNvPr id="38002" name="Rectangle 713"/>
              <p:cNvSpPr>
                <a:spLocks noChangeArrowheads="1"/>
              </p:cNvSpPr>
              <p:nvPr/>
            </p:nvSpPr>
            <p:spPr bwMode="auto">
              <a:xfrm>
                <a:off x="6970713" y="2198688"/>
                <a:ext cx="2540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E31E24"/>
                    </a:solidFill>
                  </a:rPr>
                  <a:t>RF</a:t>
                </a:r>
                <a:endParaRPr lang="de-DE" altLang="de-DE"/>
              </a:p>
            </p:txBody>
          </p:sp>
          <p:sp>
            <p:nvSpPr>
              <p:cNvPr id="38003" name="Rectangle 714"/>
              <p:cNvSpPr>
                <a:spLocks noChangeArrowheads="1"/>
              </p:cNvSpPr>
              <p:nvPr/>
            </p:nvSpPr>
            <p:spPr bwMode="auto">
              <a:xfrm>
                <a:off x="6761163" y="3517900"/>
                <a:ext cx="276225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A0E3"/>
                    </a:solidFill>
                  </a:rPr>
                  <a:t>DC</a:t>
                </a:r>
                <a:endParaRPr lang="de-DE" altLang="de-DE"/>
              </a:p>
            </p:txBody>
          </p:sp>
          <p:sp>
            <p:nvSpPr>
              <p:cNvPr id="38004" name="Freeform 715"/>
              <p:cNvSpPr>
                <a:spLocks/>
              </p:cNvSpPr>
              <p:nvPr/>
            </p:nvSpPr>
            <p:spPr bwMode="auto">
              <a:xfrm>
                <a:off x="849313" y="4062413"/>
                <a:ext cx="1216025" cy="755650"/>
              </a:xfrm>
              <a:custGeom>
                <a:avLst/>
                <a:gdLst>
                  <a:gd name="T0" fmla="*/ 0 w 766"/>
                  <a:gd name="T1" fmla="*/ 0 h 476"/>
                  <a:gd name="T2" fmla="*/ 2147483646 w 766"/>
                  <a:gd name="T3" fmla="*/ 0 h 476"/>
                  <a:gd name="T4" fmla="*/ 2147483646 w 766"/>
                  <a:gd name="T5" fmla="*/ 2147483646 h 476"/>
                  <a:gd name="T6" fmla="*/ 2147483646 w 766"/>
                  <a:gd name="T7" fmla="*/ 2147483646 h 476"/>
                  <a:gd name="T8" fmla="*/ 0 w 766"/>
                  <a:gd name="T9" fmla="*/ 2147483646 h 476"/>
                  <a:gd name="T10" fmla="*/ 0 w 766"/>
                  <a:gd name="T11" fmla="*/ 0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6" h="476">
                    <a:moveTo>
                      <a:pt x="0" y="0"/>
                    </a:moveTo>
                    <a:lnTo>
                      <a:pt x="417" y="0"/>
                    </a:lnTo>
                    <a:lnTo>
                      <a:pt x="766" y="240"/>
                    </a:lnTo>
                    <a:lnTo>
                      <a:pt x="417" y="476"/>
                    </a:lnTo>
                    <a:lnTo>
                      <a:pt x="0" y="4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05" name="Rectangle 716"/>
              <p:cNvSpPr>
                <a:spLocks noChangeArrowheads="1"/>
              </p:cNvSpPr>
              <p:nvPr/>
            </p:nvSpPr>
            <p:spPr bwMode="auto">
              <a:xfrm>
                <a:off x="925513" y="411480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High-</a:t>
                </a:r>
                <a:endParaRPr lang="de-DE" altLang="de-DE"/>
              </a:p>
            </p:txBody>
          </p:sp>
          <p:sp>
            <p:nvSpPr>
              <p:cNvPr id="38006" name="Rectangle 717"/>
              <p:cNvSpPr>
                <a:spLocks noChangeArrowheads="1"/>
              </p:cNvSpPr>
              <p:nvPr/>
            </p:nvSpPr>
            <p:spPr bwMode="auto">
              <a:xfrm>
                <a:off x="925513" y="4340225"/>
                <a:ext cx="892175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energy ion</a:t>
                </a:r>
                <a:endParaRPr lang="de-DE" altLang="de-DE"/>
              </a:p>
            </p:txBody>
          </p:sp>
          <p:sp>
            <p:nvSpPr>
              <p:cNvPr id="38007" name="Rectangle 718"/>
              <p:cNvSpPr>
                <a:spLocks noChangeArrowheads="1"/>
              </p:cNvSpPr>
              <p:nvPr/>
            </p:nvSpPr>
            <p:spPr bwMode="auto">
              <a:xfrm>
                <a:off x="925513" y="4560888"/>
                <a:ext cx="47783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beam</a:t>
                </a:r>
                <a:endParaRPr lang="de-DE" altLang="de-DE"/>
              </a:p>
            </p:txBody>
          </p:sp>
          <p:sp>
            <p:nvSpPr>
              <p:cNvPr id="38008" name="Rectangle 719"/>
              <p:cNvSpPr>
                <a:spLocks noChangeArrowheads="1"/>
              </p:cNvSpPr>
              <p:nvPr/>
            </p:nvSpPr>
            <p:spPr bwMode="auto">
              <a:xfrm>
                <a:off x="1906588" y="5353050"/>
                <a:ext cx="555625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09" name="Rectangle 720"/>
              <p:cNvSpPr>
                <a:spLocks noChangeArrowheads="1"/>
              </p:cNvSpPr>
              <p:nvPr/>
            </p:nvSpPr>
            <p:spPr bwMode="auto">
              <a:xfrm>
                <a:off x="2559050" y="5353050"/>
                <a:ext cx="554038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10" name="Rectangle 721"/>
              <p:cNvSpPr>
                <a:spLocks noChangeArrowheads="1"/>
              </p:cNvSpPr>
              <p:nvPr/>
            </p:nvSpPr>
            <p:spPr bwMode="auto">
              <a:xfrm>
                <a:off x="3206750" y="5353050"/>
                <a:ext cx="554038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11" name="Rectangle 722"/>
              <p:cNvSpPr>
                <a:spLocks noChangeArrowheads="1"/>
              </p:cNvSpPr>
              <p:nvPr/>
            </p:nvSpPr>
            <p:spPr bwMode="auto">
              <a:xfrm>
                <a:off x="3859213" y="5353050"/>
                <a:ext cx="554037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12" name="Rectangle 723"/>
              <p:cNvSpPr>
                <a:spLocks noChangeArrowheads="1"/>
              </p:cNvSpPr>
              <p:nvPr/>
            </p:nvSpPr>
            <p:spPr bwMode="auto">
              <a:xfrm>
                <a:off x="4516438" y="5353050"/>
                <a:ext cx="554037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13" name="Rectangle 724"/>
              <p:cNvSpPr>
                <a:spLocks noChangeArrowheads="1"/>
              </p:cNvSpPr>
              <p:nvPr/>
            </p:nvSpPr>
            <p:spPr bwMode="auto">
              <a:xfrm>
                <a:off x="5168900" y="5353050"/>
                <a:ext cx="554038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14" name="Rectangle 725"/>
              <p:cNvSpPr>
                <a:spLocks noChangeArrowheads="1"/>
              </p:cNvSpPr>
              <p:nvPr/>
            </p:nvSpPr>
            <p:spPr bwMode="auto">
              <a:xfrm>
                <a:off x="5815013" y="5353050"/>
                <a:ext cx="555625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15" name="Rectangle 726"/>
              <p:cNvSpPr>
                <a:spLocks noChangeArrowheads="1"/>
              </p:cNvSpPr>
              <p:nvPr/>
            </p:nvSpPr>
            <p:spPr bwMode="auto">
              <a:xfrm>
                <a:off x="6473825" y="5353050"/>
                <a:ext cx="554038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16" name="Rectangle 727"/>
              <p:cNvSpPr>
                <a:spLocks noChangeArrowheads="1"/>
              </p:cNvSpPr>
              <p:nvPr/>
            </p:nvSpPr>
            <p:spPr bwMode="auto">
              <a:xfrm>
                <a:off x="3967163" y="919163"/>
                <a:ext cx="99853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6600"/>
                    </a:solidFill>
                  </a:rPr>
                  <a:t>Low-energy</a:t>
                </a:r>
                <a:endParaRPr lang="de-DE" altLang="de-DE"/>
              </a:p>
            </p:txBody>
          </p:sp>
          <p:sp>
            <p:nvSpPr>
              <p:cNvPr id="38017" name="Rectangle 728"/>
              <p:cNvSpPr>
                <a:spLocks noChangeArrowheads="1"/>
              </p:cNvSpPr>
              <p:nvPr/>
            </p:nvSpPr>
            <p:spPr bwMode="auto">
              <a:xfrm>
                <a:off x="4068763" y="1098550"/>
                <a:ext cx="78581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6600"/>
                    </a:solidFill>
                  </a:rPr>
                  <a:t>ion beam</a:t>
                </a:r>
                <a:endParaRPr lang="de-DE" altLang="de-DE"/>
              </a:p>
            </p:txBody>
          </p:sp>
          <p:sp>
            <p:nvSpPr>
              <p:cNvPr id="38018" name="Freeform 729"/>
              <p:cNvSpPr>
                <a:spLocks noEditPoints="1"/>
              </p:cNvSpPr>
              <p:nvPr/>
            </p:nvSpPr>
            <p:spPr bwMode="auto">
              <a:xfrm>
                <a:off x="4397375" y="1308100"/>
                <a:ext cx="114300" cy="762000"/>
              </a:xfrm>
              <a:custGeom>
                <a:avLst/>
                <a:gdLst>
                  <a:gd name="T0" fmla="*/ 2147483646 w 72"/>
                  <a:gd name="T1" fmla="*/ 2147483646 h 480"/>
                  <a:gd name="T2" fmla="*/ 2147483646 w 72"/>
                  <a:gd name="T3" fmla="*/ 2147483646 h 480"/>
                  <a:gd name="T4" fmla="*/ 2147483646 w 72"/>
                  <a:gd name="T5" fmla="*/ 2147483646 h 480"/>
                  <a:gd name="T6" fmla="*/ 2147483646 w 72"/>
                  <a:gd name="T7" fmla="*/ 2147483646 h 480"/>
                  <a:gd name="T8" fmla="*/ 2147483646 w 72"/>
                  <a:gd name="T9" fmla="*/ 2147483646 h 480"/>
                  <a:gd name="T10" fmla="*/ 0 w 72"/>
                  <a:gd name="T11" fmla="*/ 2147483646 h 480"/>
                  <a:gd name="T12" fmla="*/ 2147483646 w 72"/>
                  <a:gd name="T13" fmla="*/ 0 h 480"/>
                  <a:gd name="T14" fmla="*/ 2147483646 w 72"/>
                  <a:gd name="T15" fmla="*/ 2147483646 h 480"/>
                  <a:gd name="T16" fmla="*/ 0 w 72"/>
                  <a:gd name="T17" fmla="*/ 2147483646 h 4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2" h="480">
                    <a:moveTo>
                      <a:pt x="23" y="480"/>
                    </a:moveTo>
                    <a:lnTo>
                      <a:pt x="23" y="59"/>
                    </a:lnTo>
                    <a:lnTo>
                      <a:pt x="49" y="59"/>
                    </a:lnTo>
                    <a:lnTo>
                      <a:pt x="49" y="480"/>
                    </a:lnTo>
                    <a:lnTo>
                      <a:pt x="23" y="480"/>
                    </a:lnTo>
                    <a:close/>
                    <a:moveTo>
                      <a:pt x="0" y="72"/>
                    </a:moveTo>
                    <a:lnTo>
                      <a:pt x="36" y="0"/>
                    </a:lnTo>
                    <a:lnTo>
                      <a:pt x="72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19" name="Rectangle 730"/>
              <p:cNvSpPr>
                <a:spLocks noChangeArrowheads="1"/>
              </p:cNvSpPr>
              <p:nvPr/>
            </p:nvSpPr>
            <p:spPr bwMode="auto">
              <a:xfrm>
                <a:off x="4433888" y="1401763"/>
                <a:ext cx="41275" cy="668337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20" name="Freeform 731"/>
              <p:cNvSpPr>
                <a:spLocks/>
              </p:cNvSpPr>
              <p:nvPr/>
            </p:nvSpPr>
            <p:spPr bwMode="auto">
              <a:xfrm>
                <a:off x="4397375" y="1308100"/>
                <a:ext cx="114300" cy="114300"/>
              </a:xfrm>
              <a:custGeom>
                <a:avLst/>
                <a:gdLst>
                  <a:gd name="T0" fmla="*/ 0 w 72"/>
                  <a:gd name="T1" fmla="*/ 2147483646 h 72"/>
                  <a:gd name="T2" fmla="*/ 2147483646 w 72"/>
                  <a:gd name="T3" fmla="*/ 0 h 72"/>
                  <a:gd name="T4" fmla="*/ 2147483646 w 72"/>
                  <a:gd name="T5" fmla="*/ 2147483646 h 72"/>
                  <a:gd name="T6" fmla="*/ 0 w 72"/>
                  <a:gd name="T7" fmla="*/ 2147483646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2" h="72">
                    <a:moveTo>
                      <a:pt x="0" y="72"/>
                    </a:moveTo>
                    <a:lnTo>
                      <a:pt x="36" y="0"/>
                    </a:lnTo>
                    <a:lnTo>
                      <a:pt x="72" y="72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21" name="Rectangle 732"/>
              <p:cNvSpPr>
                <a:spLocks noChangeArrowheads="1"/>
              </p:cNvSpPr>
              <p:nvPr/>
            </p:nvSpPr>
            <p:spPr bwMode="auto">
              <a:xfrm rot="-5400000">
                <a:off x="7835107" y="4655343"/>
                <a:ext cx="88900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~</a:t>
                </a:r>
                <a:endParaRPr lang="de-DE" altLang="de-DE"/>
              </a:p>
            </p:txBody>
          </p:sp>
          <p:sp>
            <p:nvSpPr>
              <p:cNvPr id="38022" name="Rectangle 733"/>
              <p:cNvSpPr>
                <a:spLocks noChangeArrowheads="1"/>
              </p:cNvSpPr>
              <p:nvPr/>
            </p:nvSpPr>
            <p:spPr bwMode="auto">
              <a:xfrm rot="-5400000">
                <a:off x="7858125" y="4591050"/>
                <a:ext cx="42863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 </a:t>
                </a:r>
                <a:endParaRPr lang="de-DE" altLang="de-DE"/>
              </a:p>
            </p:txBody>
          </p:sp>
          <p:sp>
            <p:nvSpPr>
              <p:cNvPr id="38023" name="Rectangle 734"/>
              <p:cNvSpPr>
                <a:spLocks noChangeArrowheads="1"/>
              </p:cNvSpPr>
              <p:nvPr/>
            </p:nvSpPr>
            <p:spPr bwMode="auto">
              <a:xfrm rot="-5400000">
                <a:off x="7837488" y="4527550"/>
                <a:ext cx="84137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0</a:t>
                </a:r>
                <a:endParaRPr lang="de-DE" altLang="de-DE"/>
              </a:p>
            </p:txBody>
          </p:sp>
          <p:sp>
            <p:nvSpPr>
              <p:cNvPr id="38024" name="Rectangle 735"/>
              <p:cNvSpPr>
                <a:spLocks noChangeArrowheads="1"/>
              </p:cNvSpPr>
              <p:nvPr/>
            </p:nvSpPr>
            <p:spPr bwMode="auto">
              <a:xfrm rot="-5400000">
                <a:off x="7858126" y="4462462"/>
                <a:ext cx="42862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.</a:t>
                </a:r>
                <a:endParaRPr lang="de-DE" altLang="de-DE"/>
              </a:p>
            </p:txBody>
          </p:sp>
          <p:sp>
            <p:nvSpPr>
              <p:cNvPr id="38025" name="Rectangle 736"/>
              <p:cNvSpPr>
                <a:spLocks noChangeArrowheads="1"/>
              </p:cNvSpPr>
              <p:nvPr/>
            </p:nvSpPr>
            <p:spPr bwMode="auto">
              <a:xfrm rot="-5400000">
                <a:off x="7837488" y="4398962"/>
                <a:ext cx="84138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2</a:t>
                </a:r>
                <a:endParaRPr lang="de-DE" altLang="de-DE"/>
              </a:p>
            </p:txBody>
          </p:sp>
          <p:sp>
            <p:nvSpPr>
              <p:cNvPr id="38026" name="Rectangle 737"/>
              <p:cNvSpPr>
                <a:spLocks noChangeArrowheads="1"/>
              </p:cNvSpPr>
              <p:nvPr/>
            </p:nvSpPr>
            <p:spPr bwMode="auto">
              <a:xfrm rot="-5400000">
                <a:off x="7858126" y="4338637"/>
                <a:ext cx="42862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 </a:t>
                </a:r>
                <a:endParaRPr lang="de-DE" altLang="de-DE"/>
              </a:p>
            </p:txBody>
          </p:sp>
          <p:sp>
            <p:nvSpPr>
              <p:cNvPr id="38027" name="Rectangle 738"/>
              <p:cNvSpPr>
                <a:spLocks noChangeArrowheads="1"/>
              </p:cNvSpPr>
              <p:nvPr/>
            </p:nvSpPr>
            <p:spPr bwMode="auto">
              <a:xfrm rot="-5400000">
                <a:off x="7816057" y="4255293"/>
                <a:ext cx="127000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m</a:t>
                </a:r>
                <a:endParaRPr lang="de-DE" altLang="de-DE"/>
              </a:p>
            </p:txBody>
          </p:sp>
          <p:sp>
            <p:nvSpPr>
              <p:cNvPr id="38028" name="Rectangle 739"/>
              <p:cNvSpPr>
                <a:spLocks noChangeArrowheads="1"/>
              </p:cNvSpPr>
              <p:nvPr/>
            </p:nvSpPr>
            <p:spPr bwMode="auto">
              <a:xfrm>
                <a:off x="3751263" y="5414963"/>
                <a:ext cx="156051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EF7F1A"/>
                    </a:solidFill>
                  </a:rPr>
                  <a:t>Segmented anode</a:t>
                </a:r>
                <a:endParaRPr lang="de-DE" altLang="de-DE"/>
              </a:p>
            </p:txBody>
          </p:sp>
          <p:sp>
            <p:nvSpPr>
              <p:cNvPr id="38029" name="Rectangle 740"/>
              <p:cNvSpPr>
                <a:spLocks noChangeArrowheads="1"/>
              </p:cNvSpPr>
              <p:nvPr/>
            </p:nvSpPr>
            <p:spPr bwMode="auto">
              <a:xfrm>
                <a:off x="4316413" y="5729288"/>
                <a:ext cx="385762" cy="18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~ 2 m</a:t>
                </a:r>
                <a:endParaRPr lang="de-DE" altLang="de-DE"/>
              </a:p>
            </p:txBody>
          </p:sp>
          <p:sp>
            <p:nvSpPr>
              <p:cNvPr id="38030" name="Freeform 741"/>
              <p:cNvSpPr>
                <a:spLocks noEditPoints="1"/>
              </p:cNvSpPr>
              <p:nvPr/>
            </p:nvSpPr>
            <p:spPr bwMode="auto">
              <a:xfrm>
                <a:off x="2543175" y="2794000"/>
                <a:ext cx="112713" cy="441325"/>
              </a:xfrm>
              <a:custGeom>
                <a:avLst/>
                <a:gdLst>
                  <a:gd name="T0" fmla="*/ 2147483646 w 71"/>
                  <a:gd name="T1" fmla="*/ 2147483646 h 278"/>
                  <a:gd name="T2" fmla="*/ 2147483646 w 71"/>
                  <a:gd name="T3" fmla="*/ 2147483646 h 278"/>
                  <a:gd name="T4" fmla="*/ 2147483646 w 71"/>
                  <a:gd name="T5" fmla="*/ 2147483646 h 278"/>
                  <a:gd name="T6" fmla="*/ 2147483646 w 71"/>
                  <a:gd name="T7" fmla="*/ 2147483646 h 278"/>
                  <a:gd name="T8" fmla="*/ 2147483646 w 71"/>
                  <a:gd name="T9" fmla="*/ 2147483646 h 278"/>
                  <a:gd name="T10" fmla="*/ 0 w 71"/>
                  <a:gd name="T11" fmla="*/ 2147483646 h 278"/>
                  <a:gd name="T12" fmla="*/ 2147483646 w 71"/>
                  <a:gd name="T13" fmla="*/ 0 h 278"/>
                  <a:gd name="T14" fmla="*/ 2147483646 w 71"/>
                  <a:gd name="T15" fmla="*/ 2147483646 h 278"/>
                  <a:gd name="T16" fmla="*/ 0 w 71"/>
                  <a:gd name="T17" fmla="*/ 2147483646 h 2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" h="278">
                    <a:moveTo>
                      <a:pt x="26" y="278"/>
                    </a:moveTo>
                    <a:lnTo>
                      <a:pt x="26" y="61"/>
                    </a:lnTo>
                    <a:lnTo>
                      <a:pt x="49" y="61"/>
                    </a:lnTo>
                    <a:lnTo>
                      <a:pt x="49" y="278"/>
                    </a:lnTo>
                    <a:lnTo>
                      <a:pt x="26" y="278"/>
                    </a:lnTo>
                    <a:close/>
                    <a:moveTo>
                      <a:pt x="0" y="71"/>
                    </a:moveTo>
                    <a:lnTo>
                      <a:pt x="36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31" name="Rectangle 742"/>
              <p:cNvSpPr>
                <a:spLocks noChangeArrowheads="1"/>
              </p:cNvSpPr>
              <p:nvPr/>
            </p:nvSpPr>
            <p:spPr bwMode="auto">
              <a:xfrm>
                <a:off x="2584450" y="2890838"/>
                <a:ext cx="36513" cy="344487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32" name="Freeform 743"/>
              <p:cNvSpPr>
                <a:spLocks/>
              </p:cNvSpPr>
              <p:nvPr/>
            </p:nvSpPr>
            <p:spPr bwMode="auto">
              <a:xfrm>
                <a:off x="2543175" y="2794000"/>
                <a:ext cx="112713" cy="112713"/>
              </a:xfrm>
              <a:custGeom>
                <a:avLst/>
                <a:gdLst>
                  <a:gd name="T0" fmla="*/ 0 w 71"/>
                  <a:gd name="T1" fmla="*/ 2147483646 h 71"/>
                  <a:gd name="T2" fmla="*/ 2147483646 w 71"/>
                  <a:gd name="T3" fmla="*/ 0 h 71"/>
                  <a:gd name="T4" fmla="*/ 2147483646 w 71"/>
                  <a:gd name="T5" fmla="*/ 2147483646 h 71"/>
                  <a:gd name="T6" fmla="*/ 0 w 71"/>
                  <a:gd name="T7" fmla="*/ 2147483646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1" h="71">
                    <a:moveTo>
                      <a:pt x="0" y="71"/>
                    </a:moveTo>
                    <a:lnTo>
                      <a:pt x="36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33" name="Freeform 744"/>
              <p:cNvSpPr>
                <a:spLocks noEditPoints="1"/>
              </p:cNvSpPr>
              <p:nvPr/>
            </p:nvSpPr>
            <p:spPr bwMode="auto">
              <a:xfrm>
                <a:off x="3771900" y="2768600"/>
                <a:ext cx="112713" cy="461963"/>
              </a:xfrm>
              <a:custGeom>
                <a:avLst/>
                <a:gdLst>
                  <a:gd name="T0" fmla="*/ 2147483646 w 71"/>
                  <a:gd name="T1" fmla="*/ 2147483646 h 291"/>
                  <a:gd name="T2" fmla="*/ 2147483646 w 71"/>
                  <a:gd name="T3" fmla="*/ 2147483646 h 291"/>
                  <a:gd name="T4" fmla="*/ 2147483646 w 71"/>
                  <a:gd name="T5" fmla="*/ 2147483646 h 291"/>
                  <a:gd name="T6" fmla="*/ 2147483646 w 71"/>
                  <a:gd name="T7" fmla="*/ 2147483646 h 291"/>
                  <a:gd name="T8" fmla="*/ 2147483646 w 71"/>
                  <a:gd name="T9" fmla="*/ 2147483646 h 291"/>
                  <a:gd name="T10" fmla="*/ 2147483646 w 71"/>
                  <a:gd name="T11" fmla="*/ 2147483646 h 291"/>
                  <a:gd name="T12" fmla="*/ 2147483646 w 71"/>
                  <a:gd name="T13" fmla="*/ 0 h 291"/>
                  <a:gd name="T14" fmla="*/ 0 w 71"/>
                  <a:gd name="T15" fmla="*/ 2147483646 h 291"/>
                  <a:gd name="T16" fmla="*/ 2147483646 w 71"/>
                  <a:gd name="T17" fmla="*/ 2147483646 h 2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" h="291">
                    <a:moveTo>
                      <a:pt x="48" y="291"/>
                    </a:moveTo>
                    <a:lnTo>
                      <a:pt x="48" y="61"/>
                    </a:lnTo>
                    <a:lnTo>
                      <a:pt x="25" y="61"/>
                    </a:lnTo>
                    <a:lnTo>
                      <a:pt x="25" y="291"/>
                    </a:lnTo>
                    <a:lnTo>
                      <a:pt x="48" y="291"/>
                    </a:lnTo>
                    <a:close/>
                    <a:moveTo>
                      <a:pt x="71" y="71"/>
                    </a:moveTo>
                    <a:lnTo>
                      <a:pt x="35" y="0"/>
                    </a:lnTo>
                    <a:lnTo>
                      <a:pt x="0" y="71"/>
                    </a:lnTo>
                    <a:lnTo>
                      <a:pt x="71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34" name="Rectangle 745"/>
              <p:cNvSpPr>
                <a:spLocks noChangeArrowheads="1"/>
              </p:cNvSpPr>
              <p:nvPr/>
            </p:nvSpPr>
            <p:spPr bwMode="auto">
              <a:xfrm>
                <a:off x="3811588" y="2865438"/>
                <a:ext cx="36512" cy="365125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35" name="Freeform 746"/>
              <p:cNvSpPr>
                <a:spLocks/>
              </p:cNvSpPr>
              <p:nvPr/>
            </p:nvSpPr>
            <p:spPr bwMode="auto">
              <a:xfrm>
                <a:off x="3771900" y="2768600"/>
                <a:ext cx="112713" cy="112713"/>
              </a:xfrm>
              <a:custGeom>
                <a:avLst/>
                <a:gdLst>
                  <a:gd name="T0" fmla="*/ 2147483646 w 71"/>
                  <a:gd name="T1" fmla="*/ 2147483646 h 71"/>
                  <a:gd name="T2" fmla="*/ 2147483646 w 71"/>
                  <a:gd name="T3" fmla="*/ 0 h 71"/>
                  <a:gd name="T4" fmla="*/ 0 w 71"/>
                  <a:gd name="T5" fmla="*/ 2147483646 h 71"/>
                  <a:gd name="T6" fmla="*/ 2147483646 w 71"/>
                  <a:gd name="T7" fmla="*/ 2147483646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1" h="71">
                    <a:moveTo>
                      <a:pt x="71" y="71"/>
                    </a:moveTo>
                    <a:lnTo>
                      <a:pt x="35" y="0"/>
                    </a:lnTo>
                    <a:lnTo>
                      <a:pt x="0" y="71"/>
                    </a:lnTo>
                    <a:lnTo>
                      <a:pt x="71" y="71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36" name="Freeform 747"/>
              <p:cNvSpPr>
                <a:spLocks noEditPoints="1"/>
              </p:cNvSpPr>
              <p:nvPr/>
            </p:nvSpPr>
            <p:spPr bwMode="auto">
              <a:xfrm>
                <a:off x="5070475" y="2768600"/>
                <a:ext cx="112713" cy="452438"/>
              </a:xfrm>
              <a:custGeom>
                <a:avLst/>
                <a:gdLst>
                  <a:gd name="T0" fmla="*/ 2147483646 w 71"/>
                  <a:gd name="T1" fmla="*/ 2147483646 h 285"/>
                  <a:gd name="T2" fmla="*/ 2147483646 w 71"/>
                  <a:gd name="T3" fmla="*/ 2147483646 h 285"/>
                  <a:gd name="T4" fmla="*/ 2147483646 w 71"/>
                  <a:gd name="T5" fmla="*/ 2147483646 h 285"/>
                  <a:gd name="T6" fmla="*/ 2147483646 w 71"/>
                  <a:gd name="T7" fmla="*/ 2147483646 h 285"/>
                  <a:gd name="T8" fmla="*/ 2147483646 w 71"/>
                  <a:gd name="T9" fmla="*/ 2147483646 h 285"/>
                  <a:gd name="T10" fmla="*/ 0 w 71"/>
                  <a:gd name="T11" fmla="*/ 2147483646 h 285"/>
                  <a:gd name="T12" fmla="*/ 2147483646 w 71"/>
                  <a:gd name="T13" fmla="*/ 0 h 285"/>
                  <a:gd name="T14" fmla="*/ 2147483646 w 71"/>
                  <a:gd name="T15" fmla="*/ 2147483646 h 285"/>
                  <a:gd name="T16" fmla="*/ 0 w 71"/>
                  <a:gd name="T17" fmla="*/ 2147483646 h 2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" h="285">
                    <a:moveTo>
                      <a:pt x="26" y="285"/>
                    </a:moveTo>
                    <a:lnTo>
                      <a:pt x="26" y="61"/>
                    </a:lnTo>
                    <a:lnTo>
                      <a:pt x="49" y="61"/>
                    </a:lnTo>
                    <a:lnTo>
                      <a:pt x="49" y="285"/>
                    </a:lnTo>
                    <a:lnTo>
                      <a:pt x="26" y="285"/>
                    </a:lnTo>
                    <a:close/>
                    <a:moveTo>
                      <a:pt x="0" y="71"/>
                    </a:moveTo>
                    <a:lnTo>
                      <a:pt x="36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37" name="Rectangle 748"/>
              <p:cNvSpPr>
                <a:spLocks noChangeArrowheads="1"/>
              </p:cNvSpPr>
              <p:nvPr/>
            </p:nvSpPr>
            <p:spPr bwMode="auto">
              <a:xfrm>
                <a:off x="5111750" y="2865438"/>
                <a:ext cx="36513" cy="355600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38" name="Freeform 749"/>
              <p:cNvSpPr>
                <a:spLocks/>
              </p:cNvSpPr>
              <p:nvPr/>
            </p:nvSpPr>
            <p:spPr bwMode="auto">
              <a:xfrm>
                <a:off x="5070475" y="2768600"/>
                <a:ext cx="112713" cy="112713"/>
              </a:xfrm>
              <a:custGeom>
                <a:avLst/>
                <a:gdLst>
                  <a:gd name="T0" fmla="*/ 0 w 71"/>
                  <a:gd name="T1" fmla="*/ 2147483646 h 71"/>
                  <a:gd name="T2" fmla="*/ 2147483646 w 71"/>
                  <a:gd name="T3" fmla="*/ 0 h 71"/>
                  <a:gd name="T4" fmla="*/ 2147483646 w 71"/>
                  <a:gd name="T5" fmla="*/ 2147483646 h 71"/>
                  <a:gd name="T6" fmla="*/ 0 w 71"/>
                  <a:gd name="T7" fmla="*/ 2147483646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1" h="71">
                    <a:moveTo>
                      <a:pt x="0" y="71"/>
                    </a:moveTo>
                    <a:lnTo>
                      <a:pt x="36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39" name="Line 750"/>
              <p:cNvSpPr>
                <a:spLocks noChangeShapeType="1"/>
              </p:cNvSpPr>
              <p:nvPr/>
            </p:nvSpPr>
            <p:spPr bwMode="auto">
              <a:xfrm flipH="1">
                <a:off x="3884613" y="2947988"/>
                <a:ext cx="241300" cy="18573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40" name="Line 751"/>
              <p:cNvSpPr>
                <a:spLocks noChangeShapeType="1"/>
              </p:cNvSpPr>
              <p:nvPr/>
            </p:nvSpPr>
            <p:spPr bwMode="auto">
              <a:xfrm flipH="1">
                <a:off x="2662238" y="2938463"/>
                <a:ext cx="1458912" cy="1635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41" name="Line 752"/>
              <p:cNvSpPr>
                <a:spLocks noChangeShapeType="1"/>
              </p:cNvSpPr>
              <p:nvPr/>
            </p:nvSpPr>
            <p:spPr bwMode="auto">
              <a:xfrm>
                <a:off x="4773613" y="2947988"/>
                <a:ext cx="349250" cy="18573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42" name="Line 753"/>
              <p:cNvSpPr>
                <a:spLocks noChangeShapeType="1"/>
              </p:cNvSpPr>
              <p:nvPr/>
            </p:nvSpPr>
            <p:spPr bwMode="auto">
              <a:xfrm>
                <a:off x="4767263" y="2938463"/>
                <a:ext cx="1571625" cy="1635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43" name="Rectangle 754"/>
              <p:cNvSpPr>
                <a:spLocks noChangeArrowheads="1"/>
              </p:cNvSpPr>
              <p:nvPr/>
            </p:nvSpPr>
            <p:spPr bwMode="auto">
              <a:xfrm rot="-5400000">
                <a:off x="7273132" y="4607719"/>
                <a:ext cx="13811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D</a:t>
                </a:r>
                <a:endParaRPr lang="de-DE" altLang="de-DE"/>
              </a:p>
            </p:txBody>
          </p:sp>
          <p:sp>
            <p:nvSpPr>
              <p:cNvPr id="38044" name="Rectangle 755"/>
              <p:cNvSpPr>
                <a:spLocks noChangeArrowheads="1"/>
              </p:cNvSpPr>
              <p:nvPr/>
            </p:nvSpPr>
            <p:spPr bwMode="auto">
              <a:xfrm rot="-5400000">
                <a:off x="7289007" y="4483894"/>
                <a:ext cx="10636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e</a:t>
                </a:r>
                <a:endParaRPr lang="de-DE" altLang="de-DE"/>
              </a:p>
            </p:txBody>
          </p:sp>
          <p:sp>
            <p:nvSpPr>
              <p:cNvPr id="38045" name="Rectangle 756"/>
              <p:cNvSpPr>
                <a:spLocks noChangeArrowheads="1"/>
              </p:cNvSpPr>
              <p:nvPr/>
            </p:nvSpPr>
            <p:spPr bwMode="auto">
              <a:xfrm rot="-5400000">
                <a:off x="7315994" y="4402932"/>
                <a:ext cx="5238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t</a:t>
                </a:r>
                <a:endParaRPr lang="de-DE" altLang="de-DE"/>
              </a:p>
            </p:txBody>
          </p:sp>
          <p:sp>
            <p:nvSpPr>
              <p:cNvPr id="38046" name="Rectangle 757"/>
              <p:cNvSpPr>
                <a:spLocks noChangeArrowheads="1"/>
              </p:cNvSpPr>
              <p:nvPr/>
            </p:nvSpPr>
            <p:spPr bwMode="auto">
              <a:xfrm rot="-5400000">
                <a:off x="7289006" y="4323557"/>
                <a:ext cx="106363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e</a:t>
                </a:r>
                <a:endParaRPr lang="de-DE" altLang="de-DE"/>
              </a:p>
            </p:txBody>
          </p:sp>
          <p:sp>
            <p:nvSpPr>
              <p:cNvPr id="38047" name="Rectangle 758"/>
              <p:cNvSpPr>
                <a:spLocks noChangeArrowheads="1"/>
              </p:cNvSpPr>
              <p:nvPr/>
            </p:nvSpPr>
            <p:spPr bwMode="auto">
              <a:xfrm rot="-5400000">
                <a:off x="7294563" y="4222750"/>
                <a:ext cx="9525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c</a:t>
                </a:r>
                <a:endParaRPr lang="de-DE" altLang="de-DE"/>
              </a:p>
            </p:txBody>
          </p:sp>
          <p:sp>
            <p:nvSpPr>
              <p:cNvPr id="38048" name="Rectangle 759"/>
              <p:cNvSpPr>
                <a:spLocks noChangeArrowheads="1"/>
              </p:cNvSpPr>
              <p:nvPr/>
            </p:nvSpPr>
            <p:spPr bwMode="auto">
              <a:xfrm rot="-5400000">
                <a:off x="7315994" y="4145757"/>
                <a:ext cx="5238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t</a:t>
                </a:r>
                <a:endParaRPr lang="de-DE" altLang="de-DE"/>
              </a:p>
            </p:txBody>
          </p:sp>
          <p:sp>
            <p:nvSpPr>
              <p:cNvPr id="38049" name="Rectangle 760"/>
              <p:cNvSpPr>
                <a:spLocks noChangeArrowheads="1"/>
              </p:cNvSpPr>
              <p:nvPr/>
            </p:nvSpPr>
            <p:spPr bwMode="auto">
              <a:xfrm rot="-5400000">
                <a:off x="7289006" y="4066382"/>
                <a:ext cx="106363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o</a:t>
                </a:r>
                <a:endParaRPr lang="de-DE" altLang="de-DE"/>
              </a:p>
            </p:txBody>
          </p:sp>
          <p:sp>
            <p:nvSpPr>
              <p:cNvPr id="38050" name="Rectangle 761"/>
              <p:cNvSpPr>
                <a:spLocks noChangeArrowheads="1"/>
              </p:cNvSpPr>
              <p:nvPr/>
            </p:nvSpPr>
            <p:spPr bwMode="auto">
              <a:xfrm rot="-5400000">
                <a:off x="7310438" y="3981450"/>
                <a:ext cx="635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r</a:t>
                </a:r>
                <a:endParaRPr lang="de-DE" altLang="de-DE"/>
              </a:p>
            </p:txBody>
          </p:sp>
          <p:sp>
            <p:nvSpPr>
              <p:cNvPr id="38051" name="Rectangle 762"/>
              <p:cNvSpPr>
                <a:spLocks noChangeArrowheads="1"/>
              </p:cNvSpPr>
              <p:nvPr/>
            </p:nvSpPr>
            <p:spPr bwMode="auto">
              <a:xfrm>
                <a:off x="5394325" y="1576388"/>
                <a:ext cx="30163" cy="415925"/>
              </a:xfrm>
              <a:prstGeom prst="rect">
                <a:avLst/>
              </a:pr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52" name="Rectangle 763"/>
              <p:cNvSpPr>
                <a:spLocks noChangeArrowheads="1"/>
              </p:cNvSpPr>
              <p:nvPr/>
            </p:nvSpPr>
            <p:spPr bwMode="auto">
              <a:xfrm>
                <a:off x="3443288" y="1565275"/>
                <a:ext cx="30162" cy="417513"/>
              </a:xfrm>
              <a:prstGeom prst="rect">
                <a:avLst/>
              </a:pr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053" name="Rectangle 764"/>
              <p:cNvSpPr>
                <a:spLocks noChangeArrowheads="1"/>
              </p:cNvSpPr>
              <p:nvPr/>
            </p:nvSpPr>
            <p:spPr bwMode="auto">
              <a:xfrm>
                <a:off x="7386638" y="1601788"/>
                <a:ext cx="557212" cy="18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10 mbar</a:t>
                </a:r>
                <a:endParaRPr lang="de-DE" altLang="de-DE"/>
              </a:p>
            </p:txBody>
          </p:sp>
          <p:sp>
            <p:nvSpPr>
              <p:cNvPr id="38054" name="Rectangle 765"/>
              <p:cNvSpPr>
                <a:spLocks noChangeArrowheads="1"/>
              </p:cNvSpPr>
              <p:nvPr/>
            </p:nvSpPr>
            <p:spPr bwMode="auto">
              <a:xfrm>
                <a:off x="7551738" y="1592263"/>
                <a:ext cx="68262" cy="9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600">
                    <a:solidFill>
                      <a:srgbClr val="393185"/>
                    </a:solidFill>
                  </a:rPr>
                  <a:t>-5</a:t>
                </a:r>
                <a:endParaRPr lang="de-DE" altLang="de-DE"/>
              </a:p>
            </p:txBody>
          </p:sp>
          <p:sp>
            <p:nvSpPr>
              <p:cNvPr id="38055" name="Rectangle 766"/>
              <p:cNvSpPr>
                <a:spLocks noChangeArrowheads="1"/>
              </p:cNvSpPr>
              <p:nvPr/>
            </p:nvSpPr>
            <p:spPr bwMode="auto">
              <a:xfrm>
                <a:off x="7402513" y="1771650"/>
                <a:ext cx="593725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@ 300 K</a:t>
                </a:r>
                <a:endParaRPr lang="de-DE" altLang="de-DE"/>
              </a:p>
            </p:txBody>
          </p:sp>
          <p:sp>
            <p:nvSpPr>
              <p:cNvPr id="38056" name="Freeform 767"/>
              <p:cNvSpPr>
                <a:spLocks noEditPoints="1"/>
              </p:cNvSpPr>
              <p:nvPr/>
            </p:nvSpPr>
            <p:spPr bwMode="auto">
              <a:xfrm>
                <a:off x="1809750" y="5867400"/>
                <a:ext cx="5859463" cy="112713"/>
              </a:xfrm>
              <a:custGeom>
                <a:avLst/>
                <a:gdLst>
                  <a:gd name="T0" fmla="*/ 2147483646 w 3691"/>
                  <a:gd name="T1" fmla="*/ 0 h 71"/>
                  <a:gd name="T2" fmla="*/ 2147483646 w 3691"/>
                  <a:gd name="T3" fmla="*/ 2147483646 h 71"/>
                  <a:gd name="T4" fmla="*/ 0 w 3691"/>
                  <a:gd name="T5" fmla="*/ 2147483646 h 71"/>
                  <a:gd name="T6" fmla="*/ 2147483646 w 3691"/>
                  <a:gd name="T7" fmla="*/ 0 h 71"/>
                  <a:gd name="T8" fmla="*/ 2147483646 w 3691"/>
                  <a:gd name="T9" fmla="*/ 2147483646 h 71"/>
                  <a:gd name="T10" fmla="*/ 2147483646 w 3691"/>
                  <a:gd name="T11" fmla="*/ 2147483646 h 71"/>
                  <a:gd name="T12" fmla="*/ 2147483646 w 3691"/>
                  <a:gd name="T13" fmla="*/ 2147483646 h 71"/>
                  <a:gd name="T14" fmla="*/ 2147483646 w 3691"/>
                  <a:gd name="T15" fmla="*/ 2147483646 h 71"/>
                  <a:gd name="T16" fmla="*/ 2147483646 w 3691"/>
                  <a:gd name="T17" fmla="*/ 2147483646 h 71"/>
                  <a:gd name="T18" fmla="*/ 2147483646 w 3691"/>
                  <a:gd name="T19" fmla="*/ 0 h 71"/>
                  <a:gd name="T20" fmla="*/ 2147483646 w 3691"/>
                  <a:gd name="T21" fmla="*/ 2147483646 h 71"/>
                  <a:gd name="T22" fmla="*/ 2147483646 w 3691"/>
                  <a:gd name="T23" fmla="*/ 2147483646 h 71"/>
                  <a:gd name="T24" fmla="*/ 2147483646 w 3691"/>
                  <a:gd name="T25" fmla="*/ 0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91" h="71">
                    <a:moveTo>
                      <a:pt x="64" y="0"/>
                    </a:moveTo>
                    <a:lnTo>
                      <a:pt x="64" y="71"/>
                    </a:lnTo>
                    <a:lnTo>
                      <a:pt x="0" y="35"/>
                    </a:lnTo>
                    <a:lnTo>
                      <a:pt x="64" y="0"/>
                    </a:lnTo>
                    <a:close/>
                    <a:moveTo>
                      <a:pt x="3633" y="42"/>
                    </a:moveTo>
                    <a:lnTo>
                      <a:pt x="61" y="42"/>
                    </a:lnTo>
                    <a:lnTo>
                      <a:pt x="61" y="29"/>
                    </a:lnTo>
                    <a:lnTo>
                      <a:pt x="3633" y="29"/>
                    </a:lnTo>
                    <a:lnTo>
                      <a:pt x="3633" y="42"/>
                    </a:lnTo>
                    <a:close/>
                    <a:moveTo>
                      <a:pt x="3627" y="0"/>
                    </a:moveTo>
                    <a:lnTo>
                      <a:pt x="3691" y="35"/>
                    </a:lnTo>
                    <a:lnTo>
                      <a:pt x="3627" y="71"/>
                    </a:lnTo>
                    <a:lnTo>
                      <a:pt x="3627" y="0"/>
                    </a:lnTo>
                    <a:close/>
                  </a:path>
                </a:pathLst>
              </a:cu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57" name="Freeform 768"/>
              <p:cNvSpPr>
                <a:spLocks noEditPoints="1"/>
              </p:cNvSpPr>
              <p:nvPr/>
            </p:nvSpPr>
            <p:spPr bwMode="auto">
              <a:xfrm>
                <a:off x="7926388" y="3287713"/>
                <a:ext cx="112712" cy="2255837"/>
              </a:xfrm>
              <a:custGeom>
                <a:avLst/>
                <a:gdLst>
                  <a:gd name="T0" fmla="*/ 2147483646 w 71"/>
                  <a:gd name="T1" fmla="*/ 2147483646 h 1421"/>
                  <a:gd name="T2" fmla="*/ 0 w 71"/>
                  <a:gd name="T3" fmla="*/ 2147483646 h 1421"/>
                  <a:gd name="T4" fmla="*/ 2147483646 w 71"/>
                  <a:gd name="T5" fmla="*/ 0 h 1421"/>
                  <a:gd name="T6" fmla="*/ 2147483646 w 71"/>
                  <a:gd name="T7" fmla="*/ 2147483646 h 1421"/>
                  <a:gd name="T8" fmla="*/ 2147483646 w 71"/>
                  <a:gd name="T9" fmla="*/ 2147483646 h 1421"/>
                  <a:gd name="T10" fmla="*/ 2147483646 w 71"/>
                  <a:gd name="T11" fmla="*/ 2147483646 h 1421"/>
                  <a:gd name="T12" fmla="*/ 2147483646 w 71"/>
                  <a:gd name="T13" fmla="*/ 2147483646 h 1421"/>
                  <a:gd name="T14" fmla="*/ 2147483646 w 71"/>
                  <a:gd name="T15" fmla="*/ 2147483646 h 1421"/>
                  <a:gd name="T16" fmla="*/ 2147483646 w 71"/>
                  <a:gd name="T17" fmla="*/ 2147483646 h 1421"/>
                  <a:gd name="T18" fmla="*/ 2147483646 w 71"/>
                  <a:gd name="T19" fmla="*/ 2147483646 h 1421"/>
                  <a:gd name="T20" fmla="*/ 2147483646 w 71"/>
                  <a:gd name="T21" fmla="*/ 2147483646 h 1421"/>
                  <a:gd name="T22" fmla="*/ 0 w 71"/>
                  <a:gd name="T23" fmla="*/ 2147483646 h 1421"/>
                  <a:gd name="T24" fmla="*/ 2147483646 w 71"/>
                  <a:gd name="T25" fmla="*/ 2147483646 h 14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" h="1421">
                    <a:moveTo>
                      <a:pt x="71" y="64"/>
                    </a:moveTo>
                    <a:lnTo>
                      <a:pt x="0" y="64"/>
                    </a:lnTo>
                    <a:lnTo>
                      <a:pt x="36" y="0"/>
                    </a:lnTo>
                    <a:lnTo>
                      <a:pt x="71" y="64"/>
                    </a:lnTo>
                    <a:close/>
                    <a:moveTo>
                      <a:pt x="29" y="1362"/>
                    </a:moveTo>
                    <a:lnTo>
                      <a:pt x="29" y="58"/>
                    </a:lnTo>
                    <a:lnTo>
                      <a:pt x="42" y="58"/>
                    </a:lnTo>
                    <a:lnTo>
                      <a:pt x="42" y="1362"/>
                    </a:lnTo>
                    <a:lnTo>
                      <a:pt x="29" y="1362"/>
                    </a:lnTo>
                    <a:close/>
                    <a:moveTo>
                      <a:pt x="71" y="1359"/>
                    </a:moveTo>
                    <a:lnTo>
                      <a:pt x="36" y="1421"/>
                    </a:lnTo>
                    <a:lnTo>
                      <a:pt x="0" y="1359"/>
                    </a:lnTo>
                    <a:lnTo>
                      <a:pt x="71" y="1359"/>
                    </a:lnTo>
                    <a:close/>
                  </a:path>
                </a:pathLst>
              </a:cu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058" name="Rectangle 635"/>
              <p:cNvSpPr>
                <a:spLocks noChangeArrowheads="1"/>
              </p:cNvSpPr>
              <p:nvPr/>
            </p:nvSpPr>
            <p:spPr bwMode="auto">
              <a:xfrm>
                <a:off x="6635750" y="5251450"/>
                <a:ext cx="1022350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200...300 mbar</a:t>
                </a:r>
                <a:endParaRPr lang="de-DE" altLang="de-DE"/>
              </a:p>
            </p:txBody>
          </p:sp>
        </p:grpSp>
      </p:grpSp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827088" y="5589588"/>
            <a:ext cx="785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de-DE">
                <a:solidFill>
                  <a:srgbClr val="FF0000"/>
                </a:solidFill>
              </a:rPr>
              <a:t>H</a:t>
            </a:r>
            <a:r>
              <a:rPr lang="en-US" altLang="de-DE"/>
              <a:t>igh </a:t>
            </a:r>
            <a:r>
              <a:rPr lang="en-US" altLang="de-DE">
                <a:solidFill>
                  <a:srgbClr val="FF0000"/>
                </a:solidFill>
              </a:rPr>
              <a:t>A</a:t>
            </a:r>
            <a:r>
              <a:rPr lang="en-US" altLang="de-DE"/>
              <a:t>real </a:t>
            </a:r>
            <a:r>
              <a:rPr lang="en-US" altLang="de-DE">
                <a:solidFill>
                  <a:srgbClr val="FF0000"/>
                </a:solidFill>
              </a:rPr>
              <a:t>D</a:t>
            </a:r>
            <a:r>
              <a:rPr lang="en-US" altLang="de-DE"/>
              <a:t>ensity </a:t>
            </a:r>
            <a:r>
              <a:rPr lang="en-US" altLang="de-DE">
                <a:solidFill>
                  <a:srgbClr val="FF0000"/>
                </a:solidFill>
              </a:rPr>
              <a:t>O</a:t>
            </a:r>
            <a:r>
              <a:rPr lang="en-US" altLang="de-DE"/>
              <a:t>throgonal extraction – </a:t>
            </a:r>
            <a:r>
              <a:rPr lang="en-US" altLang="de-DE">
                <a:solidFill>
                  <a:srgbClr val="FF0000"/>
                </a:solidFill>
              </a:rPr>
              <a:t>C</a:t>
            </a:r>
            <a:r>
              <a:rPr lang="en-US" altLang="de-DE"/>
              <a:t>ryogenic </a:t>
            </a:r>
            <a:r>
              <a:rPr lang="en-US" altLang="de-DE">
                <a:solidFill>
                  <a:srgbClr val="FF0000"/>
                </a:solidFill>
              </a:rPr>
              <a:t>S</a:t>
            </a:r>
            <a:r>
              <a:rPr lang="en-US" altLang="de-DE"/>
              <a:t>topping </a:t>
            </a:r>
            <a:r>
              <a:rPr lang="en-US" altLang="de-DE">
                <a:solidFill>
                  <a:srgbClr val="FF0000"/>
                </a:solidFill>
              </a:rPr>
              <a:t>C</a:t>
            </a:r>
            <a:r>
              <a:rPr lang="en-US" altLang="de-DE"/>
              <a:t>ell</a:t>
            </a:r>
          </a:p>
          <a:p>
            <a:pPr algn="ctr" eaLnBrk="1" hangingPunct="1"/>
            <a:r>
              <a:rPr lang="en-US" altLang="de-DE" b="1">
                <a:solidFill>
                  <a:srgbClr val="FF0000"/>
                </a:solidFill>
              </a:rPr>
              <a:t>HADO-CSC</a:t>
            </a:r>
          </a:p>
        </p:txBody>
      </p:sp>
    </p:spTree>
    <p:extLst>
      <p:ext uri="{BB962C8B-B14F-4D97-AF65-F5344CB8AC3E}">
        <p14:creationId xmlns:p14="http://schemas.microsoft.com/office/powerpoint/2010/main" val="17706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1228725" y="6381750"/>
            <a:ext cx="26955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1200"/>
              <a:t>T. Dickel et al., NIMB 376 (2015) 216</a:t>
            </a:r>
            <a:endParaRPr lang="de-DE" altLang="de-DE" sz="1200"/>
          </a:p>
        </p:txBody>
      </p:sp>
      <p:grpSp>
        <p:nvGrpSpPr>
          <p:cNvPr id="38915" name="Group 2"/>
          <p:cNvGrpSpPr>
            <a:grpSpLocks/>
          </p:cNvGrpSpPr>
          <p:nvPr/>
        </p:nvGrpSpPr>
        <p:grpSpPr bwMode="auto">
          <a:xfrm>
            <a:off x="3444875" y="3367088"/>
            <a:ext cx="5648325" cy="3300412"/>
            <a:chOff x="684213" y="908050"/>
            <a:chExt cx="7499350" cy="5184775"/>
          </a:xfrm>
        </p:grpSpPr>
        <p:grpSp>
          <p:nvGrpSpPr>
            <p:cNvPr id="38920" name="Group 206"/>
            <p:cNvGrpSpPr>
              <a:grpSpLocks/>
            </p:cNvGrpSpPr>
            <p:nvPr/>
          </p:nvGrpSpPr>
          <p:grpSpPr bwMode="auto">
            <a:xfrm>
              <a:off x="709613" y="933450"/>
              <a:ext cx="7453312" cy="5138738"/>
              <a:chOff x="628" y="543"/>
              <a:chExt cx="4695" cy="3237"/>
            </a:xfrm>
          </p:grpSpPr>
          <p:sp>
            <p:nvSpPr>
              <p:cNvPr id="39485" name="Freeform 6"/>
              <p:cNvSpPr>
                <a:spLocks noEditPoints="1"/>
              </p:cNvSpPr>
              <p:nvPr/>
            </p:nvSpPr>
            <p:spPr bwMode="auto">
              <a:xfrm>
                <a:off x="1068" y="935"/>
                <a:ext cx="4255" cy="2845"/>
              </a:xfrm>
              <a:custGeom>
                <a:avLst/>
                <a:gdLst>
                  <a:gd name="T0" fmla="*/ 4245 w 4255"/>
                  <a:gd name="T1" fmla="*/ 19 h 2845"/>
                  <a:gd name="T2" fmla="*/ 10 w 4255"/>
                  <a:gd name="T3" fmla="*/ 19 h 2845"/>
                  <a:gd name="T4" fmla="*/ 10 w 4255"/>
                  <a:gd name="T5" fmla="*/ 0 h 2845"/>
                  <a:gd name="T6" fmla="*/ 4245 w 4255"/>
                  <a:gd name="T7" fmla="*/ 0 h 2845"/>
                  <a:gd name="T8" fmla="*/ 4255 w 4255"/>
                  <a:gd name="T9" fmla="*/ 10 h 2845"/>
                  <a:gd name="T10" fmla="*/ 4245 w 4255"/>
                  <a:gd name="T11" fmla="*/ 19 h 2845"/>
                  <a:gd name="T12" fmla="*/ 4245 w 4255"/>
                  <a:gd name="T13" fmla="*/ 0 h 2845"/>
                  <a:gd name="T14" fmla="*/ 4255 w 4255"/>
                  <a:gd name="T15" fmla="*/ 0 h 2845"/>
                  <a:gd name="T16" fmla="*/ 4255 w 4255"/>
                  <a:gd name="T17" fmla="*/ 10 h 2845"/>
                  <a:gd name="T18" fmla="*/ 4245 w 4255"/>
                  <a:gd name="T19" fmla="*/ 0 h 2845"/>
                  <a:gd name="T20" fmla="*/ 4236 w 4255"/>
                  <a:gd name="T21" fmla="*/ 2835 h 2845"/>
                  <a:gd name="T22" fmla="*/ 4236 w 4255"/>
                  <a:gd name="T23" fmla="*/ 10 h 2845"/>
                  <a:gd name="T24" fmla="*/ 4255 w 4255"/>
                  <a:gd name="T25" fmla="*/ 10 h 2845"/>
                  <a:gd name="T26" fmla="*/ 4255 w 4255"/>
                  <a:gd name="T27" fmla="*/ 2835 h 2845"/>
                  <a:gd name="T28" fmla="*/ 4245 w 4255"/>
                  <a:gd name="T29" fmla="*/ 2845 h 2845"/>
                  <a:gd name="T30" fmla="*/ 4236 w 4255"/>
                  <a:gd name="T31" fmla="*/ 2835 h 2845"/>
                  <a:gd name="T32" fmla="*/ 4255 w 4255"/>
                  <a:gd name="T33" fmla="*/ 2835 h 2845"/>
                  <a:gd name="T34" fmla="*/ 4255 w 4255"/>
                  <a:gd name="T35" fmla="*/ 2845 h 2845"/>
                  <a:gd name="T36" fmla="*/ 4245 w 4255"/>
                  <a:gd name="T37" fmla="*/ 2845 h 2845"/>
                  <a:gd name="T38" fmla="*/ 4255 w 4255"/>
                  <a:gd name="T39" fmla="*/ 2835 h 2845"/>
                  <a:gd name="T40" fmla="*/ 10 w 4255"/>
                  <a:gd name="T41" fmla="*/ 2826 h 2845"/>
                  <a:gd name="T42" fmla="*/ 4245 w 4255"/>
                  <a:gd name="T43" fmla="*/ 2826 h 2845"/>
                  <a:gd name="T44" fmla="*/ 4245 w 4255"/>
                  <a:gd name="T45" fmla="*/ 2845 h 2845"/>
                  <a:gd name="T46" fmla="*/ 10 w 4255"/>
                  <a:gd name="T47" fmla="*/ 2845 h 2845"/>
                  <a:gd name="T48" fmla="*/ 0 w 4255"/>
                  <a:gd name="T49" fmla="*/ 2835 h 2845"/>
                  <a:gd name="T50" fmla="*/ 10 w 4255"/>
                  <a:gd name="T51" fmla="*/ 2826 h 2845"/>
                  <a:gd name="T52" fmla="*/ 10 w 4255"/>
                  <a:gd name="T53" fmla="*/ 2845 h 2845"/>
                  <a:gd name="T54" fmla="*/ 0 w 4255"/>
                  <a:gd name="T55" fmla="*/ 2845 h 2845"/>
                  <a:gd name="T56" fmla="*/ 0 w 4255"/>
                  <a:gd name="T57" fmla="*/ 2835 h 2845"/>
                  <a:gd name="T58" fmla="*/ 10 w 4255"/>
                  <a:gd name="T59" fmla="*/ 2845 h 2845"/>
                  <a:gd name="T60" fmla="*/ 20 w 4255"/>
                  <a:gd name="T61" fmla="*/ 10 h 2845"/>
                  <a:gd name="T62" fmla="*/ 20 w 4255"/>
                  <a:gd name="T63" fmla="*/ 2835 h 2845"/>
                  <a:gd name="T64" fmla="*/ 0 w 4255"/>
                  <a:gd name="T65" fmla="*/ 2835 h 2845"/>
                  <a:gd name="T66" fmla="*/ 0 w 4255"/>
                  <a:gd name="T67" fmla="*/ 10 h 2845"/>
                  <a:gd name="T68" fmla="*/ 10 w 4255"/>
                  <a:gd name="T69" fmla="*/ 0 h 2845"/>
                  <a:gd name="T70" fmla="*/ 20 w 4255"/>
                  <a:gd name="T71" fmla="*/ 10 h 2845"/>
                  <a:gd name="T72" fmla="*/ 0 w 4255"/>
                  <a:gd name="T73" fmla="*/ 10 h 2845"/>
                  <a:gd name="T74" fmla="*/ 0 w 4255"/>
                  <a:gd name="T75" fmla="*/ 0 h 2845"/>
                  <a:gd name="T76" fmla="*/ 10 w 4255"/>
                  <a:gd name="T77" fmla="*/ 0 h 2845"/>
                  <a:gd name="T78" fmla="*/ 0 w 4255"/>
                  <a:gd name="T79" fmla="*/ 10 h 284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55" h="2845">
                    <a:moveTo>
                      <a:pt x="4245" y="19"/>
                    </a:moveTo>
                    <a:lnTo>
                      <a:pt x="10" y="19"/>
                    </a:lnTo>
                    <a:lnTo>
                      <a:pt x="10" y="0"/>
                    </a:lnTo>
                    <a:lnTo>
                      <a:pt x="4245" y="0"/>
                    </a:lnTo>
                    <a:lnTo>
                      <a:pt x="4255" y="10"/>
                    </a:lnTo>
                    <a:lnTo>
                      <a:pt x="4245" y="19"/>
                    </a:lnTo>
                    <a:close/>
                    <a:moveTo>
                      <a:pt x="4245" y="0"/>
                    </a:moveTo>
                    <a:lnTo>
                      <a:pt x="4255" y="0"/>
                    </a:lnTo>
                    <a:lnTo>
                      <a:pt x="4255" y="10"/>
                    </a:lnTo>
                    <a:lnTo>
                      <a:pt x="4245" y="0"/>
                    </a:lnTo>
                    <a:close/>
                    <a:moveTo>
                      <a:pt x="4236" y="2835"/>
                    </a:moveTo>
                    <a:lnTo>
                      <a:pt x="4236" y="10"/>
                    </a:lnTo>
                    <a:lnTo>
                      <a:pt x="4255" y="10"/>
                    </a:lnTo>
                    <a:lnTo>
                      <a:pt x="4255" y="2835"/>
                    </a:lnTo>
                    <a:lnTo>
                      <a:pt x="4245" y="2845"/>
                    </a:lnTo>
                    <a:lnTo>
                      <a:pt x="4236" y="2835"/>
                    </a:lnTo>
                    <a:close/>
                    <a:moveTo>
                      <a:pt x="4255" y="2835"/>
                    </a:moveTo>
                    <a:lnTo>
                      <a:pt x="4255" y="2845"/>
                    </a:lnTo>
                    <a:lnTo>
                      <a:pt x="4245" y="2845"/>
                    </a:lnTo>
                    <a:lnTo>
                      <a:pt x="4255" y="2835"/>
                    </a:lnTo>
                    <a:close/>
                    <a:moveTo>
                      <a:pt x="10" y="2826"/>
                    </a:moveTo>
                    <a:lnTo>
                      <a:pt x="4245" y="2826"/>
                    </a:lnTo>
                    <a:lnTo>
                      <a:pt x="4245" y="2845"/>
                    </a:lnTo>
                    <a:lnTo>
                      <a:pt x="10" y="2845"/>
                    </a:lnTo>
                    <a:lnTo>
                      <a:pt x="0" y="2835"/>
                    </a:lnTo>
                    <a:lnTo>
                      <a:pt x="10" y="2826"/>
                    </a:lnTo>
                    <a:close/>
                    <a:moveTo>
                      <a:pt x="10" y="2845"/>
                    </a:moveTo>
                    <a:lnTo>
                      <a:pt x="0" y="2845"/>
                    </a:lnTo>
                    <a:lnTo>
                      <a:pt x="0" y="2835"/>
                    </a:lnTo>
                    <a:lnTo>
                      <a:pt x="10" y="2845"/>
                    </a:lnTo>
                    <a:close/>
                    <a:moveTo>
                      <a:pt x="20" y="10"/>
                    </a:moveTo>
                    <a:lnTo>
                      <a:pt x="20" y="2835"/>
                    </a:lnTo>
                    <a:lnTo>
                      <a:pt x="0" y="2835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20" y="10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486" name="Rectangle 7"/>
              <p:cNvSpPr>
                <a:spLocks noChangeArrowheads="1"/>
              </p:cNvSpPr>
              <p:nvPr/>
            </p:nvSpPr>
            <p:spPr bwMode="auto">
              <a:xfrm>
                <a:off x="628" y="1038"/>
                <a:ext cx="683" cy="153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487" name="Freeform 8"/>
              <p:cNvSpPr>
                <a:spLocks noEditPoints="1"/>
              </p:cNvSpPr>
              <p:nvPr/>
            </p:nvSpPr>
            <p:spPr bwMode="auto">
              <a:xfrm>
                <a:off x="2553" y="585"/>
                <a:ext cx="855" cy="369"/>
              </a:xfrm>
              <a:custGeom>
                <a:avLst/>
                <a:gdLst>
                  <a:gd name="T0" fmla="*/ 845 w 855"/>
                  <a:gd name="T1" fmla="*/ 369 h 369"/>
                  <a:gd name="T2" fmla="*/ 10 w 855"/>
                  <a:gd name="T3" fmla="*/ 369 h 369"/>
                  <a:gd name="T4" fmla="*/ 10 w 855"/>
                  <a:gd name="T5" fmla="*/ 350 h 369"/>
                  <a:gd name="T6" fmla="*/ 845 w 855"/>
                  <a:gd name="T7" fmla="*/ 350 h 369"/>
                  <a:gd name="T8" fmla="*/ 855 w 855"/>
                  <a:gd name="T9" fmla="*/ 360 h 369"/>
                  <a:gd name="T10" fmla="*/ 845 w 855"/>
                  <a:gd name="T11" fmla="*/ 369 h 369"/>
                  <a:gd name="T12" fmla="*/ 855 w 855"/>
                  <a:gd name="T13" fmla="*/ 360 h 369"/>
                  <a:gd name="T14" fmla="*/ 855 w 855"/>
                  <a:gd name="T15" fmla="*/ 369 h 369"/>
                  <a:gd name="T16" fmla="*/ 845 w 855"/>
                  <a:gd name="T17" fmla="*/ 369 h 369"/>
                  <a:gd name="T18" fmla="*/ 855 w 855"/>
                  <a:gd name="T19" fmla="*/ 360 h 369"/>
                  <a:gd name="T20" fmla="*/ 855 w 855"/>
                  <a:gd name="T21" fmla="*/ 10 h 369"/>
                  <a:gd name="T22" fmla="*/ 855 w 855"/>
                  <a:gd name="T23" fmla="*/ 360 h 369"/>
                  <a:gd name="T24" fmla="*/ 835 w 855"/>
                  <a:gd name="T25" fmla="*/ 360 h 369"/>
                  <a:gd name="T26" fmla="*/ 835 w 855"/>
                  <a:gd name="T27" fmla="*/ 10 h 369"/>
                  <a:gd name="T28" fmla="*/ 845 w 855"/>
                  <a:gd name="T29" fmla="*/ 0 h 369"/>
                  <a:gd name="T30" fmla="*/ 855 w 855"/>
                  <a:gd name="T31" fmla="*/ 10 h 369"/>
                  <a:gd name="T32" fmla="*/ 845 w 855"/>
                  <a:gd name="T33" fmla="*/ 0 h 369"/>
                  <a:gd name="T34" fmla="*/ 855 w 855"/>
                  <a:gd name="T35" fmla="*/ 0 h 369"/>
                  <a:gd name="T36" fmla="*/ 855 w 855"/>
                  <a:gd name="T37" fmla="*/ 10 h 369"/>
                  <a:gd name="T38" fmla="*/ 845 w 855"/>
                  <a:gd name="T39" fmla="*/ 0 h 369"/>
                  <a:gd name="T40" fmla="*/ 10 w 855"/>
                  <a:gd name="T41" fmla="*/ 0 h 369"/>
                  <a:gd name="T42" fmla="*/ 845 w 855"/>
                  <a:gd name="T43" fmla="*/ 0 h 369"/>
                  <a:gd name="T44" fmla="*/ 845 w 855"/>
                  <a:gd name="T45" fmla="*/ 20 h 369"/>
                  <a:gd name="T46" fmla="*/ 10 w 855"/>
                  <a:gd name="T47" fmla="*/ 20 h 369"/>
                  <a:gd name="T48" fmla="*/ 0 w 855"/>
                  <a:gd name="T49" fmla="*/ 10 h 369"/>
                  <a:gd name="T50" fmla="*/ 10 w 855"/>
                  <a:gd name="T51" fmla="*/ 0 h 369"/>
                  <a:gd name="T52" fmla="*/ 0 w 855"/>
                  <a:gd name="T53" fmla="*/ 10 h 369"/>
                  <a:gd name="T54" fmla="*/ 0 w 855"/>
                  <a:gd name="T55" fmla="*/ 0 h 369"/>
                  <a:gd name="T56" fmla="*/ 10 w 855"/>
                  <a:gd name="T57" fmla="*/ 0 h 369"/>
                  <a:gd name="T58" fmla="*/ 0 w 855"/>
                  <a:gd name="T59" fmla="*/ 10 h 369"/>
                  <a:gd name="T60" fmla="*/ 0 w 855"/>
                  <a:gd name="T61" fmla="*/ 360 h 369"/>
                  <a:gd name="T62" fmla="*/ 0 w 855"/>
                  <a:gd name="T63" fmla="*/ 10 h 369"/>
                  <a:gd name="T64" fmla="*/ 20 w 855"/>
                  <a:gd name="T65" fmla="*/ 10 h 369"/>
                  <a:gd name="T66" fmla="*/ 20 w 855"/>
                  <a:gd name="T67" fmla="*/ 360 h 369"/>
                  <a:gd name="T68" fmla="*/ 10 w 855"/>
                  <a:gd name="T69" fmla="*/ 369 h 369"/>
                  <a:gd name="T70" fmla="*/ 0 w 855"/>
                  <a:gd name="T71" fmla="*/ 360 h 369"/>
                  <a:gd name="T72" fmla="*/ 10 w 855"/>
                  <a:gd name="T73" fmla="*/ 369 h 369"/>
                  <a:gd name="T74" fmla="*/ 0 w 855"/>
                  <a:gd name="T75" fmla="*/ 369 h 369"/>
                  <a:gd name="T76" fmla="*/ 0 w 855"/>
                  <a:gd name="T77" fmla="*/ 360 h 369"/>
                  <a:gd name="T78" fmla="*/ 10 w 855"/>
                  <a:gd name="T79" fmla="*/ 369 h 36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55" h="369">
                    <a:moveTo>
                      <a:pt x="845" y="369"/>
                    </a:moveTo>
                    <a:lnTo>
                      <a:pt x="10" y="369"/>
                    </a:lnTo>
                    <a:lnTo>
                      <a:pt x="10" y="350"/>
                    </a:lnTo>
                    <a:lnTo>
                      <a:pt x="845" y="350"/>
                    </a:lnTo>
                    <a:lnTo>
                      <a:pt x="855" y="360"/>
                    </a:lnTo>
                    <a:lnTo>
                      <a:pt x="845" y="369"/>
                    </a:lnTo>
                    <a:close/>
                    <a:moveTo>
                      <a:pt x="855" y="360"/>
                    </a:moveTo>
                    <a:lnTo>
                      <a:pt x="855" y="369"/>
                    </a:lnTo>
                    <a:lnTo>
                      <a:pt x="845" y="369"/>
                    </a:lnTo>
                    <a:lnTo>
                      <a:pt x="855" y="360"/>
                    </a:lnTo>
                    <a:close/>
                    <a:moveTo>
                      <a:pt x="855" y="10"/>
                    </a:moveTo>
                    <a:lnTo>
                      <a:pt x="855" y="360"/>
                    </a:lnTo>
                    <a:lnTo>
                      <a:pt x="835" y="360"/>
                    </a:lnTo>
                    <a:lnTo>
                      <a:pt x="835" y="10"/>
                    </a:lnTo>
                    <a:lnTo>
                      <a:pt x="845" y="0"/>
                    </a:lnTo>
                    <a:lnTo>
                      <a:pt x="855" y="10"/>
                    </a:lnTo>
                    <a:close/>
                    <a:moveTo>
                      <a:pt x="845" y="0"/>
                    </a:moveTo>
                    <a:lnTo>
                      <a:pt x="855" y="0"/>
                    </a:lnTo>
                    <a:lnTo>
                      <a:pt x="855" y="10"/>
                    </a:lnTo>
                    <a:lnTo>
                      <a:pt x="845" y="0"/>
                    </a:lnTo>
                    <a:close/>
                    <a:moveTo>
                      <a:pt x="10" y="0"/>
                    </a:moveTo>
                    <a:lnTo>
                      <a:pt x="845" y="0"/>
                    </a:lnTo>
                    <a:lnTo>
                      <a:pt x="845" y="20"/>
                    </a:lnTo>
                    <a:lnTo>
                      <a:pt x="10" y="20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  <a:moveTo>
                      <a:pt x="0" y="360"/>
                    </a:moveTo>
                    <a:lnTo>
                      <a:pt x="0" y="10"/>
                    </a:lnTo>
                    <a:lnTo>
                      <a:pt x="20" y="10"/>
                    </a:lnTo>
                    <a:lnTo>
                      <a:pt x="20" y="360"/>
                    </a:lnTo>
                    <a:lnTo>
                      <a:pt x="10" y="369"/>
                    </a:lnTo>
                    <a:lnTo>
                      <a:pt x="0" y="360"/>
                    </a:lnTo>
                    <a:close/>
                    <a:moveTo>
                      <a:pt x="10" y="369"/>
                    </a:moveTo>
                    <a:lnTo>
                      <a:pt x="0" y="369"/>
                    </a:lnTo>
                    <a:lnTo>
                      <a:pt x="0" y="360"/>
                    </a:lnTo>
                    <a:lnTo>
                      <a:pt x="10" y="369"/>
                    </a:lnTo>
                    <a:close/>
                  </a:path>
                </a:pathLst>
              </a:cu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488" name="Rectangle 9"/>
              <p:cNvSpPr>
                <a:spLocks noChangeArrowheads="1"/>
              </p:cNvSpPr>
              <p:nvPr/>
            </p:nvSpPr>
            <p:spPr bwMode="auto">
              <a:xfrm>
                <a:off x="2566" y="543"/>
                <a:ext cx="825" cy="534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489" name="Rectangle 10"/>
              <p:cNvSpPr>
                <a:spLocks noChangeArrowheads="1"/>
              </p:cNvSpPr>
              <p:nvPr/>
            </p:nvSpPr>
            <p:spPr bwMode="auto">
              <a:xfrm>
                <a:off x="2948" y="1136"/>
                <a:ext cx="78" cy="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490" name="Rectangle 11"/>
              <p:cNvSpPr>
                <a:spLocks noChangeArrowheads="1"/>
              </p:cNvSpPr>
              <p:nvPr/>
            </p:nvSpPr>
            <p:spPr bwMode="auto">
              <a:xfrm>
                <a:off x="1780" y="1874"/>
                <a:ext cx="78" cy="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491" name="Rectangle 12"/>
              <p:cNvSpPr>
                <a:spLocks noChangeArrowheads="1"/>
              </p:cNvSpPr>
              <p:nvPr/>
            </p:nvSpPr>
            <p:spPr bwMode="auto">
              <a:xfrm>
                <a:off x="2553" y="1870"/>
                <a:ext cx="78" cy="2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492" name="Rectangle 13"/>
              <p:cNvSpPr>
                <a:spLocks noChangeArrowheads="1"/>
              </p:cNvSpPr>
              <p:nvPr/>
            </p:nvSpPr>
            <p:spPr bwMode="auto">
              <a:xfrm>
                <a:off x="3372" y="1861"/>
                <a:ext cx="78" cy="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493" name="Rectangle 14"/>
              <p:cNvSpPr>
                <a:spLocks noChangeArrowheads="1"/>
              </p:cNvSpPr>
              <p:nvPr/>
            </p:nvSpPr>
            <p:spPr bwMode="auto">
              <a:xfrm>
                <a:off x="4171" y="1861"/>
                <a:ext cx="78" cy="2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494" name="Rectangle 15"/>
              <p:cNvSpPr>
                <a:spLocks noChangeArrowheads="1"/>
              </p:cNvSpPr>
              <p:nvPr/>
            </p:nvSpPr>
            <p:spPr bwMode="auto">
              <a:xfrm>
                <a:off x="2799" y="1741"/>
                <a:ext cx="36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Nozzle</a:t>
                </a:r>
                <a:endParaRPr lang="de-DE" altLang="de-DE"/>
              </a:p>
            </p:txBody>
          </p:sp>
          <p:sp>
            <p:nvSpPr>
              <p:cNvPr id="39495" name="Freeform 16"/>
              <p:cNvSpPr>
                <a:spLocks noEditPoints="1"/>
              </p:cNvSpPr>
              <p:nvPr/>
            </p:nvSpPr>
            <p:spPr bwMode="auto">
              <a:xfrm>
                <a:off x="4174" y="1686"/>
                <a:ext cx="72" cy="298"/>
              </a:xfrm>
              <a:custGeom>
                <a:avLst/>
                <a:gdLst>
                  <a:gd name="T0" fmla="*/ 26 w 72"/>
                  <a:gd name="T1" fmla="*/ 298 h 298"/>
                  <a:gd name="T2" fmla="*/ 26 w 72"/>
                  <a:gd name="T3" fmla="*/ 61 h 298"/>
                  <a:gd name="T4" fmla="*/ 49 w 72"/>
                  <a:gd name="T5" fmla="*/ 61 h 298"/>
                  <a:gd name="T6" fmla="*/ 49 w 72"/>
                  <a:gd name="T7" fmla="*/ 298 h 298"/>
                  <a:gd name="T8" fmla="*/ 26 w 72"/>
                  <a:gd name="T9" fmla="*/ 298 h 298"/>
                  <a:gd name="T10" fmla="*/ 0 w 72"/>
                  <a:gd name="T11" fmla="*/ 71 h 298"/>
                  <a:gd name="T12" fmla="*/ 36 w 72"/>
                  <a:gd name="T13" fmla="*/ 0 h 298"/>
                  <a:gd name="T14" fmla="*/ 72 w 72"/>
                  <a:gd name="T15" fmla="*/ 71 h 298"/>
                  <a:gd name="T16" fmla="*/ 0 w 72"/>
                  <a:gd name="T17" fmla="*/ 71 h 2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2" h="298">
                    <a:moveTo>
                      <a:pt x="26" y="298"/>
                    </a:moveTo>
                    <a:lnTo>
                      <a:pt x="26" y="61"/>
                    </a:lnTo>
                    <a:lnTo>
                      <a:pt x="49" y="61"/>
                    </a:lnTo>
                    <a:lnTo>
                      <a:pt x="49" y="298"/>
                    </a:lnTo>
                    <a:lnTo>
                      <a:pt x="26" y="298"/>
                    </a:lnTo>
                    <a:close/>
                    <a:moveTo>
                      <a:pt x="0" y="71"/>
                    </a:moveTo>
                    <a:lnTo>
                      <a:pt x="36" y="0"/>
                    </a:lnTo>
                    <a:lnTo>
                      <a:pt x="72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496" name="Rectangle 17"/>
              <p:cNvSpPr>
                <a:spLocks noChangeArrowheads="1"/>
              </p:cNvSpPr>
              <p:nvPr/>
            </p:nvSpPr>
            <p:spPr bwMode="auto">
              <a:xfrm>
                <a:off x="4200" y="1747"/>
                <a:ext cx="23" cy="237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497" name="Freeform 18"/>
              <p:cNvSpPr>
                <a:spLocks/>
              </p:cNvSpPr>
              <p:nvPr/>
            </p:nvSpPr>
            <p:spPr bwMode="auto">
              <a:xfrm>
                <a:off x="4174" y="1686"/>
                <a:ext cx="72" cy="71"/>
              </a:xfrm>
              <a:custGeom>
                <a:avLst/>
                <a:gdLst>
                  <a:gd name="T0" fmla="*/ 0 w 72"/>
                  <a:gd name="T1" fmla="*/ 71 h 71"/>
                  <a:gd name="T2" fmla="*/ 36 w 72"/>
                  <a:gd name="T3" fmla="*/ 0 h 71"/>
                  <a:gd name="T4" fmla="*/ 72 w 72"/>
                  <a:gd name="T5" fmla="*/ 71 h 71"/>
                  <a:gd name="T6" fmla="*/ 0 w 72"/>
                  <a:gd name="T7" fmla="*/ 71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2" h="71">
                    <a:moveTo>
                      <a:pt x="0" y="71"/>
                    </a:moveTo>
                    <a:lnTo>
                      <a:pt x="36" y="0"/>
                    </a:lnTo>
                    <a:lnTo>
                      <a:pt x="72" y="71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498" name="Line 19"/>
              <p:cNvSpPr>
                <a:spLocks noChangeShapeType="1"/>
              </p:cNvSpPr>
              <p:nvPr/>
            </p:nvSpPr>
            <p:spPr bwMode="auto">
              <a:xfrm flipH="1">
                <a:off x="3006" y="1090"/>
                <a:ext cx="149" cy="14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499" name="Rectangle 20"/>
              <p:cNvSpPr>
                <a:spLocks noChangeArrowheads="1"/>
              </p:cNvSpPr>
              <p:nvPr/>
            </p:nvSpPr>
            <p:spPr bwMode="auto">
              <a:xfrm>
                <a:off x="1311" y="1912"/>
                <a:ext cx="3727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0" name="Rectangle 21"/>
              <p:cNvSpPr>
                <a:spLocks noChangeArrowheads="1"/>
              </p:cNvSpPr>
              <p:nvPr/>
            </p:nvSpPr>
            <p:spPr bwMode="auto">
              <a:xfrm>
                <a:off x="1298" y="1197"/>
                <a:ext cx="3740" cy="1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1" name="Freeform 22"/>
              <p:cNvSpPr>
                <a:spLocks noEditPoints="1"/>
              </p:cNvSpPr>
              <p:nvPr/>
            </p:nvSpPr>
            <p:spPr bwMode="auto">
              <a:xfrm>
                <a:off x="1298" y="1967"/>
                <a:ext cx="3307" cy="17"/>
              </a:xfrm>
              <a:custGeom>
                <a:avLst/>
                <a:gdLst>
                  <a:gd name="T0" fmla="*/ 32 w 3307"/>
                  <a:gd name="T1" fmla="*/ 17 h 17"/>
                  <a:gd name="T2" fmla="*/ 113 w 3307"/>
                  <a:gd name="T3" fmla="*/ 17 h 17"/>
                  <a:gd name="T4" fmla="*/ 178 w 3307"/>
                  <a:gd name="T5" fmla="*/ 0 h 17"/>
                  <a:gd name="T6" fmla="*/ 226 w 3307"/>
                  <a:gd name="T7" fmla="*/ 0 h 17"/>
                  <a:gd name="T8" fmla="*/ 259 w 3307"/>
                  <a:gd name="T9" fmla="*/ 0 h 17"/>
                  <a:gd name="T10" fmla="*/ 324 w 3307"/>
                  <a:gd name="T11" fmla="*/ 17 h 17"/>
                  <a:gd name="T12" fmla="*/ 404 w 3307"/>
                  <a:gd name="T13" fmla="*/ 17 h 17"/>
                  <a:gd name="T14" fmla="*/ 469 w 3307"/>
                  <a:gd name="T15" fmla="*/ 0 h 17"/>
                  <a:gd name="T16" fmla="*/ 518 w 3307"/>
                  <a:gd name="T17" fmla="*/ 0 h 17"/>
                  <a:gd name="T18" fmla="*/ 550 w 3307"/>
                  <a:gd name="T19" fmla="*/ 0 h 17"/>
                  <a:gd name="T20" fmla="*/ 615 w 3307"/>
                  <a:gd name="T21" fmla="*/ 17 h 17"/>
                  <a:gd name="T22" fmla="*/ 696 w 3307"/>
                  <a:gd name="T23" fmla="*/ 17 h 17"/>
                  <a:gd name="T24" fmla="*/ 760 w 3307"/>
                  <a:gd name="T25" fmla="*/ 0 h 17"/>
                  <a:gd name="T26" fmla="*/ 809 w 3307"/>
                  <a:gd name="T27" fmla="*/ 0 h 17"/>
                  <a:gd name="T28" fmla="*/ 841 w 3307"/>
                  <a:gd name="T29" fmla="*/ 0 h 17"/>
                  <a:gd name="T30" fmla="*/ 906 w 3307"/>
                  <a:gd name="T31" fmla="*/ 17 h 17"/>
                  <a:gd name="T32" fmla="*/ 984 w 3307"/>
                  <a:gd name="T33" fmla="*/ 17 h 17"/>
                  <a:gd name="T34" fmla="*/ 1048 w 3307"/>
                  <a:gd name="T35" fmla="*/ 0 h 17"/>
                  <a:gd name="T36" fmla="*/ 1097 w 3307"/>
                  <a:gd name="T37" fmla="*/ 0 h 17"/>
                  <a:gd name="T38" fmla="*/ 1129 w 3307"/>
                  <a:gd name="T39" fmla="*/ 0 h 17"/>
                  <a:gd name="T40" fmla="*/ 1194 w 3307"/>
                  <a:gd name="T41" fmla="*/ 17 h 17"/>
                  <a:gd name="T42" fmla="*/ 1275 w 3307"/>
                  <a:gd name="T43" fmla="*/ 17 h 17"/>
                  <a:gd name="T44" fmla="*/ 1339 w 3307"/>
                  <a:gd name="T45" fmla="*/ 0 h 17"/>
                  <a:gd name="T46" fmla="*/ 1388 w 3307"/>
                  <a:gd name="T47" fmla="*/ 0 h 17"/>
                  <a:gd name="T48" fmla="*/ 1420 w 3307"/>
                  <a:gd name="T49" fmla="*/ 0 h 17"/>
                  <a:gd name="T50" fmla="*/ 1485 w 3307"/>
                  <a:gd name="T51" fmla="*/ 17 h 17"/>
                  <a:gd name="T52" fmla="*/ 1566 w 3307"/>
                  <a:gd name="T53" fmla="*/ 17 h 17"/>
                  <a:gd name="T54" fmla="*/ 1631 w 3307"/>
                  <a:gd name="T55" fmla="*/ 0 h 17"/>
                  <a:gd name="T56" fmla="*/ 1679 w 3307"/>
                  <a:gd name="T57" fmla="*/ 0 h 17"/>
                  <a:gd name="T58" fmla="*/ 1712 w 3307"/>
                  <a:gd name="T59" fmla="*/ 0 h 17"/>
                  <a:gd name="T60" fmla="*/ 1776 w 3307"/>
                  <a:gd name="T61" fmla="*/ 17 h 17"/>
                  <a:gd name="T62" fmla="*/ 1857 w 3307"/>
                  <a:gd name="T63" fmla="*/ 17 h 17"/>
                  <a:gd name="T64" fmla="*/ 1922 w 3307"/>
                  <a:gd name="T65" fmla="*/ 0 h 17"/>
                  <a:gd name="T66" fmla="*/ 1967 w 3307"/>
                  <a:gd name="T67" fmla="*/ 0 h 17"/>
                  <a:gd name="T68" fmla="*/ 2000 w 3307"/>
                  <a:gd name="T69" fmla="*/ 0 h 17"/>
                  <a:gd name="T70" fmla="*/ 2064 w 3307"/>
                  <a:gd name="T71" fmla="*/ 17 h 17"/>
                  <a:gd name="T72" fmla="*/ 2145 w 3307"/>
                  <a:gd name="T73" fmla="*/ 17 h 17"/>
                  <a:gd name="T74" fmla="*/ 2210 w 3307"/>
                  <a:gd name="T75" fmla="*/ 0 h 17"/>
                  <a:gd name="T76" fmla="*/ 2258 w 3307"/>
                  <a:gd name="T77" fmla="*/ 0 h 17"/>
                  <a:gd name="T78" fmla="*/ 2291 w 3307"/>
                  <a:gd name="T79" fmla="*/ 0 h 17"/>
                  <a:gd name="T80" fmla="*/ 2355 w 3307"/>
                  <a:gd name="T81" fmla="*/ 17 h 17"/>
                  <a:gd name="T82" fmla="*/ 2436 w 3307"/>
                  <a:gd name="T83" fmla="*/ 17 h 17"/>
                  <a:gd name="T84" fmla="*/ 2501 w 3307"/>
                  <a:gd name="T85" fmla="*/ 0 h 17"/>
                  <a:gd name="T86" fmla="*/ 2550 w 3307"/>
                  <a:gd name="T87" fmla="*/ 0 h 17"/>
                  <a:gd name="T88" fmla="*/ 2582 w 3307"/>
                  <a:gd name="T89" fmla="*/ 0 h 17"/>
                  <a:gd name="T90" fmla="*/ 2647 w 3307"/>
                  <a:gd name="T91" fmla="*/ 17 h 17"/>
                  <a:gd name="T92" fmla="*/ 2728 w 3307"/>
                  <a:gd name="T93" fmla="*/ 17 h 17"/>
                  <a:gd name="T94" fmla="*/ 2792 w 3307"/>
                  <a:gd name="T95" fmla="*/ 0 h 17"/>
                  <a:gd name="T96" fmla="*/ 2841 w 3307"/>
                  <a:gd name="T97" fmla="*/ 0 h 17"/>
                  <a:gd name="T98" fmla="*/ 2873 w 3307"/>
                  <a:gd name="T99" fmla="*/ 0 h 17"/>
                  <a:gd name="T100" fmla="*/ 2935 w 3307"/>
                  <a:gd name="T101" fmla="*/ 17 h 17"/>
                  <a:gd name="T102" fmla="*/ 3016 w 3307"/>
                  <a:gd name="T103" fmla="*/ 17 h 17"/>
                  <a:gd name="T104" fmla="*/ 3080 w 3307"/>
                  <a:gd name="T105" fmla="*/ 0 h 17"/>
                  <a:gd name="T106" fmla="*/ 3129 w 3307"/>
                  <a:gd name="T107" fmla="*/ 0 h 17"/>
                  <a:gd name="T108" fmla="*/ 3161 w 3307"/>
                  <a:gd name="T109" fmla="*/ 0 h 17"/>
                  <a:gd name="T110" fmla="*/ 3226 w 3307"/>
                  <a:gd name="T111" fmla="*/ 17 h 17"/>
                  <a:gd name="T112" fmla="*/ 3307 w 3307"/>
                  <a:gd name="T113" fmla="*/ 17 h 1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307" h="17">
                    <a:moveTo>
                      <a:pt x="0" y="0"/>
                    </a:moveTo>
                    <a:lnTo>
                      <a:pt x="16" y="0"/>
                    </a:lnTo>
                    <a:lnTo>
                      <a:pt x="16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  <a:moveTo>
                      <a:pt x="32" y="0"/>
                    </a:moveTo>
                    <a:lnTo>
                      <a:pt x="48" y="0"/>
                    </a:lnTo>
                    <a:lnTo>
                      <a:pt x="48" y="17"/>
                    </a:lnTo>
                    <a:lnTo>
                      <a:pt x="32" y="17"/>
                    </a:lnTo>
                    <a:lnTo>
                      <a:pt x="32" y="0"/>
                    </a:lnTo>
                    <a:close/>
                    <a:moveTo>
                      <a:pt x="65" y="0"/>
                    </a:moveTo>
                    <a:lnTo>
                      <a:pt x="81" y="0"/>
                    </a:lnTo>
                    <a:lnTo>
                      <a:pt x="81" y="17"/>
                    </a:lnTo>
                    <a:lnTo>
                      <a:pt x="65" y="17"/>
                    </a:lnTo>
                    <a:lnTo>
                      <a:pt x="65" y="0"/>
                    </a:lnTo>
                    <a:close/>
                    <a:moveTo>
                      <a:pt x="97" y="0"/>
                    </a:moveTo>
                    <a:lnTo>
                      <a:pt x="113" y="0"/>
                    </a:lnTo>
                    <a:lnTo>
                      <a:pt x="113" y="17"/>
                    </a:lnTo>
                    <a:lnTo>
                      <a:pt x="97" y="17"/>
                    </a:lnTo>
                    <a:lnTo>
                      <a:pt x="97" y="0"/>
                    </a:lnTo>
                    <a:close/>
                    <a:moveTo>
                      <a:pt x="129" y="0"/>
                    </a:moveTo>
                    <a:lnTo>
                      <a:pt x="146" y="0"/>
                    </a:lnTo>
                    <a:lnTo>
                      <a:pt x="146" y="17"/>
                    </a:lnTo>
                    <a:lnTo>
                      <a:pt x="129" y="17"/>
                    </a:lnTo>
                    <a:lnTo>
                      <a:pt x="129" y="0"/>
                    </a:lnTo>
                    <a:close/>
                    <a:moveTo>
                      <a:pt x="162" y="0"/>
                    </a:moveTo>
                    <a:lnTo>
                      <a:pt x="178" y="0"/>
                    </a:lnTo>
                    <a:lnTo>
                      <a:pt x="178" y="17"/>
                    </a:lnTo>
                    <a:lnTo>
                      <a:pt x="162" y="17"/>
                    </a:lnTo>
                    <a:lnTo>
                      <a:pt x="162" y="0"/>
                    </a:lnTo>
                    <a:close/>
                    <a:moveTo>
                      <a:pt x="194" y="0"/>
                    </a:moveTo>
                    <a:lnTo>
                      <a:pt x="210" y="0"/>
                    </a:lnTo>
                    <a:lnTo>
                      <a:pt x="210" y="17"/>
                    </a:lnTo>
                    <a:lnTo>
                      <a:pt x="194" y="17"/>
                    </a:lnTo>
                    <a:lnTo>
                      <a:pt x="194" y="0"/>
                    </a:lnTo>
                    <a:close/>
                    <a:moveTo>
                      <a:pt x="226" y="0"/>
                    </a:moveTo>
                    <a:lnTo>
                      <a:pt x="243" y="0"/>
                    </a:lnTo>
                    <a:lnTo>
                      <a:pt x="243" y="17"/>
                    </a:lnTo>
                    <a:lnTo>
                      <a:pt x="226" y="17"/>
                    </a:lnTo>
                    <a:lnTo>
                      <a:pt x="226" y="0"/>
                    </a:lnTo>
                    <a:close/>
                    <a:moveTo>
                      <a:pt x="259" y="0"/>
                    </a:moveTo>
                    <a:lnTo>
                      <a:pt x="275" y="0"/>
                    </a:lnTo>
                    <a:lnTo>
                      <a:pt x="275" y="17"/>
                    </a:lnTo>
                    <a:lnTo>
                      <a:pt x="259" y="17"/>
                    </a:lnTo>
                    <a:lnTo>
                      <a:pt x="259" y="0"/>
                    </a:lnTo>
                    <a:close/>
                    <a:moveTo>
                      <a:pt x="291" y="0"/>
                    </a:moveTo>
                    <a:lnTo>
                      <a:pt x="307" y="0"/>
                    </a:lnTo>
                    <a:lnTo>
                      <a:pt x="307" y="17"/>
                    </a:lnTo>
                    <a:lnTo>
                      <a:pt x="291" y="17"/>
                    </a:lnTo>
                    <a:lnTo>
                      <a:pt x="291" y="0"/>
                    </a:lnTo>
                    <a:close/>
                    <a:moveTo>
                      <a:pt x="324" y="0"/>
                    </a:moveTo>
                    <a:lnTo>
                      <a:pt x="340" y="0"/>
                    </a:lnTo>
                    <a:lnTo>
                      <a:pt x="340" y="17"/>
                    </a:lnTo>
                    <a:lnTo>
                      <a:pt x="324" y="17"/>
                    </a:lnTo>
                    <a:lnTo>
                      <a:pt x="324" y="0"/>
                    </a:lnTo>
                    <a:close/>
                    <a:moveTo>
                      <a:pt x="356" y="0"/>
                    </a:moveTo>
                    <a:lnTo>
                      <a:pt x="372" y="0"/>
                    </a:lnTo>
                    <a:lnTo>
                      <a:pt x="372" y="17"/>
                    </a:lnTo>
                    <a:lnTo>
                      <a:pt x="356" y="17"/>
                    </a:lnTo>
                    <a:lnTo>
                      <a:pt x="356" y="0"/>
                    </a:lnTo>
                    <a:close/>
                    <a:moveTo>
                      <a:pt x="388" y="0"/>
                    </a:moveTo>
                    <a:lnTo>
                      <a:pt x="404" y="0"/>
                    </a:lnTo>
                    <a:lnTo>
                      <a:pt x="404" y="17"/>
                    </a:lnTo>
                    <a:lnTo>
                      <a:pt x="388" y="17"/>
                    </a:lnTo>
                    <a:lnTo>
                      <a:pt x="388" y="0"/>
                    </a:lnTo>
                    <a:close/>
                    <a:moveTo>
                      <a:pt x="421" y="0"/>
                    </a:moveTo>
                    <a:lnTo>
                      <a:pt x="437" y="0"/>
                    </a:lnTo>
                    <a:lnTo>
                      <a:pt x="437" y="17"/>
                    </a:lnTo>
                    <a:lnTo>
                      <a:pt x="421" y="17"/>
                    </a:lnTo>
                    <a:lnTo>
                      <a:pt x="421" y="0"/>
                    </a:lnTo>
                    <a:close/>
                    <a:moveTo>
                      <a:pt x="453" y="0"/>
                    </a:moveTo>
                    <a:lnTo>
                      <a:pt x="469" y="0"/>
                    </a:lnTo>
                    <a:lnTo>
                      <a:pt x="469" y="17"/>
                    </a:lnTo>
                    <a:lnTo>
                      <a:pt x="453" y="17"/>
                    </a:lnTo>
                    <a:lnTo>
                      <a:pt x="453" y="0"/>
                    </a:lnTo>
                    <a:close/>
                    <a:moveTo>
                      <a:pt x="485" y="0"/>
                    </a:moveTo>
                    <a:lnTo>
                      <a:pt x="501" y="0"/>
                    </a:lnTo>
                    <a:lnTo>
                      <a:pt x="501" y="17"/>
                    </a:lnTo>
                    <a:lnTo>
                      <a:pt x="485" y="17"/>
                    </a:lnTo>
                    <a:lnTo>
                      <a:pt x="485" y="0"/>
                    </a:lnTo>
                    <a:close/>
                    <a:moveTo>
                      <a:pt x="518" y="0"/>
                    </a:moveTo>
                    <a:lnTo>
                      <a:pt x="534" y="0"/>
                    </a:lnTo>
                    <a:lnTo>
                      <a:pt x="534" y="17"/>
                    </a:lnTo>
                    <a:lnTo>
                      <a:pt x="518" y="17"/>
                    </a:lnTo>
                    <a:lnTo>
                      <a:pt x="518" y="0"/>
                    </a:lnTo>
                    <a:close/>
                    <a:moveTo>
                      <a:pt x="550" y="0"/>
                    </a:moveTo>
                    <a:lnTo>
                      <a:pt x="566" y="0"/>
                    </a:lnTo>
                    <a:lnTo>
                      <a:pt x="566" y="17"/>
                    </a:lnTo>
                    <a:lnTo>
                      <a:pt x="550" y="17"/>
                    </a:lnTo>
                    <a:lnTo>
                      <a:pt x="550" y="0"/>
                    </a:lnTo>
                    <a:close/>
                    <a:moveTo>
                      <a:pt x="582" y="0"/>
                    </a:moveTo>
                    <a:lnTo>
                      <a:pt x="599" y="0"/>
                    </a:lnTo>
                    <a:lnTo>
                      <a:pt x="599" y="17"/>
                    </a:lnTo>
                    <a:lnTo>
                      <a:pt x="582" y="17"/>
                    </a:lnTo>
                    <a:lnTo>
                      <a:pt x="582" y="0"/>
                    </a:lnTo>
                    <a:close/>
                    <a:moveTo>
                      <a:pt x="615" y="0"/>
                    </a:moveTo>
                    <a:lnTo>
                      <a:pt x="631" y="0"/>
                    </a:lnTo>
                    <a:lnTo>
                      <a:pt x="631" y="17"/>
                    </a:lnTo>
                    <a:lnTo>
                      <a:pt x="615" y="17"/>
                    </a:lnTo>
                    <a:lnTo>
                      <a:pt x="615" y="0"/>
                    </a:lnTo>
                    <a:close/>
                    <a:moveTo>
                      <a:pt x="647" y="0"/>
                    </a:moveTo>
                    <a:lnTo>
                      <a:pt x="663" y="0"/>
                    </a:lnTo>
                    <a:lnTo>
                      <a:pt x="663" y="17"/>
                    </a:lnTo>
                    <a:lnTo>
                      <a:pt x="647" y="17"/>
                    </a:lnTo>
                    <a:lnTo>
                      <a:pt x="647" y="0"/>
                    </a:lnTo>
                    <a:close/>
                    <a:moveTo>
                      <a:pt x="679" y="0"/>
                    </a:moveTo>
                    <a:lnTo>
                      <a:pt x="696" y="0"/>
                    </a:lnTo>
                    <a:lnTo>
                      <a:pt x="696" y="17"/>
                    </a:lnTo>
                    <a:lnTo>
                      <a:pt x="679" y="17"/>
                    </a:lnTo>
                    <a:lnTo>
                      <a:pt x="679" y="0"/>
                    </a:lnTo>
                    <a:close/>
                    <a:moveTo>
                      <a:pt x="712" y="0"/>
                    </a:moveTo>
                    <a:lnTo>
                      <a:pt x="728" y="0"/>
                    </a:lnTo>
                    <a:lnTo>
                      <a:pt x="728" y="17"/>
                    </a:lnTo>
                    <a:lnTo>
                      <a:pt x="712" y="17"/>
                    </a:lnTo>
                    <a:lnTo>
                      <a:pt x="712" y="0"/>
                    </a:lnTo>
                    <a:close/>
                    <a:moveTo>
                      <a:pt x="744" y="0"/>
                    </a:moveTo>
                    <a:lnTo>
                      <a:pt x="760" y="0"/>
                    </a:lnTo>
                    <a:lnTo>
                      <a:pt x="760" y="17"/>
                    </a:lnTo>
                    <a:lnTo>
                      <a:pt x="744" y="17"/>
                    </a:lnTo>
                    <a:lnTo>
                      <a:pt x="744" y="0"/>
                    </a:lnTo>
                    <a:close/>
                    <a:moveTo>
                      <a:pt x="776" y="0"/>
                    </a:moveTo>
                    <a:lnTo>
                      <a:pt x="793" y="0"/>
                    </a:lnTo>
                    <a:lnTo>
                      <a:pt x="793" y="17"/>
                    </a:lnTo>
                    <a:lnTo>
                      <a:pt x="776" y="17"/>
                    </a:lnTo>
                    <a:lnTo>
                      <a:pt x="776" y="0"/>
                    </a:lnTo>
                    <a:close/>
                    <a:moveTo>
                      <a:pt x="809" y="0"/>
                    </a:moveTo>
                    <a:lnTo>
                      <a:pt x="825" y="0"/>
                    </a:lnTo>
                    <a:lnTo>
                      <a:pt x="825" y="17"/>
                    </a:lnTo>
                    <a:lnTo>
                      <a:pt x="809" y="17"/>
                    </a:lnTo>
                    <a:lnTo>
                      <a:pt x="809" y="0"/>
                    </a:lnTo>
                    <a:close/>
                    <a:moveTo>
                      <a:pt x="841" y="0"/>
                    </a:moveTo>
                    <a:lnTo>
                      <a:pt x="857" y="0"/>
                    </a:lnTo>
                    <a:lnTo>
                      <a:pt x="857" y="17"/>
                    </a:lnTo>
                    <a:lnTo>
                      <a:pt x="841" y="17"/>
                    </a:lnTo>
                    <a:lnTo>
                      <a:pt x="841" y="0"/>
                    </a:lnTo>
                    <a:close/>
                    <a:moveTo>
                      <a:pt x="874" y="0"/>
                    </a:moveTo>
                    <a:lnTo>
                      <a:pt x="890" y="0"/>
                    </a:lnTo>
                    <a:lnTo>
                      <a:pt x="890" y="17"/>
                    </a:lnTo>
                    <a:lnTo>
                      <a:pt x="874" y="17"/>
                    </a:lnTo>
                    <a:lnTo>
                      <a:pt x="874" y="0"/>
                    </a:lnTo>
                    <a:close/>
                    <a:moveTo>
                      <a:pt x="906" y="0"/>
                    </a:moveTo>
                    <a:lnTo>
                      <a:pt x="922" y="0"/>
                    </a:lnTo>
                    <a:lnTo>
                      <a:pt x="922" y="17"/>
                    </a:lnTo>
                    <a:lnTo>
                      <a:pt x="906" y="17"/>
                    </a:lnTo>
                    <a:lnTo>
                      <a:pt x="906" y="0"/>
                    </a:lnTo>
                    <a:close/>
                    <a:moveTo>
                      <a:pt x="938" y="0"/>
                    </a:moveTo>
                    <a:lnTo>
                      <a:pt x="954" y="0"/>
                    </a:lnTo>
                    <a:lnTo>
                      <a:pt x="954" y="17"/>
                    </a:lnTo>
                    <a:lnTo>
                      <a:pt x="938" y="17"/>
                    </a:lnTo>
                    <a:lnTo>
                      <a:pt x="938" y="0"/>
                    </a:lnTo>
                    <a:close/>
                    <a:moveTo>
                      <a:pt x="967" y="0"/>
                    </a:moveTo>
                    <a:lnTo>
                      <a:pt x="984" y="0"/>
                    </a:lnTo>
                    <a:lnTo>
                      <a:pt x="984" y="17"/>
                    </a:lnTo>
                    <a:lnTo>
                      <a:pt x="967" y="17"/>
                    </a:lnTo>
                    <a:lnTo>
                      <a:pt x="967" y="0"/>
                    </a:lnTo>
                    <a:close/>
                    <a:moveTo>
                      <a:pt x="1000" y="0"/>
                    </a:moveTo>
                    <a:lnTo>
                      <a:pt x="1016" y="0"/>
                    </a:lnTo>
                    <a:lnTo>
                      <a:pt x="1016" y="17"/>
                    </a:lnTo>
                    <a:lnTo>
                      <a:pt x="1000" y="17"/>
                    </a:lnTo>
                    <a:lnTo>
                      <a:pt x="1000" y="0"/>
                    </a:lnTo>
                    <a:close/>
                    <a:moveTo>
                      <a:pt x="1032" y="0"/>
                    </a:moveTo>
                    <a:lnTo>
                      <a:pt x="1048" y="0"/>
                    </a:lnTo>
                    <a:lnTo>
                      <a:pt x="1048" y="17"/>
                    </a:lnTo>
                    <a:lnTo>
                      <a:pt x="1032" y="17"/>
                    </a:lnTo>
                    <a:lnTo>
                      <a:pt x="1032" y="0"/>
                    </a:lnTo>
                    <a:close/>
                    <a:moveTo>
                      <a:pt x="1064" y="0"/>
                    </a:moveTo>
                    <a:lnTo>
                      <a:pt x="1081" y="0"/>
                    </a:lnTo>
                    <a:lnTo>
                      <a:pt x="1081" y="17"/>
                    </a:lnTo>
                    <a:lnTo>
                      <a:pt x="1064" y="17"/>
                    </a:lnTo>
                    <a:lnTo>
                      <a:pt x="1064" y="0"/>
                    </a:lnTo>
                    <a:close/>
                    <a:moveTo>
                      <a:pt x="1097" y="0"/>
                    </a:moveTo>
                    <a:lnTo>
                      <a:pt x="1113" y="0"/>
                    </a:lnTo>
                    <a:lnTo>
                      <a:pt x="1113" y="17"/>
                    </a:lnTo>
                    <a:lnTo>
                      <a:pt x="1097" y="17"/>
                    </a:lnTo>
                    <a:lnTo>
                      <a:pt x="1097" y="0"/>
                    </a:lnTo>
                    <a:close/>
                    <a:moveTo>
                      <a:pt x="1129" y="0"/>
                    </a:moveTo>
                    <a:lnTo>
                      <a:pt x="1145" y="0"/>
                    </a:lnTo>
                    <a:lnTo>
                      <a:pt x="1145" y="17"/>
                    </a:lnTo>
                    <a:lnTo>
                      <a:pt x="1129" y="17"/>
                    </a:lnTo>
                    <a:lnTo>
                      <a:pt x="1129" y="0"/>
                    </a:lnTo>
                    <a:close/>
                    <a:moveTo>
                      <a:pt x="1162" y="0"/>
                    </a:moveTo>
                    <a:lnTo>
                      <a:pt x="1178" y="0"/>
                    </a:lnTo>
                    <a:lnTo>
                      <a:pt x="1178" y="17"/>
                    </a:lnTo>
                    <a:lnTo>
                      <a:pt x="1162" y="17"/>
                    </a:lnTo>
                    <a:lnTo>
                      <a:pt x="1162" y="0"/>
                    </a:lnTo>
                    <a:close/>
                    <a:moveTo>
                      <a:pt x="1194" y="0"/>
                    </a:moveTo>
                    <a:lnTo>
                      <a:pt x="1210" y="0"/>
                    </a:lnTo>
                    <a:lnTo>
                      <a:pt x="1210" y="17"/>
                    </a:lnTo>
                    <a:lnTo>
                      <a:pt x="1194" y="17"/>
                    </a:lnTo>
                    <a:lnTo>
                      <a:pt x="1194" y="0"/>
                    </a:lnTo>
                    <a:close/>
                    <a:moveTo>
                      <a:pt x="1226" y="0"/>
                    </a:moveTo>
                    <a:lnTo>
                      <a:pt x="1242" y="0"/>
                    </a:lnTo>
                    <a:lnTo>
                      <a:pt x="1242" y="17"/>
                    </a:lnTo>
                    <a:lnTo>
                      <a:pt x="1226" y="17"/>
                    </a:lnTo>
                    <a:lnTo>
                      <a:pt x="1226" y="0"/>
                    </a:lnTo>
                    <a:close/>
                    <a:moveTo>
                      <a:pt x="1259" y="0"/>
                    </a:moveTo>
                    <a:lnTo>
                      <a:pt x="1275" y="0"/>
                    </a:lnTo>
                    <a:lnTo>
                      <a:pt x="1275" y="17"/>
                    </a:lnTo>
                    <a:lnTo>
                      <a:pt x="1259" y="17"/>
                    </a:lnTo>
                    <a:lnTo>
                      <a:pt x="1259" y="0"/>
                    </a:lnTo>
                    <a:close/>
                    <a:moveTo>
                      <a:pt x="1291" y="0"/>
                    </a:moveTo>
                    <a:lnTo>
                      <a:pt x="1307" y="0"/>
                    </a:lnTo>
                    <a:lnTo>
                      <a:pt x="1307" y="17"/>
                    </a:lnTo>
                    <a:lnTo>
                      <a:pt x="1291" y="17"/>
                    </a:lnTo>
                    <a:lnTo>
                      <a:pt x="1291" y="0"/>
                    </a:lnTo>
                    <a:close/>
                    <a:moveTo>
                      <a:pt x="1323" y="0"/>
                    </a:moveTo>
                    <a:lnTo>
                      <a:pt x="1339" y="0"/>
                    </a:lnTo>
                    <a:lnTo>
                      <a:pt x="1339" y="17"/>
                    </a:lnTo>
                    <a:lnTo>
                      <a:pt x="1323" y="17"/>
                    </a:lnTo>
                    <a:lnTo>
                      <a:pt x="1323" y="0"/>
                    </a:lnTo>
                    <a:close/>
                    <a:moveTo>
                      <a:pt x="1356" y="0"/>
                    </a:moveTo>
                    <a:lnTo>
                      <a:pt x="1372" y="0"/>
                    </a:lnTo>
                    <a:lnTo>
                      <a:pt x="1372" y="17"/>
                    </a:lnTo>
                    <a:lnTo>
                      <a:pt x="1356" y="17"/>
                    </a:lnTo>
                    <a:lnTo>
                      <a:pt x="1356" y="0"/>
                    </a:lnTo>
                    <a:close/>
                    <a:moveTo>
                      <a:pt x="1388" y="0"/>
                    </a:moveTo>
                    <a:lnTo>
                      <a:pt x="1404" y="0"/>
                    </a:lnTo>
                    <a:lnTo>
                      <a:pt x="1404" y="17"/>
                    </a:lnTo>
                    <a:lnTo>
                      <a:pt x="1388" y="17"/>
                    </a:lnTo>
                    <a:lnTo>
                      <a:pt x="1388" y="0"/>
                    </a:lnTo>
                    <a:close/>
                    <a:moveTo>
                      <a:pt x="1420" y="0"/>
                    </a:moveTo>
                    <a:lnTo>
                      <a:pt x="1437" y="0"/>
                    </a:lnTo>
                    <a:lnTo>
                      <a:pt x="1437" y="17"/>
                    </a:lnTo>
                    <a:lnTo>
                      <a:pt x="1420" y="17"/>
                    </a:lnTo>
                    <a:lnTo>
                      <a:pt x="1420" y="0"/>
                    </a:lnTo>
                    <a:close/>
                    <a:moveTo>
                      <a:pt x="1453" y="0"/>
                    </a:moveTo>
                    <a:lnTo>
                      <a:pt x="1469" y="0"/>
                    </a:lnTo>
                    <a:lnTo>
                      <a:pt x="1469" y="17"/>
                    </a:lnTo>
                    <a:lnTo>
                      <a:pt x="1453" y="17"/>
                    </a:lnTo>
                    <a:lnTo>
                      <a:pt x="1453" y="0"/>
                    </a:lnTo>
                    <a:close/>
                    <a:moveTo>
                      <a:pt x="1485" y="0"/>
                    </a:moveTo>
                    <a:lnTo>
                      <a:pt x="1501" y="0"/>
                    </a:lnTo>
                    <a:lnTo>
                      <a:pt x="1501" y="17"/>
                    </a:lnTo>
                    <a:lnTo>
                      <a:pt x="1485" y="17"/>
                    </a:lnTo>
                    <a:lnTo>
                      <a:pt x="1485" y="0"/>
                    </a:lnTo>
                    <a:close/>
                    <a:moveTo>
                      <a:pt x="1517" y="0"/>
                    </a:moveTo>
                    <a:lnTo>
                      <a:pt x="1534" y="0"/>
                    </a:lnTo>
                    <a:lnTo>
                      <a:pt x="1534" y="17"/>
                    </a:lnTo>
                    <a:lnTo>
                      <a:pt x="1517" y="17"/>
                    </a:lnTo>
                    <a:lnTo>
                      <a:pt x="1517" y="0"/>
                    </a:lnTo>
                    <a:close/>
                    <a:moveTo>
                      <a:pt x="1550" y="0"/>
                    </a:moveTo>
                    <a:lnTo>
                      <a:pt x="1566" y="0"/>
                    </a:lnTo>
                    <a:lnTo>
                      <a:pt x="1566" y="17"/>
                    </a:lnTo>
                    <a:lnTo>
                      <a:pt x="1550" y="17"/>
                    </a:lnTo>
                    <a:lnTo>
                      <a:pt x="1550" y="0"/>
                    </a:lnTo>
                    <a:close/>
                    <a:moveTo>
                      <a:pt x="1582" y="0"/>
                    </a:moveTo>
                    <a:lnTo>
                      <a:pt x="1598" y="0"/>
                    </a:lnTo>
                    <a:lnTo>
                      <a:pt x="1598" y="17"/>
                    </a:lnTo>
                    <a:lnTo>
                      <a:pt x="1582" y="17"/>
                    </a:lnTo>
                    <a:lnTo>
                      <a:pt x="1582" y="0"/>
                    </a:lnTo>
                    <a:close/>
                    <a:moveTo>
                      <a:pt x="1615" y="0"/>
                    </a:moveTo>
                    <a:lnTo>
                      <a:pt x="1631" y="0"/>
                    </a:lnTo>
                    <a:lnTo>
                      <a:pt x="1631" y="17"/>
                    </a:lnTo>
                    <a:lnTo>
                      <a:pt x="1615" y="17"/>
                    </a:lnTo>
                    <a:lnTo>
                      <a:pt x="1615" y="0"/>
                    </a:lnTo>
                    <a:close/>
                    <a:moveTo>
                      <a:pt x="1647" y="0"/>
                    </a:moveTo>
                    <a:lnTo>
                      <a:pt x="1663" y="0"/>
                    </a:lnTo>
                    <a:lnTo>
                      <a:pt x="1663" y="17"/>
                    </a:lnTo>
                    <a:lnTo>
                      <a:pt x="1647" y="17"/>
                    </a:lnTo>
                    <a:lnTo>
                      <a:pt x="1647" y="0"/>
                    </a:lnTo>
                    <a:close/>
                    <a:moveTo>
                      <a:pt x="1679" y="0"/>
                    </a:moveTo>
                    <a:lnTo>
                      <a:pt x="1695" y="0"/>
                    </a:lnTo>
                    <a:lnTo>
                      <a:pt x="1695" y="17"/>
                    </a:lnTo>
                    <a:lnTo>
                      <a:pt x="1679" y="17"/>
                    </a:lnTo>
                    <a:lnTo>
                      <a:pt x="1679" y="0"/>
                    </a:lnTo>
                    <a:close/>
                    <a:moveTo>
                      <a:pt x="1712" y="0"/>
                    </a:moveTo>
                    <a:lnTo>
                      <a:pt x="1728" y="0"/>
                    </a:lnTo>
                    <a:lnTo>
                      <a:pt x="1728" y="17"/>
                    </a:lnTo>
                    <a:lnTo>
                      <a:pt x="1712" y="17"/>
                    </a:lnTo>
                    <a:lnTo>
                      <a:pt x="1712" y="0"/>
                    </a:lnTo>
                    <a:close/>
                    <a:moveTo>
                      <a:pt x="1744" y="0"/>
                    </a:moveTo>
                    <a:lnTo>
                      <a:pt x="1760" y="0"/>
                    </a:lnTo>
                    <a:lnTo>
                      <a:pt x="1760" y="17"/>
                    </a:lnTo>
                    <a:lnTo>
                      <a:pt x="1744" y="17"/>
                    </a:lnTo>
                    <a:lnTo>
                      <a:pt x="1744" y="0"/>
                    </a:lnTo>
                    <a:close/>
                    <a:moveTo>
                      <a:pt x="1776" y="0"/>
                    </a:moveTo>
                    <a:lnTo>
                      <a:pt x="1792" y="0"/>
                    </a:lnTo>
                    <a:lnTo>
                      <a:pt x="1792" y="17"/>
                    </a:lnTo>
                    <a:lnTo>
                      <a:pt x="1776" y="17"/>
                    </a:lnTo>
                    <a:lnTo>
                      <a:pt x="1776" y="0"/>
                    </a:lnTo>
                    <a:close/>
                    <a:moveTo>
                      <a:pt x="1809" y="0"/>
                    </a:moveTo>
                    <a:lnTo>
                      <a:pt x="1825" y="0"/>
                    </a:lnTo>
                    <a:lnTo>
                      <a:pt x="1825" y="17"/>
                    </a:lnTo>
                    <a:lnTo>
                      <a:pt x="1809" y="17"/>
                    </a:lnTo>
                    <a:lnTo>
                      <a:pt x="1809" y="0"/>
                    </a:lnTo>
                    <a:close/>
                    <a:moveTo>
                      <a:pt x="1841" y="0"/>
                    </a:moveTo>
                    <a:lnTo>
                      <a:pt x="1857" y="0"/>
                    </a:lnTo>
                    <a:lnTo>
                      <a:pt x="1857" y="17"/>
                    </a:lnTo>
                    <a:lnTo>
                      <a:pt x="1841" y="17"/>
                    </a:lnTo>
                    <a:lnTo>
                      <a:pt x="1841" y="0"/>
                    </a:lnTo>
                    <a:close/>
                    <a:moveTo>
                      <a:pt x="1873" y="0"/>
                    </a:moveTo>
                    <a:lnTo>
                      <a:pt x="1890" y="0"/>
                    </a:lnTo>
                    <a:lnTo>
                      <a:pt x="1890" y="17"/>
                    </a:lnTo>
                    <a:lnTo>
                      <a:pt x="1873" y="17"/>
                    </a:lnTo>
                    <a:lnTo>
                      <a:pt x="1873" y="0"/>
                    </a:lnTo>
                    <a:close/>
                    <a:moveTo>
                      <a:pt x="1906" y="0"/>
                    </a:moveTo>
                    <a:lnTo>
                      <a:pt x="1922" y="0"/>
                    </a:lnTo>
                    <a:lnTo>
                      <a:pt x="1922" y="17"/>
                    </a:lnTo>
                    <a:lnTo>
                      <a:pt x="1906" y="17"/>
                    </a:lnTo>
                    <a:lnTo>
                      <a:pt x="1906" y="0"/>
                    </a:lnTo>
                    <a:close/>
                    <a:moveTo>
                      <a:pt x="1938" y="0"/>
                    </a:moveTo>
                    <a:lnTo>
                      <a:pt x="1951" y="0"/>
                    </a:lnTo>
                    <a:lnTo>
                      <a:pt x="1951" y="17"/>
                    </a:lnTo>
                    <a:lnTo>
                      <a:pt x="1938" y="17"/>
                    </a:lnTo>
                    <a:lnTo>
                      <a:pt x="1938" y="0"/>
                    </a:lnTo>
                    <a:close/>
                    <a:moveTo>
                      <a:pt x="1967" y="0"/>
                    </a:moveTo>
                    <a:lnTo>
                      <a:pt x="1983" y="0"/>
                    </a:lnTo>
                    <a:lnTo>
                      <a:pt x="1983" y="17"/>
                    </a:lnTo>
                    <a:lnTo>
                      <a:pt x="1967" y="17"/>
                    </a:lnTo>
                    <a:lnTo>
                      <a:pt x="1967" y="0"/>
                    </a:lnTo>
                    <a:close/>
                    <a:moveTo>
                      <a:pt x="2000" y="0"/>
                    </a:moveTo>
                    <a:lnTo>
                      <a:pt x="2016" y="0"/>
                    </a:lnTo>
                    <a:lnTo>
                      <a:pt x="2016" y="17"/>
                    </a:lnTo>
                    <a:lnTo>
                      <a:pt x="2000" y="17"/>
                    </a:lnTo>
                    <a:lnTo>
                      <a:pt x="2000" y="0"/>
                    </a:lnTo>
                    <a:close/>
                    <a:moveTo>
                      <a:pt x="2032" y="0"/>
                    </a:moveTo>
                    <a:lnTo>
                      <a:pt x="2048" y="0"/>
                    </a:lnTo>
                    <a:lnTo>
                      <a:pt x="2048" y="17"/>
                    </a:lnTo>
                    <a:lnTo>
                      <a:pt x="2032" y="17"/>
                    </a:lnTo>
                    <a:lnTo>
                      <a:pt x="2032" y="0"/>
                    </a:lnTo>
                    <a:close/>
                    <a:moveTo>
                      <a:pt x="2064" y="0"/>
                    </a:moveTo>
                    <a:lnTo>
                      <a:pt x="2080" y="0"/>
                    </a:lnTo>
                    <a:lnTo>
                      <a:pt x="2080" y="17"/>
                    </a:lnTo>
                    <a:lnTo>
                      <a:pt x="2064" y="17"/>
                    </a:lnTo>
                    <a:lnTo>
                      <a:pt x="2064" y="0"/>
                    </a:lnTo>
                    <a:close/>
                    <a:moveTo>
                      <a:pt x="2097" y="0"/>
                    </a:moveTo>
                    <a:lnTo>
                      <a:pt x="2113" y="0"/>
                    </a:lnTo>
                    <a:lnTo>
                      <a:pt x="2113" y="17"/>
                    </a:lnTo>
                    <a:lnTo>
                      <a:pt x="2097" y="17"/>
                    </a:lnTo>
                    <a:lnTo>
                      <a:pt x="2097" y="0"/>
                    </a:lnTo>
                    <a:close/>
                    <a:moveTo>
                      <a:pt x="2129" y="0"/>
                    </a:moveTo>
                    <a:lnTo>
                      <a:pt x="2145" y="0"/>
                    </a:lnTo>
                    <a:lnTo>
                      <a:pt x="2145" y="17"/>
                    </a:lnTo>
                    <a:lnTo>
                      <a:pt x="2129" y="17"/>
                    </a:lnTo>
                    <a:lnTo>
                      <a:pt x="2129" y="0"/>
                    </a:lnTo>
                    <a:close/>
                    <a:moveTo>
                      <a:pt x="2161" y="0"/>
                    </a:moveTo>
                    <a:lnTo>
                      <a:pt x="2178" y="0"/>
                    </a:lnTo>
                    <a:lnTo>
                      <a:pt x="2178" y="17"/>
                    </a:lnTo>
                    <a:lnTo>
                      <a:pt x="2161" y="17"/>
                    </a:lnTo>
                    <a:lnTo>
                      <a:pt x="2161" y="0"/>
                    </a:lnTo>
                    <a:close/>
                    <a:moveTo>
                      <a:pt x="2194" y="0"/>
                    </a:moveTo>
                    <a:lnTo>
                      <a:pt x="2210" y="0"/>
                    </a:lnTo>
                    <a:lnTo>
                      <a:pt x="2210" y="17"/>
                    </a:lnTo>
                    <a:lnTo>
                      <a:pt x="2194" y="17"/>
                    </a:lnTo>
                    <a:lnTo>
                      <a:pt x="2194" y="0"/>
                    </a:lnTo>
                    <a:close/>
                    <a:moveTo>
                      <a:pt x="2226" y="0"/>
                    </a:moveTo>
                    <a:lnTo>
                      <a:pt x="2242" y="0"/>
                    </a:lnTo>
                    <a:lnTo>
                      <a:pt x="2242" y="17"/>
                    </a:lnTo>
                    <a:lnTo>
                      <a:pt x="2226" y="17"/>
                    </a:lnTo>
                    <a:lnTo>
                      <a:pt x="2226" y="0"/>
                    </a:lnTo>
                    <a:close/>
                    <a:moveTo>
                      <a:pt x="2258" y="0"/>
                    </a:moveTo>
                    <a:lnTo>
                      <a:pt x="2275" y="0"/>
                    </a:lnTo>
                    <a:lnTo>
                      <a:pt x="2275" y="17"/>
                    </a:lnTo>
                    <a:lnTo>
                      <a:pt x="2258" y="17"/>
                    </a:lnTo>
                    <a:lnTo>
                      <a:pt x="2258" y="0"/>
                    </a:lnTo>
                    <a:close/>
                    <a:moveTo>
                      <a:pt x="2291" y="0"/>
                    </a:moveTo>
                    <a:lnTo>
                      <a:pt x="2307" y="0"/>
                    </a:lnTo>
                    <a:lnTo>
                      <a:pt x="2307" y="17"/>
                    </a:lnTo>
                    <a:lnTo>
                      <a:pt x="2291" y="17"/>
                    </a:lnTo>
                    <a:lnTo>
                      <a:pt x="2291" y="0"/>
                    </a:lnTo>
                    <a:close/>
                    <a:moveTo>
                      <a:pt x="2323" y="0"/>
                    </a:moveTo>
                    <a:lnTo>
                      <a:pt x="2339" y="0"/>
                    </a:lnTo>
                    <a:lnTo>
                      <a:pt x="2339" y="17"/>
                    </a:lnTo>
                    <a:lnTo>
                      <a:pt x="2323" y="17"/>
                    </a:lnTo>
                    <a:lnTo>
                      <a:pt x="2323" y="0"/>
                    </a:lnTo>
                    <a:close/>
                    <a:moveTo>
                      <a:pt x="2355" y="0"/>
                    </a:moveTo>
                    <a:lnTo>
                      <a:pt x="2372" y="0"/>
                    </a:lnTo>
                    <a:lnTo>
                      <a:pt x="2372" y="17"/>
                    </a:lnTo>
                    <a:lnTo>
                      <a:pt x="2355" y="17"/>
                    </a:lnTo>
                    <a:lnTo>
                      <a:pt x="2355" y="0"/>
                    </a:lnTo>
                    <a:close/>
                    <a:moveTo>
                      <a:pt x="2388" y="0"/>
                    </a:moveTo>
                    <a:lnTo>
                      <a:pt x="2404" y="0"/>
                    </a:lnTo>
                    <a:lnTo>
                      <a:pt x="2404" y="17"/>
                    </a:lnTo>
                    <a:lnTo>
                      <a:pt x="2388" y="17"/>
                    </a:lnTo>
                    <a:lnTo>
                      <a:pt x="2388" y="0"/>
                    </a:lnTo>
                    <a:close/>
                    <a:moveTo>
                      <a:pt x="2420" y="0"/>
                    </a:moveTo>
                    <a:lnTo>
                      <a:pt x="2436" y="0"/>
                    </a:lnTo>
                    <a:lnTo>
                      <a:pt x="2436" y="17"/>
                    </a:lnTo>
                    <a:lnTo>
                      <a:pt x="2420" y="17"/>
                    </a:lnTo>
                    <a:lnTo>
                      <a:pt x="2420" y="0"/>
                    </a:lnTo>
                    <a:close/>
                    <a:moveTo>
                      <a:pt x="2453" y="0"/>
                    </a:moveTo>
                    <a:lnTo>
                      <a:pt x="2469" y="0"/>
                    </a:lnTo>
                    <a:lnTo>
                      <a:pt x="2469" y="17"/>
                    </a:lnTo>
                    <a:lnTo>
                      <a:pt x="2453" y="17"/>
                    </a:lnTo>
                    <a:lnTo>
                      <a:pt x="2453" y="0"/>
                    </a:lnTo>
                    <a:close/>
                    <a:moveTo>
                      <a:pt x="2485" y="0"/>
                    </a:moveTo>
                    <a:lnTo>
                      <a:pt x="2501" y="0"/>
                    </a:lnTo>
                    <a:lnTo>
                      <a:pt x="2501" y="17"/>
                    </a:lnTo>
                    <a:lnTo>
                      <a:pt x="2485" y="17"/>
                    </a:lnTo>
                    <a:lnTo>
                      <a:pt x="2485" y="0"/>
                    </a:lnTo>
                    <a:close/>
                    <a:moveTo>
                      <a:pt x="2517" y="0"/>
                    </a:moveTo>
                    <a:lnTo>
                      <a:pt x="2533" y="0"/>
                    </a:lnTo>
                    <a:lnTo>
                      <a:pt x="2533" y="17"/>
                    </a:lnTo>
                    <a:lnTo>
                      <a:pt x="2517" y="17"/>
                    </a:lnTo>
                    <a:lnTo>
                      <a:pt x="2517" y="0"/>
                    </a:lnTo>
                    <a:close/>
                    <a:moveTo>
                      <a:pt x="2550" y="0"/>
                    </a:moveTo>
                    <a:lnTo>
                      <a:pt x="2566" y="0"/>
                    </a:lnTo>
                    <a:lnTo>
                      <a:pt x="2566" y="17"/>
                    </a:lnTo>
                    <a:lnTo>
                      <a:pt x="2550" y="17"/>
                    </a:lnTo>
                    <a:lnTo>
                      <a:pt x="2550" y="0"/>
                    </a:lnTo>
                    <a:close/>
                    <a:moveTo>
                      <a:pt x="2582" y="0"/>
                    </a:moveTo>
                    <a:lnTo>
                      <a:pt x="2598" y="0"/>
                    </a:lnTo>
                    <a:lnTo>
                      <a:pt x="2598" y="17"/>
                    </a:lnTo>
                    <a:lnTo>
                      <a:pt x="2582" y="17"/>
                    </a:lnTo>
                    <a:lnTo>
                      <a:pt x="2582" y="0"/>
                    </a:lnTo>
                    <a:close/>
                    <a:moveTo>
                      <a:pt x="2614" y="0"/>
                    </a:moveTo>
                    <a:lnTo>
                      <a:pt x="2631" y="0"/>
                    </a:lnTo>
                    <a:lnTo>
                      <a:pt x="2631" y="17"/>
                    </a:lnTo>
                    <a:lnTo>
                      <a:pt x="2614" y="17"/>
                    </a:lnTo>
                    <a:lnTo>
                      <a:pt x="2614" y="0"/>
                    </a:lnTo>
                    <a:close/>
                    <a:moveTo>
                      <a:pt x="2647" y="0"/>
                    </a:moveTo>
                    <a:lnTo>
                      <a:pt x="2663" y="0"/>
                    </a:lnTo>
                    <a:lnTo>
                      <a:pt x="2663" y="17"/>
                    </a:lnTo>
                    <a:lnTo>
                      <a:pt x="2647" y="17"/>
                    </a:lnTo>
                    <a:lnTo>
                      <a:pt x="2647" y="0"/>
                    </a:lnTo>
                    <a:close/>
                    <a:moveTo>
                      <a:pt x="2679" y="0"/>
                    </a:moveTo>
                    <a:lnTo>
                      <a:pt x="2695" y="0"/>
                    </a:lnTo>
                    <a:lnTo>
                      <a:pt x="2695" y="17"/>
                    </a:lnTo>
                    <a:lnTo>
                      <a:pt x="2679" y="17"/>
                    </a:lnTo>
                    <a:lnTo>
                      <a:pt x="2679" y="0"/>
                    </a:lnTo>
                    <a:close/>
                    <a:moveTo>
                      <a:pt x="2711" y="0"/>
                    </a:moveTo>
                    <a:lnTo>
                      <a:pt x="2728" y="0"/>
                    </a:lnTo>
                    <a:lnTo>
                      <a:pt x="2728" y="17"/>
                    </a:lnTo>
                    <a:lnTo>
                      <a:pt x="2711" y="17"/>
                    </a:lnTo>
                    <a:lnTo>
                      <a:pt x="2711" y="0"/>
                    </a:lnTo>
                    <a:close/>
                    <a:moveTo>
                      <a:pt x="2744" y="0"/>
                    </a:moveTo>
                    <a:lnTo>
                      <a:pt x="2760" y="0"/>
                    </a:lnTo>
                    <a:lnTo>
                      <a:pt x="2760" y="17"/>
                    </a:lnTo>
                    <a:lnTo>
                      <a:pt x="2744" y="17"/>
                    </a:lnTo>
                    <a:lnTo>
                      <a:pt x="2744" y="0"/>
                    </a:lnTo>
                    <a:close/>
                    <a:moveTo>
                      <a:pt x="2776" y="0"/>
                    </a:moveTo>
                    <a:lnTo>
                      <a:pt x="2792" y="0"/>
                    </a:lnTo>
                    <a:lnTo>
                      <a:pt x="2792" y="17"/>
                    </a:lnTo>
                    <a:lnTo>
                      <a:pt x="2776" y="17"/>
                    </a:lnTo>
                    <a:lnTo>
                      <a:pt x="2776" y="0"/>
                    </a:lnTo>
                    <a:close/>
                    <a:moveTo>
                      <a:pt x="2808" y="0"/>
                    </a:moveTo>
                    <a:lnTo>
                      <a:pt x="2825" y="0"/>
                    </a:lnTo>
                    <a:lnTo>
                      <a:pt x="2825" y="17"/>
                    </a:lnTo>
                    <a:lnTo>
                      <a:pt x="2808" y="17"/>
                    </a:lnTo>
                    <a:lnTo>
                      <a:pt x="2808" y="0"/>
                    </a:lnTo>
                    <a:close/>
                    <a:moveTo>
                      <a:pt x="2841" y="0"/>
                    </a:moveTo>
                    <a:lnTo>
                      <a:pt x="2857" y="0"/>
                    </a:lnTo>
                    <a:lnTo>
                      <a:pt x="2857" y="17"/>
                    </a:lnTo>
                    <a:lnTo>
                      <a:pt x="2841" y="17"/>
                    </a:lnTo>
                    <a:lnTo>
                      <a:pt x="2841" y="0"/>
                    </a:lnTo>
                    <a:close/>
                    <a:moveTo>
                      <a:pt x="2873" y="0"/>
                    </a:moveTo>
                    <a:lnTo>
                      <a:pt x="2889" y="0"/>
                    </a:lnTo>
                    <a:lnTo>
                      <a:pt x="2889" y="17"/>
                    </a:lnTo>
                    <a:lnTo>
                      <a:pt x="2873" y="17"/>
                    </a:lnTo>
                    <a:lnTo>
                      <a:pt x="2873" y="0"/>
                    </a:lnTo>
                    <a:close/>
                    <a:moveTo>
                      <a:pt x="2906" y="0"/>
                    </a:moveTo>
                    <a:lnTo>
                      <a:pt x="2922" y="0"/>
                    </a:lnTo>
                    <a:lnTo>
                      <a:pt x="2922" y="17"/>
                    </a:lnTo>
                    <a:lnTo>
                      <a:pt x="2906" y="17"/>
                    </a:lnTo>
                    <a:lnTo>
                      <a:pt x="2906" y="0"/>
                    </a:lnTo>
                    <a:close/>
                    <a:moveTo>
                      <a:pt x="2935" y="0"/>
                    </a:moveTo>
                    <a:lnTo>
                      <a:pt x="2951" y="0"/>
                    </a:lnTo>
                    <a:lnTo>
                      <a:pt x="2951" y="17"/>
                    </a:lnTo>
                    <a:lnTo>
                      <a:pt x="2935" y="17"/>
                    </a:lnTo>
                    <a:lnTo>
                      <a:pt x="2935" y="0"/>
                    </a:lnTo>
                    <a:close/>
                    <a:moveTo>
                      <a:pt x="2967" y="0"/>
                    </a:moveTo>
                    <a:lnTo>
                      <a:pt x="2983" y="0"/>
                    </a:lnTo>
                    <a:lnTo>
                      <a:pt x="2983" y="17"/>
                    </a:lnTo>
                    <a:lnTo>
                      <a:pt x="2967" y="17"/>
                    </a:lnTo>
                    <a:lnTo>
                      <a:pt x="2967" y="0"/>
                    </a:lnTo>
                    <a:close/>
                    <a:moveTo>
                      <a:pt x="2999" y="0"/>
                    </a:moveTo>
                    <a:lnTo>
                      <a:pt x="3016" y="0"/>
                    </a:lnTo>
                    <a:lnTo>
                      <a:pt x="3016" y="17"/>
                    </a:lnTo>
                    <a:lnTo>
                      <a:pt x="2999" y="17"/>
                    </a:lnTo>
                    <a:lnTo>
                      <a:pt x="2999" y="0"/>
                    </a:lnTo>
                    <a:close/>
                    <a:moveTo>
                      <a:pt x="3032" y="0"/>
                    </a:moveTo>
                    <a:lnTo>
                      <a:pt x="3048" y="0"/>
                    </a:lnTo>
                    <a:lnTo>
                      <a:pt x="3048" y="17"/>
                    </a:lnTo>
                    <a:lnTo>
                      <a:pt x="3032" y="17"/>
                    </a:lnTo>
                    <a:lnTo>
                      <a:pt x="3032" y="0"/>
                    </a:lnTo>
                    <a:close/>
                    <a:moveTo>
                      <a:pt x="3064" y="0"/>
                    </a:moveTo>
                    <a:lnTo>
                      <a:pt x="3080" y="0"/>
                    </a:lnTo>
                    <a:lnTo>
                      <a:pt x="3080" y="17"/>
                    </a:lnTo>
                    <a:lnTo>
                      <a:pt x="3064" y="17"/>
                    </a:lnTo>
                    <a:lnTo>
                      <a:pt x="3064" y="0"/>
                    </a:lnTo>
                    <a:close/>
                    <a:moveTo>
                      <a:pt x="3096" y="0"/>
                    </a:moveTo>
                    <a:lnTo>
                      <a:pt x="3113" y="0"/>
                    </a:lnTo>
                    <a:lnTo>
                      <a:pt x="3113" y="17"/>
                    </a:lnTo>
                    <a:lnTo>
                      <a:pt x="3096" y="17"/>
                    </a:lnTo>
                    <a:lnTo>
                      <a:pt x="3096" y="0"/>
                    </a:lnTo>
                    <a:close/>
                    <a:moveTo>
                      <a:pt x="3129" y="0"/>
                    </a:moveTo>
                    <a:lnTo>
                      <a:pt x="3145" y="0"/>
                    </a:lnTo>
                    <a:lnTo>
                      <a:pt x="3145" y="17"/>
                    </a:lnTo>
                    <a:lnTo>
                      <a:pt x="3129" y="17"/>
                    </a:lnTo>
                    <a:lnTo>
                      <a:pt x="3129" y="0"/>
                    </a:lnTo>
                    <a:close/>
                    <a:moveTo>
                      <a:pt x="3161" y="0"/>
                    </a:moveTo>
                    <a:lnTo>
                      <a:pt x="3177" y="0"/>
                    </a:lnTo>
                    <a:lnTo>
                      <a:pt x="3177" y="17"/>
                    </a:lnTo>
                    <a:lnTo>
                      <a:pt x="3161" y="17"/>
                    </a:lnTo>
                    <a:lnTo>
                      <a:pt x="3161" y="0"/>
                    </a:lnTo>
                    <a:close/>
                    <a:moveTo>
                      <a:pt x="3194" y="0"/>
                    </a:moveTo>
                    <a:lnTo>
                      <a:pt x="3210" y="0"/>
                    </a:lnTo>
                    <a:lnTo>
                      <a:pt x="3210" y="17"/>
                    </a:lnTo>
                    <a:lnTo>
                      <a:pt x="3194" y="17"/>
                    </a:lnTo>
                    <a:lnTo>
                      <a:pt x="3194" y="0"/>
                    </a:lnTo>
                    <a:close/>
                    <a:moveTo>
                      <a:pt x="3226" y="0"/>
                    </a:moveTo>
                    <a:lnTo>
                      <a:pt x="3242" y="0"/>
                    </a:lnTo>
                    <a:lnTo>
                      <a:pt x="3242" y="17"/>
                    </a:lnTo>
                    <a:lnTo>
                      <a:pt x="3226" y="17"/>
                    </a:lnTo>
                    <a:lnTo>
                      <a:pt x="3226" y="0"/>
                    </a:lnTo>
                    <a:close/>
                    <a:moveTo>
                      <a:pt x="3258" y="0"/>
                    </a:moveTo>
                    <a:lnTo>
                      <a:pt x="3274" y="0"/>
                    </a:lnTo>
                    <a:lnTo>
                      <a:pt x="3274" y="17"/>
                    </a:lnTo>
                    <a:lnTo>
                      <a:pt x="3258" y="17"/>
                    </a:lnTo>
                    <a:lnTo>
                      <a:pt x="3258" y="0"/>
                    </a:lnTo>
                    <a:close/>
                    <a:moveTo>
                      <a:pt x="3291" y="0"/>
                    </a:moveTo>
                    <a:lnTo>
                      <a:pt x="3307" y="0"/>
                    </a:lnTo>
                    <a:lnTo>
                      <a:pt x="3307" y="17"/>
                    </a:lnTo>
                    <a:lnTo>
                      <a:pt x="3291" y="17"/>
                    </a:lnTo>
                    <a:lnTo>
                      <a:pt x="3291" y="0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502" name="Rectangle 23"/>
              <p:cNvSpPr>
                <a:spLocks noChangeArrowheads="1"/>
              </p:cNvSpPr>
              <p:nvPr/>
            </p:nvSpPr>
            <p:spPr bwMode="auto">
              <a:xfrm>
                <a:off x="129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3" name="Rectangle 24"/>
              <p:cNvSpPr>
                <a:spLocks noChangeArrowheads="1"/>
              </p:cNvSpPr>
              <p:nvPr/>
            </p:nvSpPr>
            <p:spPr bwMode="auto">
              <a:xfrm>
                <a:off x="133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4" name="Rectangle 25"/>
              <p:cNvSpPr>
                <a:spLocks noChangeArrowheads="1"/>
              </p:cNvSpPr>
              <p:nvPr/>
            </p:nvSpPr>
            <p:spPr bwMode="auto">
              <a:xfrm>
                <a:off x="136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5" name="Rectangle 26"/>
              <p:cNvSpPr>
                <a:spLocks noChangeArrowheads="1"/>
              </p:cNvSpPr>
              <p:nvPr/>
            </p:nvSpPr>
            <p:spPr bwMode="auto">
              <a:xfrm>
                <a:off x="139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6" name="Rectangle 27"/>
              <p:cNvSpPr>
                <a:spLocks noChangeArrowheads="1"/>
              </p:cNvSpPr>
              <p:nvPr/>
            </p:nvSpPr>
            <p:spPr bwMode="auto">
              <a:xfrm>
                <a:off x="1427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7" name="Rectangle 28"/>
              <p:cNvSpPr>
                <a:spLocks noChangeArrowheads="1"/>
              </p:cNvSpPr>
              <p:nvPr/>
            </p:nvSpPr>
            <p:spPr bwMode="auto">
              <a:xfrm>
                <a:off x="146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8" name="Rectangle 29"/>
              <p:cNvSpPr>
                <a:spLocks noChangeArrowheads="1"/>
              </p:cNvSpPr>
              <p:nvPr/>
            </p:nvSpPr>
            <p:spPr bwMode="auto">
              <a:xfrm>
                <a:off x="149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09" name="Rectangle 30"/>
              <p:cNvSpPr>
                <a:spLocks noChangeArrowheads="1"/>
              </p:cNvSpPr>
              <p:nvPr/>
            </p:nvSpPr>
            <p:spPr bwMode="auto">
              <a:xfrm>
                <a:off x="1524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0" name="Rectangle 31"/>
              <p:cNvSpPr>
                <a:spLocks noChangeArrowheads="1"/>
              </p:cNvSpPr>
              <p:nvPr/>
            </p:nvSpPr>
            <p:spPr bwMode="auto">
              <a:xfrm>
                <a:off x="155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1" name="Rectangle 32"/>
              <p:cNvSpPr>
                <a:spLocks noChangeArrowheads="1"/>
              </p:cNvSpPr>
              <p:nvPr/>
            </p:nvSpPr>
            <p:spPr bwMode="auto">
              <a:xfrm>
                <a:off x="158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2" name="Rectangle 33"/>
              <p:cNvSpPr>
                <a:spLocks noChangeArrowheads="1"/>
              </p:cNvSpPr>
              <p:nvPr/>
            </p:nvSpPr>
            <p:spPr bwMode="auto">
              <a:xfrm>
                <a:off x="162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3" name="Rectangle 34"/>
              <p:cNvSpPr>
                <a:spLocks noChangeArrowheads="1"/>
              </p:cNvSpPr>
              <p:nvPr/>
            </p:nvSpPr>
            <p:spPr bwMode="auto">
              <a:xfrm>
                <a:off x="165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4" name="Rectangle 35"/>
              <p:cNvSpPr>
                <a:spLocks noChangeArrowheads="1"/>
              </p:cNvSpPr>
              <p:nvPr/>
            </p:nvSpPr>
            <p:spPr bwMode="auto">
              <a:xfrm>
                <a:off x="168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5" name="Rectangle 36"/>
              <p:cNvSpPr>
                <a:spLocks noChangeArrowheads="1"/>
              </p:cNvSpPr>
              <p:nvPr/>
            </p:nvSpPr>
            <p:spPr bwMode="auto">
              <a:xfrm>
                <a:off x="171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6" name="Rectangle 37"/>
              <p:cNvSpPr>
                <a:spLocks noChangeArrowheads="1"/>
              </p:cNvSpPr>
              <p:nvPr/>
            </p:nvSpPr>
            <p:spPr bwMode="auto">
              <a:xfrm>
                <a:off x="175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7" name="Rectangle 38"/>
              <p:cNvSpPr>
                <a:spLocks noChangeArrowheads="1"/>
              </p:cNvSpPr>
              <p:nvPr/>
            </p:nvSpPr>
            <p:spPr bwMode="auto">
              <a:xfrm>
                <a:off x="178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8" name="Rectangle 39"/>
              <p:cNvSpPr>
                <a:spLocks noChangeArrowheads="1"/>
              </p:cNvSpPr>
              <p:nvPr/>
            </p:nvSpPr>
            <p:spPr bwMode="auto">
              <a:xfrm>
                <a:off x="181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19" name="Rectangle 40"/>
              <p:cNvSpPr>
                <a:spLocks noChangeArrowheads="1"/>
              </p:cNvSpPr>
              <p:nvPr/>
            </p:nvSpPr>
            <p:spPr bwMode="auto">
              <a:xfrm>
                <a:off x="184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0" name="Rectangle 41"/>
              <p:cNvSpPr>
                <a:spLocks noChangeArrowheads="1"/>
              </p:cNvSpPr>
              <p:nvPr/>
            </p:nvSpPr>
            <p:spPr bwMode="auto">
              <a:xfrm>
                <a:off x="1880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1" name="Rectangle 42"/>
              <p:cNvSpPr>
                <a:spLocks noChangeArrowheads="1"/>
              </p:cNvSpPr>
              <p:nvPr/>
            </p:nvSpPr>
            <p:spPr bwMode="auto">
              <a:xfrm>
                <a:off x="191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2" name="Rectangle 43"/>
              <p:cNvSpPr>
                <a:spLocks noChangeArrowheads="1"/>
              </p:cNvSpPr>
              <p:nvPr/>
            </p:nvSpPr>
            <p:spPr bwMode="auto">
              <a:xfrm>
                <a:off x="194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3" name="Rectangle 44"/>
              <p:cNvSpPr>
                <a:spLocks noChangeArrowheads="1"/>
              </p:cNvSpPr>
              <p:nvPr/>
            </p:nvSpPr>
            <p:spPr bwMode="auto">
              <a:xfrm>
                <a:off x="1977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4" name="Rectangle 45"/>
              <p:cNvSpPr>
                <a:spLocks noChangeArrowheads="1"/>
              </p:cNvSpPr>
              <p:nvPr/>
            </p:nvSpPr>
            <p:spPr bwMode="auto">
              <a:xfrm>
                <a:off x="201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5" name="Rectangle 46"/>
              <p:cNvSpPr>
                <a:spLocks noChangeArrowheads="1"/>
              </p:cNvSpPr>
              <p:nvPr/>
            </p:nvSpPr>
            <p:spPr bwMode="auto">
              <a:xfrm>
                <a:off x="204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6" name="Rectangle 47"/>
              <p:cNvSpPr>
                <a:spLocks noChangeArrowheads="1"/>
              </p:cNvSpPr>
              <p:nvPr/>
            </p:nvSpPr>
            <p:spPr bwMode="auto">
              <a:xfrm>
                <a:off x="2074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7" name="Rectangle 48"/>
              <p:cNvSpPr>
                <a:spLocks noChangeArrowheads="1"/>
              </p:cNvSpPr>
              <p:nvPr/>
            </p:nvSpPr>
            <p:spPr bwMode="auto">
              <a:xfrm>
                <a:off x="210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8" name="Rectangle 49"/>
              <p:cNvSpPr>
                <a:spLocks noChangeArrowheads="1"/>
              </p:cNvSpPr>
              <p:nvPr/>
            </p:nvSpPr>
            <p:spPr bwMode="auto">
              <a:xfrm>
                <a:off x="213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29" name="Rectangle 50"/>
              <p:cNvSpPr>
                <a:spLocks noChangeArrowheads="1"/>
              </p:cNvSpPr>
              <p:nvPr/>
            </p:nvSpPr>
            <p:spPr bwMode="auto">
              <a:xfrm>
                <a:off x="217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0" name="Rectangle 51"/>
              <p:cNvSpPr>
                <a:spLocks noChangeArrowheads="1"/>
              </p:cNvSpPr>
              <p:nvPr/>
            </p:nvSpPr>
            <p:spPr bwMode="auto">
              <a:xfrm>
                <a:off x="220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1" name="Rectangle 52"/>
              <p:cNvSpPr>
                <a:spLocks noChangeArrowheads="1"/>
              </p:cNvSpPr>
              <p:nvPr/>
            </p:nvSpPr>
            <p:spPr bwMode="auto">
              <a:xfrm>
                <a:off x="223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2" name="Rectangle 53"/>
              <p:cNvSpPr>
                <a:spLocks noChangeArrowheads="1"/>
              </p:cNvSpPr>
              <p:nvPr/>
            </p:nvSpPr>
            <p:spPr bwMode="auto">
              <a:xfrm>
                <a:off x="2265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3" name="Rectangle 54"/>
              <p:cNvSpPr>
                <a:spLocks noChangeArrowheads="1"/>
              </p:cNvSpPr>
              <p:nvPr/>
            </p:nvSpPr>
            <p:spPr bwMode="auto">
              <a:xfrm>
                <a:off x="229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4" name="Rectangle 55"/>
              <p:cNvSpPr>
                <a:spLocks noChangeArrowheads="1"/>
              </p:cNvSpPr>
              <p:nvPr/>
            </p:nvSpPr>
            <p:spPr bwMode="auto">
              <a:xfrm>
                <a:off x="233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5" name="Rectangle 56"/>
              <p:cNvSpPr>
                <a:spLocks noChangeArrowheads="1"/>
              </p:cNvSpPr>
              <p:nvPr/>
            </p:nvSpPr>
            <p:spPr bwMode="auto">
              <a:xfrm>
                <a:off x="2362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6" name="Rectangle 57"/>
              <p:cNvSpPr>
                <a:spLocks noChangeArrowheads="1"/>
              </p:cNvSpPr>
              <p:nvPr/>
            </p:nvSpPr>
            <p:spPr bwMode="auto">
              <a:xfrm>
                <a:off x="239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7" name="Rectangle 58"/>
              <p:cNvSpPr>
                <a:spLocks noChangeArrowheads="1"/>
              </p:cNvSpPr>
              <p:nvPr/>
            </p:nvSpPr>
            <p:spPr bwMode="auto">
              <a:xfrm>
                <a:off x="242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8" name="Rectangle 59"/>
              <p:cNvSpPr>
                <a:spLocks noChangeArrowheads="1"/>
              </p:cNvSpPr>
              <p:nvPr/>
            </p:nvSpPr>
            <p:spPr bwMode="auto">
              <a:xfrm>
                <a:off x="246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39" name="Rectangle 60"/>
              <p:cNvSpPr>
                <a:spLocks noChangeArrowheads="1"/>
              </p:cNvSpPr>
              <p:nvPr/>
            </p:nvSpPr>
            <p:spPr bwMode="auto">
              <a:xfrm>
                <a:off x="249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0" name="Rectangle 61"/>
              <p:cNvSpPr>
                <a:spLocks noChangeArrowheads="1"/>
              </p:cNvSpPr>
              <p:nvPr/>
            </p:nvSpPr>
            <p:spPr bwMode="auto">
              <a:xfrm>
                <a:off x="252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1" name="Rectangle 62"/>
              <p:cNvSpPr>
                <a:spLocks noChangeArrowheads="1"/>
              </p:cNvSpPr>
              <p:nvPr/>
            </p:nvSpPr>
            <p:spPr bwMode="auto">
              <a:xfrm>
                <a:off x="255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2" name="Rectangle 63"/>
              <p:cNvSpPr>
                <a:spLocks noChangeArrowheads="1"/>
              </p:cNvSpPr>
              <p:nvPr/>
            </p:nvSpPr>
            <p:spPr bwMode="auto">
              <a:xfrm>
                <a:off x="258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3" name="Rectangle 64"/>
              <p:cNvSpPr>
                <a:spLocks noChangeArrowheads="1"/>
              </p:cNvSpPr>
              <p:nvPr/>
            </p:nvSpPr>
            <p:spPr bwMode="auto">
              <a:xfrm>
                <a:off x="262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4" name="Rectangle 65"/>
              <p:cNvSpPr>
                <a:spLocks noChangeArrowheads="1"/>
              </p:cNvSpPr>
              <p:nvPr/>
            </p:nvSpPr>
            <p:spPr bwMode="auto">
              <a:xfrm>
                <a:off x="265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5" name="Rectangle 66"/>
              <p:cNvSpPr>
                <a:spLocks noChangeArrowheads="1"/>
              </p:cNvSpPr>
              <p:nvPr/>
            </p:nvSpPr>
            <p:spPr bwMode="auto">
              <a:xfrm>
                <a:off x="268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6" name="Rectangle 67"/>
              <p:cNvSpPr>
                <a:spLocks noChangeArrowheads="1"/>
              </p:cNvSpPr>
              <p:nvPr/>
            </p:nvSpPr>
            <p:spPr bwMode="auto">
              <a:xfrm>
                <a:off x="2718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7" name="Rectangle 68"/>
              <p:cNvSpPr>
                <a:spLocks noChangeArrowheads="1"/>
              </p:cNvSpPr>
              <p:nvPr/>
            </p:nvSpPr>
            <p:spPr bwMode="auto">
              <a:xfrm>
                <a:off x="275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8" name="Rectangle 69"/>
              <p:cNvSpPr>
                <a:spLocks noChangeArrowheads="1"/>
              </p:cNvSpPr>
              <p:nvPr/>
            </p:nvSpPr>
            <p:spPr bwMode="auto">
              <a:xfrm>
                <a:off x="278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49" name="Rectangle 70"/>
              <p:cNvSpPr>
                <a:spLocks noChangeArrowheads="1"/>
              </p:cNvSpPr>
              <p:nvPr/>
            </p:nvSpPr>
            <p:spPr bwMode="auto">
              <a:xfrm>
                <a:off x="2815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0" name="Rectangle 71"/>
              <p:cNvSpPr>
                <a:spLocks noChangeArrowheads="1"/>
              </p:cNvSpPr>
              <p:nvPr/>
            </p:nvSpPr>
            <p:spPr bwMode="auto">
              <a:xfrm>
                <a:off x="284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1" name="Rectangle 72"/>
              <p:cNvSpPr>
                <a:spLocks noChangeArrowheads="1"/>
              </p:cNvSpPr>
              <p:nvPr/>
            </p:nvSpPr>
            <p:spPr bwMode="auto">
              <a:xfrm>
                <a:off x="288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2" name="Rectangle 73"/>
              <p:cNvSpPr>
                <a:spLocks noChangeArrowheads="1"/>
              </p:cNvSpPr>
              <p:nvPr/>
            </p:nvSpPr>
            <p:spPr bwMode="auto">
              <a:xfrm>
                <a:off x="291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3" name="Rectangle 74"/>
              <p:cNvSpPr>
                <a:spLocks noChangeArrowheads="1"/>
              </p:cNvSpPr>
              <p:nvPr/>
            </p:nvSpPr>
            <p:spPr bwMode="auto">
              <a:xfrm>
                <a:off x="294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4" name="Rectangle 75"/>
              <p:cNvSpPr>
                <a:spLocks noChangeArrowheads="1"/>
              </p:cNvSpPr>
              <p:nvPr/>
            </p:nvSpPr>
            <p:spPr bwMode="auto">
              <a:xfrm>
                <a:off x="297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5" name="Rectangle 76"/>
              <p:cNvSpPr>
                <a:spLocks noChangeArrowheads="1"/>
              </p:cNvSpPr>
              <p:nvPr/>
            </p:nvSpPr>
            <p:spPr bwMode="auto">
              <a:xfrm>
                <a:off x="301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6" name="Rectangle 77"/>
              <p:cNvSpPr>
                <a:spLocks noChangeArrowheads="1"/>
              </p:cNvSpPr>
              <p:nvPr/>
            </p:nvSpPr>
            <p:spPr bwMode="auto">
              <a:xfrm>
                <a:off x="304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7" name="Rectangle 78"/>
              <p:cNvSpPr>
                <a:spLocks noChangeArrowheads="1"/>
              </p:cNvSpPr>
              <p:nvPr/>
            </p:nvSpPr>
            <p:spPr bwMode="auto">
              <a:xfrm>
                <a:off x="307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8" name="Rectangle 79"/>
              <p:cNvSpPr>
                <a:spLocks noChangeArrowheads="1"/>
              </p:cNvSpPr>
              <p:nvPr/>
            </p:nvSpPr>
            <p:spPr bwMode="auto">
              <a:xfrm>
                <a:off x="310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59" name="Rectangle 80"/>
              <p:cNvSpPr>
                <a:spLocks noChangeArrowheads="1"/>
              </p:cNvSpPr>
              <p:nvPr/>
            </p:nvSpPr>
            <p:spPr bwMode="auto">
              <a:xfrm>
                <a:off x="313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0" name="Rectangle 81"/>
              <p:cNvSpPr>
                <a:spLocks noChangeArrowheads="1"/>
              </p:cNvSpPr>
              <p:nvPr/>
            </p:nvSpPr>
            <p:spPr bwMode="auto">
              <a:xfrm>
                <a:off x="3171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1" name="Rectangle 82"/>
              <p:cNvSpPr>
                <a:spLocks noChangeArrowheads="1"/>
              </p:cNvSpPr>
              <p:nvPr/>
            </p:nvSpPr>
            <p:spPr bwMode="auto">
              <a:xfrm>
                <a:off x="320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2" name="Rectangle 83"/>
              <p:cNvSpPr>
                <a:spLocks noChangeArrowheads="1"/>
              </p:cNvSpPr>
              <p:nvPr/>
            </p:nvSpPr>
            <p:spPr bwMode="auto">
              <a:xfrm>
                <a:off x="3236" y="1967"/>
                <a:ext cx="13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3" name="Rectangle 84"/>
              <p:cNvSpPr>
                <a:spLocks noChangeArrowheads="1"/>
              </p:cNvSpPr>
              <p:nvPr/>
            </p:nvSpPr>
            <p:spPr bwMode="auto">
              <a:xfrm>
                <a:off x="326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4" name="Rectangle 85"/>
              <p:cNvSpPr>
                <a:spLocks noChangeArrowheads="1"/>
              </p:cNvSpPr>
              <p:nvPr/>
            </p:nvSpPr>
            <p:spPr bwMode="auto">
              <a:xfrm>
                <a:off x="329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5" name="Rectangle 86"/>
              <p:cNvSpPr>
                <a:spLocks noChangeArrowheads="1"/>
              </p:cNvSpPr>
              <p:nvPr/>
            </p:nvSpPr>
            <p:spPr bwMode="auto">
              <a:xfrm>
                <a:off x="333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6" name="Rectangle 87"/>
              <p:cNvSpPr>
                <a:spLocks noChangeArrowheads="1"/>
              </p:cNvSpPr>
              <p:nvPr/>
            </p:nvSpPr>
            <p:spPr bwMode="auto">
              <a:xfrm>
                <a:off x="336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7" name="Rectangle 88"/>
              <p:cNvSpPr>
                <a:spLocks noChangeArrowheads="1"/>
              </p:cNvSpPr>
              <p:nvPr/>
            </p:nvSpPr>
            <p:spPr bwMode="auto">
              <a:xfrm>
                <a:off x="339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8" name="Rectangle 89"/>
              <p:cNvSpPr>
                <a:spLocks noChangeArrowheads="1"/>
              </p:cNvSpPr>
              <p:nvPr/>
            </p:nvSpPr>
            <p:spPr bwMode="auto">
              <a:xfrm>
                <a:off x="342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69" name="Rectangle 90"/>
              <p:cNvSpPr>
                <a:spLocks noChangeArrowheads="1"/>
              </p:cNvSpPr>
              <p:nvPr/>
            </p:nvSpPr>
            <p:spPr bwMode="auto">
              <a:xfrm>
                <a:off x="3459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0" name="Rectangle 91"/>
              <p:cNvSpPr>
                <a:spLocks noChangeArrowheads="1"/>
              </p:cNvSpPr>
              <p:nvPr/>
            </p:nvSpPr>
            <p:spPr bwMode="auto">
              <a:xfrm>
                <a:off x="349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1" name="Rectangle 92"/>
              <p:cNvSpPr>
                <a:spLocks noChangeArrowheads="1"/>
              </p:cNvSpPr>
              <p:nvPr/>
            </p:nvSpPr>
            <p:spPr bwMode="auto">
              <a:xfrm>
                <a:off x="352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2" name="Rectangle 93"/>
              <p:cNvSpPr>
                <a:spLocks noChangeArrowheads="1"/>
              </p:cNvSpPr>
              <p:nvPr/>
            </p:nvSpPr>
            <p:spPr bwMode="auto">
              <a:xfrm>
                <a:off x="3556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3" name="Rectangle 94"/>
              <p:cNvSpPr>
                <a:spLocks noChangeArrowheads="1"/>
              </p:cNvSpPr>
              <p:nvPr/>
            </p:nvSpPr>
            <p:spPr bwMode="auto">
              <a:xfrm>
                <a:off x="358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4" name="Rectangle 95"/>
              <p:cNvSpPr>
                <a:spLocks noChangeArrowheads="1"/>
              </p:cNvSpPr>
              <p:nvPr/>
            </p:nvSpPr>
            <p:spPr bwMode="auto">
              <a:xfrm>
                <a:off x="362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5" name="Rectangle 96"/>
              <p:cNvSpPr>
                <a:spLocks noChangeArrowheads="1"/>
              </p:cNvSpPr>
              <p:nvPr/>
            </p:nvSpPr>
            <p:spPr bwMode="auto">
              <a:xfrm>
                <a:off x="3653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6" name="Rectangle 97"/>
              <p:cNvSpPr>
                <a:spLocks noChangeArrowheads="1"/>
              </p:cNvSpPr>
              <p:nvPr/>
            </p:nvSpPr>
            <p:spPr bwMode="auto">
              <a:xfrm>
                <a:off x="368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7" name="Rectangle 98"/>
              <p:cNvSpPr>
                <a:spLocks noChangeArrowheads="1"/>
              </p:cNvSpPr>
              <p:nvPr/>
            </p:nvSpPr>
            <p:spPr bwMode="auto">
              <a:xfrm>
                <a:off x="371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8" name="Rectangle 99"/>
              <p:cNvSpPr>
                <a:spLocks noChangeArrowheads="1"/>
              </p:cNvSpPr>
              <p:nvPr/>
            </p:nvSpPr>
            <p:spPr bwMode="auto">
              <a:xfrm>
                <a:off x="375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79" name="Rectangle 100"/>
              <p:cNvSpPr>
                <a:spLocks noChangeArrowheads="1"/>
              </p:cNvSpPr>
              <p:nvPr/>
            </p:nvSpPr>
            <p:spPr bwMode="auto">
              <a:xfrm>
                <a:off x="378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0" name="Rectangle 101"/>
              <p:cNvSpPr>
                <a:spLocks noChangeArrowheads="1"/>
              </p:cNvSpPr>
              <p:nvPr/>
            </p:nvSpPr>
            <p:spPr bwMode="auto">
              <a:xfrm>
                <a:off x="381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1" name="Rectangle 102"/>
              <p:cNvSpPr>
                <a:spLocks noChangeArrowheads="1"/>
              </p:cNvSpPr>
              <p:nvPr/>
            </p:nvSpPr>
            <p:spPr bwMode="auto">
              <a:xfrm>
                <a:off x="3848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2" name="Rectangle 103"/>
              <p:cNvSpPr>
                <a:spLocks noChangeArrowheads="1"/>
              </p:cNvSpPr>
              <p:nvPr/>
            </p:nvSpPr>
            <p:spPr bwMode="auto">
              <a:xfrm>
                <a:off x="388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3" name="Rectangle 104"/>
              <p:cNvSpPr>
                <a:spLocks noChangeArrowheads="1"/>
              </p:cNvSpPr>
              <p:nvPr/>
            </p:nvSpPr>
            <p:spPr bwMode="auto">
              <a:xfrm>
                <a:off x="3912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4" name="Rectangle 105"/>
              <p:cNvSpPr>
                <a:spLocks noChangeArrowheads="1"/>
              </p:cNvSpPr>
              <p:nvPr/>
            </p:nvSpPr>
            <p:spPr bwMode="auto">
              <a:xfrm>
                <a:off x="394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5" name="Rectangle 106"/>
              <p:cNvSpPr>
                <a:spLocks noChangeArrowheads="1"/>
              </p:cNvSpPr>
              <p:nvPr/>
            </p:nvSpPr>
            <p:spPr bwMode="auto">
              <a:xfrm>
                <a:off x="397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6" name="Rectangle 107"/>
              <p:cNvSpPr>
                <a:spLocks noChangeArrowheads="1"/>
              </p:cNvSpPr>
              <p:nvPr/>
            </p:nvSpPr>
            <p:spPr bwMode="auto">
              <a:xfrm>
                <a:off x="4009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7" name="Rectangle 108"/>
              <p:cNvSpPr>
                <a:spLocks noChangeArrowheads="1"/>
              </p:cNvSpPr>
              <p:nvPr/>
            </p:nvSpPr>
            <p:spPr bwMode="auto">
              <a:xfrm>
                <a:off x="404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8" name="Rectangle 109"/>
              <p:cNvSpPr>
                <a:spLocks noChangeArrowheads="1"/>
              </p:cNvSpPr>
              <p:nvPr/>
            </p:nvSpPr>
            <p:spPr bwMode="auto">
              <a:xfrm>
                <a:off x="407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89" name="Rectangle 110"/>
              <p:cNvSpPr>
                <a:spLocks noChangeArrowheads="1"/>
              </p:cNvSpPr>
              <p:nvPr/>
            </p:nvSpPr>
            <p:spPr bwMode="auto">
              <a:xfrm>
                <a:off x="4106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0" name="Rectangle 111"/>
              <p:cNvSpPr>
                <a:spLocks noChangeArrowheads="1"/>
              </p:cNvSpPr>
              <p:nvPr/>
            </p:nvSpPr>
            <p:spPr bwMode="auto">
              <a:xfrm>
                <a:off x="413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1" name="Rectangle 112"/>
              <p:cNvSpPr>
                <a:spLocks noChangeArrowheads="1"/>
              </p:cNvSpPr>
              <p:nvPr/>
            </p:nvSpPr>
            <p:spPr bwMode="auto">
              <a:xfrm>
                <a:off x="4171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2" name="Rectangle 113"/>
              <p:cNvSpPr>
                <a:spLocks noChangeArrowheads="1"/>
              </p:cNvSpPr>
              <p:nvPr/>
            </p:nvSpPr>
            <p:spPr bwMode="auto">
              <a:xfrm>
                <a:off x="420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3" name="Rectangle 114"/>
              <p:cNvSpPr>
                <a:spLocks noChangeArrowheads="1"/>
              </p:cNvSpPr>
              <p:nvPr/>
            </p:nvSpPr>
            <p:spPr bwMode="auto">
              <a:xfrm>
                <a:off x="4233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4" name="Rectangle 115"/>
              <p:cNvSpPr>
                <a:spLocks noChangeArrowheads="1"/>
              </p:cNvSpPr>
              <p:nvPr/>
            </p:nvSpPr>
            <p:spPr bwMode="auto">
              <a:xfrm>
                <a:off x="4265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5" name="Rectangle 116"/>
              <p:cNvSpPr>
                <a:spLocks noChangeArrowheads="1"/>
              </p:cNvSpPr>
              <p:nvPr/>
            </p:nvSpPr>
            <p:spPr bwMode="auto">
              <a:xfrm>
                <a:off x="4297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6" name="Rectangle 117"/>
              <p:cNvSpPr>
                <a:spLocks noChangeArrowheads="1"/>
              </p:cNvSpPr>
              <p:nvPr/>
            </p:nvSpPr>
            <p:spPr bwMode="auto">
              <a:xfrm>
                <a:off x="4330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7" name="Rectangle 118"/>
              <p:cNvSpPr>
                <a:spLocks noChangeArrowheads="1"/>
              </p:cNvSpPr>
              <p:nvPr/>
            </p:nvSpPr>
            <p:spPr bwMode="auto">
              <a:xfrm>
                <a:off x="436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8" name="Rectangle 119"/>
              <p:cNvSpPr>
                <a:spLocks noChangeArrowheads="1"/>
              </p:cNvSpPr>
              <p:nvPr/>
            </p:nvSpPr>
            <p:spPr bwMode="auto">
              <a:xfrm>
                <a:off x="4394" y="1967"/>
                <a:ext cx="17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599" name="Rectangle 120"/>
              <p:cNvSpPr>
                <a:spLocks noChangeArrowheads="1"/>
              </p:cNvSpPr>
              <p:nvPr/>
            </p:nvSpPr>
            <p:spPr bwMode="auto">
              <a:xfrm>
                <a:off x="4427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0" name="Rectangle 121"/>
              <p:cNvSpPr>
                <a:spLocks noChangeArrowheads="1"/>
              </p:cNvSpPr>
              <p:nvPr/>
            </p:nvSpPr>
            <p:spPr bwMode="auto">
              <a:xfrm>
                <a:off x="445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1" name="Rectangle 122"/>
              <p:cNvSpPr>
                <a:spLocks noChangeArrowheads="1"/>
              </p:cNvSpPr>
              <p:nvPr/>
            </p:nvSpPr>
            <p:spPr bwMode="auto">
              <a:xfrm>
                <a:off x="4492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2" name="Rectangle 123"/>
              <p:cNvSpPr>
                <a:spLocks noChangeArrowheads="1"/>
              </p:cNvSpPr>
              <p:nvPr/>
            </p:nvSpPr>
            <p:spPr bwMode="auto">
              <a:xfrm>
                <a:off x="4524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3" name="Rectangle 124"/>
              <p:cNvSpPr>
                <a:spLocks noChangeArrowheads="1"/>
              </p:cNvSpPr>
              <p:nvPr/>
            </p:nvSpPr>
            <p:spPr bwMode="auto">
              <a:xfrm>
                <a:off x="4556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4" name="Rectangle 125"/>
              <p:cNvSpPr>
                <a:spLocks noChangeArrowheads="1"/>
              </p:cNvSpPr>
              <p:nvPr/>
            </p:nvSpPr>
            <p:spPr bwMode="auto">
              <a:xfrm>
                <a:off x="4589" y="1967"/>
                <a:ext cx="16" cy="17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5" name="Freeform 126"/>
              <p:cNvSpPr>
                <a:spLocks noEditPoints="1"/>
              </p:cNvSpPr>
              <p:nvPr/>
            </p:nvSpPr>
            <p:spPr bwMode="auto">
              <a:xfrm>
                <a:off x="1311" y="1249"/>
                <a:ext cx="3307" cy="16"/>
              </a:xfrm>
              <a:custGeom>
                <a:avLst/>
                <a:gdLst>
                  <a:gd name="T0" fmla="*/ 32 w 3307"/>
                  <a:gd name="T1" fmla="*/ 16 h 16"/>
                  <a:gd name="T2" fmla="*/ 113 w 3307"/>
                  <a:gd name="T3" fmla="*/ 16 h 16"/>
                  <a:gd name="T4" fmla="*/ 178 w 3307"/>
                  <a:gd name="T5" fmla="*/ 0 h 16"/>
                  <a:gd name="T6" fmla="*/ 226 w 3307"/>
                  <a:gd name="T7" fmla="*/ 0 h 16"/>
                  <a:gd name="T8" fmla="*/ 259 w 3307"/>
                  <a:gd name="T9" fmla="*/ 0 h 16"/>
                  <a:gd name="T10" fmla="*/ 323 w 3307"/>
                  <a:gd name="T11" fmla="*/ 16 h 16"/>
                  <a:gd name="T12" fmla="*/ 404 w 3307"/>
                  <a:gd name="T13" fmla="*/ 16 h 16"/>
                  <a:gd name="T14" fmla="*/ 469 w 3307"/>
                  <a:gd name="T15" fmla="*/ 0 h 16"/>
                  <a:gd name="T16" fmla="*/ 514 w 3307"/>
                  <a:gd name="T17" fmla="*/ 0 h 16"/>
                  <a:gd name="T18" fmla="*/ 547 w 3307"/>
                  <a:gd name="T19" fmla="*/ 0 h 16"/>
                  <a:gd name="T20" fmla="*/ 611 w 3307"/>
                  <a:gd name="T21" fmla="*/ 16 h 16"/>
                  <a:gd name="T22" fmla="*/ 692 w 3307"/>
                  <a:gd name="T23" fmla="*/ 16 h 16"/>
                  <a:gd name="T24" fmla="*/ 757 w 3307"/>
                  <a:gd name="T25" fmla="*/ 0 h 16"/>
                  <a:gd name="T26" fmla="*/ 806 w 3307"/>
                  <a:gd name="T27" fmla="*/ 0 h 16"/>
                  <a:gd name="T28" fmla="*/ 838 w 3307"/>
                  <a:gd name="T29" fmla="*/ 0 h 16"/>
                  <a:gd name="T30" fmla="*/ 903 w 3307"/>
                  <a:gd name="T31" fmla="*/ 16 h 16"/>
                  <a:gd name="T32" fmla="*/ 984 w 3307"/>
                  <a:gd name="T33" fmla="*/ 16 h 16"/>
                  <a:gd name="T34" fmla="*/ 1048 w 3307"/>
                  <a:gd name="T35" fmla="*/ 0 h 16"/>
                  <a:gd name="T36" fmla="*/ 1097 w 3307"/>
                  <a:gd name="T37" fmla="*/ 0 h 16"/>
                  <a:gd name="T38" fmla="*/ 1129 w 3307"/>
                  <a:gd name="T39" fmla="*/ 0 h 16"/>
                  <a:gd name="T40" fmla="*/ 1194 w 3307"/>
                  <a:gd name="T41" fmla="*/ 16 h 16"/>
                  <a:gd name="T42" fmla="*/ 1275 w 3307"/>
                  <a:gd name="T43" fmla="*/ 16 h 16"/>
                  <a:gd name="T44" fmla="*/ 1339 w 3307"/>
                  <a:gd name="T45" fmla="*/ 0 h 16"/>
                  <a:gd name="T46" fmla="*/ 1388 w 3307"/>
                  <a:gd name="T47" fmla="*/ 0 h 16"/>
                  <a:gd name="T48" fmla="*/ 1420 w 3307"/>
                  <a:gd name="T49" fmla="*/ 0 h 16"/>
                  <a:gd name="T50" fmla="*/ 1482 w 3307"/>
                  <a:gd name="T51" fmla="*/ 16 h 16"/>
                  <a:gd name="T52" fmla="*/ 1563 w 3307"/>
                  <a:gd name="T53" fmla="*/ 16 h 16"/>
                  <a:gd name="T54" fmla="*/ 1627 w 3307"/>
                  <a:gd name="T55" fmla="*/ 0 h 16"/>
                  <a:gd name="T56" fmla="*/ 1676 w 3307"/>
                  <a:gd name="T57" fmla="*/ 0 h 16"/>
                  <a:gd name="T58" fmla="*/ 1708 w 3307"/>
                  <a:gd name="T59" fmla="*/ 0 h 16"/>
                  <a:gd name="T60" fmla="*/ 1773 w 3307"/>
                  <a:gd name="T61" fmla="*/ 16 h 16"/>
                  <a:gd name="T62" fmla="*/ 1854 w 3307"/>
                  <a:gd name="T63" fmla="*/ 16 h 16"/>
                  <a:gd name="T64" fmla="*/ 1919 w 3307"/>
                  <a:gd name="T65" fmla="*/ 0 h 16"/>
                  <a:gd name="T66" fmla="*/ 1967 w 3307"/>
                  <a:gd name="T67" fmla="*/ 0 h 16"/>
                  <a:gd name="T68" fmla="*/ 2000 w 3307"/>
                  <a:gd name="T69" fmla="*/ 0 h 16"/>
                  <a:gd name="T70" fmla="*/ 2064 w 3307"/>
                  <a:gd name="T71" fmla="*/ 16 h 16"/>
                  <a:gd name="T72" fmla="*/ 2145 w 3307"/>
                  <a:gd name="T73" fmla="*/ 16 h 16"/>
                  <a:gd name="T74" fmla="*/ 2210 w 3307"/>
                  <a:gd name="T75" fmla="*/ 0 h 16"/>
                  <a:gd name="T76" fmla="*/ 2258 w 3307"/>
                  <a:gd name="T77" fmla="*/ 0 h 16"/>
                  <a:gd name="T78" fmla="*/ 2291 w 3307"/>
                  <a:gd name="T79" fmla="*/ 0 h 16"/>
                  <a:gd name="T80" fmla="*/ 2355 w 3307"/>
                  <a:gd name="T81" fmla="*/ 16 h 16"/>
                  <a:gd name="T82" fmla="*/ 2436 w 3307"/>
                  <a:gd name="T83" fmla="*/ 16 h 16"/>
                  <a:gd name="T84" fmla="*/ 2498 w 3307"/>
                  <a:gd name="T85" fmla="*/ 0 h 16"/>
                  <a:gd name="T86" fmla="*/ 2546 w 3307"/>
                  <a:gd name="T87" fmla="*/ 0 h 16"/>
                  <a:gd name="T88" fmla="*/ 2579 w 3307"/>
                  <a:gd name="T89" fmla="*/ 0 h 16"/>
                  <a:gd name="T90" fmla="*/ 2643 w 3307"/>
                  <a:gd name="T91" fmla="*/ 16 h 16"/>
                  <a:gd name="T92" fmla="*/ 2724 w 3307"/>
                  <a:gd name="T93" fmla="*/ 16 h 16"/>
                  <a:gd name="T94" fmla="*/ 2789 w 3307"/>
                  <a:gd name="T95" fmla="*/ 0 h 16"/>
                  <a:gd name="T96" fmla="*/ 2838 w 3307"/>
                  <a:gd name="T97" fmla="*/ 0 h 16"/>
                  <a:gd name="T98" fmla="*/ 2870 w 3307"/>
                  <a:gd name="T99" fmla="*/ 0 h 16"/>
                  <a:gd name="T100" fmla="*/ 2935 w 3307"/>
                  <a:gd name="T101" fmla="*/ 16 h 16"/>
                  <a:gd name="T102" fmla="*/ 3015 w 3307"/>
                  <a:gd name="T103" fmla="*/ 16 h 16"/>
                  <a:gd name="T104" fmla="*/ 3080 w 3307"/>
                  <a:gd name="T105" fmla="*/ 0 h 16"/>
                  <a:gd name="T106" fmla="*/ 3129 w 3307"/>
                  <a:gd name="T107" fmla="*/ 0 h 16"/>
                  <a:gd name="T108" fmla="*/ 3161 w 3307"/>
                  <a:gd name="T109" fmla="*/ 0 h 16"/>
                  <a:gd name="T110" fmla="*/ 3226 w 3307"/>
                  <a:gd name="T111" fmla="*/ 16 h 16"/>
                  <a:gd name="T112" fmla="*/ 3307 w 3307"/>
                  <a:gd name="T113" fmla="*/ 16 h 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307" h="16">
                    <a:moveTo>
                      <a:pt x="0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  <a:moveTo>
                      <a:pt x="32" y="0"/>
                    </a:moveTo>
                    <a:lnTo>
                      <a:pt x="48" y="0"/>
                    </a:lnTo>
                    <a:lnTo>
                      <a:pt x="48" y="16"/>
                    </a:lnTo>
                    <a:lnTo>
                      <a:pt x="32" y="16"/>
                    </a:lnTo>
                    <a:lnTo>
                      <a:pt x="32" y="0"/>
                    </a:lnTo>
                    <a:close/>
                    <a:moveTo>
                      <a:pt x="65" y="0"/>
                    </a:moveTo>
                    <a:lnTo>
                      <a:pt x="81" y="0"/>
                    </a:lnTo>
                    <a:lnTo>
                      <a:pt x="81" y="16"/>
                    </a:lnTo>
                    <a:lnTo>
                      <a:pt x="65" y="16"/>
                    </a:lnTo>
                    <a:lnTo>
                      <a:pt x="65" y="0"/>
                    </a:lnTo>
                    <a:close/>
                    <a:moveTo>
                      <a:pt x="97" y="0"/>
                    </a:moveTo>
                    <a:lnTo>
                      <a:pt x="113" y="0"/>
                    </a:lnTo>
                    <a:lnTo>
                      <a:pt x="113" y="16"/>
                    </a:lnTo>
                    <a:lnTo>
                      <a:pt x="97" y="16"/>
                    </a:lnTo>
                    <a:lnTo>
                      <a:pt x="97" y="0"/>
                    </a:lnTo>
                    <a:close/>
                    <a:moveTo>
                      <a:pt x="129" y="0"/>
                    </a:moveTo>
                    <a:lnTo>
                      <a:pt x="145" y="0"/>
                    </a:lnTo>
                    <a:lnTo>
                      <a:pt x="145" y="16"/>
                    </a:lnTo>
                    <a:lnTo>
                      <a:pt x="129" y="16"/>
                    </a:lnTo>
                    <a:lnTo>
                      <a:pt x="129" y="0"/>
                    </a:lnTo>
                    <a:close/>
                    <a:moveTo>
                      <a:pt x="162" y="0"/>
                    </a:moveTo>
                    <a:lnTo>
                      <a:pt x="178" y="0"/>
                    </a:lnTo>
                    <a:lnTo>
                      <a:pt x="178" y="16"/>
                    </a:lnTo>
                    <a:lnTo>
                      <a:pt x="162" y="16"/>
                    </a:lnTo>
                    <a:lnTo>
                      <a:pt x="162" y="0"/>
                    </a:lnTo>
                    <a:close/>
                    <a:moveTo>
                      <a:pt x="194" y="0"/>
                    </a:moveTo>
                    <a:lnTo>
                      <a:pt x="210" y="0"/>
                    </a:lnTo>
                    <a:lnTo>
                      <a:pt x="210" y="16"/>
                    </a:lnTo>
                    <a:lnTo>
                      <a:pt x="194" y="16"/>
                    </a:lnTo>
                    <a:lnTo>
                      <a:pt x="194" y="0"/>
                    </a:lnTo>
                    <a:close/>
                    <a:moveTo>
                      <a:pt x="226" y="0"/>
                    </a:moveTo>
                    <a:lnTo>
                      <a:pt x="243" y="0"/>
                    </a:lnTo>
                    <a:lnTo>
                      <a:pt x="243" y="16"/>
                    </a:lnTo>
                    <a:lnTo>
                      <a:pt x="226" y="16"/>
                    </a:lnTo>
                    <a:lnTo>
                      <a:pt x="226" y="0"/>
                    </a:lnTo>
                    <a:close/>
                    <a:moveTo>
                      <a:pt x="259" y="0"/>
                    </a:moveTo>
                    <a:lnTo>
                      <a:pt x="275" y="0"/>
                    </a:lnTo>
                    <a:lnTo>
                      <a:pt x="275" y="16"/>
                    </a:lnTo>
                    <a:lnTo>
                      <a:pt x="259" y="16"/>
                    </a:lnTo>
                    <a:lnTo>
                      <a:pt x="259" y="0"/>
                    </a:lnTo>
                    <a:close/>
                    <a:moveTo>
                      <a:pt x="291" y="0"/>
                    </a:moveTo>
                    <a:lnTo>
                      <a:pt x="307" y="0"/>
                    </a:lnTo>
                    <a:lnTo>
                      <a:pt x="307" y="16"/>
                    </a:lnTo>
                    <a:lnTo>
                      <a:pt x="291" y="16"/>
                    </a:lnTo>
                    <a:lnTo>
                      <a:pt x="291" y="0"/>
                    </a:lnTo>
                    <a:close/>
                    <a:moveTo>
                      <a:pt x="323" y="0"/>
                    </a:moveTo>
                    <a:lnTo>
                      <a:pt x="340" y="0"/>
                    </a:lnTo>
                    <a:lnTo>
                      <a:pt x="340" y="16"/>
                    </a:lnTo>
                    <a:lnTo>
                      <a:pt x="323" y="16"/>
                    </a:lnTo>
                    <a:lnTo>
                      <a:pt x="323" y="0"/>
                    </a:lnTo>
                    <a:close/>
                    <a:moveTo>
                      <a:pt x="356" y="0"/>
                    </a:moveTo>
                    <a:lnTo>
                      <a:pt x="372" y="0"/>
                    </a:lnTo>
                    <a:lnTo>
                      <a:pt x="372" y="16"/>
                    </a:lnTo>
                    <a:lnTo>
                      <a:pt x="356" y="16"/>
                    </a:lnTo>
                    <a:lnTo>
                      <a:pt x="356" y="0"/>
                    </a:lnTo>
                    <a:close/>
                    <a:moveTo>
                      <a:pt x="388" y="0"/>
                    </a:moveTo>
                    <a:lnTo>
                      <a:pt x="404" y="0"/>
                    </a:lnTo>
                    <a:lnTo>
                      <a:pt x="404" y="16"/>
                    </a:lnTo>
                    <a:lnTo>
                      <a:pt x="388" y="16"/>
                    </a:lnTo>
                    <a:lnTo>
                      <a:pt x="388" y="0"/>
                    </a:lnTo>
                    <a:close/>
                    <a:moveTo>
                      <a:pt x="421" y="0"/>
                    </a:moveTo>
                    <a:lnTo>
                      <a:pt x="437" y="0"/>
                    </a:lnTo>
                    <a:lnTo>
                      <a:pt x="437" y="16"/>
                    </a:lnTo>
                    <a:lnTo>
                      <a:pt x="421" y="16"/>
                    </a:lnTo>
                    <a:lnTo>
                      <a:pt x="421" y="0"/>
                    </a:lnTo>
                    <a:close/>
                    <a:moveTo>
                      <a:pt x="453" y="0"/>
                    </a:moveTo>
                    <a:lnTo>
                      <a:pt x="469" y="0"/>
                    </a:lnTo>
                    <a:lnTo>
                      <a:pt x="469" y="16"/>
                    </a:lnTo>
                    <a:lnTo>
                      <a:pt x="453" y="16"/>
                    </a:lnTo>
                    <a:lnTo>
                      <a:pt x="453" y="0"/>
                    </a:lnTo>
                    <a:close/>
                    <a:moveTo>
                      <a:pt x="485" y="0"/>
                    </a:moveTo>
                    <a:lnTo>
                      <a:pt x="498" y="0"/>
                    </a:lnTo>
                    <a:lnTo>
                      <a:pt x="498" y="16"/>
                    </a:lnTo>
                    <a:lnTo>
                      <a:pt x="485" y="16"/>
                    </a:lnTo>
                    <a:lnTo>
                      <a:pt x="485" y="0"/>
                    </a:lnTo>
                    <a:close/>
                    <a:moveTo>
                      <a:pt x="514" y="0"/>
                    </a:moveTo>
                    <a:lnTo>
                      <a:pt x="531" y="0"/>
                    </a:lnTo>
                    <a:lnTo>
                      <a:pt x="531" y="16"/>
                    </a:lnTo>
                    <a:lnTo>
                      <a:pt x="514" y="16"/>
                    </a:lnTo>
                    <a:lnTo>
                      <a:pt x="514" y="0"/>
                    </a:lnTo>
                    <a:close/>
                    <a:moveTo>
                      <a:pt x="547" y="0"/>
                    </a:moveTo>
                    <a:lnTo>
                      <a:pt x="563" y="0"/>
                    </a:lnTo>
                    <a:lnTo>
                      <a:pt x="563" y="16"/>
                    </a:lnTo>
                    <a:lnTo>
                      <a:pt x="547" y="16"/>
                    </a:lnTo>
                    <a:lnTo>
                      <a:pt x="547" y="0"/>
                    </a:lnTo>
                    <a:close/>
                    <a:moveTo>
                      <a:pt x="579" y="0"/>
                    </a:moveTo>
                    <a:lnTo>
                      <a:pt x="595" y="0"/>
                    </a:lnTo>
                    <a:lnTo>
                      <a:pt x="595" y="16"/>
                    </a:lnTo>
                    <a:lnTo>
                      <a:pt x="579" y="16"/>
                    </a:lnTo>
                    <a:lnTo>
                      <a:pt x="579" y="0"/>
                    </a:lnTo>
                    <a:close/>
                    <a:moveTo>
                      <a:pt x="611" y="0"/>
                    </a:moveTo>
                    <a:lnTo>
                      <a:pt x="628" y="0"/>
                    </a:lnTo>
                    <a:lnTo>
                      <a:pt x="628" y="16"/>
                    </a:lnTo>
                    <a:lnTo>
                      <a:pt x="611" y="16"/>
                    </a:lnTo>
                    <a:lnTo>
                      <a:pt x="611" y="0"/>
                    </a:lnTo>
                    <a:close/>
                    <a:moveTo>
                      <a:pt x="644" y="0"/>
                    </a:moveTo>
                    <a:lnTo>
                      <a:pt x="660" y="0"/>
                    </a:lnTo>
                    <a:lnTo>
                      <a:pt x="660" y="16"/>
                    </a:lnTo>
                    <a:lnTo>
                      <a:pt x="644" y="16"/>
                    </a:lnTo>
                    <a:lnTo>
                      <a:pt x="644" y="0"/>
                    </a:lnTo>
                    <a:close/>
                    <a:moveTo>
                      <a:pt x="676" y="0"/>
                    </a:moveTo>
                    <a:lnTo>
                      <a:pt x="692" y="0"/>
                    </a:lnTo>
                    <a:lnTo>
                      <a:pt x="692" y="16"/>
                    </a:lnTo>
                    <a:lnTo>
                      <a:pt x="676" y="16"/>
                    </a:lnTo>
                    <a:lnTo>
                      <a:pt x="676" y="0"/>
                    </a:lnTo>
                    <a:close/>
                    <a:moveTo>
                      <a:pt x="708" y="0"/>
                    </a:moveTo>
                    <a:lnTo>
                      <a:pt x="725" y="0"/>
                    </a:lnTo>
                    <a:lnTo>
                      <a:pt x="725" y="16"/>
                    </a:lnTo>
                    <a:lnTo>
                      <a:pt x="708" y="16"/>
                    </a:lnTo>
                    <a:lnTo>
                      <a:pt x="708" y="0"/>
                    </a:lnTo>
                    <a:close/>
                    <a:moveTo>
                      <a:pt x="741" y="0"/>
                    </a:moveTo>
                    <a:lnTo>
                      <a:pt x="757" y="0"/>
                    </a:lnTo>
                    <a:lnTo>
                      <a:pt x="757" y="16"/>
                    </a:lnTo>
                    <a:lnTo>
                      <a:pt x="741" y="16"/>
                    </a:lnTo>
                    <a:lnTo>
                      <a:pt x="741" y="0"/>
                    </a:lnTo>
                    <a:close/>
                    <a:moveTo>
                      <a:pt x="773" y="0"/>
                    </a:moveTo>
                    <a:lnTo>
                      <a:pt x="789" y="0"/>
                    </a:lnTo>
                    <a:lnTo>
                      <a:pt x="789" y="16"/>
                    </a:lnTo>
                    <a:lnTo>
                      <a:pt x="773" y="16"/>
                    </a:lnTo>
                    <a:lnTo>
                      <a:pt x="773" y="0"/>
                    </a:lnTo>
                    <a:close/>
                    <a:moveTo>
                      <a:pt x="806" y="0"/>
                    </a:moveTo>
                    <a:lnTo>
                      <a:pt x="822" y="0"/>
                    </a:lnTo>
                    <a:lnTo>
                      <a:pt x="822" y="16"/>
                    </a:lnTo>
                    <a:lnTo>
                      <a:pt x="806" y="16"/>
                    </a:lnTo>
                    <a:lnTo>
                      <a:pt x="806" y="0"/>
                    </a:lnTo>
                    <a:close/>
                    <a:moveTo>
                      <a:pt x="838" y="0"/>
                    </a:moveTo>
                    <a:lnTo>
                      <a:pt x="854" y="0"/>
                    </a:lnTo>
                    <a:lnTo>
                      <a:pt x="854" y="16"/>
                    </a:lnTo>
                    <a:lnTo>
                      <a:pt x="838" y="16"/>
                    </a:lnTo>
                    <a:lnTo>
                      <a:pt x="838" y="0"/>
                    </a:lnTo>
                    <a:close/>
                    <a:moveTo>
                      <a:pt x="870" y="0"/>
                    </a:moveTo>
                    <a:lnTo>
                      <a:pt x="886" y="0"/>
                    </a:lnTo>
                    <a:lnTo>
                      <a:pt x="886" y="16"/>
                    </a:lnTo>
                    <a:lnTo>
                      <a:pt x="870" y="16"/>
                    </a:lnTo>
                    <a:lnTo>
                      <a:pt x="870" y="0"/>
                    </a:lnTo>
                    <a:close/>
                    <a:moveTo>
                      <a:pt x="903" y="0"/>
                    </a:moveTo>
                    <a:lnTo>
                      <a:pt x="919" y="0"/>
                    </a:lnTo>
                    <a:lnTo>
                      <a:pt x="919" y="16"/>
                    </a:lnTo>
                    <a:lnTo>
                      <a:pt x="903" y="16"/>
                    </a:lnTo>
                    <a:lnTo>
                      <a:pt x="903" y="0"/>
                    </a:lnTo>
                    <a:close/>
                    <a:moveTo>
                      <a:pt x="935" y="0"/>
                    </a:moveTo>
                    <a:lnTo>
                      <a:pt x="951" y="0"/>
                    </a:lnTo>
                    <a:lnTo>
                      <a:pt x="951" y="16"/>
                    </a:lnTo>
                    <a:lnTo>
                      <a:pt x="935" y="16"/>
                    </a:lnTo>
                    <a:lnTo>
                      <a:pt x="935" y="0"/>
                    </a:lnTo>
                    <a:close/>
                    <a:moveTo>
                      <a:pt x="967" y="0"/>
                    </a:moveTo>
                    <a:lnTo>
                      <a:pt x="984" y="0"/>
                    </a:lnTo>
                    <a:lnTo>
                      <a:pt x="984" y="16"/>
                    </a:lnTo>
                    <a:lnTo>
                      <a:pt x="967" y="16"/>
                    </a:lnTo>
                    <a:lnTo>
                      <a:pt x="967" y="0"/>
                    </a:lnTo>
                    <a:close/>
                    <a:moveTo>
                      <a:pt x="1000" y="0"/>
                    </a:moveTo>
                    <a:lnTo>
                      <a:pt x="1016" y="0"/>
                    </a:lnTo>
                    <a:lnTo>
                      <a:pt x="1016" y="16"/>
                    </a:lnTo>
                    <a:lnTo>
                      <a:pt x="1000" y="16"/>
                    </a:lnTo>
                    <a:lnTo>
                      <a:pt x="1000" y="0"/>
                    </a:lnTo>
                    <a:close/>
                    <a:moveTo>
                      <a:pt x="1032" y="0"/>
                    </a:moveTo>
                    <a:lnTo>
                      <a:pt x="1048" y="0"/>
                    </a:lnTo>
                    <a:lnTo>
                      <a:pt x="1048" y="16"/>
                    </a:lnTo>
                    <a:lnTo>
                      <a:pt x="1032" y="16"/>
                    </a:lnTo>
                    <a:lnTo>
                      <a:pt x="1032" y="0"/>
                    </a:lnTo>
                    <a:close/>
                    <a:moveTo>
                      <a:pt x="1064" y="0"/>
                    </a:moveTo>
                    <a:lnTo>
                      <a:pt x="1081" y="0"/>
                    </a:lnTo>
                    <a:lnTo>
                      <a:pt x="1081" y="16"/>
                    </a:lnTo>
                    <a:lnTo>
                      <a:pt x="1064" y="16"/>
                    </a:lnTo>
                    <a:lnTo>
                      <a:pt x="1064" y="0"/>
                    </a:lnTo>
                    <a:close/>
                    <a:moveTo>
                      <a:pt x="1097" y="0"/>
                    </a:moveTo>
                    <a:lnTo>
                      <a:pt x="1113" y="0"/>
                    </a:lnTo>
                    <a:lnTo>
                      <a:pt x="1113" y="16"/>
                    </a:lnTo>
                    <a:lnTo>
                      <a:pt x="1097" y="16"/>
                    </a:lnTo>
                    <a:lnTo>
                      <a:pt x="1097" y="0"/>
                    </a:lnTo>
                    <a:close/>
                    <a:moveTo>
                      <a:pt x="1129" y="0"/>
                    </a:moveTo>
                    <a:lnTo>
                      <a:pt x="1145" y="0"/>
                    </a:lnTo>
                    <a:lnTo>
                      <a:pt x="1145" y="16"/>
                    </a:lnTo>
                    <a:lnTo>
                      <a:pt x="1129" y="16"/>
                    </a:lnTo>
                    <a:lnTo>
                      <a:pt x="1129" y="0"/>
                    </a:lnTo>
                    <a:close/>
                    <a:moveTo>
                      <a:pt x="1161" y="0"/>
                    </a:moveTo>
                    <a:lnTo>
                      <a:pt x="1178" y="0"/>
                    </a:lnTo>
                    <a:lnTo>
                      <a:pt x="1178" y="16"/>
                    </a:lnTo>
                    <a:lnTo>
                      <a:pt x="1161" y="16"/>
                    </a:lnTo>
                    <a:lnTo>
                      <a:pt x="1161" y="0"/>
                    </a:lnTo>
                    <a:close/>
                    <a:moveTo>
                      <a:pt x="1194" y="0"/>
                    </a:moveTo>
                    <a:lnTo>
                      <a:pt x="1210" y="0"/>
                    </a:lnTo>
                    <a:lnTo>
                      <a:pt x="1210" y="16"/>
                    </a:lnTo>
                    <a:lnTo>
                      <a:pt x="1194" y="16"/>
                    </a:lnTo>
                    <a:lnTo>
                      <a:pt x="1194" y="0"/>
                    </a:lnTo>
                    <a:close/>
                    <a:moveTo>
                      <a:pt x="1226" y="0"/>
                    </a:moveTo>
                    <a:lnTo>
                      <a:pt x="1242" y="0"/>
                    </a:lnTo>
                    <a:lnTo>
                      <a:pt x="1242" y="16"/>
                    </a:lnTo>
                    <a:lnTo>
                      <a:pt x="1226" y="16"/>
                    </a:lnTo>
                    <a:lnTo>
                      <a:pt x="1226" y="0"/>
                    </a:lnTo>
                    <a:close/>
                    <a:moveTo>
                      <a:pt x="1259" y="0"/>
                    </a:moveTo>
                    <a:lnTo>
                      <a:pt x="1275" y="0"/>
                    </a:lnTo>
                    <a:lnTo>
                      <a:pt x="1275" y="16"/>
                    </a:lnTo>
                    <a:lnTo>
                      <a:pt x="1259" y="16"/>
                    </a:lnTo>
                    <a:lnTo>
                      <a:pt x="1259" y="0"/>
                    </a:lnTo>
                    <a:close/>
                    <a:moveTo>
                      <a:pt x="1291" y="0"/>
                    </a:moveTo>
                    <a:lnTo>
                      <a:pt x="1307" y="0"/>
                    </a:lnTo>
                    <a:lnTo>
                      <a:pt x="1307" y="16"/>
                    </a:lnTo>
                    <a:lnTo>
                      <a:pt x="1291" y="16"/>
                    </a:lnTo>
                    <a:lnTo>
                      <a:pt x="1291" y="0"/>
                    </a:lnTo>
                    <a:close/>
                    <a:moveTo>
                      <a:pt x="1323" y="0"/>
                    </a:moveTo>
                    <a:lnTo>
                      <a:pt x="1339" y="0"/>
                    </a:lnTo>
                    <a:lnTo>
                      <a:pt x="1339" y="16"/>
                    </a:lnTo>
                    <a:lnTo>
                      <a:pt x="1323" y="16"/>
                    </a:lnTo>
                    <a:lnTo>
                      <a:pt x="1323" y="0"/>
                    </a:lnTo>
                    <a:close/>
                    <a:moveTo>
                      <a:pt x="1356" y="0"/>
                    </a:moveTo>
                    <a:lnTo>
                      <a:pt x="1372" y="0"/>
                    </a:lnTo>
                    <a:lnTo>
                      <a:pt x="1372" y="16"/>
                    </a:lnTo>
                    <a:lnTo>
                      <a:pt x="1356" y="16"/>
                    </a:lnTo>
                    <a:lnTo>
                      <a:pt x="1356" y="0"/>
                    </a:lnTo>
                    <a:close/>
                    <a:moveTo>
                      <a:pt x="1388" y="0"/>
                    </a:moveTo>
                    <a:lnTo>
                      <a:pt x="1404" y="0"/>
                    </a:lnTo>
                    <a:lnTo>
                      <a:pt x="1404" y="16"/>
                    </a:lnTo>
                    <a:lnTo>
                      <a:pt x="1388" y="16"/>
                    </a:lnTo>
                    <a:lnTo>
                      <a:pt x="1388" y="0"/>
                    </a:lnTo>
                    <a:close/>
                    <a:moveTo>
                      <a:pt x="1420" y="0"/>
                    </a:moveTo>
                    <a:lnTo>
                      <a:pt x="1437" y="0"/>
                    </a:lnTo>
                    <a:lnTo>
                      <a:pt x="1437" y="16"/>
                    </a:lnTo>
                    <a:lnTo>
                      <a:pt x="1420" y="16"/>
                    </a:lnTo>
                    <a:lnTo>
                      <a:pt x="1420" y="0"/>
                    </a:lnTo>
                    <a:close/>
                    <a:moveTo>
                      <a:pt x="1453" y="0"/>
                    </a:moveTo>
                    <a:lnTo>
                      <a:pt x="1469" y="0"/>
                    </a:lnTo>
                    <a:lnTo>
                      <a:pt x="1469" y="16"/>
                    </a:lnTo>
                    <a:lnTo>
                      <a:pt x="1453" y="16"/>
                    </a:lnTo>
                    <a:lnTo>
                      <a:pt x="1453" y="0"/>
                    </a:lnTo>
                    <a:close/>
                    <a:moveTo>
                      <a:pt x="1482" y="0"/>
                    </a:moveTo>
                    <a:lnTo>
                      <a:pt x="1498" y="0"/>
                    </a:lnTo>
                    <a:lnTo>
                      <a:pt x="1498" y="16"/>
                    </a:lnTo>
                    <a:lnTo>
                      <a:pt x="1482" y="16"/>
                    </a:lnTo>
                    <a:lnTo>
                      <a:pt x="1482" y="0"/>
                    </a:lnTo>
                    <a:close/>
                    <a:moveTo>
                      <a:pt x="1514" y="0"/>
                    </a:moveTo>
                    <a:lnTo>
                      <a:pt x="1530" y="0"/>
                    </a:lnTo>
                    <a:lnTo>
                      <a:pt x="1530" y="16"/>
                    </a:lnTo>
                    <a:lnTo>
                      <a:pt x="1514" y="16"/>
                    </a:lnTo>
                    <a:lnTo>
                      <a:pt x="1514" y="0"/>
                    </a:lnTo>
                    <a:close/>
                    <a:moveTo>
                      <a:pt x="1547" y="0"/>
                    </a:moveTo>
                    <a:lnTo>
                      <a:pt x="1563" y="0"/>
                    </a:lnTo>
                    <a:lnTo>
                      <a:pt x="1563" y="16"/>
                    </a:lnTo>
                    <a:lnTo>
                      <a:pt x="1547" y="16"/>
                    </a:lnTo>
                    <a:lnTo>
                      <a:pt x="1547" y="0"/>
                    </a:lnTo>
                    <a:close/>
                    <a:moveTo>
                      <a:pt x="1579" y="0"/>
                    </a:moveTo>
                    <a:lnTo>
                      <a:pt x="1595" y="0"/>
                    </a:lnTo>
                    <a:lnTo>
                      <a:pt x="1595" y="16"/>
                    </a:lnTo>
                    <a:lnTo>
                      <a:pt x="1579" y="16"/>
                    </a:lnTo>
                    <a:lnTo>
                      <a:pt x="1579" y="0"/>
                    </a:lnTo>
                    <a:close/>
                    <a:moveTo>
                      <a:pt x="1611" y="0"/>
                    </a:moveTo>
                    <a:lnTo>
                      <a:pt x="1627" y="0"/>
                    </a:lnTo>
                    <a:lnTo>
                      <a:pt x="1627" y="16"/>
                    </a:lnTo>
                    <a:lnTo>
                      <a:pt x="1611" y="16"/>
                    </a:lnTo>
                    <a:lnTo>
                      <a:pt x="1611" y="0"/>
                    </a:lnTo>
                    <a:close/>
                    <a:moveTo>
                      <a:pt x="1644" y="0"/>
                    </a:moveTo>
                    <a:lnTo>
                      <a:pt x="1660" y="0"/>
                    </a:lnTo>
                    <a:lnTo>
                      <a:pt x="1660" y="16"/>
                    </a:lnTo>
                    <a:lnTo>
                      <a:pt x="1644" y="16"/>
                    </a:lnTo>
                    <a:lnTo>
                      <a:pt x="1644" y="0"/>
                    </a:lnTo>
                    <a:close/>
                    <a:moveTo>
                      <a:pt x="1676" y="0"/>
                    </a:moveTo>
                    <a:lnTo>
                      <a:pt x="1692" y="0"/>
                    </a:lnTo>
                    <a:lnTo>
                      <a:pt x="1692" y="16"/>
                    </a:lnTo>
                    <a:lnTo>
                      <a:pt x="1676" y="16"/>
                    </a:lnTo>
                    <a:lnTo>
                      <a:pt x="1676" y="0"/>
                    </a:lnTo>
                    <a:close/>
                    <a:moveTo>
                      <a:pt x="1708" y="0"/>
                    </a:moveTo>
                    <a:lnTo>
                      <a:pt x="1724" y="0"/>
                    </a:lnTo>
                    <a:lnTo>
                      <a:pt x="1724" y="16"/>
                    </a:lnTo>
                    <a:lnTo>
                      <a:pt x="1708" y="16"/>
                    </a:lnTo>
                    <a:lnTo>
                      <a:pt x="1708" y="0"/>
                    </a:lnTo>
                    <a:close/>
                    <a:moveTo>
                      <a:pt x="1741" y="0"/>
                    </a:moveTo>
                    <a:lnTo>
                      <a:pt x="1757" y="0"/>
                    </a:lnTo>
                    <a:lnTo>
                      <a:pt x="1757" y="16"/>
                    </a:lnTo>
                    <a:lnTo>
                      <a:pt x="1741" y="16"/>
                    </a:lnTo>
                    <a:lnTo>
                      <a:pt x="1741" y="0"/>
                    </a:lnTo>
                    <a:close/>
                    <a:moveTo>
                      <a:pt x="1773" y="0"/>
                    </a:moveTo>
                    <a:lnTo>
                      <a:pt x="1789" y="0"/>
                    </a:lnTo>
                    <a:lnTo>
                      <a:pt x="1789" y="16"/>
                    </a:lnTo>
                    <a:lnTo>
                      <a:pt x="1773" y="16"/>
                    </a:lnTo>
                    <a:lnTo>
                      <a:pt x="1773" y="0"/>
                    </a:lnTo>
                    <a:close/>
                    <a:moveTo>
                      <a:pt x="1805" y="0"/>
                    </a:moveTo>
                    <a:lnTo>
                      <a:pt x="1822" y="0"/>
                    </a:lnTo>
                    <a:lnTo>
                      <a:pt x="1822" y="16"/>
                    </a:lnTo>
                    <a:lnTo>
                      <a:pt x="1805" y="16"/>
                    </a:lnTo>
                    <a:lnTo>
                      <a:pt x="1805" y="0"/>
                    </a:lnTo>
                    <a:close/>
                    <a:moveTo>
                      <a:pt x="1838" y="0"/>
                    </a:moveTo>
                    <a:lnTo>
                      <a:pt x="1854" y="0"/>
                    </a:lnTo>
                    <a:lnTo>
                      <a:pt x="1854" y="16"/>
                    </a:lnTo>
                    <a:lnTo>
                      <a:pt x="1838" y="16"/>
                    </a:lnTo>
                    <a:lnTo>
                      <a:pt x="1838" y="0"/>
                    </a:lnTo>
                    <a:close/>
                    <a:moveTo>
                      <a:pt x="1870" y="0"/>
                    </a:moveTo>
                    <a:lnTo>
                      <a:pt x="1886" y="0"/>
                    </a:lnTo>
                    <a:lnTo>
                      <a:pt x="1886" y="16"/>
                    </a:lnTo>
                    <a:lnTo>
                      <a:pt x="1870" y="16"/>
                    </a:lnTo>
                    <a:lnTo>
                      <a:pt x="1870" y="0"/>
                    </a:lnTo>
                    <a:close/>
                    <a:moveTo>
                      <a:pt x="1902" y="0"/>
                    </a:moveTo>
                    <a:lnTo>
                      <a:pt x="1919" y="0"/>
                    </a:lnTo>
                    <a:lnTo>
                      <a:pt x="1919" y="16"/>
                    </a:lnTo>
                    <a:lnTo>
                      <a:pt x="1902" y="16"/>
                    </a:lnTo>
                    <a:lnTo>
                      <a:pt x="1902" y="0"/>
                    </a:lnTo>
                    <a:close/>
                    <a:moveTo>
                      <a:pt x="1935" y="0"/>
                    </a:moveTo>
                    <a:lnTo>
                      <a:pt x="1951" y="0"/>
                    </a:lnTo>
                    <a:lnTo>
                      <a:pt x="1951" y="16"/>
                    </a:lnTo>
                    <a:lnTo>
                      <a:pt x="1935" y="16"/>
                    </a:lnTo>
                    <a:lnTo>
                      <a:pt x="1935" y="0"/>
                    </a:lnTo>
                    <a:close/>
                    <a:moveTo>
                      <a:pt x="1967" y="0"/>
                    </a:moveTo>
                    <a:lnTo>
                      <a:pt x="1983" y="0"/>
                    </a:lnTo>
                    <a:lnTo>
                      <a:pt x="1983" y="16"/>
                    </a:lnTo>
                    <a:lnTo>
                      <a:pt x="1967" y="16"/>
                    </a:lnTo>
                    <a:lnTo>
                      <a:pt x="1967" y="0"/>
                    </a:lnTo>
                    <a:close/>
                    <a:moveTo>
                      <a:pt x="2000" y="0"/>
                    </a:moveTo>
                    <a:lnTo>
                      <a:pt x="2016" y="0"/>
                    </a:lnTo>
                    <a:lnTo>
                      <a:pt x="2016" y="16"/>
                    </a:lnTo>
                    <a:lnTo>
                      <a:pt x="2000" y="16"/>
                    </a:lnTo>
                    <a:lnTo>
                      <a:pt x="2000" y="0"/>
                    </a:lnTo>
                    <a:close/>
                    <a:moveTo>
                      <a:pt x="2032" y="0"/>
                    </a:moveTo>
                    <a:lnTo>
                      <a:pt x="2048" y="0"/>
                    </a:lnTo>
                    <a:lnTo>
                      <a:pt x="2048" y="16"/>
                    </a:lnTo>
                    <a:lnTo>
                      <a:pt x="2032" y="16"/>
                    </a:lnTo>
                    <a:lnTo>
                      <a:pt x="2032" y="0"/>
                    </a:lnTo>
                    <a:close/>
                    <a:moveTo>
                      <a:pt x="2064" y="0"/>
                    </a:moveTo>
                    <a:lnTo>
                      <a:pt x="2080" y="0"/>
                    </a:lnTo>
                    <a:lnTo>
                      <a:pt x="2080" y="16"/>
                    </a:lnTo>
                    <a:lnTo>
                      <a:pt x="2064" y="16"/>
                    </a:lnTo>
                    <a:lnTo>
                      <a:pt x="2064" y="0"/>
                    </a:lnTo>
                    <a:close/>
                    <a:moveTo>
                      <a:pt x="2097" y="0"/>
                    </a:moveTo>
                    <a:lnTo>
                      <a:pt x="2113" y="0"/>
                    </a:lnTo>
                    <a:lnTo>
                      <a:pt x="2113" y="16"/>
                    </a:lnTo>
                    <a:lnTo>
                      <a:pt x="2097" y="16"/>
                    </a:lnTo>
                    <a:lnTo>
                      <a:pt x="2097" y="0"/>
                    </a:lnTo>
                    <a:close/>
                    <a:moveTo>
                      <a:pt x="2129" y="0"/>
                    </a:moveTo>
                    <a:lnTo>
                      <a:pt x="2145" y="0"/>
                    </a:lnTo>
                    <a:lnTo>
                      <a:pt x="2145" y="16"/>
                    </a:lnTo>
                    <a:lnTo>
                      <a:pt x="2129" y="16"/>
                    </a:lnTo>
                    <a:lnTo>
                      <a:pt x="2129" y="0"/>
                    </a:lnTo>
                    <a:close/>
                    <a:moveTo>
                      <a:pt x="2161" y="0"/>
                    </a:moveTo>
                    <a:lnTo>
                      <a:pt x="2177" y="0"/>
                    </a:lnTo>
                    <a:lnTo>
                      <a:pt x="2177" y="16"/>
                    </a:lnTo>
                    <a:lnTo>
                      <a:pt x="2161" y="16"/>
                    </a:lnTo>
                    <a:lnTo>
                      <a:pt x="2161" y="0"/>
                    </a:lnTo>
                    <a:close/>
                    <a:moveTo>
                      <a:pt x="2194" y="0"/>
                    </a:moveTo>
                    <a:lnTo>
                      <a:pt x="2210" y="0"/>
                    </a:lnTo>
                    <a:lnTo>
                      <a:pt x="2210" y="16"/>
                    </a:lnTo>
                    <a:lnTo>
                      <a:pt x="2194" y="16"/>
                    </a:lnTo>
                    <a:lnTo>
                      <a:pt x="2194" y="0"/>
                    </a:lnTo>
                    <a:close/>
                    <a:moveTo>
                      <a:pt x="2226" y="0"/>
                    </a:moveTo>
                    <a:lnTo>
                      <a:pt x="2242" y="0"/>
                    </a:lnTo>
                    <a:lnTo>
                      <a:pt x="2242" y="16"/>
                    </a:lnTo>
                    <a:lnTo>
                      <a:pt x="2226" y="16"/>
                    </a:lnTo>
                    <a:lnTo>
                      <a:pt x="2226" y="0"/>
                    </a:lnTo>
                    <a:close/>
                    <a:moveTo>
                      <a:pt x="2258" y="0"/>
                    </a:moveTo>
                    <a:lnTo>
                      <a:pt x="2275" y="0"/>
                    </a:lnTo>
                    <a:lnTo>
                      <a:pt x="2275" y="16"/>
                    </a:lnTo>
                    <a:lnTo>
                      <a:pt x="2258" y="16"/>
                    </a:lnTo>
                    <a:lnTo>
                      <a:pt x="2258" y="0"/>
                    </a:lnTo>
                    <a:close/>
                    <a:moveTo>
                      <a:pt x="2291" y="0"/>
                    </a:moveTo>
                    <a:lnTo>
                      <a:pt x="2307" y="0"/>
                    </a:lnTo>
                    <a:lnTo>
                      <a:pt x="2307" y="16"/>
                    </a:lnTo>
                    <a:lnTo>
                      <a:pt x="2291" y="16"/>
                    </a:lnTo>
                    <a:lnTo>
                      <a:pt x="2291" y="0"/>
                    </a:lnTo>
                    <a:close/>
                    <a:moveTo>
                      <a:pt x="2323" y="0"/>
                    </a:moveTo>
                    <a:lnTo>
                      <a:pt x="2339" y="0"/>
                    </a:lnTo>
                    <a:lnTo>
                      <a:pt x="2339" y="16"/>
                    </a:lnTo>
                    <a:lnTo>
                      <a:pt x="2323" y="16"/>
                    </a:lnTo>
                    <a:lnTo>
                      <a:pt x="2323" y="0"/>
                    </a:lnTo>
                    <a:close/>
                    <a:moveTo>
                      <a:pt x="2355" y="0"/>
                    </a:moveTo>
                    <a:lnTo>
                      <a:pt x="2372" y="0"/>
                    </a:lnTo>
                    <a:lnTo>
                      <a:pt x="2372" y="16"/>
                    </a:lnTo>
                    <a:lnTo>
                      <a:pt x="2355" y="16"/>
                    </a:lnTo>
                    <a:lnTo>
                      <a:pt x="2355" y="0"/>
                    </a:lnTo>
                    <a:close/>
                    <a:moveTo>
                      <a:pt x="2388" y="0"/>
                    </a:moveTo>
                    <a:lnTo>
                      <a:pt x="2404" y="0"/>
                    </a:lnTo>
                    <a:lnTo>
                      <a:pt x="2404" y="16"/>
                    </a:lnTo>
                    <a:lnTo>
                      <a:pt x="2388" y="16"/>
                    </a:lnTo>
                    <a:lnTo>
                      <a:pt x="2388" y="0"/>
                    </a:lnTo>
                    <a:close/>
                    <a:moveTo>
                      <a:pt x="2420" y="0"/>
                    </a:moveTo>
                    <a:lnTo>
                      <a:pt x="2436" y="0"/>
                    </a:lnTo>
                    <a:lnTo>
                      <a:pt x="2436" y="16"/>
                    </a:lnTo>
                    <a:lnTo>
                      <a:pt x="2420" y="16"/>
                    </a:lnTo>
                    <a:lnTo>
                      <a:pt x="2420" y="0"/>
                    </a:lnTo>
                    <a:close/>
                    <a:moveTo>
                      <a:pt x="2452" y="0"/>
                    </a:moveTo>
                    <a:lnTo>
                      <a:pt x="2465" y="0"/>
                    </a:lnTo>
                    <a:lnTo>
                      <a:pt x="2465" y="16"/>
                    </a:lnTo>
                    <a:lnTo>
                      <a:pt x="2452" y="16"/>
                    </a:lnTo>
                    <a:lnTo>
                      <a:pt x="2452" y="0"/>
                    </a:lnTo>
                    <a:close/>
                    <a:moveTo>
                      <a:pt x="2482" y="0"/>
                    </a:moveTo>
                    <a:lnTo>
                      <a:pt x="2498" y="0"/>
                    </a:lnTo>
                    <a:lnTo>
                      <a:pt x="2498" y="16"/>
                    </a:lnTo>
                    <a:lnTo>
                      <a:pt x="2482" y="16"/>
                    </a:lnTo>
                    <a:lnTo>
                      <a:pt x="2482" y="0"/>
                    </a:lnTo>
                    <a:close/>
                    <a:moveTo>
                      <a:pt x="2514" y="0"/>
                    </a:moveTo>
                    <a:lnTo>
                      <a:pt x="2530" y="0"/>
                    </a:lnTo>
                    <a:lnTo>
                      <a:pt x="2530" y="16"/>
                    </a:lnTo>
                    <a:lnTo>
                      <a:pt x="2514" y="16"/>
                    </a:lnTo>
                    <a:lnTo>
                      <a:pt x="2514" y="0"/>
                    </a:lnTo>
                    <a:close/>
                    <a:moveTo>
                      <a:pt x="2546" y="0"/>
                    </a:moveTo>
                    <a:lnTo>
                      <a:pt x="2563" y="0"/>
                    </a:lnTo>
                    <a:lnTo>
                      <a:pt x="2563" y="16"/>
                    </a:lnTo>
                    <a:lnTo>
                      <a:pt x="2546" y="16"/>
                    </a:lnTo>
                    <a:lnTo>
                      <a:pt x="2546" y="0"/>
                    </a:lnTo>
                    <a:close/>
                    <a:moveTo>
                      <a:pt x="2579" y="0"/>
                    </a:moveTo>
                    <a:lnTo>
                      <a:pt x="2595" y="0"/>
                    </a:lnTo>
                    <a:lnTo>
                      <a:pt x="2595" y="16"/>
                    </a:lnTo>
                    <a:lnTo>
                      <a:pt x="2579" y="16"/>
                    </a:lnTo>
                    <a:lnTo>
                      <a:pt x="2579" y="0"/>
                    </a:lnTo>
                    <a:close/>
                    <a:moveTo>
                      <a:pt x="2611" y="0"/>
                    </a:moveTo>
                    <a:lnTo>
                      <a:pt x="2627" y="0"/>
                    </a:lnTo>
                    <a:lnTo>
                      <a:pt x="2627" y="16"/>
                    </a:lnTo>
                    <a:lnTo>
                      <a:pt x="2611" y="16"/>
                    </a:lnTo>
                    <a:lnTo>
                      <a:pt x="2611" y="0"/>
                    </a:lnTo>
                    <a:close/>
                    <a:moveTo>
                      <a:pt x="2643" y="0"/>
                    </a:moveTo>
                    <a:lnTo>
                      <a:pt x="2660" y="0"/>
                    </a:lnTo>
                    <a:lnTo>
                      <a:pt x="2660" y="16"/>
                    </a:lnTo>
                    <a:lnTo>
                      <a:pt x="2643" y="16"/>
                    </a:lnTo>
                    <a:lnTo>
                      <a:pt x="2643" y="0"/>
                    </a:lnTo>
                    <a:close/>
                    <a:moveTo>
                      <a:pt x="2676" y="0"/>
                    </a:moveTo>
                    <a:lnTo>
                      <a:pt x="2692" y="0"/>
                    </a:lnTo>
                    <a:lnTo>
                      <a:pt x="2692" y="16"/>
                    </a:lnTo>
                    <a:lnTo>
                      <a:pt x="2676" y="16"/>
                    </a:lnTo>
                    <a:lnTo>
                      <a:pt x="2676" y="0"/>
                    </a:lnTo>
                    <a:close/>
                    <a:moveTo>
                      <a:pt x="2708" y="0"/>
                    </a:moveTo>
                    <a:lnTo>
                      <a:pt x="2724" y="0"/>
                    </a:lnTo>
                    <a:lnTo>
                      <a:pt x="2724" y="16"/>
                    </a:lnTo>
                    <a:lnTo>
                      <a:pt x="2708" y="16"/>
                    </a:lnTo>
                    <a:lnTo>
                      <a:pt x="2708" y="0"/>
                    </a:lnTo>
                    <a:close/>
                    <a:moveTo>
                      <a:pt x="2740" y="0"/>
                    </a:moveTo>
                    <a:lnTo>
                      <a:pt x="2757" y="0"/>
                    </a:lnTo>
                    <a:lnTo>
                      <a:pt x="2757" y="16"/>
                    </a:lnTo>
                    <a:lnTo>
                      <a:pt x="2740" y="16"/>
                    </a:lnTo>
                    <a:lnTo>
                      <a:pt x="2740" y="0"/>
                    </a:lnTo>
                    <a:close/>
                    <a:moveTo>
                      <a:pt x="2773" y="0"/>
                    </a:moveTo>
                    <a:lnTo>
                      <a:pt x="2789" y="0"/>
                    </a:lnTo>
                    <a:lnTo>
                      <a:pt x="2789" y="16"/>
                    </a:lnTo>
                    <a:lnTo>
                      <a:pt x="2773" y="16"/>
                    </a:lnTo>
                    <a:lnTo>
                      <a:pt x="2773" y="0"/>
                    </a:lnTo>
                    <a:close/>
                    <a:moveTo>
                      <a:pt x="2805" y="0"/>
                    </a:moveTo>
                    <a:lnTo>
                      <a:pt x="2821" y="0"/>
                    </a:lnTo>
                    <a:lnTo>
                      <a:pt x="2821" y="16"/>
                    </a:lnTo>
                    <a:lnTo>
                      <a:pt x="2805" y="16"/>
                    </a:lnTo>
                    <a:lnTo>
                      <a:pt x="2805" y="0"/>
                    </a:lnTo>
                    <a:close/>
                    <a:moveTo>
                      <a:pt x="2838" y="0"/>
                    </a:moveTo>
                    <a:lnTo>
                      <a:pt x="2854" y="0"/>
                    </a:lnTo>
                    <a:lnTo>
                      <a:pt x="2854" y="16"/>
                    </a:lnTo>
                    <a:lnTo>
                      <a:pt x="2838" y="16"/>
                    </a:lnTo>
                    <a:lnTo>
                      <a:pt x="2838" y="0"/>
                    </a:lnTo>
                    <a:close/>
                    <a:moveTo>
                      <a:pt x="2870" y="0"/>
                    </a:moveTo>
                    <a:lnTo>
                      <a:pt x="2886" y="0"/>
                    </a:lnTo>
                    <a:lnTo>
                      <a:pt x="2886" y="16"/>
                    </a:lnTo>
                    <a:lnTo>
                      <a:pt x="2870" y="16"/>
                    </a:lnTo>
                    <a:lnTo>
                      <a:pt x="2870" y="0"/>
                    </a:lnTo>
                    <a:close/>
                    <a:moveTo>
                      <a:pt x="2902" y="0"/>
                    </a:moveTo>
                    <a:lnTo>
                      <a:pt x="2918" y="0"/>
                    </a:lnTo>
                    <a:lnTo>
                      <a:pt x="2918" y="16"/>
                    </a:lnTo>
                    <a:lnTo>
                      <a:pt x="2902" y="16"/>
                    </a:lnTo>
                    <a:lnTo>
                      <a:pt x="2902" y="0"/>
                    </a:lnTo>
                    <a:close/>
                    <a:moveTo>
                      <a:pt x="2935" y="0"/>
                    </a:moveTo>
                    <a:lnTo>
                      <a:pt x="2951" y="0"/>
                    </a:lnTo>
                    <a:lnTo>
                      <a:pt x="2951" y="16"/>
                    </a:lnTo>
                    <a:lnTo>
                      <a:pt x="2935" y="16"/>
                    </a:lnTo>
                    <a:lnTo>
                      <a:pt x="2935" y="0"/>
                    </a:lnTo>
                    <a:close/>
                    <a:moveTo>
                      <a:pt x="2967" y="0"/>
                    </a:moveTo>
                    <a:lnTo>
                      <a:pt x="2983" y="0"/>
                    </a:lnTo>
                    <a:lnTo>
                      <a:pt x="2983" y="16"/>
                    </a:lnTo>
                    <a:lnTo>
                      <a:pt x="2967" y="16"/>
                    </a:lnTo>
                    <a:lnTo>
                      <a:pt x="2967" y="0"/>
                    </a:lnTo>
                    <a:close/>
                    <a:moveTo>
                      <a:pt x="2999" y="0"/>
                    </a:moveTo>
                    <a:lnTo>
                      <a:pt x="3015" y="0"/>
                    </a:lnTo>
                    <a:lnTo>
                      <a:pt x="3015" y="16"/>
                    </a:lnTo>
                    <a:lnTo>
                      <a:pt x="2999" y="16"/>
                    </a:lnTo>
                    <a:lnTo>
                      <a:pt x="2999" y="0"/>
                    </a:lnTo>
                    <a:close/>
                    <a:moveTo>
                      <a:pt x="3032" y="0"/>
                    </a:moveTo>
                    <a:lnTo>
                      <a:pt x="3048" y="0"/>
                    </a:lnTo>
                    <a:lnTo>
                      <a:pt x="3048" y="16"/>
                    </a:lnTo>
                    <a:lnTo>
                      <a:pt x="3032" y="16"/>
                    </a:lnTo>
                    <a:lnTo>
                      <a:pt x="3032" y="0"/>
                    </a:lnTo>
                    <a:close/>
                    <a:moveTo>
                      <a:pt x="3064" y="0"/>
                    </a:moveTo>
                    <a:lnTo>
                      <a:pt x="3080" y="0"/>
                    </a:lnTo>
                    <a:lnTo>
                      <a:pt x="3080" y="16"/>
                    </a:lnTo>
                    <a:lnTo>
                      <a:pt x="3064" y="16"/>
                    </a:lnTo>
                    <a:lnTo>
                      <a:pt x="3064" y="0"/>
                    </a:lnTo>
                    <a:close/>
                    <a:moveTo>
                      <a:pt x="3096" y="0"/>
                    </a:moveTo>
                    <a:lnTo>
                      <a:pt x="3113" y="0"/>
                    </a:lnTo>
                    <a:lnTo>
                      <a:pt x="3113" y="16"/>
                    </a:lnTo>
                    <a:lnTo>
                      <a:pt x="3096" y="16"/>
                    </a:lnTo>
                    <a:lnTo>
                      <a:pt x="3096" y="0"/>
                    </a:lnTo>
                    <a:close/>
                    <a:moveTo>
                      <a:pt x="3129" y="0"/>
                    </a:moveTo>
                    <a:lnTo>
                      <a:pt x="3145" y="0"/>
                    </a:lnTo>
                    <a:lnTo>
                      <a:pt x="3145" y="16"/>
                    </a:lnTo>
                    <a:lnTo>
                      <a:pt x="3129" y="16"/>
                    </a:lnTo>
                    <a:lnTo>
                      <a:pt x="3129" y="0"/>
                    </a:lnTo>
                    <a:close/>
                    <a:moveTo>
                      <a:pt x="3161" y="0"/>
                    </a:moveTo>
                    <a:lnTo>
                      <a:pt x="3177" y="0"/>
                    </a:lnTo>
                    <a:lnTo>
                      <a:pt x="3177" y="16"/>
                    </a:lnTo>
                    <a:lnTo>
                      <a:pt x="3161" y="16"/>
                    </a:lnTo>
                    <a:lnTo>
                      <a:pt x="3161" y="0"/>
                    </a:lnTo>
                    <a:close/>
                    <a:moveTo>
                      <a:pt x="3193" y="0"/>
                    </a:moveTo>
                    <a:lnTo>
                      <a:pt x="3210" y="0"/>
                    </a:lnTo>
                    <a:lnTo>
                      <a:pt x="3210" y="16"/>
                    </a:lnTo>
                    <a:lnTo>
                      <a:pt x="3193" y="16"/>
                    </a:lnTo>
                    <a:lnTo>
                      <a:pt x="3193" y="0"/>
                    </a:lnTo>
                    <a:close/>
                    <a:moveTo>
                      <a:pt x="3226" y="0"/>
                    </a:moveTo>
                    <a:lnTo>
                      <a:pt x="3242" y="0"/>
                    </a:lnTo>
                    <a:lnTo>
                      <a:pt x="3242" y="16"/>
                    </a:lnTo>
                    <a:lnTo>
                      <a:pt x="3226" y="16"/>
                    </a:lnTo>
                    <a:lnTo>
                      <a:pt x="3226" y="0"/>
                    </a:lnTo>
                    <a:close/>
                    <a:moveTo>
                      <a:pt x="3258" y="0"/>
                    </a:moveTo>
                    <a:lnTo>
                      <a:pt x="3274" y="0"/>
                    </a:lnTo>
                    <a:lnTo>
                      <a:pt x="3274" y="16"/>
                    </a:lnTo>
                    <a:lnTo>
                      <a:pt x="3258" y="16"/>
                    </a:lnTo>
                    <a:lnTo>
                      <a:pt x="3258" y="0"/>
                    </a:lnTo>
                    <a:close/>
                    <a:moveTo>
                      <a:pt x="3291" y="0"/>
                    </a:moveTo>
                    <a:lnTo>
                      <a:pt x="3307" y="0"/>
                    </a:lnTo>
                    <a:lnTo>
                      <a:pt x="3307" y="16"/>
                    </a:lnTo>
                    <a:lnTo>
                      <a:pt x="3291" y="16"/>
                    </a:lnTo>
                    <a:lnTo>
                      <a:pt x="329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606" name="Rectangle 127"/>
              <p:cNvSpPr>
                <a:spLocks noChangeArrowheads="1"/>
              </p:cNvSpPr>
              <p:nvPr/>
            </p:nvSpPr>
            <p:spPr bwMode="auto">
              <a:xfrm>
                <a:off x="131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7" name="Rectangle 128"/>
              <p:cNvSpPr>
                <a:spLocks noChangeArrowheads="1"/>
              </p:cNvSpPr>
              <p:nvPr/>
            </p:nvSpPr>
            <p:spPr bwMode="auto">
              <a:xfrm>
                <a:off x="134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8" name="Rectangle 129"/>
              <p:cNvSpPr>
                <a:spLocks noChangeArrowheads="1"/>
              </p:cNvSpPr>
              <p:nvPr/>
            </p:nvSpPr>
            <p:spPr bwMode="auto">
              <a:xfrm>
                <a:off x="1376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09" name="Rectangle 130"/>
              <p:cNvSpPr>
                <a:spLocks noChangeArrowheads="1"/>
              </p:cNvSpPr>
              <p:nvPr/>
            </p:nvSpPr>
            <p:spPr bwMode="auto">
              <a:xfrm>
                <a:off x="140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0" name="Rectangle 131"/>
              <p:cNvSpPr>
                <a:spLocks noChangeArrowheads="1"/>
              </p:cNvSpPr>
              <p:nvPr/>
            </p:nvSpPr>
            <p:spPr bwMode="auto">
              <a:xfrm>
                <a:off x="144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1" name="Rectangle 132"/>
              <p:cNvSpPr>
                <a:spLocks noChangeArrowheads="1"/>
              </p:cNvSpPr>
              <p:nvPr/>
            </p:nvSpPr>
            <p:spPr bwMode="auto">
              <a:xfrm>
                <a:off x="147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2" name="Rectangle 133"/>
              <p:cNvSpPr>
                <a:spLocks noChangeArrowheads="1"/>
              </p:cNvSpPr>
              <p:nvPr/>
            </p:nvSpPr>
            <p:spPr bwMode="auto">
              <a:xfrm>
                <a:off x="150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3" name="Rectangle 134"/>
              <p:cNvSpPr>
                <a:spLocks noChangeArrowheads="1"/>
              </p:cNvSpPr>
              <p:nvPr/>
            </p:nvSpPr>
            <p:spPr bwMode="auto">
              <a:xfrm>
                <a:off x="1537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4" name="Rectangle 135"/>
              <p:cNvSpPr>
                <a:spLocks noChangeArrowheads="1"/>
              </p:cNvSpPr>
              <p:nvPr/>
            </p:nvSpPr>
            <p:spPr bwMode="auto">
              <a:xfrm>
                <a:off x="157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5" name="Rectangle 136"/>
              <p:cNvSpPr>
                <a:spLocks noChangeArrowheads="1"/>
              </p:cNvSpPr>
              <p:nvPr/>
            </p:nvSpPr>
            <p:spPr bwMode="auto">
              <a:xfrm>
                <a:off x="160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6" name="Rectangle 137"/>
              <p:cNvSpPr>
                <a:spLocks noChangeArrowheads="1"/>
              </p:cNvSpPr>
              <p:nvPr/>
            </p:nvSpPr>
            <p:spPr bwMode="auto">
              <a:xfrm>
                <a:off x="1634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7" name="Rectangle 138"/>
              <p:cNvSpPr>
                <a:spLocks noChangeArrowheads="1"/>
              </p:cNvSpPr>
              <p:nvPr/>
            </p:nvSpPr>
            <p:spPr bwMode="auto">
              <a:xfrm>
                <a:off x="166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8" name="Rectangle 139"/>
              <p:cNvSpPr>
                <a:spLocks noChangeArrowheads="1"/>
              </p:cNvSpPr>
              <p:nvPr/>
            </p:nvSpPr>
            <p:spPr bwMode="auto">
              <a:xfrm>
                <a:off x="169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19" name="Rectangle 140"/>
              <p:cNvSpPr>
                <a:spLocks noChangeArrowheads="1"/>
              </p:cNvSpPr>
              <p:nvPr/>
            </p:nvSpPr>
            <p:spPr bwMode="auto">
              <a:xfrm>
                <a:off x="173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0" name="Rectangle 141"/>
              <p:cNvSpPr>
                <a:spLocks noChangeArrowheads="1"/>
              </p:cNvSpPr>
              <p:nvPr/>
            </p:nvSpPr>
            <p:spPr bwMode="auto">
              <a:xfrm>
                <a:off x="176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1" name="Rectangle 142"/>
              <p:cNvSpPr>
                <a:spLocks noChangeArrowheads="1"/>
              </p:cNvSpPr>
              <p:nvPr/>
            </p:nvSpPr>
            <p:spPr bwMode="auto">
              <a:xfrm>
                <a:off x="1796" y="1249"/>
                <a:ext cx="13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2" name="Rectangle 143"/>
              <p:cNvSpPr>
                <a:spLocks noChangeArrowheads="1"/>
              </p:cNvSpPr>
              <p:nvPr/>
            </p:nvSpPr>
            <p:spPr bwMode="auto">
              <a:xfrm>
                <a:off x="1825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3" name="Rectangle 144"/>
              <p:cNvSpPr>
                <a:spLocks noChangeArrowheads="1"/>
              </p:cNvSpPr>
              <p:nvPr/>
            </p:nvSpPr>
            <p:spPr bwMode="auto">
              <a:xfrm>
                <a:off x="185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4" name="Rectangle 145"/>
              <p:cNvSpPr>
                <a:spLocks noChangeArrowheads="1"/>
              </p:cNvSpPr>
              <p:nvPr/>
            </p:nvSpPr>
            <p:spPr bwMode="auto">
              <a:xfrm>
                <a:off x="189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5" name="Rectangle 146"/>
              <p:cNvSpPr>
                <a:spLocks noChangeArrowheads="1"/>
              </p:cNvSpPr>
              <p:nvPr/>
            </p:nvSpPr>
            <p:spPr bwMode="auto">
              <a:xfrm>
                <a:off x="1922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6" name="Rectangle 147"/>
              <p:cNvSpPr>
                <a:spLocks noChangeArrowheads="1"/>
              </p:cNvSpPr>
              <p:nvPr/>
            </p:nvSpPr>
            <p:spPr bwMode="auto">
              <a:xfrm>
                <a:off x="195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7" name="Rectangle 148"/>
              <p:cNvSpPr>
                <a:spLocks noChangeArrowheads="1"/>
              </p:cNvSpPr>
              <p:nvPr/>
            </p:nvSpPr>
            <p:spPr bwMode="auto">
              <a:xfrm>
                <a:off x="198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8" name="Rectangle 149"/>
              <p:cNvSpPr>
                <a:spLocks noChangeArrowheads="1"/>
              </p:cNvSpPr>
              <p:nvPr/>
            </p:nvSpPr>
            <p:spPr bwMode="auto">
              <a:xfrm>
                <a:off x="2019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29" name="Rectangle 150"/>
              <p:cNvSpPr>
                <a:spLocks noChangeArrowheads="1"/>
              </p:cNvSpPr>
              <p:nvPr/>
            </p:nvSpPr>
            <p:spPr bwMode="auto">
              <a:xfrm>
                <a:off x="205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0" name="Rectangle 151"/>
              <p:cNvSpPr>
                <a:spLocks noChangeArrowheads="1"/>
              </p:cNvSpPr>
              <p:nvPr/>
            </p:nvSpPr>
            <p:spPr bwMode="auto">
              <a:xfrm>
                <a:off x="208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1" name="Rectangle 152"/>
              <p:cNvSpPr>
                <a:spLocks noChangeArrowheads="1"/>
              </p:cNvSpPr>
              <p:nvPr/>
            </p:nvSpPr>
            <p:spPr bwMode="auto">
              <a:xfrm>
                <a:off x="211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2" name="Rectangle 153"/>
              <p:cNvSpPr>
                <a:spLocks noChangeArrowheads="1"/>
              </p:cNvSpPr>
              <p:nvPr/>
            </p:nvSpPr>
            <p:spPr bwMode="auto">
              <a:xfrm>
                <a:off x="214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3" name="Rectangle 154"/>
              <p:cNvSpPr>
                <a:spLocks noChangeArrowheads="1"/>
              </p:cNvSpPr>
              <p:nvPr/>
            </p:nvSpPr>
            <p:spPr bwMode="auto">
              <a:xfrm>
                <a:off x="218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4" name="Rectangle 155"/>
              <p:cNvSpPr>
                <a:spLocks noChangeArrowheads="1"/>
              </p:cNvSpPr>
              <p:nvPr/>
            </p:nvSpPr>
            <p:spPr bwMode="auto">
              <a:xfrm>
                <a:off x="221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5" name="Rectangle 156"/>
              <p:cNvSpPr>
                <a:spLocks noChangeArrowheads="1"/>
              </p:cNvSpPr>
              <p:nvPr/>
            </p:nvSpPr>
            <p:spPr bwMode="auto">
              <a:xfrm>
                <a:off x="2246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6" name="Rectangle 157"/>
              <p:cNvSpPr>
                <a:spLocks noChangeArrowheads="1"/>
              </p:cNvSpPr>
              <p:nvPr/>
            </p:nvSpPr>
            <p:spPr bwMode="auto">
              <a:xfrm>
                <a:off x="2278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7" name="Rectangle 158"/>
              <p:cNvSpPr>
                <a:spLocks noChangeArrowheads="1"/>
              </p:cNvSpPr>
              <p:nvPr/>
            </p:nvSpPr>
            <p:spPr bwMode="auto">
              <a:xfrm>
                <a:off x="231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8" name="Rectangle 159"/>
              <p:cNvSpPr>
                <a:spLocks noChangeArrowheads="1"/>
              </p:cNvSpPr>
              <p:nvPr/>
            </p:nvSpPr>
            <p:spPr bwMode="auto">
              <a:xfrm>
                <a:off x="234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39" name="Rectangle 160"/>
              <p:cNvSpPr>
                <a:spLocks noChangeArrowheads="1"/>
              </p:cNvSpPr>
              <p:nvPr/>
            </p:nvSpPr>
            <p:spPr bwMode="auto">
              <a:xfrm>
                <a:off x="2375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0" name="Rectangle 161"/>
              <p:cNvSpPr>
                <a:spLocks noChangeArrowheads="1"/>
              </p:cNvSpPr>
              <p:nvPr/>
            </p:nvSpPr>
            <p:spPr bwMode="auto">
              <a:xfrm>
                <a:off x="240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1" name="Rectangle 162"/>
              <p:cNvSpPr>
                <a:spLocks noChangeArrowheads="1"/>
              </p:cNvSpPr>
              <p:nvPr/>
            </p:nvSpPr>
            <p:spPr bwMode="auto">
              <a:xfrm>
                <a:off x="244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2" name="Rectangle 163"/>
              <p:cNvSpPr>
                <a:spLocks noChangeArrowheads="1"/>
              </p:cNvSpPr>
              <p:nvPr/>
            </p:nvSpPr>
            <p:spPr bwMode="auto">
              <a:xfrm>
                <a:off x="2472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3" name="Rectangle 164"/>
              <p:cNvSpPr>
                <a:spLocks noChangeArrowheads="1"/>
              </p:cNvSpPr>
              <p:nvPr/>
            </p:nvSpPr>
            <p:spPr bwMode="auto">
              <a:xfrm>
                <a:off x="250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4" name="Rectangle 165"/>
              <p:cNvSpPr>
                <a:spLocks noChangeArrowheads="1"/>
              </p:cNvSpPr>
              <p:nvPr/>
            </p:nvSpPr>
            <p:spPr bwMode="auto">
              <a:xfrm>
                <a:off x="253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5" name="Rectangle 166"/>
              <p:cNvSpPr>
                <a:spLocks noChangeArrowheads="1"/>
              </p:cNvSpPr>
              <p:nvPr/>
            </p:nvSpPr>
            <p:spPr bwMode="auto">
              <a:xfrm>
                <a:off x="257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6" name="Rectangle 167"/>
              <p:cNvSpPr>
                <a:spLocks noChangeArrowheads="1"/>
              </p:cNvSpPr>
              <p:nvPr/>
            </p:nvSpPr>
            <p:spPr bwMode="auto">
              <a:xfrm>
                <a:off x="260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7" name="Rectangle 168"/>
              <p:cNvSpPr>
                <a:spLocks noChangeArrowheads="1"/>
              </p:cNvSpPr>
              <p:nvPr/>
            </p:nvSpPr>
            <p:spPr bwMode="auto">
              <a:xfrm>
                <a:off x="263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8" name="Rectangle 169"/>
              <p:cNvSpPr>
                <a:spLocks noChangeArrowheads="1"/>
              </p:cNvSpPr>
              <p:nvPr/>
            </p:nvSpPr>
            <p:spPr bwMode="auto">
              <a:xfrm>
                <a:off x="266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49" name="Rectangle 170"/>
              <p:cNvSpPr>
                <a:spLocks noChangeArrowheads="1"/>
              </p:cNvSpPr>
              <p:nvPr/>
            </p:nvSpPr>
            <p:spPr bwMode="auto">
              <a:xfrm>
                <a:off x="269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0" name="Rectangle 171"/>
              <p:cNvSpPr>
                <a:spLocks noChangeArrowheads="1"/>
              </p:cNvSpPr>
              <p:nvPr/>
            </p:nvSpPr>
            <p:spPr bwMode="auto">
              <a:xfrm>
                <a:off x="2731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1" name="Rectangle 172"/>
              <p:cNvSpPr>
                <a:spLocks noChangeArrowheads="1"/>
              </p:cNvSpPr>
              <p:nvPr/>
            </p:nvSpPr>
            <p:spPr bwMode="auto">
              <a:xfrm>
                <a:off x="276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2" name="Rectangle 173"/>
              <p:cNvSpPr>
                <a:spLocks noChangeArrowheads="1"/>
              </p:cNvSpPr>
              <p:nvPr/>
            </p:nvSpPr>
            <p:spPr bwMode="auto">
              <a:xfrm>
                <a:off x="279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3" name="Rectangle 174"/>
              <p:cNvSpPr>
                <a:spLocks noChangeArrowheads="1"/>
              </p:cNvSpPr>
              <p:nvPr/>
            </p:nvSpPr>
            <p:spPr bwMode="auto">
              <a:xfrm>
                <a:off x="282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4" name="Rectangle 175"/>
              <p:cNvSpPr>
                <a:spLocks noChangeArrowheads="1"/>
              </p:cNvSpPr>
              <p:nvPr/>
            </p:nvSpPr>
            <p:spPr bwMode="auto">
              <a:xfrm>
                <a:off x="285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5" name="Rectangle 176"/>
              <p:cNvSpPr>
                <a:spLocks noChangeArrowheads="1"/>
              </p:cNvSpPr>
              <p:nvPr/>
            </p:nvSpPr>
            <p:spPr bwMode="auto">
              <a:xfrm>
                <a:off x="289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6" name="Rectangle 177"/>
              <p:cNvSpPr>
                <a:spLocks noChangeArrowheads="1"/>
              </p:cNvSpPr>
              <p:nvPr/>
            </p:nvSpPr>
            <p:spPr bwMode="auto">
              <a:xfrm>
                <a:off x="292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7" name="Rectangle 178"/>
              <p:cNvSpPr>
                <a:spLocks noChangeArrowheads="1"/>
              </p:cNvSpPr>
              <p:nvPr/>
            </p:nvSpPr>
            <p:spPr bwMode="auto">
              <a:xfrm>
                <a:off x="295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8" name="Rectangle 179"/>
              <p:cNvSpPr>
                <a:spLocks noChangeArrowheads="1"/>
              </p:cNvSpPr>
              <p:nvPr/>
            </p:nvSpPr>
            <p:spPr bwMode="auto">
              <a:xfrm>
                <a:off x="298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59" name="Rectangle 180"/>
              <p:cNvSpPr>
                <a:spLocks noChangeArrowheads="1"/>
              </p:cNvSpPr>
              <p:nvPr/>
            </p:nvSpPr>
            <p:spPr bwMode="auto">
              <a:xfrm>
                <a:off x="301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0" name="Rectangle 181"/>
              <p:cNvSpPr>
                <a:spLocks noChangeArrowheads="1"/>
              </p:cNvSpPr>
              <p:nvPr/>
            </p:nvSpPr>
            <p:spPr bwMode="auto">
              <a:xfrm>
                <a:off x="305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1" name="Rectangle 182"/>
              <p:cNvSpPr>
                <a:spLocks noChangeArrowheads="1"/>
              </p:cNvSpPr>
              <p:nvPr/>
            </p:nvSpPr>
            <p:spPr bwMode="auto">
              <a:xfrm>
                <a:off x="308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2" name="Rectangle 183"/>
              <p:cNvSpPr>
                <a:spLocks noChangeArrowheads="1"/>
              </p:cNvSpPr>
              <p:nvPr/>
            </p:nvSpPr>
            <p:spPr bwMode="auto">
              <a:xfrm>
                <a:off x="3116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3" name="Rectangle 184"/>
              <p:cNvSpPr>
                <a:spLocks noChangeArrowheads="1"/>
              </p:cNvSpPr>
              <p:nvPr/>
            </p:nvSpPr>
            <p:spPr bwMode="auto">
              <a:xfrm>
                <a:off x="314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4" name="Rectangle 185"/>
              <p:cNvSpPr>
                <a:spLocks noChangeArrowheads="1"/>
              </p:cNvSpPr>
              <p:nvPr/>
            </p:nvSpPr>
            <p:spPr bwMode="auto">
              <a:xfrm>
                <a:off x="318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5" name="Rectangle 186"/>
              <p:cNvSpPr>
                <a:spLocks noChangeArrowheads="1"/>
              </p:cNvSpPr>
              <p:nvPr/>
            </p:nvSpPr>
            <p:spPr bwMode="auto">
              <a:xfrm>
                <a:off x="3213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6" name="Rectangle 187"/>
              <p:cNvSpPr>
                <a:spLocks noChangeArrowheads="1"/>
              </p:cNvSpPr>
              <p:nvPr/>
            </p:nvSpPr>
            <p:spPr bwMode="auto">
              <a:xfrm>
                <a:off x="3246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7" name="Rectangle 188"/>
              <p:cNvSpPr>
                <a:spLocks noChangeArrowheads="1"/>
              </p:cNvSpPr>
              <p:nvPr/>
            </p:nvSpPr>
            <p:spPr bwMode="auto">
              <a:xfrm>
                <a:off x="327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8" name="Rectangle 189"/>
              <p:cNvSpPr>
                <a:spLocks noChangeArrowheads="1"/>
              </p:cNvSpPr>
              <p:nvPr/>
            </p:nvSpPr>
            <p:spPr bwMode="auto">
              <a:xfrm>
                <a:off x="331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69" name="Rectangle 190"/>
              <p:cNvSpPr>
                <a:spLocks noChangeArrowheads="1"/>
              </p:cNvSpPr>
              <p:nvPr/>
            </p:nvSpPr>
            <p:spPr bwMode="auto">
              <a:xfrm>
                <a:off x="334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0" name="Rectangle 191"/>
              <p:cNvSpPr>
                <a:spLocks noChangeArrowheads="1"/>
              </p:cNvSpPr>
              <p:nvPr/>
            </p:nvSpPr>
            <p:spPr bwMode="auto">
              <a:xfrm>
                <a:off x="337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1" name="Rectangle 192"/>
              <p:cNvSpPr>
                <a:spLocks noChangeArrowheads="1"/>
              </p:cNvSpPr>
              <p:nvPr/>
            </p:nvSpPr>
            <p:spPr bwMode="auto">
              <a:xfrm>
                <a:off x="3408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2" name="Rectangle 193"/>
              <p:cNvSpPr>
                <a:spLocks noChangeArrowheads="1"/>
              </p:cNvSpPr>
              <p:nvPr/>
            </p:nvSpPr>
            <p:spPr bwMode="auto">
              <a:xfrm>
                <a:off x="3440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3" name="Rectangle 194"/>
              <p:cNvSpPr>
                <a:spLocks noChangeArrowheads="1"/>
              </p:cNvSpPr>
              <p:nvPr/>
            </p:nvSpPr>
            <p:spPr bwMode="auto">
              <a:xfrm>
                <a:off x="347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4" name="Rectangle 195"/>
              <p:cNvSpPr>
                <a:spLocks noChangeArrowheads="1"/>
              </p:cNvSpPr>
              <p:nvPr/>
            </p:nvSpPr>
            <p:spPr bwMode="auto">
              <a:xfrm>
                <a:off x="350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5" name="Rectangle 196"/>
              <p:cNvSpPr>
                <a:spLocks noChangeArrowheads="1"/>
              </p:cNvSpPr>
              <p:nvPr/>
            </p:nvSpPr>
            <p:spPr bwMode="auto">
              <a:xfrm>
                <a:off x="3537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6" name="Rectangle 197"/>
              <p:cNvSpPr>
                <a:spLocks noChangeArrowheads="1"/>
              </p:cNvSpPr>
              <p:nvPr/>
            </p:nvSpPr>
            <p:spPr bwMode="auto">
              <a:xfrm>
                <a:off x="3569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7" name="Rectangle 198"/>
              <p:cNvSpPr>
                <a:spLocks noChangeArrowheads="1"/>
              </p:cNvSpPr>
              <p:nvPr/>
            </p:nvSpPr>
            <p:spPr bwMode="auto">
              <a:xfrm>
                <a:off x="3602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8" name="Rectangle 199"/>
              <p:cNvSpPr>
                <a:spLocks noChangeArrowheads="1"/>
              </p:cNvSpPr>
              <p:nvPr/>
            </p:nvSpPr>
            <p:spPr bwMode="auto">
              <a:xfrm>
                <a:off x="3634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79" name="Rectangle 200"/>
              <p:cNvSpPr>
                <a:spLocks noChangeArrowheads="1"/>
              </p:cNvSpPr>
              <p:nvPr/>
            </p:nvSpPr>
            <p:spPr bwMode="auto">
              <a:xfrm>
                <a:off x="3666" y="1249"/>
                <a:ext cx="17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80" name="Rectangle 201"/>
              <p:cNvSpPr>
                <a:spLocks noChangeArrowheads="1"/>
              </p:cNvSpPr>
              <p:nvPr/>
            </p:nvSpPr>
            <p:spPr bwMode="auto">
              <a:xfrm>
                <a:off x="3699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81" name="Rectangle 202"/>
              <p:cNvSpPr>
                <a:spLocks noChangeArrowheads="1"/>
              </p:cNvSpPr>
              <p:nvPr/>
            </p:nvSpPr>
            <p:spPr bwMode="auto">
              <a:xfrm>
                <a:off x="3731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82" name="Rectangle 203"/>
              <p:cNvSpPr>
                <a:spLocks noChangeArrowheads="1"/>
              </p:cNvSpPr>
              <p:nvPr/>
            </p:nvSpPr>
            <p:spPr bwMode="auto">
              <a:xfrm>
                <a:off x="3763" y="1249"/>
                <a:ext cx="13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83" name="Rectangle 204"/>
              <p:cNvSpPr>
                <a:spLocks noChangeArrowheads="1"/>
              </p:cNvSpPr>
              <p:nvPr/>
            </p:nvSpPr>
            <p:spPr bwMode="auto">
              <a:xfrm>
                <a:off x="3793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684" name="Rectangle 205"/>
              <p:cNvSpPr>
                <a:spLocks noChangeArrowheads="1"/>
              </p:cNvSpPr>
              <p:nvPr/>
            </p:nvSpPr>
            <p:spPr bwMode="auto">
              <a:xfrm>
                <a:off x="3825" y="1249"/>
                <a:ext cx="16" cy="16"/>
              </a:xfrm>
              <a:prstGeom prst="rect">
                <a:avLst/>
              </a:prstGeom>
              <a:noFill/>
              <a:ln w="20638">
                <a:solidFill>
                  <a:srgbClr val="2B2A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</p:grpSp>
        <p:grpSp>
          <p:nvGrpSpPr>
            <p:cNvPr id="38921" name="Group 1"/>
            <p:cNvGrpSpPr>
              <a:grpSpLocks/>
            </p:cNvGrpSpPr>
            <p:nvPr/>
          </p:nvGrpSpPr>
          <p:grpSpPr bwMode="auto">
            <a:xfrm>
              <a:off x="684213" y="908050"/>
              <a:ext cx="7499350" cy="5184775"/>
              <a:chOff x="684213" y="908050"/>
              <a:chExt cx="7499350" cy="5184775"/>
            </a:xfrm>
          </p:grpSpPr>
          <p:sp>
            <p:nvSpPr>
              <p:cNvPr id="38922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684213" y="908050"/>
                <a:ext cx="7499350" cy="51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38923" name="Group 407"/>
              <p:cNvGrpSpPr>
                <a:grpSpLocks/>
              </p:cNvGrpSpPr>
              <p:nvPr/>
            </p:nvGrpSpPr>
            <p:grpSpPr bwMode="auto">
              <a:xfrm>
                <a:off x="1773238" y="2043113"/>
                <a:ext cx="5927725" cy="3629025"/>
                <a:chOff x="1298" y="1242"/>
                <a:chExt cx="3734" cy="2286"/>
              </a:xfrm>
            </p:grpSpPr>
            <p:sp>
              <p:nvSpPr>
                <p:cNvPr id="39285" name="Rectangle 207"/>
                <p:cNvSpPr>
                  <a:spLocks noChangeArrowheads="1"/>
                </p:cNvSpPr>
                <p:nvPr/>
              </p:nvSpPr>
              <p:spPr bwMode="auto">
                <a:xfrm>
                  <a:off x="3857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86" name="Rectangle 208"/>
                <p:cNvSpPr>
                  <a:spLocks noChangeArrowheads="1"/>
                </p:cNvSpPr>
                <p:nvPr/>
              </p:nvSpPr>
              <p:spPr bwMode="auto">
                <a:xfrm>
                  <a:off x="3890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87" name="Rectangle 209"/>
                <p:cNvSpPr>
                  <a:spLocks noChangeArrowheads="1"/>
                </p:cNvSpPr>
                <p:nvPr/>
              </p:nvSpPr>
              <p:spPr bwMode="auto">
                <a:xfrm>
                  <a:off x="3922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88" name="Rectangle 210"/>
                <p:cNvSpPr>
                  <a:spLocks noChangeArrowheads="1"/>
                </p:cNvSpPr>
                <p:nvPr/>
              </p:nvSpPr>
              <p:spPr bwMode="auto">
                <a:xfrm>
                  <a:off x="3954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89" name="Rectangle 211"/>
                <p:cNvSpPr>
                  <a:spLocks noChangeArrowheads="1"/>
                </p:cNvSpPr>
                <p:nvPr/>
              </p:nvSpPr>
              <p:spPr bwMode="auto">
                <a:xfrm>
                  <a:off x="3987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0" name="Rectangle 212"/>
                <p:cNvSpPr>
                  <a:spLocks noChangeArrowheads="1"/>
                </p:cNvSpPr>
                <p:nvPr/>
              </p:nvSpPr>
              <p:spPr bwMode="auto">
                <a:xfrm>
                  <a:off x="4019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1" name="Rectangle 213"/>
                <p:cNvSpPr>
                  <a:spLocks noChangeArrowheads="1"/>
                </p:cNvSpPr>
                <p:nvPr/>
              </p:nvSpPr>
              <p:spPr bwMode="auto">
                <a:xfrm>
                  <a:off x="4051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2" name="Rectangle 214"/>
                <p:cNvSpPr>
                  <a:spLocks noChangeArrowheads="1"/>
                </p:cNvSpPr>
                <p:nvPr/>
              </p:nvSpPr>
              <p:spPr bwMode="auto">
                <a:xfrm>
                  <a:off x="4084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3" name="Rectangle 215"/>
                <p:cNvSpPr>
                  <a:spLocks noChangeArrowheads="1"/>
                </p:cNvSpPr>
                <p:nvPr/>
              </p:nvSpPr>
              <p:spPr bwMode="auto">
                <a:xfrm>
                  <a:off x="4116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4" name="Rectangle 216"/>
                <p:cNvSpPr>
                  <a:spLocks noChangeArrowheads="1"/>
                </p:cNvSpPr>
                <p:nvPr/>
              </p:nvSpPr>
              <p:spPr bwMode="auto">
                <a:xfrm>
                  <a:off x="4149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5" name="Rectangle 217"/>
                <p:cNvSpPr>
                  <a:spLocks noChangeArrowheads="1"/>
                </p:cNvSpPr>
                <p:nvPr/>
              </p:nvSpPr>
              <p:spPr bwMode="auto">
                <a:xfrm>
                  <a:off x="4181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6" name="Rectangle 218"/>
                <p:cNvSpPr>
                  <a:spLocks noChangeArrowheads="1"/>
                </p:cNvSpPr>
                <p:nvPr/>
              </p:nvSpPr>
              <p:spPr bwMode="auto">
                <a:xfrm>
                  <a:off x="4213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7" name="Rectangle 219"/>
                <p:cNvSpPr>
                  <a:spLocks noChangeArrowheads="1"/>
                </p:cNvSpPr>
                <p:nvPr/>
              </p:nvSpPr>
              <p:spPr bwMode="auto">
                <a:xfrm>
                  <a:off x="4246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8" name="Rectangle 220"/>
                <p:cNvSpPr>
                  <a:spLocks noChangeArrowheads="1"/>
                </p:cNvSpPr>
                <p:nvPr/>
              </p:nvSpPr>
              <p:spPr bwMode="auto">
                <a:xfrm>
                  <a:off x="4278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99" name="Rectangle 221"/>
                <p:cNvSpPr>
                  <a:spLocks noChangeArrowheads="1"/>
                </p:cNvSpPr>
                <p:nvPr/>
              </p:nvSpPr>
              <p:spPr bwMode="auto">
                <a:xfrm>
                  <a:off x="4310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0" name="Rectangle 222"/>
                <p:cNvSpPr>
                  <a:spLocks noChangeArrowheads="1"/>
                </p:cNvSpPr>
                <p:nvPr/>
              </p:nvSpPr>
              <p:spPr bwMode="auto">
                <a:xfrm>
                  <a:off x="4343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1" name="Rectangle 223"/>
                <p:cNvSpPr>
                  <a:spLocks noChangeArrowheads="1"/>
                </p:cNvSpPr>
                <p:nvPr/>
              </p:nvSpPr>
              <p:spPr bwMode="auto">
                <a:xfrm>
                  <a:off x="4375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2" name="Rectangle 224"/>
                <p:cNvSpPr>
                  <a:spLocks noChangeArrowheads="1"/>
                </p:cNvSpPr>
                <p:nvPr/>
              </p:nvSpPr>
              <p:spPr bwMode="auto">
                <a:xfrm>
                  <a:off x="4407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3" name="Rectangle 225"/>
                <p:cNvSpPr>
                  <a:spLocks noChangeArrowheads="1"/>
                </p:cNvSpPr>
                <p:nvPr/>
              </p:nvSpPr>
              <p:spPr bwMode="auto">
                <a:xfrm>
                  <a:off x="4440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4" name="Rectangle 226"/>
                <p:cNvSpPr>
                  <a:spLocks noChangeArrowheads="1"/>
                </p:cNvSpPr>
                <p:nvPr/>
              </p:nvSpPr>
              <p:spPr bwMode="auto">
                <a:xfrm>
                  <a:off x="4472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5" name="Rectangle 227"/>
                <p:cNvSpPr>
                  <a:spLocks noChangeArrowheads="1"/>
                </p:cNvSpPr>
                <p:nvPr/>
              </p:nvSpPr>
              <p:spPr bwMode="auto">
                <a:xfrm>
                  <a:off x="4504" y="1249"/>
                  <a:ext cx="17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6" name="Rectangle 228"/>
                <p:cNvSpPr>
                  <a:spLocks noChangeArrowheads="1"/>
                </p:cNvSpPr>
                <p:nvPr/>
              </p:nvSpPr>
              <p:spPr bwMode="auto">
                <a:xfrm>
                  <a:off x="4537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7" name="Rectangle 229"/>
                <p:cNvSpPr>
                  <a:spLocks noChangeArrowheads="1"/>
                </p:cNvSpPr>
                <p:nvPr/>
              </p:nvSpPr>
              <p:spPr bwMode="auto">
                <a:xfrm>
                  <a:off x="4569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8" name="Rectangle 230"/>
                <p:cNvSpPr>
                  <a:spLocks noChangeArrowheads="1"/>
                </p:cNvSpPr>
                <p:nvPr/>
              </p:nvSpPr>
              <p:spPr bwMode="auto">
                <a:xfrm>
                  <a:off x="4602" y="1249"/>
                  <a:ext cx="16" cy="16"/>
                </a:xfrm>
                <a:prstGeom prst="rect">
                  <a:avLst/>
                </a:prstGeom>
                <a:noFill/>
                <a:ln w="20638">
                  <a:solidFill>
                    <a:srgbClr val="2B2A29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09" name="Freeform 231"/>
                <p:cNvSpPr>
                  <a:spLocks/>
                </p:cNvSpPr>
                <p:nvPr/>
              </p:nvSpPr>
              <p:spPr bwMode="auto">
                <a:xfrm>
                  <a:off x="1298" y="3498"/>
                  <a:ext cx="3734" cy="30"/>
                </a:xfrm>
                <a:custGeom>
                  <a:avLst/>
                  <a:gdLst>
                    <a:gd name="T0" fmla="*/ 3734 w 3734"/>
                    <a:gd name="T1" fmla="*/ 30 h 30"/>
                    <a:gd name="T2" fmla="*/ 0 w 3734"/>
                    <a:gd name="T3" fmla="*/ 20 h 30"/>
                    <a:gd name="T4" fmla="*/ 0 w 3734"/>
                    <a:gd name="T5" fmla="*/ 0 h 30"/>
                    <a:gd name="T6" fmla="*/ 3734 w 3734"/>
                    <a:gd name="T7" fmla="*/ 10 h 30"/>
                    <a:gd name="T8" fmla="*/ 3734 w 3734"/>
                    <a:gd name="T9" fmla="*/ 3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734" h="30">
                      <a:moveTo>
                        <a:pt x="3734" y="30"/>
                      </a:moveTo>
                      <a:lnTo>
                        <a:pt x="0" y="20"/>
                      </a:lnTo>
                      <a:lnTo>
                        <a:pt x="0" y="0"/>
                      </a:lnTo>
                      <a:lnTo>
                        <a:pt x="3734" y="10"/>
                      </a:lnTo>
                      <a:lnTo>
                        <a:pt x="3734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10" name="Freeform 232"/>
                <p:cNvSpPr>
                  <a:spLocks noEditPoints="1"/>
                </p:cNvSpPr>
                <p:nvPr/>
              </p:nvSpPr>
              <p:spPr bwMode="auto">
                <a:xfrm>
                  <a:off x="1395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11" name="Rectangle 233"/>
                <p:cNvSpPr>
                  <a:spLocks noChangeArrowheads="1"/>
                </p:cNvSpPr>
                <p:nvPr/>
              </p:nvSpPr>
              <p:spPr bwMode="auto">
                <a:xfrm>
                  <a:off x="1444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12" name="Freeform 234"/>
                <p:cNvSpPr>
                  <a:spLocks/>
                </p:cNvSpPr>
                <p:nvPr/>
              </p:nvSpPr>
              <p:spPr bwMode="auto">
                <a:xfrm>
                  <a:off x="1395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13" name="Freeform 235"/>
                <p:cNvSpPr>
                  <a:spLocks noEditPoints="1"/>
                </p:cNvSpPr>
                <p:nvPr/>
              </p:nvSpPr>
              <p:spPr bwMode="auto">
                <a:xfrm>
                  <a:off x="1547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14" name="Rectangle 236"/>
                <p:cNvSpPr>
                  <a:spLocks noChangeArrowheads="1"/>
                </p:cNvSpPr>
                <p:nvPr/>
              </p:nvSpPr>
              <p:spPr bwMode="auto">
                <a:xfrm>
                  <a:off x="1596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15" name="Freeform 237"/>
                <p:cNvSpPr>
                  <a:spLocks/>
                </p:cNvSpPr>
                <p:nvPr/>
              </p:nvSpPr>
              <p:spPr bwMode="auto">
                <a:xfrm>
                  <a:off x="1547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16" name="Freeform 238"/>
                <p:cNvSpPr>
                  <a:spLocks noEditPoints="1"/>
                </p:cNvSpPr>
                <p:nvPr/>
              </p:nvSpPr>
              <p:spPr bwMode="auto">
                <a:xfrm>
                  <a:off x="1683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17" name="Rectangle 239"/>
                <p:cNvSpPr>
                  <a:spLocks noChangeArrowheads="1"/>
                </p:cNvSpPr>
                <p:nvPr/>
              </p:nvSpPr>
              <p:spPr bwMode="auto">
                <a:xfrm>
                  <a:off x="1732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18" name="Freeform 240"/>
                <p:cNvSpPr>
                  <a:spLocks/>
                </p:cNvSpPr>
                <p:nvPr/>
              </p:nvSpPr>
              <p:spPr bwMode="auto">
                <a:xfrm>
                  <a:off x="1683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19" name="Freeform 241"/>
                <p:cNvSpPr>
                  <a:spLocks noEditPoints="1"/>
                </p:cNvSpPr>
                <p:nvPr/>
              </p:nvSpPr>
              <p:spPr bwMode="auto">
                <a:xfrm>
                  <a:off x="1829" y="1242"/>
                  <a:ext cx="93" cy="208"/>
                </a:xfrm>
                <a:custGeom>
                  <a:avLst/>
                  <a:gdLst>
                    <a:gd name="T0" fmla="*/ 45 w 93"/>
                    <a:gd name="T1" fmla="*/ 0 h 208"/>
                    <a:gd name="T2" fmla="*/ 45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5 w 93"/>
                    <a:gd name="T9" fmla="*/ 0 h 208"/>
                    <a:gd name="T10" fmla="*/ 0 w 93"/>
                    <a:gd name="T11" fmla="*/ 110 h 208"/>
                    <a:gd name="T12" fmla="*/ 45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8" y="165"/>
                      </a:lnTo>
                      <a:lnTo>
                        <a:pt x="48" y="0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20" name="Rectangle 242"/>
                <p:cNvSpPr>
                  <a:spLocks noChangeArrowheads="1"/>
                </p:cNvSpPr>
                <p:nvPr/>
              </p:nvSpPr>
              <p:spPr bwMode="auto">
                <a:xfrm>
                  <a:off x="1874" y="1242"/>
                  <a:ext cx="3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21" name="Freeform 243"/>
                <p:cNvSpPr>
                  <a:spLocks/>
                </p:cNvSpPr>
                <p:nvPr/>
              </p:nvSpPr>
              <p:spPr bwMode="auto">
                <a:xfrm>
                  <a:off x="1829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5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22" name="Freeform 244"/>
                <p:cNvSpPr>
                  <a:spLocks noEditPoints="1"/>
                </p:cNvSpPr>
                <p:nvPr/>
              </p:nvSpPr>
              <p:spPr bwMode="auto">
                <a:xfrm>
                  <a:off x="1971" y="1242"/>
                  <a:ext cx="94" cy="208"/>
                </a:xfrm>
                <a:custGeom>
                  <a:avLst/>
                  <a:gdLst>
                    <a:gd name="T0" fmla="*/ 48 w 94"/>
                    <a:gd name="T1" fmla="*/ 0 h 208"/>
                    <a:gd name="T2" fmla="*/ 48 w 94"/>
                    <a:gd name="T3" fmla="*/ 165 h 208"/>
                    <a:gd name="T4" fmla="*/ 48 w 94"/>
                    <a:gd name="T5" fmla="*/ 165 h 208"/>
                    <a:gd name="T6" fmla="*/ 48 w 94"/>
                    <a:gd name="T7" fmla="*/ 0 h 208"/>
                    <a:gd name="T8" fmla="*/ 48 w 94"/>
                    <a:gd name="T9" fmla="*/ 0 h 208"/>
                    <a:gd name="T10" fmla="*/ 0 w 94"/>
                    <a:gd name="T11" fmla="*/ 110 h 208"/>
                    <a:gd name="T12" fmla="*/ 48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23" name="Rectangle 245"/>
                <p:cNvSpPr>
                  <a:spLocks noChangeArrowheads="1"/>
                </p:cNvSpPr>
                <p:nvPr/>
              </p:nvSpPr>
              <p:spPr bwMode="auto">
                <a:xfrm>
                  <a:off x="2019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24" name="Freeform 246"/>
                <p:cNvSpPr>
                  <a:spLocks/>
                </p:cNvSpPr>
                <p:nvPr/>
              </p:nvSpPr>
              <p:spPr bwMode="auto">
                <a:xfrm>
                  <a:off x="1971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8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25" name="Freeform 247"/>
                <p:cNvSpPr>
                  <a:spLocks noEditPoints="1"/>
                </p:cNvSpPr>
                <p:nvPr/>
              </p:nvSpPr>
              <p:spPr bwMode="auto">
                <a:xfrm>
                  <a:off x="2117" y="1242"/>
                  <a:ext cx="93" cy="208"/>
                </a:xfrm>
                <a:custGeom>
                  <a:avLst/>
                  <a:gdLst>
                    <a:gd name="T0" fmla="*/ 45 w 93"/>
                    <a:gd name="T1" fmla="*/ 0 h 208"/>
                    <a:gd name="T2" fmla="*/ 45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5 w 93"/>
                    <a:gd name="T9" fmla="*/ 0 h 208"/>
                    <a:gd name="T10" fmla="*/ 0 w 93"/>
                    <a:gd name="T11" fmla="*/ 110 h 208"/>
                    <a:gd name="T12" fmla="*/ 45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8" y="165"/>
                      </a:lnTo>
                      <a:lnTo>
                        <a:pt x="48" y="0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26" name="Rectangle 248"/>
                <p:cNvSpPr>
                  <a:spLocks noChangeArrowheads="1"/>
                </p:cNvSpPr>
                <p:nvPr/>
              </p:nvSpPr>
              <p:spPr bwMode="auto">
                <a:xfrm>
                  <a:off x="2162" y="1242"/>
                  <a:ext cx="3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27" name="Freeform 249"/>
                <p:cNvSpPr>
                  <a:spLocks/>
                </p:cNvSpPr>
                <p:nvPr/>
              </p:nvSpPr>
              <p:spPr bwMode="auto">
                <a:xfrm>
                  <a:off x="2117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5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28" name="Freeform 250"/>
                <p:cNvSpPr>
                  <a:spLocks noEditPoints="1"/>
                </p:cNvSpPr>
                <p:nvPr/>
              </p:nvSpPr>
              <p:spPr bwMode="auto">
                <a:xfrm>
                  <a:off x="2259" y="1242"/>
                  <a:ext cx="94" cy="208"/>
                </a:xfrm>
                <a:custGeom>
                  <a:avLst/>
                  <a:gdLst>
                    <a:gd name="T0" fmla="*/ 48 w 94"/>
                    <a:gd name="T1" fmla="*/ 0 h 208"/>
                    <a:gd name="T2" fmla="*/ 48 w 94"/>
                    <a:gd name="T3" fmla="*/ 165 h 208"/>
                    <a:gd name="T4" fmla="*/ 48 w 94"/>
                    <a:gd name="T5" fmla="*/ 165 h 208"/>
                    <a:gd name="T6" fmla="*/ 48 w 94"/>
                    <a:gd name="T7" fmla="*/ 0 h 208"/>
                    <a:gd name="T8" fmla="*/ 48 w 94"/>
                    <a:gd name="T9" fmla="*/ 0 h 208"/>
                    <a:gd name="T10" fmla="*/ 0 w 94"/>
                    <a:gd name="T11" fmla="*/ 110 h 208"/>
                    <a:gd name="T12" fmla="*/ 48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29" name="Rectangle 251"/>
                <p:cNvSpPr>
                  <a:spLocks noChangeArrowheads="1"/>
                </p:cNvSpPr>
                <p:nvPr/>
              </p:nvSpPr>
              <p:spPr bwMode="auto">
                <a:xfrm>
                  <a:off x="2307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30" name="Freeform 252"/>
                <p:cNvSpPr>
                  <a:spLocks/>
                </p:cNvSpPr>
                <p:nvPr/>
              </p:nvSpPr>
              <p:spPr bwMode="auto">
                <a:xfrm>
                  <a:off x="2259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8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31" name="Freeform 253"/>
                <p:cNvSpPr>
                  <a:spLocks noEditPoints="1"/>
                </p:cNvSpPr>
                <p:nvPr/>
              </p:nvSpPr>
              <p:spPr bwMode="auto">
                <a:xfrm>
                  <a:off x="2401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32" name="Rectangle 254"/>
                <p:cNvSpPr>
                  <a:spLocks noChangeArrowheads="1"/>
                </p:cNvSpPr>
                <p:nvPr/>
              </p:nvSpPr>
              <p:spPr bwMode="auto">
                <a:xfrm>
                  <a:off x="2450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33" name="Freeform 255"/>
                <p:cNvSpPr>
                  <a:spLocks/>
                </p:cNvSpPr>
                <p:nvPr/>
              </p:nvSpPr>
              <p:spPr bwMode="auto">
                <a:xfrm>
                  <a:off x="2401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34" name="Freeform 256"/>
                <p:cNvSpPr>
                  <a:spLocks noEditPoints="1"/>
                </p:cNvSpPr>
                <p:nvPr/>
              </p:nvSpPr>
              <p:spPr bwMode="auto">
                <a:xfrm>
                  <a:off x="2547" y="1242"/>
                  <a:ext cx="94" cy="208"/>
                </a:xfrm>
                <a:custGeom>
                  <a:avLst/>
                  <a:gdLst>
                    <a:gd name="T0" fmla="*/ 45 w 94"/>
                    <a:gd name="T1" fmla="*/ 0 h 208"/>
                    <a:gd name="T2" fmla="*/ 45 w 94"/>
                    <a:gd name="T3" fmla="*/ 165 h 208"/>
                    <a:gd name="T4" fmla="*/ 48 w 94"/>
                    <a:gd name="T5" fmla="*/ 165 h 208"/>
                    <a:gd name="T6" fmla="*/ 48 w 94"/>
                    <a:gd name="T7" fmla="*/ 0 h 208"/>
                    <a:gd name="T8" fmla="*/ 45 w 94"/>
                    <a:gd name="T9" fmla="*/ 0 h 208"/>
                    <a:gd name="T10" fmla="*/ 0 w 94"/>
                    <a:gd name="T11" fmla="*/ 110 h 208"/>
                    <a:gd name="T12" fmla="*/ 45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8" y="165"/>
                      </a:lnTo>
                      <a:lnTo>
                        <a:pt x="48" y="0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35" name="Rectangle 257"/>
                <p:cNvSpPr>
                  <a:spLocks noChangeArrowheads="1"/>
                </p:cNvSpPr>
                <p:nvPr/>
              </p:nvSpPr>
              <p:spPr bwMode="auto">
                <a:xfrm>
                  <a:off x="2592" y="1242"/>
                  <a:ext cx="3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36" name="Freeform 258"/>
                <p:cNvSpPr>
                  <a:spLocks/>
                </p:cNvSpPr>
                <p:nvPr/>
              </p:nvSpPr>
              <p:spPr bwMode="auto">
                <a:xfrm>
                  <a:off x="2547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5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37" name="Freeform 259"/>
                <p:cNvSpPr>
                  <a:spLocks noEditPoints="1"/>
                </p:cNvSpPr>
                <p:nvPr/>
              </p:nvSpPr>
              <p:spPr bwMode="auto">
                <a:xfrm>
                  <a:off x="2689" y="1242"/>
                  <a:ext cx="97" cy="208"/>
                </a:xfrm>
                <a:custGeom>
                  <a:avLst/>
                  <a:gdLst>
                    <a:gd name="T0" fmla="*/ 49 w 97"/>
                    <a:gd name="T1" fmla="*/ 0 h 208"/>
                    <a:gd name="T2" fmla="*/ 49 w 97"/>
                    <a:gd name="T3" fmla="*/ 165 h 208"/>
                    <a:gd name="T4" fmla="*/ 49 w 97"/>
                    <a:gd name="T5" fmla="*/ 165 h 208"/>
                    <a:gd name="T6" fmla="*/ 49 w 97"/>
                    <a:gd name="T7" fmla="*/ 0 h 208"/>
                    <a:gd name="T8" fmla="*/ 49 w 97"/>
                    <a:gd name="T9" fmla="*/ 0 h 208"/>
                    <a:gd name="T10" fmla="*/ 0 w 97"/>
                    <a:gd name="T11" fmla="*/ 110 h 208"/>
                    <a:gd name="T12" fmla="*/ 49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38" name="Rectangle 260"/>
                <p:cNvSpPr>
                  <a:spLocks noChangeArrowheads="1"/>
                </p:cNvSpPr>
                <p:nvPr/>
              </p:nvSpPr>
              <p:spPr bwMode="auto">
                <a:xfrm>
                  <a:off x="2738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39" name="Freeform 261"/>
                <p:cNvSpPr>
                  <a:spLocks/>
                </p:cNvSpPr>
                <p:nvPr/>
              </p:nvSpPr>
              <p:spPr bwMode="auto">
                <a:xfrm>
                  <a:off x="2689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9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40" name="Freeform 262"/>
                <p:cNvSpPr>
                  <a:spLocks noEditPoints="1"/>
                </p:cNvSpPr>
                <p:nvPr/>
              </p:nvSpPr>
              <p:spPr bwMode="auto">
                <a:xfrm>
                  <a:off x="2835" y="1242"/>
                  <a:ext cx="94" cy="208"/>
                </a:xfrm>
                <a:custGeom>
                  <a:avLst/>
                  <a:gdLst>
                    <a:gd name="T0" fmla="*/ 45 w 94"/>
                    <a:gd name="T1" fmla="*/ 0 h 208"/>
                    <a:gd name="T2" fmla="*/ 45 w 94"/>
                    <a:gd name="T3" fmla="*/ 165 h 208"/>
                    <a:gd name="T4" fmla="*/ 45 w 94"/>
                    <a:gd name="T5" fmla="*/ 165 h 208"/>
                    <a:gd name="T6" fmla="*/ 45 w 94"/>
                    <a:gd name="T7" fmla="*/ 0 h 208"/>
                    <a:gd name="T8" fmla="*/ 45 w 94"/>
                    <a:gd name="T9" fmla="*/ 0 h 208"/>
                    <a:gd name="T10" fmla="*/ 0 w 94"/>
                    <a:gd name="T11" fmla="*/ 110 h 208"/>
                    <a:gd name="T12" fmla="*/ 45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41" name="Rectangle 263"/>
                <p:cNvSpPr>
                  <a:spLocks noChangeArrowheads="1"/>
                </p:cNvSpPr>
                <p:nvPr/>
              </p:nvSpPr>
              <p:spPr bwMode="auto">
                <a:xfrm>
                  <a:off x="2880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42" name="Freeform 264"/>
                <p:cNvSpPr>
                  <a:spLocks/>
                </p:cNvSpPr>
                <p:nvPr/>
              </p:nvSpPr>
              <p:spPr bwMode="auto">
                <a:xfrm>
                  <a:off x="2835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5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43" name="Freeform 265"/>
                <p:cNvSpPr>
                  <a:spLocks noEditPoints="1"/>
                </p:cNvSpPr>
                <p:nvPr/>
              </p:nvSpPr>
              <p:spPr bwMode="auto">
                <a:xfrm>
                  <a:off x="2977" y="1242"/>
                  <a:ext cx="94" cy="208"/>
                </a:xfrm>
                <a:custGeom>
                  <a:avLst/>
                  <a:gdLst>
                    <a:gd name="T0" fmla="*/ 49 w 94"/>
                    <a:gd name="T1" fmla="*/ 0 h 208"/>
                    <a:gd name="T2" fmla="*/ 49 w 94"/>
                    <a:gd name="T3" fmla="*/ 165 h 208"/>
                    <a:gd name="T4" fmla="*/ 49 w 94"/>
                    <a:gd name="T5" fmla="*/ 165 h 208"/>
                    <a:gd name="T6" fmla="*/ 49 w 94"/>
                    <a:gd name="T7" fmla="*/ 0 h 208"/>
                    <a:gd name="T8" fmla="*/ 49 w 94"/>
                    <a:gd name="T9" fmla="*/ 0 h 208"/>
                    <a:gd name="T10" fmla="*/ 0 w 94"/>
                    <a:gd name="T11" fmla="*/ 110 h 208"/>
                    <a:gd name="T12" fmla="*/ 49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44" name="Rectangle 266"/>
                <p:cNvSpPr>
                  <a:spLocks noChangeArrowheads="1"/>
                </p:cNvSpPr>
                <p:nvPr/>
              </p:nvSpPr>
              <p:spPr bwMode="auto">
                <a:xfrm>
                  <a:off x="3026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45" name="Freeform 267"/>
                <p:cNvSpPr>
                  <a:spLocks/>
                </p:cNvSpPr>
                <p:nvPr/>
              </p:nvSpPr>
              <p:spPr bwMode="auto">
                <a:xfrm>
                  <a:off x="2977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9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46" name="Freeform 268"/>
                <p:cNvSpPr>
                  <a:spLocks noEditPoints="1"/>
                </p:cNvSpPr>
                <p:nvPr/>
              </p:nvSpPr>
              <p:spPr bwMode="auto">
                <a:xfrm>
                  <a:off x="3120" y="1242"/>
                  <a:ext cx="97" cy="208"/>
                </a:xfrm>
                <a:custGeom>
                  <a:avLst/>
                  <a:gdLst>
                    <a:gd name="T0" fmla="*/ 48 w 97"/>
                    <a:gd name="T1" fmla="*/ 0 h 208"/>
                    <a:gd name="T2" fmla="*/ 48 w 97"/>
                    <a:gd name="T3" fmla="*/ 165 h 208"/>
                    <a:gd name="T4" fmla="*/ 48 w 97"/>
                    <a:gd name="T5" fmla="*/ 165 h 208"/>
                    <a:gd name="T6" fmla="*/ 48 w 97"/>
                    <a:gd name="T7" fmla="*/ 0 h 208"/>
                    <a:gd name="T8" fmla="*/ 48 w 97"/>
                    <a:gd name="T9" fmla="*/ 0 h 208"/>
                    <a:gd name="T10" fmla="*/ 0 w 97"/>
                    <a:gd name="T11" fmla="*/ 110 h 208"/>
                    <a:gd name="T12" fmla="*/ 48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47" name="Rectangle 269"/>
                <p:cNvSpPr>
                  <a:spLocks noChangeArrowheads="1"/>
                </p:cNvSpPr>
                <p:nvPr/>
              </p:nvSpPr>
              <p:spPr bwMode="auto">
                <a:xfrm>
                  <a:off x="3168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48" name="Freeform 270"/>
                <p:cNvSpPr>
                  <a:spLocks/>
                </p:cNvSpPr>
                <p:nvPr/>
              </p:nvSpPr>
              <p:spPr bwMode="auto">
                <a:xfrm>
                  <a:off x="3120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8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49" name="Freeform 271"/>
                <p:cNvSpPr>
                  <a:spLocks noEditPoints="1"/>
                </p:cNvSpPr>
                <p:nvPr/>
              </p:nvSpPr>
              <p:spPr bwMode="auto">
                <a:xfrm>
                  <a:off x="3265" y="1242"/>
                  <a:ext cx="94" cy="208"/>
                </a:xfrm>
                <a:custGeom>
                  <a:avLst/>
                  <a:gdLst>
                    <a:gd name="T0" fmla="*/ 49 w 94"/>
                    <a:gd name="T1" fmla="*/ 0 h 208"/>
                    <a:gd name="T2" fmla="*/ 49 w 94"/>
                    <a:gd name="T3" fmla="*/ 165 h 208"/>
                    <a:gd name="T4" fmla="*/ 49 w 94"/>
                    <a:gd name="T5" fmla="*/ 165 h 208"/>
                    <a:gd name="T6" fmla="*/ 49 w 94"/>
                    <a:gd name="T7" fmla="*/ 0 h 208"/>
                    <a:gd name="T8" fmla="*/ 49 w 94"/>
                    <a:gd name="T9" fmla="*/ 0 h 208"/>
                    <a:gd name="T10" fmla="*/ 0 w 94"/>
                    <a:gd name="T11" fmla="*/ 110 h 208"/>
                    <a:gd name="T12" fmla="*/ 49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9" y="0"/>
                      </a:moveTo>
                      <a:lnTo>
                        <a:pt x="49" y="165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50" name="Rectangle 272"/>
                <p:cNvSpPr>
                  <a:spLocks noChangeArrowheads="1"/>
                </p:cNvSpPr>
                <p:nvPr/>
              </p:nvSpPr>
              <p:spPr bwMode="auto">
                <a:xfrm>
                  <a:off x="3314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51" name="Freeform 273"/>
                <p:cNvSpPr>
                  <a:spLocks/>
                </p:cNvSpPr>
                <p:nvPr/>
              </p:nvSpPr>
              <p:spPr bwMode="auto">
                <a:xfrm>
                  <a:off x="3265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9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52" name="Freeform 274"/>
                <p:cNvSpPr>
                  <a:spLocks noEditPoints="1"/>
                </p:cNvSpPr>
                <p:nvPr/>
              </p:nvSpPr>
              <p:spPr bwMode="auto">
                <a:xfrm>
                  <a:off x="3408" y="1242"/>
                  <a:ext cx="93" cy="208"/>
                </a:xfrm>
                <a:custGeom>
                  <a:avLst/>
                  <a:gdLst>
                    <a:gd name="T0" fmla="*/ 48 w 93"/>
                    <a:gd name="T1" fmla="*/ 0 h 208"/>
                    <a:gd name="T2" fmla="*/ 48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8 w 93"/>
                    <a:gd name="T9" fmla="*/ 0 h 208"/>
                    <a:gd name="T10" fmla="*/ 0 w 93"/>
                    <a:gd name="T11" fmla="*/ 110 h 208"/>
                    <a:gd name="T12" fmla="*/ 48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53" name="Rectangle 275"/>
                <p:cNvSpPr>
                  <a:spLocks noChangeArrowheads="1"/>
                </p:cNvSpPr>
                <p:nvPr/>
              </p:nvSpPr>
              <p:spPr bwMode="auto">
                <a:xfrm>
                  <a:off x="3456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54" name="Freeform 276"/>
                <p:cNvSpPr>
                  <a:spLocks/>
                </p:cNvSpPr>
                <p:nvPr/>
              </p:nvSpPr>
              <p:spPr bwMode="auto">
                <a:xfrm>
                  <a:off x="3408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8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55" name="Freeform 277"/>
                <p:cNvSpPr>
                  <a:spLocks noEditPoints="1"/>
                </p:cNvSpPr>
                <p:nvPr/>
              </p:nvSpPr>
              <p:spPr bwMode="auto">
                <a:xfrm>
                  <a:off x="3553" y="1242"/>
                  <a:ext cx="94" cy="208"/>
                </a:xfrm>
                <a:custGeom>
                  <a:avLst/>
                  <a:gdLst>
                    <a:gd name="T0" fmla="*/ 45 w 94"/>
                    <a:gd name="T1" fmla="*/ 0 h 208"/>
                    <a:gd name="T2" fmla="*/ 45 w 94"/>
                    <a:gd name="T3" fmla="*/ 165 h 208"/>
                    <a:gd name="T4" fmla="*/ 49 w 94"/>
                    <a:gd name="T5" fmla="*/ 165 h 208"/>
                    <a:gd name="T6" fmla="*/ 49 w 94"/>
                    <a:gd name="T7" fmla="*/ 0 h 208"/>
                    <a:gd name="T8" fmla="*/ 45 w 94"/>
                    <a:gd name="T9" fmla="*/ 0 h 208"/>
                    <a:gd name="T10" fmla="*/ 0 w 94"/>
                    <a:gd name="T11" fmla="*/ 110 h 208"/>
                    <a:gd name="T12" fmla="*/ 45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9" y="165"/>
                      </a:lnTo>
                      <a:lnTo>
                        <a:pt x="49" y="0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56" name="Rectangle 278"/>
                <p:cNvSpPr>
                  <a:spLocks noChangeArrowheads="1"/>
                </p:cNvSpPr>
                <p:nvPr/>
              </p:nvSpPr>
              <p:spPr bwMode="auto">
                <a:xfrm>
                  <a:off x="3598" y="1242"/>
                  <a:ext cx="4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57" name="Freeform 279"/>
                <p:cNvSpPr>
                  <a:spLocks/>
                </p:cNvSpPr>
                <p:nvPr/>
              </p:nvSpPr>
              <p:spPr bwMode="auto">
                <a:xfrm>
                  <a:off x="3553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5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58" name="Freeform 280"/>
                <p:cNvSpPr>
                  <a:spLocks noEditPoints="1"/>
                </p:cNvSpPr>
                <p:nvPr/>
              </p:nvSpPr>
              <p:spPr bwMode="auto">
                <a:xfrm>
                  <a:off x="3696" y="1242"/>
                  <a:ext cx="93" cy="208"/>
                </a:xfrm>
                <a:custGeom>
                  <a:avLst/>
                  <a:gdLst>
                    <a:gd name="T0" fmla="*/ 48 w 93"/>
                    <a:gd name="T1" fmla="*/ 0 h 208"/>
                    <a:gd name="T2" fmla="*/ 48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8 w 93"/>
                    <a:gd name="T9" fmla="*/ 0 h 208"/>
                    <a:gd name="T10" fmla="*/ 0 w 93"/>
                    <a:gd name="T11" fmla="*/ 110 h 208"/>
                    <a:gd name="T12" fmla="*/ 48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59" name="Rectangle 281"/>
                <p:cNvSpPr>
                  <a:spLocks noChangeArrowheads="1"/>
                </p:cNvSpPr>
                <p:nvPr/>
              </p:nvSpPr>
              <p:spPr bwMode="auto">
                <a:xfrm>
                  <a:off x="3744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60" name="Freeform 282"/>
                <p:cNvSpPr>
                  <a:spLocks/>
                </p:cNvSpPr>
                <p:nvPr/>
              </p:nvSpPr>
              <p:spPr bwMode="auto">
                <a:xfrm>
                  <a:off x="3696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8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61" name="Freeform 283"/>
                <p:cNvSpPr>
                  <a:spLocks noEditPoints="1"/>
                </p:cNvSpPr>
                <p:nvPr/>
              </p:nvSpPr>
              <p:spPr bwMode="auto">
                <a:xfrm>
                  <a:off x="3841" y="1242"/>
                  <a:ext cx="94" cy="208"/>
                </a:xfrm>
                <a:custGeom>
                  <a:avLst/>
                  <a:gdLst>
                    <a:gd name="T0" fmla="*/ 45 w 94"/>
                    <a:gd name="T1" fmla="*/ 0 h 208"/>
                    <a:gd name="T2" fmla="*/ 45 w 94"/>
                    <a:gd name="T3" fmla="*/ 165 h 208"/>
                    <a:gd name="T4" fmla="*/ 45 w 94"/>
                    <a:gd name="T5" fmla="*/ 165 h 208"/>
                    <a:gd name="T6" fmla="*/ 45 w 94"/>
                    <a:gd name="T7" fmla="*/ 0 h 208"/>
                    <a:gd name="T8" fmla="*/ 45 w 94"/>
                    <a:gd name="T9" fmla="*/ 0 h 208"/>
                    <a:gd name="T10" fmla="*/ 0 w 94"/>
                    <a:gd name="T11" fmla="*/ 110 h 208"/>
                    <a:gd name="T12" fmla="*/ 45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5" y="0"/>
                      </a:moveTo>
                      <a:lnTo>
                        <a:pt x="45" y="165"/>
                      </a:lnTo>
                      <a:lnTo>
                        <a:pt x="45" y="0"/>
                      </a:lnTo>
                      <a:close/>
                      <a:moveTo>
                        <a:pt x="0" y="110"/>
                      </a:moveTo>
                      <a:lnTo>
                        <a:pt x="45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62" name="Rectangle 284"/>
                <p:cNvSpPr>
                  <a:spLocks noChangeArrowheads="1"/>
                </p:cNvSpPr>
                <p:nvPr/>
              </p:nvSpPr>
              <p:spPr bwMode="auto">
                <a:xfrm>
                  <a:off x="3886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63" name="Freeform 285"/>
                <p:cNvSpPr>
                  <a:spLocks/>
                </p:cNvSpPr>
                <p:nvPr/>
              </p:nvSpPr>
              <p:spPr bwMode="auto">
                <a:xfrm>
                  <a:off x="3841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5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5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64" name="Freeform 286"/>
                <p:cNvSpPr>
                  <a:spLocks noEditPoints="1"/>
                </p:cNvSpPr>
                <p:nvPr/>
              </p:nvSpPr>
              <p:spPr bwMode="auto">
                <a:xfrm>
                  <a:off x="3984" y="1242"/>
                  <a:ext cx="93" cy="208"/>
                </a:xfrm>
                <a:custGeom>
                  <a:avLst/>
                  <a:gdLst>
                    <a:gd name="T0" fmla="*/ 48 w 93"/>
                    <a:gd name="T1" fmla="*/ 0 h 208"/>
                    <a:gd name="T2" fmla="*/ 48 w 93"/>
                    <a:gd name="T3" fmla="*/ 165 h 208"/>
                    <a:gd name="T4" fmla="*/ 48 w 93"/>
                    <a:gd name="T5" fmla="*/ 165 h 208"/>
                    <a:gd name="T6" fmla="*/ 48 w 93"/>
                    <a:gd name="T7" fmla="*/ 0 h 208"/>
                    <a:gd name="T8" fmla="*/ 48 w 93"/>
                    <a:gd name="T9" fmla="*/ 0 h 208"/>
                    <a:gd name="T10" fmla="*/ 0 w 93"/>
                    <a:gd name="T11" fmla="*/ 110 h 208"/>
                    <a:gd name="T12" fmla="*/ 48 w 93"/>
                    <a:gd name="T13" fmla="*/ 208 h 208"/>
                    <a:gd name="T14" fmla="*/ 93 w 93"/>
                    <a:gd name="T15" fmla="*/ 110 h 208"/>
                    <a:gd name="T16" fmla="*/ 0 w 93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3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65" name="Rectangle 287"/>
                <p:cNvSpPr>
                  <a:spLocks noChangeArrowheads="1"/>
                </p:cNvSpPr>
                <p:nvPr/>
              </p:nvSpPr>
              <p:spPr bwMode="auto">
                <a:xfrm>
                  <a:off x="4032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66" name="Freeform 288"/>
                <p:cNvSpPr>
                  <a:spLocks/>
                </p:cNvSpPr>
                <p:nvPr/>
              </p:nvSpPr>
              <p:spPr bwMode="auto">
                <a:xfrm>
                  <a:off x="3984" y="1352"/>
                  <a:ext cx="93" cy="98"/>
                </a:xfrm>
                <a:custGeom>
                  <a:avLst/>
                  <a:gdLst>
                    <a:gd name="T0" fmla="*/ 0 w 93"/>
                    <a:gd name="T1" fmla="*/ 0 h 98"/>
                    <a:gd name="T2" fmla="*/ 48 w 93"/>
                    <a:gd name="T3" fmla="*/ 98 h 98"/>
                    <a:gd name="T4" fmla="*/ 93 w 93"/>
                    <a:gd name="T5" fmla="*/ 0 h 98"/>
                    <a:gd name="T6" fmla="*/ 0 w 93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67" name="Freeform 289"/>
                <p:cNvSpPr>
                  <a:spLocks noEditPoints="1"/>
                </p:cNvSpPr>
                <p:nvPr/>
              </p:nvSpPr>
              <p:spPr bwMode="auto">
                <a:xfrm>
                  <a:off x="4126" y="1242"/>
                  <a:ext cx="97" cy="208"/>
                </a:xfrm>
                <a:custGeom>
                  <a:avLst/>
                  <a:gdLst>
                    <a:gd name="T0" fmla="*/ 48 w 97"/>
                    <a:gd name="T1" fmla="*/ 0 h 208"/>
                    <a:gd name="T2" fmla="*/ 48 w 97"/>
                    <a:gd name="T3" fmla="*/ 165 h 208"/>
                    <a:gd name="T4" fmla="*/ 48 w 97"/>
                    <a:gd name="T5" fmla="*/ 165 h 208"/>
                    <a:gd name="T6" fmla="*/ 48 w 97"/>
                    <a:gd name="T7" fmla="*/ 0 h 208"/>
                    <a:gd name="T8" fmla="*/ 48 w 97"/>
                    <a:gd name="T9" fmla="*/ 0 h 208"/>
                    <a:gd name="T10" fmla="*/ 0 w 97"/>
                    <a:gd name="T11" fmla="*/ 110 h 208"/>
                    <a:gd name="T12" fmla="*/ 48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8" y="0"/>
                      </a:moveTo>
                      <a:lnTo>
                        <a:pt x="48" y="165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68" name="Rectangle 290"/>
                <p:cNvSpPr>
                  <a:spLocks noChangeArrowheads="1"/>
                </p:cNvSpPr>
                <p:nvPr/>
              </p:nvSpPr>
              <p:spPr bwMode="auto">
                <a:xfrm>
                  <a:off x="4174" y="1242"/>
                  <a:ext cx="1" cy="165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369" name="Freeform 291"/>
                <p:cNvSpPr>
                  <a:spLocks/>
                </p:cNvSpPr>
                <p:nvPr/>
              </p:nvSpPr>
              <p:spPr bwMode="auto">
                <a:xfrm>
                  <a:off x="4126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8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0" name="Freeform 292"/>
                <p:cNvSpPr>
                  <a:spLocks noEditPoints="1"/>
                </p:cNvSpPr>
                <p:nvPr/>
              </p:nvSpPr>
              <p:spPr bwMode="auto">
                <a:xfrm>
                  <a:off x="1547" y="2738"/>
                  <a:ext cx="2957" cy="39"/>
                </a:xfrm>
                <a:custGeom>
                  <a:avLst/>
                  <a:gdLst>
                    <a:gd name="T0" fmla="*/ 2951 w 2957"/>
                    <a:gd name="T1" fmla="*/ 0 h 39"/>
                    <a:gd name="T2" fmla="*/ 2954 w 2957"/>
                    <a:gd name="T3" fmla="*/ 9 h 39"/>
                    <a:gd name="T4" fmla="*/ 2957 w 2957"/>
                    <a:gd name="T5" fmla="*/ 19 h 39"/>
                    <a:gd name="T6" fmla="*/ 2954 w 2957"/>
                    <a:gd name="T7" fmla="*/ 29 h 39"/>
                    <a:gd name="T8" fmla="*/ 2951 w 2957"/>
                    <a:gd name="T9" fmla="*/ 39 h 39"/>
                    <a:gd name="T10" fmla="*/ 2951 w 2957"/>
                    <a:gd name="T11" fmla="*/ 29 h 39"/>
                    <a:gd name="T12" fmla="*/ 2951 w 2957"/>
                    <a:gd name="T13" fmla="*/ 19 h 39"/>
                    <a:gd name="T14" fmla="*/ 2951 w 2957"/>
                    <a:gd name="T15" fmla="*/ 9 h 39"/>
                    <a:gd name="T16" fmla="*/ 2951 w 2957"/>
                    <a:gd name="T17" fmla="*/ 0 h 39"/>
                    <a:gd name="T18" fmla="*/ 7 w 2957"/>
                    <a:gd name="T19" fmla="*/ 39 h 39"/>
                    <a:gd name="T20" fmla="*/ 3 w 2957"/>
                    <a:gd name="T21" fmla="*/ 29 h 39"/>
                    <a:gd name="T22" fmla="*/ 0 w 2957"/>
                    <a:gd name="T23" fmla="*/ 19 h 39"/>
                    <a:gd name="T24" fmla="*/ 3 w 2957"/>
                    <a:gd name="T25" fmla="*/ 9 h 39"/>
                    <a:gd name="T26" fmla="*/ 7 w 2957"/>
                    <a:gd name="T27" fmla="*/ 0 h 39"/>
                    <a:gd name="T28" fmla="*/ 7 w 2957"/>
                    <a:gd name="T29" fmla="*/ 9 h 39"/>
                    <a:gd name="T30" fmla="*/ 7 w 2957"/>
                    <a:gd name="T31" fmla="*/ 19 h 39"/>
                    <a:gd name="T32" fmla="*/ 7 w 2957"/>
                    <a:gd name="T33" fmla="*/ 29 h 39"/>
                    <a:gd name="T34" fmla="*/ 7 w 2957"/>
                    <a:gd name="T35" fmla="*/ 39 h 3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57" h="39">
                      <a:moveTo>
                        <a:pt x="2951" y="0"/>
                      </a:moveTo>
                      <a:lnTo>
                        <a:pt x="2954" y="9"/>
                      </a:lnTo>
                      <a:lnTo>
                        <a:pt x="2957" y="19"/>
                      </a:lnTo>
                      <a:lnTo>
                        <a:pt x="2954" y="29"/>
                      </a:lnTo>
                      <a:lnTo>
                        <a:pt x="2951" y="39"/>
                      </a:lnTo>
                      <a:lnTo>
                        <a:pt x="2951" y="29"/>
                      </a:lnTo>
                      <a:lnTo>
                        <a:pt x="2951" y="19"/>
                      </a:lnTo>
                      <a:lnTo>
                        <a:pt x="2951" y="9"/>
                      </a:lnTo>
                      <a:lnTo>
                        <a:pt x="2951" y="0"/>
                      </a:lnTo>
                      <a:close/>
                      <a:moveTo>
                        <a:pt x="7" y="39"/>
                      </a:moveTo>
                      <a:lnTo>
                        <a:pt x="3" y="29"/>
                      </a:lnTo>
                      <a:lnTo>
                        <a:pt x="0" y="19"/>
                      </a:lnTo>
                      <a:lnTo>
                        <a:pt x="3" y="9"/>
                      </a:lnTo>
                      <a:lnTo>
                        <a:pt x="7" y="0"/>
                      </a:lnTo>
                      <a:lnTo>
                        <a:pt x="7" y="9"/>
                      </a:lnTo>
                      <a:lnTo>
                        <a:pt x="7" y="19"/>
                      </a:lnTo>
                      <a:lnTo>
                        <a:pt x="7" y="29"/>
                      </a:lnTo>
                      <a:lnTo>
                        <a:pt x="7" y="39"/>
                      </a:lnTo>
                      <a:close/>
                    </a:path>
                  </a:pathLst>
                </a:custGeom>
                <a:solidFill>
                  <a:srgbClr val="FBD7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1" name="Freeform 293"/>
                <p:cNvSpPr>
                  <a:spLocks noEditPoints="1"/>
                </p:cNvSpPr>
                <p:nvPr/>
              </p:nvSpPr>
              <p:spPr bwMode="auto">
                <a:xfrm>
                  <a:off x="1547" y="2728"/>
                  <a:ext cx="2957" cy="58"/>
                </a:xfrm>
                <a:custGeom>
                  <a:avLst/>
                  <a:gdLst>
                    <a:gd name="T0" fmla="*/ 2945 w 2957"/>
                    <a:gd name="T1" fmla="*/ 0 h 58"/>
                    <a:gd name="T2" fmla="*/ 2954 w 2957"/>
                    <a:gd name="T3" fmla="*/ 16 h 58"/>
                    <a:gd name="T4" fmla="*/ 2957 w 2957"/>
                    <a:gd name="T5" fmla="*/ 29 h 58"/>
                    <a:gd name="T6" fmla="*/ 2954 w 2957"/>
                    <a:gd name="T7" fmla="*/ 45 h 58"/>
                    <a:gd name="T8" fmla="*/ 2945 w 2957"/>
                    <a:gd name="T9" fmla="*/ 58 h 58"/>
                    <a:gd name="T10" fmla="*/ 2945 w 2957"/>
                    <a:gd name="T11" fmla="*/ 45 h 58"/>
                    <a:gd name="T12" fmla="*/ 2945 w 2957"/>
                    <a:gd name="T13" fmla="*/ 29 h 58"/>
                    <a:gd name="T14" fmla="*/ 2945 w 2957"/>
                    <a:gd name="T15" fmla="*/ 16 h 58"/>
                    <a:gd name="T16" fmla="*/ 2945 w 2957"/>
                    <a:gd name="T17" fmla="*/ 0 h 58"/>
                    <a:gd name="T18" fmla="*/ 13 w 2957"/>
                    <a:gd name="T19" fmla="*/ 58 h 58"/>
                    <a:gd name="T20" fmla="*/ 3 w 2957"/>
                    <a:gd name="T21" fmla="*/ 45 h 58"/>
                    <a:gd name="T22" fmla="*/ 0 w 2957"/>
                    <a:gd name="T23" fmla="*/ 29 h 58"/>
                    <a:gd name="T24" fmla="*/ 3 w 2957"/>
                    <a:gd name="T25" fmla="*/ 16 h 58"/>
                    <a:gd name="T26" fmla="*/ 13 w 2957"/>
                    <a:gd name="T27" fmla="*/ 0 h 58"/>
                    <a:gd name="T28" fmla="*/ 13 w 2957"/>
                    <a:gd name="T29" fmla="*/ 16 h 58"/>
                    <a:gd name="T30" fmla="*/ 13 w 2957"/>
                    <a:gd name="T31" fmla="*/ 29 h 58"/>
                    <a:gd name="T32" fmla="*/ 13 w 2957"/>
                    <a:gd name="T33" fmla="*/ 45 h 58"/>
                    <a:gd name="T34" fmla="*/ 13 w 2957"/>
                    <a:gd name="T35" fmla="*/ 58 h 5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957" h="58">
                      <a:moveTo>
                        <a:pt x="2945" y="0"/>
                      </a:moveTo>
                      <a:lnTo>
                        <a:pt x="2954" y="16"/>
                      </a:lnTo>
                      <a:lnTo>
                        <a:pt x="2957" y="29"/>
                      </a:lnTo>
                      <a:lnTo>
                        <a:pt x="2954" y="45"/>
                      </a:lnTo>
                      <a:lnTo>
                        <a:pt x="2945" y="58"/>
                      </a:lnTo>
                      <a:lnTo>
                        <a:pt x="2945" y="45"/>
                      </a:lnTo>
                      <a:lnTo>
                        <a:pt x="2945" y="29"/>
                      </a:lnTo>
                      <a:lnTo>
                        <a:pt x="2945" y="16"/>
                      </a:lnTo>
                      <a:lnTo>
                        <a:pt x="2945" y="0"/>
                      </a:lnTo>
                      <a:close/>
                      <a:moveTo>
                        <a:pt x="13" y="58"/>
                      </a:moveTo>
                      <a:lnTo>
                        <a:pt x="3" y="45"/>
                      </a:lnTo>
                      <a:lnTo>
                        <a:pt x="0" y="29"/>
                      </a:lnTo>
                      <a:lnTo>
                        <a:pt x="3" y="16"/>
                      </a:lnTo>
                      <a:lnTo>
                        <a:pt x="13" y="0"/>
                      </a:lnTo>
                      <a:lnTo>
                        <a:pt x="13" y="16"/>
                      </a:lnTo>
                      <a:lnTo>
                        <a:pt x="13" y="29"/>
                      </a:lnTo>
                      <a:lnTo>
                        <a:pt x="13" y="45"/>
                      </a:lnTo>
                      <a:lnTo>
                        <a:pt x="13" y="58"/>
                      </a:lnTo>
                      <a:close/>
                    </a:path>
                  </a:pathLst>
                </a:custGeom>
                <a:solidFill>
                  <a:srgbClr val="FBD7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2" name="Freeform 294"/>
                <p:cNvSpPr>
                  <a:spLocks noEditPoints="1"/>
                </p:cNvSpPr>
                <p:nvPr/>
              </p:nvSpPr>
              <p:spPr bwMode="auto">
                <a:xfrm>
                  <a:off x="1554" y="2722"/>
                  <a:ext cx="2944" cy="71"/>
                </a:xfrm>
                <a:custGeom>
                  <a:avLst/>
                  <a:gdLst>
                    <a:gd name="T0" fmla="*/ 2944 w 2944"/>
                    <a:gd name="T1" fmla="*/ 35 h 71"/>
                    <a:gd name="T2" fmla="*/ 2944 w 2944"/>
                    <a:gd name="T3" fmla="*/ 25 h 71"/>
                    <a:gd name="T4" fmla="*/ 2944 w 2944"/>
                    <a:gd name="T5" fmla="*/ 16 h 71"/>
                    <a:gd name="T6" fmla="*/ 2941 w 2944"/>
                    <a:gd name="T7" fmla="*/ 6 h 71"/>
                    <a:gd name="T8" fmla="*/ 2931 w 2944"/>
                    <a:gd name="T9" fmla="*/ 0 h 71"/>
                    <a:gd name="T10" fmla="*/ 2934 w 2944"/>
                    <a:gd name="T11" fmla="*/ 19 h 71"/>
                    <a:gd name="T12" fmla="*/ 2934 w 2944"/>
                    <a:gd name="T13" fmla="*/ 35 h 71"/>
                    <a:gd name="T14" fmla="*/ 2934 w 2944"/>
                    <a:gd name="T15" fmla="*/ 55 h 71"/>
                    <a:gd name="T16" fmla="*/ 2931 w 2944"/>
                    <a:gd name="T17" fmla="*/ 71 h 71"/>
                    <a:gd name="T18" fmla="*/ 2941 w 2944"/>
                    <a:gd name="T19" fmla="*/ 64 h 71"/>
                    <a:gd name="T20" fmla="*/ 2944 w 2944"/>
                    <a:gd name="T21" fmla="*/ 55 h 71"/>
                    <a:gd name="T22" fmla="*/ 2944 w 2944"/>
                    <a:gd name="T23" fmla="*/ 45 h 71"/>
                    <a:gd name="T24" fmla="*/ 2944 w 2944"/>
                    <a:gd name="T25" fmla="*/ 35 h 71"/>
                    <a:gd name="T26" fmla="*/ 0 w 2944"/>
                    <a:gd name="T27" fmla="*/ 16 h 71"/>
                    <a:gd name="T28" fmla="*/ 0 w 2944"/>
                    <a:gd name="T29" fmla="*/ 25 h 71"/>
                    <a:gd name="T30" fmla="*/ 0 w 2944"/>
                    <a:gd name="T31" fmla="*/ 35 h 71"/>
                    <a:gd name="T32" fmla="*/ 0 w 2944"/>
                    <a:gd name="T33" fmla="*/ 45 h 71"/>
                    <a:gd name="T34" fmla="*/ 0 w 2944"/>
                    <a:gd name="T35" fmla="*/ 55 h 71"/>
                    <a:gd name="T36" fmla="*/ 3 w 2944"/>
                    <a:gd name="T37" fmla="*/ 64 h 71"/>
                    <a:gd name="T38" fmla="*/ 13 w 2944"/>
                    <a:gd name="T39" fmla="*/ 71 h 71"/>
                    <a:gd name="T40" fmla="*/ 9 w 2944"/>
                    <a:gd name="T41" fmla="*/ 55 h 71"/>
                    <a:gd name="T42" fmla="*/ 9 w 2944"/>
                    <a:gd name="T43" fmla="*/ 35 h 71"/>
                    <a:gd name="T44" fmla="*/ 9 w 2944"/>
                    <a:gd name="T45" fmla="*/ 19 h 71"/>
                    <a:gd name="T46" fmla="*/ 13 w 2944"/>
                    <a:gd name="T47" fmla="*/ 0 h 71"/>
                    <a:gd name="T48" fmla="*/ 3 w 2944"/>
                    <a:gd name="T49" fmla="*/ 6 h 71"/>
                    <a:gd name="T50" fmla="*/ 0 w 2944"/>
                    <a:gd name="T51" fmla="*/ 16 h 7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944" h="71">
                      <a:moveTo>
                        <a:pt x="2944" y="35"/>
                      </a:moveTo>
                      <a:lnTo>
                        <a:pt x="2944" y="25"/>
                      </a:lnTo>
                      <a:lnTo>
                        <a:pt x="2944" y="16"/>
                      </a:lnTo>
                      <a:lnTo>
                        <a:pt x="2941" y="6"/>
                      </a:lnTo>
                      <a:lnTo>
                        <a:pt x="2931" y="0"/>
                      </a:lnTo>
                      <a:lnTo>
                        <a:pt x="2934" y="19"/>
                      </a:lnTo>
                      <a:lnTo>
                        <a:pt x="2934" y="35"/>
                      </a:lnTo>
                      <a:lnTo>
                        <a:pt x="2934" y="55"/>
                      </a:lnTo>
                      <a:lnTo>
                        <a:pt x="2931" y="71"/>
                      </a:lnTo>
                      <a:lnTo>
                        <a:pt x="2941" y="64"/>
                      </a:lnTo>
                      <a:lnTo>
                        <a:pt x="2944" y="55"/>
                      </a:lnTo>
                      <a:lnTo>
                        <a:pt x="2944" y="45"/>
                      </a:lnTo>
                      <a:lnTo>
                        <a:pt x="2944" y="35"/>
                      </a:lnTo>
                      <a:close/>
                      <a:moveTo>
                        <a:pt x="0" y="16"/>
                      </a:moveTo>
                      <a:lnTo>
                        <a:pt x="0" y="25"/>
                      </a:lnTo>
                      <a:lnTo>
                        <a:pt x="0" y="35"/>
                      </a:lnTo>
                      <a:lnTo>
                        <a:pt x="0" y="45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13" y="71"/>
                      </a:lnTo>
                      <a:lnTo>
                        <a:pt x="9" y="55"/>
                      </a:lnTo>
                      <a:lnTo>
                        <a:pt x="9" y="35"/>
                      </a:lnTo>
                      <a:lnTo>
                        <a:pt x="9" y="19"/>
                      </a:lnTo>
                      <a:lnTo>
                        <a:pt x="13" y="0"/>
                      </a:lnTo>
                      <a:lnTo>
                        <a:pt x="3" y="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BD6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3" name="Freeform 295"/>
                <p:cNvSpPr>
                  <a:spLocks noEditPoints="1"/>
                </p:cNvSpPr>
                <p:nvPr/>
              </p:nvSpPr>
              <p:spPr bwMode="auto">
                <a:xfrm>
                  <a:off x="1560" y="2715"/>
                  <a:ext cx="2932" cy="84"/>
                </a:xfrm>
                <a:custGeom>
                  <a:avLst/>
                  <a:gdLst>
                    <a:gd name="T0" fmla="*/ 2932 w 2932"/>
                    <a:gd name="T1" fmla="*/ 42 h 84"/>
                    <a:gd name="T2" fmla="*/ 2932 w 2932"/>
                    <a:gd name="T3" fmla="*/ 29 h 84"/>
                    <a:gd name="T4" fmla="*/ 2932 w 2932"/>
                    <a:gd name="T5" fmla="*/ 13 h 84"/>
                    <a:gd name="T6" fmla="*/ 2928 w 2932"/>
                    <a:gd name="T7" fmla="*/ 7 h 84"/>
                    <a:gd name="T8" fmla="*/ 2922 w 2932"/>
                    <a:gd name="T9" fmla="*/ 0 h 84"/>
                    <a:gd name="T10" fmla="*/ 2922 w 2932"/>
                    <a:gd name="T11" fmla="*/ 23 h 84"/>
                    <a:gd name="T12" fmla="*/ 2922 w 2932"/>
                    <a:gd name="T13" fmla="*/ 42 h 84"/>
                    <a:gd name="T14" fmla="*/ 2922 w 2932"/>
                    <a:gd name="T15" fmla="*/ 65 h 84"/>
                    <a:gd name="T16" fmla="*/ 2922 w 2932"/>
                    <a:gd name="T17" fmla="*/ 84 h 84"/>
                    <a:gd name="T18" fmla="*/ 2928 w 2932"/>
                    <a:gd name="T19" fmla="*/ 78 h 84"/>
                    <a:gd name="T20" fmla="*/ 2932 w 2932"/>
                    <a:gd name="T21" fmla="*/ 71 h 84"/>
                    <a:gd name="T22" fmla="*/ 2932 w 2932"/>
                    <a:gd name="T23" fmla="*/ 58 h 84"/>
                    <a:gd name="T24" fmla="*/ 2932 w 2932"/>
                    <a:gd name="T25" fmla="*/ 42 h 84"/>
                    <a:gd name="T26" fmla="*/ 0 w 2932"/>
                    <a:gd name="T27" fmla="*/ 13 h 84"/>
                    <a:gd name="T28" fmla="*/ 0 w 2932"/>
                    <a:gd name="T29" fmla="*/ 29 h 84"/>
                    <a:gd name="T30" fmla="*/ 0 w 2932"/>
                    <a:gd name="T31" fmla="*/ 42 h 84"/>
                    <a:gd name="T32" fmla="*/ 0 w 2932"/>
                    <a:gd name="T33" fmla="*/ 58 h 84"/>
                    <a:gd name="T34" fmla="*/ 0 w 2932"/>
                    <a:gd name="T35" fmla="*/ 71 h 84"/>
                    <a:gd name="T36" fmla="*/ 3 w 2932"/>
                    <a:gd name="T37" fmla="*/ 78 h 84"/>
                    <a:gd name="T38" fmla="*/ 10 w 2932"/>
                    <a:gd name="T39" fmla="*/ 84 h 84"/>
                    <a:gd name="T40" fmla="*/ 10 w 2932"/>
                    <a:gd name="T41" fmla="*/ 65 h 84"/>
                    <a:gd name="T42" fmla="*/ 10 w 2932"/>
                    <a:gd name="T43" fmla="*/ 42 h 84"/>
                    <a:gd name="T44" fmla="*/ 10 w 2932"/>
                    <a:gd name="T45" fmla="*/ 23 h 84"/>
                    <a:gd name="T46" fmla="*/ 10 w 2932"/>
                    <a:gd name="T47" fmla="*/ 0 h 84"/>
                    <a:gd name="T48" fmla="*/ 3 w 2932"/>
                    <a:gd name="T49" fmla="*/ 7 h 84"/>
                    <a:gd name="T50" fmla="*/ 0 w 2932"/>
                    <a:gd name="T51" fmla="*/ 13 h 8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932" h="84">
                      <a:moveTo>
                        <a:pt x="2932" y="42"/>
                      </a:moveTo>
                      <a:lnTo>
                        <a:pt x="2932" y="29"/>
                      </a:lnTo>
                      <a:lnTo>
                        <a:pt x="2932" y="13"/>
                      </a:lnTo>
                      <a:lnTo>
                        <a:pt x="2928" y="7"/>
                      </a:lnTo>
                      <a:lnTo>
                        <a:pt x="2922" y="0"/>
                      </a:lnTo>
                      <a:lnTo>
                        <a:pt x="2922" y="23"/>
                      </a:lnTo>
                      <a:lnTo>
                        <a:pt x="2922" y="42"/>
                      </a:lnTo>
                      <a:lnTo>
                        <a:pt x="2922" y="65"/>
                      </a:lnTo>
                      <a:lnTo>
                        <a:pt x="2922" y="84"/>
                      </a:lnTo>
                      <a:lnTo>
                        <a:pt x="2928" y="78"/>
                      </a:lnTo>
                      <a:lnTo>
                        <a:pt x="2932" y="71"/>
                      </a:lnTo>
                      <a:lnTo>
                        <a:pt x="2932" y="58"/>
                      </a:lnTo>
                      <a:lnTo>
                        <a:pt x="2932" y="42"/>
                      </a:lnTo>
                      <a:close/>
                      <a:moveTo>
                        <a:pt x="0" y="13"/>
                      </a:moveTo>
                      <a:lnTo>
                        <a:pt x="0" y="29"/>
                      </a:lnTo>
                      <a:lnTo>
                        <a:pt x="0" y="42"/>
                      </a:lnTo>
                      <a:lnTo>
                        <a:pt x="0" y="58"/>
                      </a:lnTo>
                      <a:lnTo>
                        <a:pt x="0" y="71"/>
                      </a:lnTo>
                      <a:lnTo>
                        <a:pt x="3" y="78"/>
                      </a:lnTo>
                      <a:lnTo>
                        <a:pt x="10" y="84"/>
                      </a:lnTo>
                      <a:lnTo>
                        <a:pt x="10" y="65"/>
                      </a:lnTo>
                      <a:lnTo>
                        <a:pt x="10" y="42"/>
                      </a:lnTo>
                      <a:lnTo>
                        <a:pt x="10" y="23"/>
                      </a:lnTo>
                      <a:lnTo>
                        <a:pt x="10" y="0"/>
                      </a:lnTo>
                      <a:lnTo>
                        <a:pt x="3" y="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AD5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4" name="Freeform 296"/>
                <p:cNvSpPr>
                  <a:spLocks noEditPoints="1"/>
                </p:cNvSpPr>
                <p:nvPr/>
              </p:nvSpPr>
              <p:spPr bwMode="auto">
                <a:xfrm>
                  <a:off x="1563" y="2712"/>
                  <a:ext cx="2925" cy="91"/>
                </a:xfrm>
                <a:custGeom>
                  <a:avLst/>
                  <a:gdLst>
                    <a:gd name="T0" fmla="*/ 2925 w 2925"/>
                    <a:gd name="T1" fmla="*/ 45 h 91"/>
                    <a:gd name="T2" fmla="*/ 2925 w 2925"/>
                    <a:gd name="T3" fmla="*/ 29 h 91"/>
                    <a:gd name="T4" fmla="*/ 2922 w 2925"/>
                    <a:gd name="T5" fmla="*/ 10 h 91"/>
                    <a:gd name="T6" fmla="*/ 2919 w 2925"/>
                    <a:gd name="T7" fmla="*/ 3 h 91"/>
                    <a:gd name="T8" fmla="*/ 2912 w 2925"/>
                    <a:gd name="T9" fmla="*/ 0 h 91"/>
                    <a:gd name="T10" fmla="*/ 2912 w 2925"/>
                    <a:gd name="T11" fmla="*/ 23 h 91"/>
                    <a:gd name="T12" fmla="*/ 2912 w 2925"/>
                    <a:gd name="T13" fmla="*/ 45 h 91"/>
                    <a:gd name="T14" fmla="*/ 2912 w 2925"/>
                    <a:gd name="T15" fmla="*/ 68 h 91"/>
                    <a:gd name="T16" fmla="*/ 2912 w 2925"/>
                    <a:gd name="T17" fmla="*/ 91 h 91"/>
                    <a:gd name="T18" fmla="*/ 2919 w 2925"/>
                    <a:gd name="T19" fmla="*/ 87 h 91"/>
                    <a:gd name="T20" fmla="*/ 2922 w 2925"/>
                    <a:gd name="T21" fmla="*/ 81 h 91"/>
                    <a:gd name="T22" fmla="*/ 2925 w 2925"/>
                    <a:gd name="T23" fmla="*/ 65 h 91"/>
                    <a:gd name="T24" fmla="*/ 2925 w 2925"/>
                    <a:gd name="T25" fmla="*/ 45 h 91"/>
                    <a:gd name="T26" fmla="*/ 4 w 2925"/>
                    <a:gd name="T27" fmla="*/ 10 h 91"/>
                    <a:gd name="T28" fmla="*/ 0 w 2925"/>
                    <a:gd name="T29" fmla="*/ 29 h 91"/>
                    <a:gd name="T30" fmla="*/ 0 w 2925"/>
                    <a:gd name="T31" fmla="*/ 45 h 91"/>
                    <a:gd name="T32" fmla="*/ 0 w 2925"/>
                    <a:gd name="T33" fmla="*/ 65 h 91"/>
                    <a:gd name="T34" fmla="*/ 4 w 2925"/>
                    <a:gd name="T35" fmla="*/ 81 h 91"/>
                    <a:gd name="T36" fmla="*/ 7 w 2925"/>
                    <a:gd name="T37" fmla="*/ 87 h 91"/>
                    <a:gd name="T38" fmla="*/ 13 w 2925"/>
                    <a:gd name="T39" fmla="*/ 91 h 91"/>
                    <a:gd name="T40" fmla="*/ 13 w 2925"/>
                    <a:gd name="T41" fmla="*/ 68 h 91"/>
                    <a:gd name="T42" fmla="*/ 13 w 2925"/>
                    <a:gd name="T43" fmla="*/ 45 h 91"/>
                    <a:gd name="T44" fmla="*/ 13 w 2925"/>
                    <a:gd name="T45" fmla="*/ 23 h 91"/>
                    <a:gd name="T46" fmla="*/ 13 w 2925"/>
                    <a:gd name="T47" fmla="*/ 0 h 91"/>
                    <a:gd name="T48" fmla="*/ 7 w 2925"/>
                    <a:gd name="T49" fmla="*/ 3 h 91"/>
                    <a:gd name="T50" fmla="*/ 4 w 2925"/>
                    <a:gd name="T51" fmla="*/ 10 h 9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925" h="91">
                      <a:moveTo>
                        <a:pt x="2925" y="45"/>
                      </a:moveTo>
                      <a:lnTo>
                        <a:pt x="2925" y="29"/>
                      </a:lnTo>
                      <a:lnTo>
                        <a:pt x="2922" y="10"/>
                      </a:lnTo>
                      <a:lnTo>
                        <a:pt x="2919" y="3"/>
                      </a:lnTo>
                      <a:lnTo>
                        <a:pt x="2912" y="0"/>
                      </a:lnTo>
                      <a:lnTo>
                        <a:pt x="2912" y="23"/>
                      </a:lnTo>
                      <a:lnTo>
                        <a:pt x="2912" y="45"/>
                      </a:lnTo>
                      <a:lnTo>
                        <a:pt x="2912" y="68"/>
                      </a:lnTo>
                      <a:lnTo>
                        <a:pt x="2912" y="91"/>
                      </a:lnTo>
                      <a:lnTo>
                        <a:pt x="2919" y="87"/>
                      </a:lnTo>
                      <a:lnTo>
                        <a:pt x="2922" y="81"/>
                      </a:lnTo>
                      <a:lnTo>
                        <a:pt x="2925" y="65"/>
                      </a:lnTo>
                      <a:lnTo>
                        <a:pt x="2925" y="45"/>
                      </a:lnTo>
                      <a:close/>
                      <a:moveTo>
                        <a:pt x="4" y="10"/>
                      </a:moveTo>
                      <a:lnTo>
                        <a:pt x="0" y="29"/>
                      </a:lnTo>
                      <a:lnTo>
                        <a:pt x="0" y="45"/>
                      </a:lnTo>
                      <a:lnTo>
                        <a:pt x="0" y="65"/>
                      </a:lnTo>
                      <a:lnTo>
                        <a:pt x="4" y="81"/>
                      </a:lnTo>
                      <a:lnTo>
                        <a:pt x="7" y="87"/>
                      </a:lnTo>
                      <a:lnTo>
                        <a:pt x="13" y="91"/>
                      </a:lnTo>
                      <a:lnTo>
                        <a:pt x="13" y="68"/>
                      </a:lnTo>
                      <a:lnTo>
                        <a:pt x="13" y="45"/>
                      </a:lnTo>
                      <a:lnTo>
                        <a:pt x="13" y="23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4" y="10"/>
                      </a:lnTo>
                      <a:close/>
                    </a:path>
                  </a:pathLst>
                </a:custGeom>
                <a:solidFill>
                  <a:srgbClr val="FAD4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5" name="Freeform 297"/>
                <p:cNvSpPr>
                  <a:spLocks noEditPoints="1"/>
                </p:cNvSpPr>
                <p:nvPr/>
              </p:nvSpPr>
              <p:spPr bwMode="auto">
                <a:xfrm>
                  <a:off x="1570" y="2705"/>
                  <a:ext cx="2912" cy="104"/>
                </a:xfrm>
                <a:custGeom>
                  <a:avLst/>
                  <a:gdLst>
                    <a:gd name="T0" fmla="*/ 2912 w 2912"/>
                    <a:gd name="T1" fmla="*/ 52 h 104"/>
                    <a:gd name="T2" fmla="*/ 2912 w 2912"/>
                    <a:gd name="T3" fmla="*/ 33 h 104"/>
                    <a:gd name="T4" fmla="*/ 2912 w 2912"/>
                    <a:gd name="T5" fmla="*/ 10 h 104"/>
                    <a:gd name="T6" fmla="*/ 2905 w 2912"/>
                    <a:gd name="T7" fmla="*/ 7 h 104"/>
                    <a:gd name="T8" fmla="*/ 2899 w 2912"/>
                    <a:gd name="T9" fmla="*/ 0 h 104"/>
                    <a:gd name="T10" fmla="*/ 2899 w 2912"/>
                    <a:gd name="T11" fmla="*/ 26 h 104"/>
                    <a:gd name="T12" fmla="*/ 2899 w 2912"/>
                    <a:gd name="T13" fmla="*/ 52 h 104"/>
                    <a:gd name="T14" fmla="*/ 2899 w 2912"/>
                    <a:gd name="T15" fmla="*/ 78 h 104"/>
                    <a:gd name="T16" fmla="*/ 2899 w 2912"/>
                    <a:gd name="T17" fmla="*/ 104 h 104"/>
                    <a:gd name="T18" fmla="*/ 2905 w 2912"/>
                    <a:gd name="T19" fmla="*/ 98 h 104"/>
                    <a:gd name="T20" fmla="*/ 2912 w 2912"/>
                    <a:gd name="T21" fmla="*/ 94 h 104"/>
                    <a:gd name="T22" fmla="*/ 2912 w 2912"/>
                    <a:gd name="T23" fmla="*/ 75 h 104"/>
                    <a:gd name="T24" fmla="*/ 2912 w 2912"/>
                    <a:gd name="T25" fmla="*/ 52 h 104"/>
                    <a:gd name="T26" fmla="*/ 0 w 2912"/>
                    <a:gd name="T27" fmla="*/ 10 h 104"/>
                    <a:gd name="T28" fmla="*/ 0 w 2912"/>
                    <a:gd name="T29" fmla="*/ 33 h 104"/>
                    <a:gd name="T30" fmla="*/ 0 w 2912"/>
                    <a:gd name="T31" fmla="*/ 52 h 104"/>
                    <a:gd name="T32" fmla="*/ 0 w 2912"/>
                    <a:gd name="T33" fmla="*/ 75 h 104"/>
                    <a:gd name="T34" fmla="*/ 0 w 2912"/>
                    <a:gd name="T35" fmla="*/ 94 h 104"/>
                    <a:gd name="T36" fmla="*/ 6 w 2912"/>
                    <a:gd name="T37" fmla="*/ 98 h 104"/>
                    <a:gd name="T38" fmla="*/ 13 w 2912"/>
                    <a:gd name="T39" fmla="*/ 104 h 104"/>
                    <a:gd name="T40" fmla="*/ 13 w 2912"/>
                    <a:gd name="T41" fmla="*/ 78 h 104"/>
                    <a:gd name="T42" fmla="*/ 13 w 2912"/>
                    <a:gd name="T43" fmla="*/ 52 h 104"/>
                    <a:gd name="T44" fmla="*/ 13 w 2912"/>
                    <a:gd name="T45" fmla="*/ 26 h 104"/>
                    <a:gd name="T46" fmla="*/ 13 w 2912"/>
                    <a:gd name="T47" fmla="*/ 0 h 104"/>
                    <a:gd name="T48" fmla="*/ 6 w 2912"/>
                    <a:gd name="T49" fmla="*/ 7 h 104"/>
                    <a:gd name="T50" fmla="*/ 0 w 2912"/>
                    <a:gd name="T51" fmla="*/ 10 h 10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912" h="104">
                      <a:moveTo>
                        <a:pt x="2912" y="52"/>
                      </a:moveTo>
                      <a:lnTo>
                        <a:pt x="2912" y="33"/>
                      </a:lnTo>
                      <a:lnTo>
                        <a:pt x="2912" y="10"/>
                      </a:lnTo>
                      <a:lnTo>
                        <a:pt x="2905" y="7"/>
                      </a:lnTo>
                      <a:lnTo>
                        <a:pt x="2899" y="0"/>
                      </a:lnTo>
                      <a:lnTo>
                        <a:pt x="2899" y="26"/>
                      </a:lnTo>
                      <a:lnTo>
                        <a:pt x="2899" y="52"/>
                      </a:lnTo>
                      <a:lnTo>
                        <a:pt x="2899" y="78"/>
                      </a:lnTo>
                      <a:lnTo>
                        <a:pt x="2899" y="104"/>
                      </a:lnTo>
                      <a:lnTo>
                        <a:pt x="2905" y="98"/>
                      </a:lnTo>
                      <a:lnTo>
                        <a:pt x="2912" y="94"/>
                      </a:lnTo>
                      <a:lnTo>
                        <a:pt x="2912" y="75"/>
                      </a:lnTo>
                      <a:lnTo>
                        <a:pt x="2912" y="52"/>
                      </a:lnTo>
                      <a:close/>
                      <a:moveTo>
                        <a:pt x="0" y="10"/>
                      </a:moveTo>
                      <a:lnTo>
                        <a:pt x="0" y="33"/>
                      </a:lnTo>
                      <a:lnTo>
                        <a:pt x="0" y="52"/>
                      </a:lnTo>
                      <a:lnTo>
                        <a:pt x="0" y="75"/>
                      </a:lnTo>
                      <a:lnTo>
                        <a:pt x="0" y="94"/>
                      </a:lnTo>
                      <a:lnTo>
                        <a:pt x="6" y="98"/>
                      </a:lnTo>
                      <a:lnTo>
                        <a:pt x="13" y="104"/>
                      </a:lnTo>
                      <a:lnTo>
                        <a:pt x="13" y="78"/>
                      </a:lnTo>
                      <a:lnTo>
                        <a:pt x="13" y="52"/>
                      </a:lnTo>
                      <a:lnTo>
                        <a:pt x="13" y="26"/>
                      </a:lnTo>
                      <a:lnTo>
                        <a:pt x="13" y="0"/>
                      </a:lnTo>
                      <a:lnTo>
                        <a:pt x="6" y="7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AD3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6" name="Freeform 298"/>
                <p:cNvSpPr>
                  <a:spLocks noEditPoints="1"/>
                </p:cNvSpPr>
                <p:nvPr/>
              </p:nvSpPr>
              <p:spPr bwMode="auto">
                <a:xfrm>
                  <a:off x="1576" y="2702"/>
                  <a:ext cx="2899" cy="110"/>
                </a:xfrm>
                <a:custGeom>
                  <a:avLst/>
                  <a:gdLst>
                    <a:gd name="T0" fmla="*/ 2899 w 2899"/>
                    <a:gd name="T1" fmla="*/ 55 h 110"/>
                    <a:gd name="T2" fmla="*/ 2899 w 2899"/>
                    <a:gd name="T3" fmla="*/ 33 h 110"/>
                    <a:gd name="T4" fmla="*/ 2899 w 2899"/>
                    <a:gd name="T5" fmla="*/ 10 h 110"/>
                    <a:gd name="T6" fmla="*/ 2893 w 2899"/>
                    <a:gd name="T7" fmla="*/ 3 h 110"/>
                    <a:gd name="T8" fmla="*/ 2886 w 2899"/>
                    <a:gd name="T9" fmla="*/ 0 h 110"/>
                    <a:gd name="T10" fmla="*/ 2886 w 2899"/>
                    <a:gd name="T11" fmla="*/ 29 h 110"/>
                    <a:gd name="T12" fmla="*/ 2886 w 2899"/>
                    <a:gd name="T13" fmla="*/ 55 h 110"/>
                    <a:gd name="T14" fmla="*/ 2886 w 2899"/>
                    <a:gd name="T15" fmla="*/ 84 h 110"/>
                    <a:gd name="T16" fmla="*/ 2886 w 2899"/>
                    <a:gd name="T17" fmla="*/ 110 h 110"/>
                    <a:gd name="T18" fmla="*/ 2893 w 2899"/>
                    <a:gd name="T19" fmla="*/ 107 h 110"/>
                    <a:gd name="T20" fmla="*/ 2899 w 2899"/>
                    <a:gd name="T21" fmla="*/ 101 h 110"/>
                    <a:gd name="T22" fmla="*/ 2899 w 2899"/>
                    <a:gd name="T23" fmla="*/ 78 h 110"/>
                    <a:gd name="T24" fmla="*/ 2899 w 2899"/>
                    <a:gd name="T25" fmla="*/ 55 h 110"/>
                    <a:gd name="T26" fmla="*/ 0 w 2899"/>
                    <a:gd name="T27" fmla="*/ 10 h 110"/>
                    <a:gd name="T28" fmla="*/ 0 w 2899"/>
                    <a:gd name="T29" fmla="*/ 33 h 110"/>
                    <a:gd name="T30" fmla="*/ 0 w 2899"/>
                    <a:gd name="T31" fmla="*/ 55 h 110"/>
                    <a:gd name="T32" fmla="*/ 0 w 2899"/>
                    <a:gd name="T33" fmla="*/ 78 h 110"/>
                    <a:gd name="T34" fmla="*/ 0 w 2899"/>
                    <a:gd name="T35" fmla="*/ 101 h 110"/>
                    <a:gd name="T36" fmla="*/ 7 w 2899"/>
                    <a:gd name="T37" fmla="*/ 107 h 110"/>
                    <a:gd name="T38" fmla="*/ 13 w 2899"/>
                    <a:gd name="T39" fmla="*/ 110 h 110"/>
                    <a:gd name="T40" fmla="*/ 13 w 2899"/>
                    <a:gd name="T41" fmla="*/ 84 h 110"/>
                    <a:gd name="T42" fmla="*/ 13 w 2899"/>
                    <a:gd name="T43" fmla="*/ 55 h 110"/>
                    <a:gd name="T44" fmla="*/ 13 w 2899"/>
                    <a:gd name="T45" fmla="*/ 29 h 110"/>
                    <a:gd name="T46" fmla="*/ 13 w 2899"/>
                    <a:gd name="T47" fmla="*/ 0 h 110"/>
                    <a:gd name="T48" fmla="*/ 7 w 2899"/>
                    <a:gd name="T49" fmla="*/ 3 h 110"/>
                    <a:gd name="T50" fmla="*/ 0 w 2899"/>
                    <a:gd name="T51" fmla="*/ 10 h 11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99" h="110">
                      <a:moveTo>
                        <a:pt x="2899" y="55"/>
                      </a:moveTo>
                      <a:lnTo>
                        <a:pt x="2899" y="33"/>
                      </a:lnTo>
                      <a:lnTo>
                        <a:pt x="2899" y="10"/>
                      </a:lnTo>
                      <a:lnTo>
                        <a:pt x="2893" y="3"/>
                      </a:lnTo>
                      <a:lnTo>
                        <a:pt x="2886" y="0"/>
                      </a:lnTo>
                      <a:lnTo>
                        <a:pt x="2886" y="29"/>
                      </a:lnTo>
                      <a:lnTo>
                        <a:pt x="2886" y="55"/>
                      </a:lnTo>
                      <a:lnTo>
                        <a:pt x="2886" y="84"/>
                      </a:lnTo>
                      <a:lnTo>
                        <a:pt x="2886" y="110"/>
                      </a:lnTo>
                      <a:lnTo>
                        <a:pt x="2893" y="107"/>
                      </a:lnTo>
                      <a:lnTo>
                        <a:pt x="2899" y="101"/>
                      </a:lnTo>
                      <a:lnTo>
                        <a:pt x="2899" y="78"/>
                      </a:lnTo>
                      <a:lnTo>
                        <a:pt x="2899" y="55"/>
                      </a:lnTo>
                      <a:close/>
                      <a:moveTo>
                        <a:pt x="0" y="10"/>
                      </a:moveTo>
                      <a:lnTo>
                        <a:pt x="0" y="33"/>
                      </a:lnTo>
                      <a:lnTo>
                        <a:pt x="0" y="55"/>
                      </a:lnTo>
                      <a:lnTo>
                        <a:pt x="0" y="78"/>
                      </a:lnTo>
                      <a:lnTo>
                        <a:pt x="0" y="101"/>
                      </a:lnTo>
                      <a:lnTo>
                        <a:pt x="7" y="107"/>
                      </a:lnTo>
                      <a:lnTo>
                        <a:pt x="13" y="110"/>
                      </a:lnTo>
                      <a:lnTo>
                        <a:pt x="13" y="84"/>
                      </a:lnTo>
                      <a:lnTo>
                        <a:pt x="13" y="55"/>
                      </a:lnTo>
                      <a:lnTo>
                        <a:pt x="13" y="29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AD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7" name="Freeform 299"/>
                <p:cNvSpPr>
                  <a:spLocks noEditPoints="1"/>
                </p:cNvSpPr>
                <p:nvPr/>
              </p:nvSpPr>
              <p:spPr bwMode="auto">
                <a:xfrm>
                  <a:off x="1583" y="2699"/>
                  <a:ext cx="2886" cy="116"/>
                </a:xfrm>
                <a:custGeom>
                  <a:avLst/>
                  <a:gdLst>
                    <a:gd name="T0" fmla="*/ 2886 w 2886"/>
                    <a:gd name="T1" fmla="*/ 58 h 116"/>
                    <a:gd name="T2" fmla="*/ 2886 w 2886"/>
                    <a:gd name="T3" fmla="*/ 32 h 116"/>
                    <a:gd name="T4" fmla="*/ 2886 w 2886"/>
                    <a:gd name="T5" fmla="*/ 6 h 116"/>
                    <a:gd name="T6" fmla="*/ 2879 w 2886"/>
                    <a:gd name="T7" fmla="*/ 3 h 116"/>
                    <a:gd name="T8" fmla="*/ 2873 w 2886"/>
                    <a:gd name="T9" fmla="*/ 0 h 116"/>
                    <a:gd name="T10" fmla="*/ 2873 w 2886"/>
                    <a:gd name="T11" fmla="*/ 29 h 116"/>
                    <a:gd name="T12" fmla="*/ 2876 w 2886"/>
                    <a:gd name="T13" fmla="*/ 58 h 116"/>
                    <a:gd name="T14" fmla="*/ 2873 w 2886"/>
                    <a:gd name="T15" fmla="*/ 87 h 116"/>
                    <a:gd name="T16" fmla="*/ 2873 w 2886"/>
                    <a:gd name="T17" fmla="*/ 116 h 116"/>
                    <a:gd name="T18" fmla="*/ 2879 w 2886"/>
                    <a:gd name="T19" fmla="*/ 113 h 116"/>
                    <a:gd name="T20" fmla="*/ 2886 w 2886"/>
                    <a:gd name="T21" fmla="*/ 110 h 116"/>
                    <a:gd name="T22" fmla="*/ 2886 w 2886"/>
                    <a:gd name="T23" fmla="*/ 84 h 116"/>
                    <a:gd name="T24" fmla="*/ 2886 w 2886"/>
                    <a:gd name="T25" fmla="*/ 58 h 116"/>
                    <a:gd name="T26" fmla="*/ 0 w 2886"/>
                    <a:gd name="T27" fmla="*/ 6 h 116"/>
                    <a:gd name="T28" fmla="*/ 0 w 2886"/>
                    <a:gd name="T29" fmla="*/ 32 h 116"/>
                    <a:gd name="T30" fmla="*/ 0 w 2886"/>
                    <a:gd name="T31" fmla="*/ 58 h 116"/>
                    <a:gd name="T32" fmla="*/ 0 w 2886"/>
                    <a:gd name="T33" fmla="*/ 84 h 116"/>
                    <a:gd name="T34" fmla="*/ 0 w 2886"/>
                    <a:gd name="T35" fmla="*/ 110 h 116"/>
                    <a:gd name="T36" fmla="*/ 6 w 2886"/>
                    <a:gd name="T37" fmla="*/ 113 h 116"/>
                    <a:gd name="T38" fmla="*/ 13 w 2886"/>
                    <a:gd name="T39" fmla="*/ 116 h 116"/>
                    <a:gd name="T40" fmla="*/ 13 w 2886"/>
                    <a:gd name="T41" fmla="*/ 87 h 116"/>
                    <a:gd name="T42" fmla="*/ 9 w 2886"/>
                    <a:gd name="T43" fmla="*/ 58 h 116"/>
                    <a:gd name="T44" fmla="*/ 13 w 2886"/>
                    <a:gd name="T45" fmla="*/ 29 h 116"/>
                    <a:gd name="T46" fmla="*/ 13 w 2886"/>
                    <a:gd name="T47" fmla="*/ 0 h 116"/>
                    <a:gd name="T48" fmla="*/ 6 w 2886"/>
                    <a:gd name="T49" fmla="*/ 3 h 116"/>
                    <a:gd name="T50" fmla="*/ 0 w 2886"/>
                    <a:gd name="T51" fmla="*/ 6 h 11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86" h="116">
                      <a:moveTo>
                        <a:pt x="2886" y="58"/>
                      </a:moveTo>
                      <a:lnTo>
                        <a:pt x="2886" y="32"/>
                      </a:lnTo>
                      <a:lnTo>
                        <a:pt x="2886" y="6"/>
                      </a:lnTo>
                      <a:lnTo>
                        <a:pt x="2879" y="3"/>
                      </a:lnTo>
                      <a:lnTo>
                        <a:pt x="2873" y="0"/>
                      </a:lnTo>
                      <a:lnTo>
                        <a:pt x="2873" y="29"/>
                      </a:lnTo>
                      <a:lnTo>
                        <a:pt x="2876" y="58"/>
                      </a:lnTo>
                      <a:lnTo>
                        <a:pt x="2873" y="87"/>
                      </a:lnTo>
                      <a:lnTo>
                        <a:pt x="2873" y="116"/>
                      </a:lnTo>
                      <a:lnTo>
                        <a:pt x="2879" y="113"/>
                      </a:lnTo>
                      <a:lnTo>
                        <a:pt x="2886" y="110"/>
                      </a:lnTo>
                      <a:lnTo>
                        <a:pt x="2886" y="84"/>
                      </a:lnTo>
                      <a:lnTo>
                        <a:pt x="2886" y="58"/>
                      </a:lnTo>
                      <a:close/>
                      <a:moveTo>
                        <a:pt x="0" y="6"/>
                      </a:moveTo>
                      <a:lnTo>
                        <a:pt x="0" y="32"/>
                      </a:lnTo>
                      <a:lnTo>
                        <a:pt x="0" y="58"/>
                      </a:lnTo>
                      <a:lnTo>
                        <a:pt x="0" y="84"/>
                      </a:lnTo>
                      <a:lnTo>
                        <a:pt x="0" y="110"/>
                      </a:lnTo>
                      <a:lnTo>
                        <a:pt x="6" y="113"/>
                      </a:lnTo>
                      <a:lnTo>
                        <a:pt x="13" y="116"/>
                      </a:lnTo>
                      <a:lnTo>
                        <a:pt x="13" y="87"/>
                      </a:lnTo>
                      <a:lnTo>
                        <a:pt x="9" y="58"/>
                      </a:lnTo>
                      <a:lnTo>
                        <a:pt x="13" y="29"/>
                      </a:lnTo>
                      <a:lnTo>
                        <a:pt x="13" y="0"/>
                      </a:lnTo>
                      <a:lnTo>
                        <a:pt x="6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AD2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8" name="Freeform 300"/>
                <p:cNvSpPr>
                  <a:spLocks noEditPoints="1"/>
                </p:cNvSpPr>
                <p:nvPr/>
              </p:nvSpPr>
              <p:spPr bwMode="auto">
                <a:xfrm>
                  <a:off x="1589" y="2696"/>
                  <a:ext cx="2873" cy="123"/>
                </a:xfrm>
                <a:custGeom>
                  <a:avLst/>
                  <a:gdLst>
                    <a:gd name="T0" fmla="*/ 2873 w 2873"/>
                    <a:gd name="T1" fmla="*/ 61 h 123"/>
                    <a:gd name="T2" fmla="*/ 2873 w 2873"/>
                    <a:gd name="T3" fmla="*/ 35 h 123"/>
                    <a:gd name="T4" fmla="*/ 2873 w 2873"/>
                    <a:gd name="T5" fmla="*/ 6 h 123"/>
                    <a:gd name="T6" fmla="*/ 2867 w 2873"/>
                    <a:gd name="T7" fmla="*/ 3 h 123"/>
                    <a:gd name="T8" fmla="*/ 2860 w 2873"/>
                    <a:gd name="T9" fmla="*/ 0 h 123"/>
                    <a:gd name="T10" fmla="*/ 2864 w 2873"/>
                    <a:gd name="T11" fmla="*/ 29 h 123"/>
                    <a:gd name="T12" fmla="*/ 2864 w 2873"/>
                    <a:gd name="T13" fmla="*/ 61 h 123"/>
                    <a:gd name="T14" fmla="*/ 2864 w 2873"/>
                    <a:gd name="T15" fmla="*/ 94 h 123"/>
                    <a:gd name="T16" fmla="*/ 2860 w 2873"/>
                    <a:gd name="T17" fmla="*/ 123 h 123"/>
                    <a:gd name="T18" fmla="*/ 2867 w 2873"/>
                    <a:gd name="T19" fmla="*/ 119 h 123"/>
                    <a:gd name="T20" fmla="*/ 2873 w 2873"/>
                    <a:gd name="T21" fmla="*/ 116 h 123"/>
                    <a:gd name="T22" fmla="*/ 2873 w 2873"/>
                    <a:gd name="T23" fmla="*/ 90 h 123"/>
                    <a:gd name="T24" fmla="*/ 2873 w 2873"/>
                    <a:gd name="T25" fmla="*/ 61 h 123"/>
                    <a:gd name="T26" fmla="*/ 0 w 2873"/>
                    <a:gd name="T27" fmla="*/ 6 h 123"/>
                    <a:gd name="T28" fmla="*/ 0 w 2873"/>
                    <a:gd name="T29" fmla="*/ 35 h 123"/>
                    <a:gd name="T30" fmla="*/ 0 w 2873"/>
                    <a:gd name="T31" fmla="*/ 61 h 123"/>
                    <a:gd name="T32" fmla="*/ 0 w 2873"/>
                    <a:gd name="T33" fmla="*/ 90 h 123"/>
                    <a:gd name="T34" fmla="*/ 0 w 2873"/>
                    <a:gd name="T35" fmla="*/ 116 h 123"/>
                    <a:gd name="T36" fmla="*/ 7 w 2873"/>
                    <a:gd name="T37" fmla="*/ 119 h 123"/>
                    <a:gd name="T38" fmla="*/ 13 w 2873"/>
                    <a:gd name="T39" fmla="*/ 123 h 123"/>
                    <a:gd name="T40" fmla="*/ 10 w 2873"/>
                    <a:gd name="T41" fmla="*/ 94 h 123"/>
                    <a:gd name="T42" fmla="*/ 10 w 2873"/>
                    <a:gd name="T43" fmla="*/ 61 h 123"/>
                    <a:gd name="T44" fmla="*/ 10 w 2873"/>
                    <a:gd name="T45" fmla="*/ 29 h 123"/>
                    <a:gd name="T46" fmla="*/ 13 w 2873"/>
                    <a:gd name="T47" fmla="*/ 0 h 123"/>
                    <a:gd name="T48" fmla="*/ 7 w 2873"/>
                    <a:gd name="T49" fmla="*/ 3 h 123"/>
                    <a:gd name="T50" fmla="*/ 0 w 2873"/>
                    <a:gd name="T51" fmla="*/ 6 h 12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73" h="123">
                      <a:moveTo>
                        <a:pt x="2873" y="61"/>
                      </a:moveTo>
                      <a:lnTo>
                        <a:pt x="2873" y="35"/>
                      </a:lnTo>
                      <a:lnTo>
                        <a:pt x="2873" y="6"/>
                      </a:lnTo>
                      <a:lnTo>
                        <a:pt x="2867" y="3"/>
                      </a:lnTo>
                      <a:lnTo>
                        <a:pt x="2860" y="0"/>
                      </a:lnTo>
                      <a:lnTo>
                        <a:pt x="2864" y="29"/>
                      </a:lnTo>
                      <a:lnTo>
                        <a:pt x="2864" y="61"/>
                      </a:lnTo>
                      <a:lnTo>
                        <a:pt x="2864" y="94"/>
                      </a:lnTo>
                      <a:lnTo>
                        <a:pt x="2860" y="123"/>
                      </a:lnTo>
                      <a:lnTo>
                        <a:pt x="2867" y="119"/>
                      </a:lnTo>
                      <a:lnTo>
                        <a:pt x="2873" y="116"/>
                      </a:lnTo>
                      <a:lnTo>
                        <a:pt x="2873" y="90"/>
                      </a:lnTo>
                      <a:lnTo>
                        <a:pt x="2873" y="61"/>
                      </a:lnTo>
                      <a:close/>
                      <a:moveTo>
                        <a:pt x="0" y="6"/>
                      </a:moveTo>
                      <a:lnTo>
                        <a:pt x="0" y="35"/>
                      </a:lnTo>
                      <a:lnTo>
                        <a:pt x="0" y="61"/>
                      </a:lnTo>
                      <a:lnTo>
                        <a:pt x="0" y="90"/>
                      </a:lnTo>
                      <a:lnTo>
                        <a:pt x="0" y="116"/>
                      </a:lnTo>
                      <a:lnTo>
                        <a:pt x="7" y="119"/>
                      </a:lnTo>
                      <a:lnTo>
                        <a:pt x="13" y="123"/>
                      </a:lnTo>
                      <a:lnTo>
                        <a:pt x="10" y="94"/>
                      </a:lnTo>
                      <a:lnTo>
                        <a:pt x="10" y="61"/>
                      </a:lnTo>
                      <a:lnTo>
                        <a:pt x="10" y="29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AD0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79" name="Freeform 301"/>
                <p:cNvSpPr>
                  <a:spLocks noEditPoints="1"/>
                </p:cNvSpPr>
                <p:nvPr/>
              </p:nvSpPr>
              <p:spPr bwMode="auto">
                <a:xfrm>
                  <a:off x="1592" y="2692"/>
                  <a:ext cx="2867" cy="130"/>
                </a:xfrm>
                <a:custGeom>
                  <a:avLst/>
                  <a:gdLst>
                    <a:gd name="T0" fmla="*/ 2867 w 2867"/>
                    <a:gd name="T1" fmla="*/ 65 h 130"/>
                    <a:gd name="T2" fmla="*/ 2864 w 2867"/>
                    <a:gd name="T3" fmla="*/ 36 h 130"/>
                    <a:gd name="T4" fmla="*/ 2864 w 2867"/>
                    <a:gd name="T5" fmla="*/ 7 h 130"/>
                    <a:gd name="T6" fmla="*/ 2857 w 2867"/>
                    <a:gd name="T7" fmla="*/ 4 h 130"/>
                    <a:gd name="T8" fmla="*/ 2851 w 2867"/>
                    <a:gd name="T9" fmla="*/ 0 h 130"/>
                    <a:gd name="T10" fmla="*/ 2854 w 2867"/>
                    <a:gd name="T11" fmla="*/ 33 h 130"/>
                    <a:gd name="T12" fmla="*/ 2854 w 2867"/>
                    <a:gd name="T13" fmla="*/ 65 h 130"/>
                    <a:gd name="T14" fmla="*/ 2854 w 2867"/>
                    <a:gd name="T15" fmla="*/ 98 h 130"/>
                    <a:gd name="T16" fmla="*/ 2851 w 2867"/>
                    <a:gd name="T17" fmla="*/ 130 h 130"/>
                    <a:gd name="T18" fmla="*/ 2857 w 2867"/>
                    <a:gd name="T19" fmla="*/ 127 h 130"/>
                    <a:gd name="T20" fmla="*/ 2864 w 2867"/>
                    <a:gd name="T21" fmla="*/ 123 h 130"/>
                    <a:gd name="T22" fmla="*/ 2864 w 2867"/>
                    <a:gd name="T23" fmla="*/ 94 h 130"/>
                    <a:gd name="T24" fmla="*/ 2867 w 2867"/>
                    <a:gd name="T25" fmla="*/ 65 h 130"/>
                    <a:gd name="T26" fmla="*/ 4 w 2867"/>
                    <a:gd name="T27" fmla="*/ 7 h 130"/>
                    <a:gd name="T28" fmla="*/ 4 w 2867"/>
                    <a:gd name="T29" fmla="*/ 36 h 130"/>
                    <a:gd name="T30" fmla="*/ 0 w 2867"/>
                    <a:gd name="T31" fmla="*/ 65 h 130"/>
                    <a:gd name="T32" fmla="*/ 4 w 2867"/>
                    <a:gd name="T33" fmla="*/ 94 h 130"/>
                    <a:gd name="T34" fmla="*/ 4 w 2867"/>
                    <a:gd name="T35" fmla="*/ 123 h 130"/>
                    <a:gd name="T36" fmla="*/ 10 w 2867"/>
                    <a:gd name="T37" fmla="*/ 127 h 130"/>
                    <a:gd name="T38" fmla="*/ 17 w 2867"/>
                    <a:gd name="T39" fmla="*/ 130 h 130"/>
                    <a:gd name="T40" fmla="*/ 13 w 2867"/>
                    <a:gd name="T41" fmla="*/ 98 h 130"/>
                    <a:gd name="T42" fmla="*/ 13 w 2867"/>
                    <a:gd name="T43" fmla="*/ 65 h 130"/>
                    <a:gd name="T44" fmla="*/ 13 w 2867"/>
                    <a:gd name="T45" fmla="*/ 33 h 130"/>
                    <a:gd name="T46" fmla="*/ 17 w 2867"/>
                    <a:gd name="T47" fmla="*/ 0 h 130"/>
                    <a:gd name="T48" fmla="*/ 10 w 2867"/>
                    <a:gd name="T49" fmla="*/ 4 h 130"/>
                    <a:gd name="T50" fmla="*/ 4 w 2867"/>
                    <a:gd name="T51" fmla="*/ 7 h 13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67" h="130">
                      <a:moveTo>
                        <a:pt x="2867" y="65"/>
                      </a:moveTo>
                      <a:lnTo>
                        <a:pt x="2864" y="36"/>
                      </a:lnTo>
                      <a:lnTo>
                        <a:pt x="2864" y="7"/>
                      </a:lnTo>
                      <a:lnTo>
                        <a:pt x="2857" y="4"/>
                      </a:lnTo>
                      <a:lnTo>
                        <a:pt x="2851" y="0"/>
                      </a:lnTo>
                      <a:lnTo>
                        <a:pt x="2854" y="33"/>
                      </a:lnTo>
                      <a:lnTo>
                        <a:pt x="2854" y="65"/>
                      </a:lnTo>
                      <a:lnTo>
                        <a:pt x="2854" y="98"/>
                      </a:lnTo>
                      <a:lnTo>
                        <a:pt x="2851" y="130"/>
                      </a:lnTo>
                      <a:lnTo>
                        <a:pt x="2857" y="127"/>
                      </a:lnTo>
                      <a:lnTo>
                        <a:pt x="2864" y="123"/>
                      </a:lnTo>
                      <a:lnTo>
                        <a:pt x="2864" y="94"/>
                      </a:lnTo>
                      <a:lnTo>
                        <a:pt x="2867" y="65"/>
                      </a:lnTo>
                      <a:close/>
                      <a:moveTo>
                        <a:pt x="4" y="7"/>
                      </a:moveTo>
                      <a:lnTo>
                        <a:pt x="4" y="36"/>
                      </a:lnTo>
                      <a:lnTo>
                        <a:pt x="0" y="65"/>
                      </a:lnTo>
                      <a:lnTo>
                        <a:pt x="4" y="94"/>
                      </a:lnTo>
                      <a:lnTo>
                        <a:pt x="4" y="123"/>
                      </a:lnTo>
                      <a:lnTo>
                        <a:pt x="10" y="127"/>
                      </a:lnTo>
                      <a:lnTo>
                        <a:pt x="17" y="130"/>
                      </a:lnTo>
                      <a:lnTo>
                        <a:pt x="13" y="98"/>
                      </a:lnTo>
                      <a:lnTo>
                        <a:pt x="13" y="65"/>
                      </a:lnTo>
                      <a:lnTo>
                        <a:pt x="13" y="33"/>
                      </a:lnTo>
                      <a:lnTo>
                        <a:pt x="17" y="0"/>
                      </a:lnTo>
                      <a:lnTo>
                        <a:pt x="10" y="4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FAD0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0" name="Freeform 302"/>
                <p:cNvSpPr>
                  <a:spLocks noEditPoints="1"/>
                </p:cNvSpPr>
                <p:nvPr/>
              </p:nvSpPr>
              <p:spPr bwMode="auto">
                <a:xfrm>
                  <a:off x="1599" y="2689"/>
                  <a:ext cx="2854" cy="136"/>
                </a:xfrm>
                <a:custGeom>
                  <a:avLst/>
                  <a:gdLst>
                    <a:gd name="T0" fmla="*/ 2854 w 2854"/>
                    <a:gd name="T1" fmla="*/ 68 h 136"/>
                    <a:gd name="T2" fmla="*/ 2854 w 2854"/>
                    <a:gd name="T3" fmla="*/ 36 h 136"/>
                    <a:gd name="T4" fmla="*/ 2850 w 2854"/>
                    <a:gd name="T5" fmla="*/ 7 h 136"/>
                    <a:gd name="T6" fmla="*/ 2847 w 2854"/>
                    <a:gd name="T7" fmla="*/ 3 h 136"/>
                    <a:gd name="T8" fmla="*/ 2841 w 2854"/>
                    <a:gd name="T9" fmla="*/ 0 h 136"/>
                    <a:gd name="T10" fmla="*/ 2841 w 2854"/>
                    <a:gd name="T11" fmla="*/ 33 h 136"/>
                    <a:gd name="T12" fmla="*/ 2841 w 2854"/>
                    <a:gd name="T13" fmla="*/ 68 h 136"/>
                    <a:gd name="T14" fmla="*/ 2841 w 2854"/>
                    <a:gd name="T15" fmla="*/ 104 h 136"/>
                    <a:gd name="T16" fmla="*/ 2841 w 2854"/>
                    <a:gd name="T17" fmla="*/ 136 h 136"/>
                    <a:gd name="T18" fmla="*/ 2847 w 2854"/>
                    <a:gd name="T19" fmla="*/ 133 h 136"/>
                    <a:gd name="T20" fmla="*/ 2850 w 2854"/>
                    <a:gd name="T21" fmla="*/ 130 h 136"/>
                    <a:gd name="T22" fmla="*/ 2854 w 2854"/>
                    <a:gd name="T23" fmla="*/ 101 h 136"/>
                    <a:gd name="T24" fmla="*/ 2854 w 2854"/>
                    <a:gd name="T25" fmla="*/ 68 h 136"/>
                    <a:gd name="T26" fmla="*/ 3 w 2854"/>
                    <a:gd name="T27" fmla="*/ 7 h 136"/>
                    <a:gd name="T28" fmla="*/ 0 w 2854"/>
                    <a:gd name="T29" fmla="*/ 36 h 136"/>
                    <a:gd name="T30" fmla="*/ 0 w 2854"/>
                    <a:gd name="T31" fmla="*/ 68 h 136"/>
                    <a:gd name="T32" fmla="*/ 0 w 2854"/>
                    <a:gd name="T33" fmla="*/ 101 h 136"/>
                    <a:gd name="T34" fmla="*/ 3 w 2854"/>
                    <a:gd name="T35" fmla="*/ 130 h 136"/>
                    <a:gd name="T36" fmla="*/ 10 w 2854"/>
                    <a:gd name="T37" fmla="*/ 133 h 136"/>
                    <a:gd name="T38" fmla="*/ 13 w 2854"/>
                    <a:gd name="T39" fmla="*/ 136 h 136"/>
                    <a:gd name="T40" fmla="*/ 13 w 2854"/>
                    <a:gd name="T41" fmla="*/ 104 h 136"/>
                    <a:gd name="T42" fmla="*/ 13 w 2854"/>
                    <a:gd name="T43" fmla="*/ 68 h 136"/>
                    <a:gd name="T44" fmla="*/ 13 w 2854"/>
                    <a:gd name="T45" fmla="*/ 33 h 136"/>
                    <a:gd name="T46" fmla="*/ 13 w 2854"/>
                    <a:gd name="T47" fmla="*/ 0 h 136"/>
                    <a:gd name="T48" fmla="*/ 10 w 2854"/>
                    <a:gd name="T49" fmla="*/ 3 h 136"/>
                    <a:gd name="T50" fmla="*/ 3 w 2854"/>
                    <a:gd name="T51" fmla="*/ 7 h 1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54" h="136">
                      <a:moveTo>
                        <a:pt x="2854" y="68"/>
                      </a:moveTo>
                      <a:lnTo>
                        <a:pt x="2854" y="36"/>
                      </a:lnTo>
                      <a:lnTo>
                        <a:pt x="2850" y="7"/>
                      </a:lnTo>
                      <a:lnTo>
                        <a:pt x="2847" y="3"/>
                      </a:lnTo>
                      <a:lnTo>
                        <a:pt x="2841" y="0"/>
                      </a:lnTo>
                      <a:lnTo>
                        <a:pt x="2841" y="33"/>
                      </a:lnTo>
                      <a:lnTo>
                        <a:pt x="2841" y="68"/>
                      </a:lnTo>
                      <a:lnTo>
                        <a:pt x="2841" y="104"/>
                      </a:lnTo>
                      <a:lnTo>
                        <a:pt x="2841" y="136"/>
                      </a:lnTo>
                      <a:lnTo>
                        <a:pt x="2847" y="133"/>
                      </a:lnTo>
                      <a:lnTo>
                        <a:pt x="2850" y="130"/>
                      </a:lnTo>
                      <a:lnTo>
                        <a:pt x="2854" y="101"/>
                      </a:lnTo>
                      <a:lnTo>
                        <a:pt x="2854" y="68"/>
                      </a:lnTo>
                      <a:close/>
                      <a:moveTo>
                        <a:pt x="3" y="7"/>
                      </a:moveTo>
                      <a:lnTo>
                        <a:pt x="0" y="36"/>
                      </a:lnTo>
                      <a:lnTo>
                        <a:pt x="0" y="68"/>
                      </a:lnTo>
                      <a:lnTo>
                        <a:pt x="0" y="101"/>
                      </a:lnTo>
                      <a:lnTo>
                        <a:pt x="3" y="130"/>
                      </a:lnTo>
                      <a:lnTo>
                        <a:pt x="10" y="133"/>
                      </a:lnTo>
                      <a:lnTo>
                        <a:pt x="13" y="136"/>
                      </a:lnTo>
                      <a:lnTo>
                        <a:pt x="13" y="104"/>
                      </a:lnTo>
                      <a:lnTo>
                        <a:pt x="13" y="68"/>
                      </a:lnTo>
                      <a:lnTo>
                        <a:pt x="13" y="33"/>
                      </a:lnTo>
                      <a:lnTo>
                        <a:pt x="13" y="0"/>
                      </a:lnTo>
                      <a:lnTo>
                        <a:pt x="10" y="3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ACF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1" name="Freeform 303"/>
                <p:cNvSpPr>
                  <a:spLocks noEditPoints="1"/>
                </p:cNvSpPr>
                <p:nvPr/>
              </p:nvSpPr>
              <p:spPr bwMode="auto">
                <a:xfrm>
                  <a:off x="1605" y="2686"/>
                  <a:ext cx="2841" cy="142"/>
                </a:xfrm>
                <a:custGeom>
                  <a:avLst/>
                  <a:gdLst>
                    <a:gd name="T0" fmla="*/ 2841 w 2841"/>
                    <a:gd name="T1" fmla="*/ 71 h 142"/>
                    <a:gd name="T2" fmla="*/ 2841 w 2841"/>
                    <a:gd name="T3" fmla="*/ 39 h 142"/>
                    <a:gd name="T4" fmla="*/ 2838 w 2841"/>
                    <a:gd name="T5" fmla="*/ 6 h 142"/>
                    <a:gd name="T6" fmla="*/ 2835 w 2841"/>
                    <a:gd name="T7" fmla="*/ 3 h 142"/>
                    <a:gd name="T8" fmla="*/ 2828 w 2841"/>
                    <a:gd name="T9" fmla="*/ 0 h 142"/>
                    <a:gd name="T10" fmla="*/ 2828 w 2841"/>
                    <a:gd name="T11" fmla="*/ 36 h 142"/>
                    <a:gd name="T12" fmla="*/ 2828 w 2841"/>
                    <a:gd name="T13" fmla="*/ 71 h 142"/>
                    <a:gd name="T14" fmla="*/ 2828 w 2841"/>
                    <a:gd name="T15" fmla="*/ 107 h 142"/>
                    <a:gd name="T16" fmla="*/ 2828 w 2841"/>
                    <a:gd name="T17" fmla="*/ 142 h 142"/>
                    <a:gd name="T18" fmla="*/ 2835 w 2841"/>
                    <a:gd name="T19" fmla="*/ 139 h 142"/>
                    <a:gd name="T20" fmla="*/ 2838 w 2841"/>
                    <a:gd name="T21" fmla="*/ 136 h 142"/>
                    <a:gd name="T22" fmla="*/ 2841 w 2841"/>
                    <a:gd name="T23" fmla="*/ 104 h 142"/>
                    <a:gd name="T24" fmla="*/ 2841 w 2841"/>
                    <a:gd name="T25" fmla="*/ 71 h 142"/>
                    <a:gd name="T26" fmla="*/ 4 w 2841"/>
                    <a:gd name="T27" fmla="*/ 6 h 142"/>
                    <a:gd name="T28" fmla="*/ 0 w 2841"/>
                    <a:gd name="T29" fmla="*/ 39 h 142"/>
                    <a:gd name="T30" fmla="*/ 0 w 2841"/>
                    <a:gd name="T31" fmla="*/ 71 h 142"/>
                    <a:gd name="T32" fmla="*/ 0 w 2841"/>
                    <a:gd name="T33" fmla="*/ 104 h 142"/>
                    <a:gd name="T34" fmla="*/ 4 w 2841"/>
                    <a:gd name="T35" fmla="*/ 136 h 142"/>
                    <a:gd name="T36" fmla="*/ 7 w 2841"/>
                    <a:gd name="T37" fmla="*/ 139 h 142"/>
                    <a:gd name="T38" fmla="*/ 13 w 2841"/>
                    <a:gd name="T39" fmla="*/ 142 h 142"/>
                    <a:gd name="T40" fmla="*/ 13 w 2841"/>
                    <a:gd name="T41" fmla="*/ 107 h 142"/>
                    <a:gd name="T42" fmla="*/ 13 w 2841"/>
                    <a:gd name="T43" fmla="*/ 71 h 142"/>
                    <a:gd name="T44" fmla="*/ 13 w 2841"/>
                    <a:gd name="T45" fmla="*/ 36 h 142"/>
                    <a:gd name="T46" fmla="*/ 13 w 2841"/>
                    <a:gd name="T47" fmla="*/ 0 h 142"/>
                    <a:gd name="T48" fmla="*/ 7 w 2841"/>
                    <a:gd name="T49" fmla="*/ 3 h 142"/>
                    <a:gd name="T50" fmla="*/ 4 w 2841"/>
                    <a:gd name="T51" fmla="*/ 6 h 14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41" h="142">
                      <a:moveTo>
                        <a:pt x="2841" y="71"/>
                      </a:moveTo>
                      <a:lnTo>
                        <a:pt x="2841" y="39"/>
                      </a:lnTo>
                      <a:lnTo>
                        <a:pt x="2838" y="6"/>
                      </a:lnTo>
                      <a:lnTo>
                        <a:pt x="2835" y="3"/>
                      </a:lnTo>
                      <a:lnTo>
                        <a:pt x="2828" y="0"/>
                      </a:lnTo>
                      <a:lnTo>
                        <a:pt x="2828" y="36"/>
                      </a:lnTo>
                      <a:lnTo>
                        <a:pt x="2828" y="71"/>
                      </a:lnTo>
                      <a:lnTo>
                        <a:pt x="2828" y="107"/>
                      </a:lnTo>
                      <a:lnTo>
                        <a:pt x="2828" y="142"/>
                      </a:lnTo>
                      <a:lnTo>
                        <a:pt x="2835" y="139"/>
                      </a:lnTo>
                      <a:lnTo>
                        <a:pt x="2838" y="136"/>
                      </a:lnTo>
                      <a:lnTo>
                        <a:pt x="2841" y="104"/>
                      </a:lnTo>
                      <a:lnTo>
                        <a:pt x="2841" y="71"/>
                      </a:lnTo>
                      <a:close/>
                      <a:moveTo>
                        <a:pt x="4" y="6"/>
                      </a:moveTo>
                      <a:lnTo>
                        <a:pt x="0" y="39"/>
                      </a:lnTo>
                      <a:lnTo>
                        <a:pt x="0" y="71"/>
                      </a:lnTo>
                      <a:lnTo>
                        <a:pt x="0" y="104"/>
                      </a:lnTo>
                      <a:lnTo>
                        <a:pt x="4" y="136"/>
                      </a:lnTo>
                      <a:lnTo>
                        <a:pt x="7" y="139"/>
                      </a:lnTo>
                      <a:lnTo>
                        <a:pt x="13" y="142"/>
                      </a:lnTo>
                      <a:lnTo>
                        <a:pt x="13" y="107"/>
                      </a:lnTo>
                      <a:lnTo>
                        <a:pt x="13" y="71"/>
                      </a:lnTo>
                      <a:lnTo>
                        <a:pt x="13" y="36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FACE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2" name="Freeform 304"/>
                <p:cNvSpPr>
                  <a:spLocks noEditPoints="1"/>
                </p:cNvSpPr>
                <p:nvPr/>
              </p:nvSpPr>
              <p:spPr bwMode="auto">
                <a:xfrm>
                  <a:off x="1612" y="2683"/>
                  <a:ext cx="2828" cy="149"/>
                </a:xfrm>
                <a:custGeom>
                  <a:avLst/>
                  <a:gdLst>
                    <a:gd name="T0" fmla="*/ 2828 w 2828"/>
                    <a:gd name="T1" fmla="*/ 74 h 149"/>
                    <a:gd name="T2" fmla="*/ 2828 w 2828"/>
                    <a:gd name="T3" fmla="*/ 39 h 149"/>
                    <a:gd name="T4" fmla="*/ 2828 w 2828"/>
                    <a:gd name="T5" fmla="*/ 6 h 149"/>
                    <a:gd name="T6" fmla="*/ 2821 w 2828"/>
                    <a:gd name="T7" fmla="*/ 3 h 149"/>
                    <a:gd name="T8" fmla="*/ 2815 w 2828"/>
                    <a:gd name="T9" fmla="*/ 0 h 149"/>
                    <a:gd name="T10" fmla="*/ 2815 w 2828"/>
                    <a:gd name="T11" fmla="*/ 39 h 149"/>
                    <a:gd name="T12" fmla="*/ 2818 w 2828"/>
                    <a:gd name="T13" fmla="*/ 74 h 149"/>
                    <a:gd name="T14" fmla="*/ 2815 w 2828"/>
                    <a:gd name="T15" fmla="*/ 113 h 149"/>
                    <a:gd name="T16" fmla="*/ 2815 w 2828"/>
                    <a:gd name="T17" fmla="*/ 149 h 149"/>
                    <a:gd name="T18" fmla="*/ 2821 w 2828"/>
                    <a:gd name="T19" fmla="*/ 145 h 149"/>
                    <a:gd name="T20" fmla="*/ 2828 w 2828"/>
                    <a:gd name="T21" fmla="*/ 142 h 149"/>
                    <a:gd name="T22" fmla="*/ 2828 w 2828"/>
                    <a:gd name="T23" fmla="*/ 110 h 149"/>
                    <a:gd name="T24" fmla="*/ 2828 w 2828"/>
                    <a:gd name="T25" fmla="*/ 74 h 149"/>
                    <a:gd name="T26" fmla="*/ 0 w 2828"/>
                    <a:gd name="T27" fmla="*/ 6 h 149"/>
                    <a:gd name="T28" fmla="*/ 0 w 2828"/>
                    <a:gd name="T29" fmla="*/ 39 h 149"/>
                    <a:gd name="T30" fmla="*/ 0 w 2828"/>
                    <a:gd name="T31" fmla="*/ 74 h 149"/>
                    <a:gd name="T32" fmla="*/ 0 w 2828"/>
                    <a:gd name="T33" fmla="*/ 110 h 149"/>
                    <a:gd name="T34" fmla="*/ 0 w 2828"/>
                    <a:gd name="T35" fmla="*/ 142 h 149"/>
                    <a:gd name="T36" fmla="*/ 6 w 2828"/>
                    <a:gd name="T37" fmla="*/ 145 h 149"/>
                    <a:gd name="T38" fmla="*/ 13 w 2828"/>
                    <a:gd name="T39" fmla="*/ 149 h 149"/>
                    <a:gd name="T40" fmla="*/ 13 w 2828"/>
                    <a:gd name="T41" fmla="*/ 113 h 149"/>
                    <a:gd name="T42" fmla="*/ 13 w 2828"/>
                    <a:gd name="T43" fmla="*/ 74 h 149"/>
                    <a:gd name="T44" fmla="*/ 13 w 2828"/>
                    <a:gd name="T45" fmla="*/ 39 h 149"/>
                    <a:gd name="T46" fmla="*/ 13 w 2828"/>
                    <a:gd name="T47" fmla="*/ 0 h 149"/>
                    <a:gd name="T48" fmla="*/ 6 w 2828"/>
                    <a:gd name="T49" fmla="*/ 3 h 149"/>
                    <a:gd name="T50" fmla="*/ 0 w 2828"/>
                    <a:gd name="T51" fmla="*/ 6 h 14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28" h="149">
                      <a:moveTo>
                        <a:pt x="2828" y="74"/>
                      </a:moveTo>
                      <a:lnTo>
                        <a:pt x="2828" y="39"/>
                      </a:lnTo>
                      <a:lnTo>
                        <a:pt x="2828" y="6"/>
                      </a:lnTo>
                      <a:lnTo>
                        <a:pt x="2821" y="3"/>
                      </a:lnTo>
                      <a:lnTo>
                        <a:pt x="2815" y="0"/>
                      </a:lnTo>
                      <a:lnTo>
                        <a:pt x="2815" y="39"/>
                      </a:lnTo>
                      <a:lnTo>
                        <a:pt x="2818" y="74"/>
                      </a:lnTo>
                      <a:lnTo>
                        <a:pt x="2815" y="113"/>
                      </a:lnTo>
                      <a:lnTo>
                        <a:pt x="2815" y="149"/>
                      </a:lnTo>
                      <a:lnTo>
                        <a:pt x="2821" y="145"/>
                      </a:lnTo>
                      <a:lnTo>
                        <a:pt x="2828" y="142"/>
                      </a:lnTo>
                      <a:lnTo>
                        <a:pt x="2828" y="110"/>
                      </a:lnTo>
                      <a:lnTo>
                        <a:pt x="2828" y="74"/>
                      </a:lnTo>
                      <a:close/>
                      <a:moveTo>
                        <a:pt x="0" y="6"/>
                      </a:moveTo>
                      <a:lnTo>
                        <a:pt x="0" y="39"/>
                      </a:lnTo>
                      <a:lnTo>
                        <a:pt x="0" y="74"/>
                      </a:lnTo>
                      <a:lnTo>
                        <a:pt x="0" y="110"/>
                      </a:lnTo>
                      <a:lnTo>
                        <a:pt x="0" y="142"/>
                      </a:lnTo>
                      <a:lnTo>
                        <a:pt x="6" y="145"/>
                      </a:lnTo>
                      <a:lnTo>
                        <a:pt x="13" y="149"/>
                      </a:lnTo>
                      <a:lnTo>
                        <a:pt x="13" y="113"/>
                      </a:lnTo>
                      <a:lnTo>
                        <a:pt x="13" y="74"/>
                      </a:lnTo>
                      <a:lnTo>
                        <a:pt x="13" y="39"/>
                      </a:lnTo>
                      <a:lnTo>
                        <a:pt x="13" y="0"/>
                      </a:lnTo>
                      <a:lnTo>
                        <a:pt x="6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9CD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3" name="Freeform 305"/>
                <p:cNvSpPr>
                  <a:spLocks noEditPoints="1"/>
                </p:cNvSpPr>
                <p:nvPr/>
              </p:nvSpPr>
              <p:spPr bwMode="auto">
                <a:xfrm>
                  <a:off x="1618" y="2680"/>
                  <a:ext cx="2815" cy="155"/>
                </a:xfrm>
                <a:custGeom>
                  <a:avLst/>
                  <a:gdLst>
                    <a:gd name="T0" fmla="*/ 2815 w 2815"/>
                    <a:gd name="T1" fmla="*/ 77 h 155"/>
                    <a:gd name="T2" fmla="*/ 2815 w 2815"/>
                    <a:gd name="T3" fmla="*/ 42 h 155"/>
                    <a:gd name="T4" fmla="*/ 2815 w 2815"/>
                    <a:gd name="T5" fmla="*/ 6 h 155"/>
                    <a:gd name="T6" fmla="*/ 2809 w 2815"/>
                    <a:gd name="T7" fmla="*/ 3 h 155"/>
                    <a:gd name="T8" fmla="*/ 2802 w 2815"/>
                    <a:gd name="T9" fmla="*/ 0 h 155"/>
                    <a:gd name="T10" fmla="*/ 2806 w 2815"/>
                    <a:gd name="T11" fmla="*/ 38 h 155"/>
                    <a:gd name="T12" fmla="*/ 2806 w 2815"/>
                    <a:gd name="T13" fmla="*/ 77 h 155"/>
                    <a:gd name="T14" fmla="*/ 2806 w 2815"/>
                    <a:gd name="T15" fmla="*/ 116 h 155"/>
                    <a:gd name="T16" fmla="*/ 2802 w 2815"/>
                    <a:gd name="T17" fmla="*/ 155 h 155"/>
                    <a:gd name="T18" fmla="*/ 2809 w 2815"/>
                    <a:gd name="T19" fmla="*/ 152 h 155"/>
                    <a:gd name="T20" fmla="*/ 2815 w 2815"/>
                    <a:gd name="T21" fmla="*/ 148 h 155"/>
                    <a:gd name="T22" fmla="*/ 2815 w 2815"/>
                    <a:gd name="T23" fmla="*/ 113 h 155"/>
                    <a:gd name="T24" fmla="*/ 2815 w 2815"/>
                    <a:gd name="T25" fmla="*/ 77 h 155"/>
                    <a:gd name="T26" fmla="*/ 0 w 2815"/>
                    <a:gd name="T27" fmla="*/ 6 h 155"/>
                    <a:gd name="T28" fmla="*/ 0 w 2815"/>
                    <a:gd name="T29" fmla="*/ 42 h 155"/>
                    <a:gd name="T30" fmla="*/ 0 w 2815"/>
                    <a:gd name="T31" fmla="*/ 77 h 155"/>
                    <a:gd name="T32" fmla="*/ 0 w 2815"/>
                    <a:gd name="T33" fmla="*/ 113 h 155"/>
                    <a:gd name="T34" fmla="*/ 0 w 2815"/>
                    <a:gd name="T35" fmla="*/ 148 h 155"/>
                    <a:gd name="T36" fmla="*/ 7 w 2815"/>
                    <a:gd name="T37" fmla="*/ 152 h 155"/>
                    <a:gd name="T38" fmla="*/ 13 w 2815"/>
                    <a:gd name="T39" fmla="*/ 155 h 155"/>
                    <a:gd name="T40" fmla="*/ 10 w 2815"/>
                    <a:gd name="T41" fmla="*/ 116 h 155"/>
                    <a:gd name="T42" fmla="*/ 10 w 2815"/>
                    <a:gd name="T43" fmla="*/ 77 h 155"/>
                    <a:gd name="T44" fmla="*/ 10 w 2815"/>
                    <a:gd name="T45" fmla="*/ 38 h 155"/>
                    <a:gd name="T46" fmla="*/ 13 w 2815"/>
                    <a:gd name="T47" fmla="*/ 0 h 155"/>
                    <a:gd name="T48" fmla="*/ 7 w 2815"/>
                    <a:gd name="T49" fmla="*/ 3 h 155"/>
                    <a:gd name="T50" fmla="*/ 0 w 2815"/>
                    <a:gd name="T51" fmla="*/ 6 h 15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15" h="155">
                      <a:moveTo>
                        <a:pt x="2815" y="77"/>
                      </a:moveTo>
                      <a:lnTo>
                        <a:pt x="2815" y="42"/>
                      </a:lnTo>
                      <a:lnTo>
                        <a:pt x="2815" y="6"/>
                      </a:lnTo>
                      <a:lnTo>
                        <a:pt x="2809" y="3"/>
                      </a:lnTo>
                      <a:lnTo>
                        <a:pt x="2802" y="0"/>
                      </a:lnTo>
                      <a:lnTo>
                        <a:pt x="2806" y="38"/>
                      </a:lnTo>
                      <a:lnTo>
                        <a:pt x="2806" y="77"/>
                      </a:lnTo>
                      <a:lnTo>
                        <a:pt x="2806" y="116"/>
                      </a:lnTo>
                      <a:lnTo>
                        <a:pt x="2802" y="155"/>
                      </a:lnTo>
                      <a:lnTo>
                        <a:pt x="2809" y="152"/>
                      </a:lnTo>
                      <a:lnTo>
                        <a:pt x="2815" y="148"/>
                      </a:lnTo>
                      <a:lnTo>
                        <a:pt x="2815" y="113"/>
                      </a:lnTo>
                      <a:lnTo>
                        <a:pt x="2815" y="77"/>
                      </a:lnTo>
                      <a:close/>
                      <a:moveTo>
                        <a:pt x="0" y="6"/>
                      </a:moveTo>
                      <a:lnTo>
                        <a:pt x="0" y="42"/>
                      </a:lnTo>
                      <a:lnTo>
                        <a:pt x="0" y="77"/>
                      </a:lnTo>
                      <a:lnTo>
                        <a:pt x="0" y="113"/>
                      </a:lnTo>
                      <a:lnTo>
                        <a:pt x="0" y="148"/>
                      </a:lnTo>
                      <a:lnTo>
                        <a:pt x="7" y="152"/>
                      </a:lnTo>
                      <a:lnTo>
                        <a:pt x="13" y="155"/>
                      </a:lnTo>
                      <a:lnTo>
                        <a:pt x="10" y="116"/>
                      </a:lnTo>
                      <a:lnTo>
                        <a:pt x="10" y="77"/>
                      </a:lnTo>
                      <a:lnTo>
                        <a:pt x="10" y="38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9CC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4" name="Freeform 306"/>
                <p:cNvSpPr>
                  <a:spLocks noEditPoints="1"/>
                </p:cNvSpPr>
                <p:nvPr/>
              </p:nvSpPr>
              <p:spPr bwMode="auto">
                <a:xfrm>
                  <a:off x="1625" y="2676"/>
                  <a:ext cx="2805" cy="162"/>
                </a:xfrm>
                <a:custGeom>
                  <a:avLst/>
                  <a:gdLst>
                    <a:gd name="T0" fmla="*/ 2805 w 2805"/>
                    <a:gd name="T1" fmla="*/ 81 h 162"/>
                    <a:gd name="T2" fmla="*/ 2802 w 2805"/>
                    <a:gd name="T3" fmla="*/ 46 h 162"/>
                    <a:gd name="T4" fmla="*/ 2802 w 2805"/>
                    <a:gd name="T5" fmla="*/ 7 h 162"/>
                    <a:gd name="T6" fmla="*/ 2795 w 2805"/>
                    <a:gd name="T7" fmla="*/ 4 h 162"/>
                    <a:gd name="T8" fmla="*/ 2789 w 2805"/>
                    <a:gd name="T9" fmla="*/ 0 h 162"/>
                    <a:gd name="T10" fmla="*/ 2792 w 2805"/>
                    <a:gd name="T11" fmla="*/ 42 h 162"/>
                    <a:gd name="T12" fmla="*/ 2792 w 2805"/>
                    <a:gd name="T13" fmla="*/ 81 h 162"/>
                    <a:gd name="T14" fmla="*/ 2792 w 2805"/>
                    <a:gd name="T15" fmla="*/ 120 h 162"/>
                    <a:gd name="T16" fmla="*/ 2789 w 2805"/>
                    <a:gd name="T17" fmla="*/ 162 h 162"/>
                    <a:gd name="T18" fmla="*/ 2795 w 2805"/>
                    <a:gd name="T19" fmla="*/ 159 h 162"/>
                    <a:gd name="T20" fmla="*/ 2802 w 2805"/>
                    <a:gd name="T21" fmla="*/ 156 h 162"/>
                    <a:gd name="T22" fmla="*/ 2802 w 2805"/>
                    <a:gd name="T23" fmla="*/ 120 h 162"/>
                    <a:gd name="T24" fmla="*/ 2805 w 2805"/>
                    <a:gd name="T25" fmla="*/ 81 h 162"/>
                    <a:gd name="T26" fmla="*/ 0 w 2805"/>
                    <a:gd name="T27" fmla="*/ 7 h 162"/>
                    <a:gd name="T28" fmla="*/ 0 w 2805"/>
                    <a:gd name="T29" fmla="*/ 46 h 162"/>
                    <a:gd name="T30" fmla="*/ 0 w 2805"/>
                    <a:gd name="T31" fmla="*/ 81 h 162"/>
                    <a:gd name="T32" fmla="*/ 0 w 2805"/>
                    <a:gd name="T33" fmla="*/ 120 h 162"/>
                    <a:gd name="T34" fmla="*/ 0 w 2805"/>
                    <a:gd name="T35" fmla="*/ 156 h 162"/>
                    <a:gd name="T36" fmla="*/ 6 w 2805"/>
                    <a:gd name="T37" fmla="*/ 159 h 162"/>
                    <a:gd name="T38" fmla="*/ 13 w 2805"/>
                    <a:gd name="T39" fmla="*/ 162 h 162"/>
                    <a:gd name="T40" fmla="*/ 9 w 2805"/>
                    <a:gd name="T41" fmla="*/ 120 h 162"/>
                    <a:gd name="T42" fmla="*/ 9 w 2805"/>
                    <a:gd name="T43" fmla="*/ 81 h 162"/>
                    <a:gd name="T44" fmla="*/ 9 w 2805"/>
                    <a:gd name="T45" fmla="*/ 42 h 162"/>
                    <a:gd name="T46" fmla="*/ 13 w 2805"/>
                    <a:gd name="T47" fmla="*/ 0 h 162"/>
                    <a:gd name="T48" fmla="*/ 6 w 2805"/>
                    <a:gd name="T49" fmla="*/ 4 h 162"/>
                    <a:gd name="T50" fmla="*/ 0 w 2805"/>
                    <a:gd name="T51" fmla="*/ 7 h 16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805" h="162">
                      <a:moveTo>
                        <a:pt x="2805" y="81"/>
                      </a:moveTo>
                      <a:lnTo>
                        <a:pt x="2802" y="46"/>
                      </a:lnTo>
                      <a:lnTo>
                        <a:pt x="2802" y="7"/>
                      </a:lnTo>
                      <a:lnTo>
                        <a:pt x="2795" y="4"/>
                      </a:lnTo>
                      <a:lnTo>
                        <a:pt x="2789" y="0"/>
                      </a:lnTo>
                      <a:lnTo>
                        <a:pt x="2792" y="42"/>
                      </a:lnTo>
                      <a:lnTo>
                        <a:pt x="2792" y="81"/>
                      </a:lnTo>
                      <a:lnTo>
                        <a:pt x="2792" y="120"/>
                      </a:lnTo>
                      <a:lnTo>
                        <a:pt x="2789" y="162"/>
                      </a:lnTo>
                      <a:lnTo>
                        <a:pt x="2795" y="159"/>
                      </a:lnTo>
                      <a:lnTo>
                        <a:pt x="2802" y="156"/>
                      </a:lnTo>
                      <a:lnTo>
                        <a:pt x="2802" y="120"/>
                      </a:lnTo>
                      <a:lnTo>
                        <a:pt x="2805" y="81"/>
                      </a:lnTo>
                      <a:close/>
                      <a:moveTo>
                        <a:pt x="0" y="7"/>
                      </a:moveTo>
                      <a:lnTo>
                        <a:pt x="0" y="46"/>
                      </a:lnTo>
                      <a:lnTo>
                        <a:pt x="0" y="81"/>
                      </a:lnTo>
                      <a:lnTo>
                        <a:pt x="0" y="120"/>
                      </a:lnTo>
                      <a:lnTo>
                        <a:pt x="0" y="156"/>
                      </a:lnTo>
                      <a:lnTo>
                        <a:pt x="6" y="159"/>
                      </a:lnTo>
                      <a:lnTo>
                        <a:pt x="13" y="162"/>
                      </a:lnTo>
                      <a:lnTo>
                        <a:pt x="9" y="120"/>
                      </a:lnTo>
                      <a:lnTo>
                        <a:pt x="9" y="81"/>
                      </a:lnTo>
                      <a:lnTo>
                        <a:pt x="9" y="42"/>
                      </a:lnTo>
                      <a:lnTo>
                        <a:pt x="13" y="0"/>
                      </a:lnTo>
                      <a:lnTo>
                        <a:pt x="6" y="4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9CC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5" name="Freeform 307"/>
                <p:cNvSpPr>
                  <a:spLocks noEditPoints="1"/>
                </p:cNvSpPr>
                <p:nvPr/>
              </p:nvSpPr>
              <p:spPr bwMode="auto">
                <a:xfrm>
                  <a:off x="1628" y="2676"/>
                  <a:ext cx="2796" cy="165"/>
                </a:xfrm>
                <a:custGeom>
                  <a:avLst/>
                  <a:gdLst>
                    <a:gd name="T0" fmla="*/ 2796 w 2796"/>
                    <a:gd name="T1" fmla="*/ 81 h 165"/>
                    <a:gd name="T2" fmla="*/ 2796 w 2796"/>
                    <a:gd name="T3" fmla="*/ 42 h 165"/>
                    <a:gd name="T4" fmla="*/ 2792 w 2796"/>
                    <a:gd name="T5" fmla="*/ 4 h 165"/>
                    <a:gd name="T6" fmla="*/ 2786 w 2796"/>
                    <a:gd name="T7" fmla="*/ 0 h 165"/>
                    <a:gd name="T8" fmla="*/ 2779 w 2796"/>
                    <a:gd name="T9" fmla="*/ 0 h 165"/>
                    <a:gd name="T10" fmla="*/ 2783 w 2796"/>
                    <a:gd name="T11" fmla="*/ 39 h 165"/>
                    <a:gd name="T12" fmla="*/ 2783 w 2796"/>
                    <a:gd name="T13" fmla="*/ 81 h 165"/>
                    <a:gd name="T14" fmla="*/ 2783 w 2796"/>
                    <a:gd name="T15" fmla="*/ 123 h 165"/>
                    <a:gd name="T16" fmla="*/ 2779 w 2796"/>
                    <a:gd name="T17" fmla="*/ 165 h 165"/>
                    <a:gd name="T18" fmla="*/ 2786 w 2796"/>
                    <a:gd name="T19" fmla="*/ 162 h 165"/>
                    <a:gd name="T20" fmla="*/ 2792 w 2796"/>
                    <a:gd name="T21" fmla="*/ 159 h 165"/>
                    <a:gd name="T22" fmla="*/ 2796 w 2796"/>
                    <a:gd name="T23" fmla="*/ 120 h 165"/>
                    <a:gd name="T24" fmla="*/ 2796 w 2796"/>
                    <a:gd name="T25" fmla="*/ 81 h 165"/>
                    <a:gd name="T26" fmla="*/ 3 w 2796"/>
                    <a:gd name="T27" fmla="*/ 4 h 165"/>
                    <a:gd name="T28" fmla="*/ 0 w 2796"/>
                    <a:gd name="T29" fmla="*/ 42 h 165"/>
                    <a:gd name="T30" fmla="*/ 0 w 2796"/>
                    <a:gd name="T31" fmla="*/ 81 h 165"/>
                    <a:gd name="T32" fmla="*/ 0 w 2796"/>
                    <a:gd name="T33" fmla="*/ 120 h 165"/>
                    <a:gd name="T34" fmla="*/ 3 w 2796"/>
                    <a:gd name="T35" fmla="*/ 159 h 165"/>
                    <a:gd name="T36" fmla="*/ 10 w 2796"/>
                    <a:gd name="T37" fmla="*/ 162 h 165"/>
                    <a:gd name="T38" fmla="*/ 16 w 2796"/>
                    <a:gd name="T39" fmla="*/ 165 h 165"/>
                    <a:gd name="T40" fmla="*/ 13 w 2796"/>
                    <a:gd name="T41" fmla="*/ 123 h 165"/>
                    <a:gd name="T42" fmla="*/ 13 w 2796"/>
                    <a:gd name="T43" fmla="*/ 81 h 165"/>
                    <a:gd name="T44" fmla="*/ 13 w 2796"/>
                    <a:gd name="T45" fmla="*/ 39 h 165"/>
                    <a:gd name="T46" fmla="*/ 16 w 2796"/>
                    <a:gd name="T47" fmla="*/ 0 h 165"/>
                    <a:gd name="T48" fmla="*/ 10 w 2796"/>
                    <a:gd name="T49" fmla="*/ 0 h 165"/>
                    <a:gd name="T50" fmla="*/ 3 w 2796"/>
                    <a:gd name="T51" fmla="*/ 4 h 16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96" h="165">
                      <a:moveTo>
                        <a:pt x="2796" y="81"/>
                      </a:moveTo>
                      <a:lnTo>
                        <a:pt x="2796" y="42"/>
                      </a:lnTo>
                      <a:lnTo>
                        <a:pt x="2792" y="4"/>
                      </a:lnTo>
                      <a:lnTo>
                        <a:pt x="2786" y="0"/>
                      </a:lnTo>
                      <a:lnTo>
                        <a:pt x="2779" y="0"/>
                      </a:lnTo>
                      <a:lnTo>
                        <a:pt x="2783" y="39"/>
                      </a:lnTo>
                      <a:lnTo>
                        <a:pt x="2783" y="81"/>
                      </a:lnTo>
                      <a:lnTo>
                        <a:pt x="2783" y="123"/>
                      </a:lnTo>
                      <a:lnTo>
                        <a:pt x="2779" y="165"/>
                      </a:lnTo>
                      <a:lnTo>
                        <a:pt x="2786" y="162"/>
                      </a:lnTo>
                      <a:lnTo>
                        <a:pt x="2792" y="159"/>
                      </a:lnTo>
                      <a:lnTo>
                        <a:pt x="2796" y="120"/>
                      </a:lnTo>
                      <a:lnTo>
                        <a:pt x="2796" y="81"/>
                      </a:lnTo>
                      <a:close/>
                      <a:moveTo>
                        <a:pt x="3" y="4"/>
                      </a:moveTo>
                      <a:lnTo>
                        <a:pt x="0" y="42"/>
                      </a:lnTo>
                      <a:lnTo>
                        <a:pt x="0" y="81"/>
                      </a:lnTo>
                      <a:lnTo>
                        <a:pt x="0" y="120"/>
                      </a:lnTo>
                      <a:lnTo>
                        <a:pt x="3" y="159"/>
                      </a:lnTo>
                      <a:lnTo>
                        <a:pt x="10" y="162"/>
                      </a:lnTo>
                      <a:lnTo>
                        <a:pt x="16" y="165"/>
                      </a:lnTo>
                      <a:lnTo>
                        <a:pt x="13" y="123"/>
                      </a:lnTo>
                      <a:lnTo>
                        <a:pt x="13" y="81"/>
                      </a:lnTo>
                      <a:lnTo>
                        <a:pt x="13" y="39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9CB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6" name="Freeform 308"/>
                <p:cNvSpPr>
                  <a:spLocks noEditPoints="1"/>
                </p:cNvSpPr>
                <p:nvPr/>
              </p:nvSpPr>
              <p:spPr bwMode="auto">
                <a:xfrm>
                  <a:off x="1634" y="2673"/>
                  <a:ext cx="2783" cy="168"/>
                </a:xfrm>
                <a:custGeom>
                  <a:avLst/>
                  <a:gdLst>
                    <a:gd name="T0" fmla="*/ 2783 w 2783"/>
                    <a:gd name="T1" fmla="*/ 84 h 168"/>
                    <a:gd name="T2" fmla="*/ 2783 w 2783"/>
                    <a:gd name="T3" fmla="*/ 45 h 168"/>
                    <a:gd name="T4" fmla="*/ 2780 w 2783"/>
                    <a:gd name="T5" fmla="*/ 3 h 168"/>
                    <a:gd name="T6" fmla="*/ 2773 w 2783"/>
                    <a:gd name="T7" fmla="*/ 3 h 168"/>
                    <a:gd name="T8" fmla="*/ 2767 w 2783"/>
                    <a:gd name="T9" fmla="*/ 0 h 168"/>
                    <a:gd name="T10" fmla="*/ 2770 w 2783"/>
                    <a:gd name="T11" fmla="*/ 42 h 168"/>
                    <a:gd name="T12" fmla="*/ 2770 w 2783"/>
                    <a:gd name="T13" fmla="*/ 84 h 168"/>
                    <a:gd name="T14" fmla="*/ 2770 w 2783"/>
                    <a:gd name="T15" fmla="*/ 126 h 168"/>
                    <a:gd name="T16" fmla="*/ 2767 w 2783"/>
                    <a:gd name="T17" fmla="*/ 168 h 168"/>
                    <a:gd name="T18" fmla="*/ 2773 w 2783"/>
                    <a:gd name="T19" fmla="*/ 168 h 168"/>
                    <a:gd name="T20" fmla="*/ 2780 w 2783"/>
                    <a:gd name="T21" fmla="*/ 165 h 168"/>
                    <a:gd name="T22" fmla="*/ 2783 w 2783"/>
                    <a:gd name="T23" fmla="*/ 123 h 168"/>
                    <a:gd name="T24" fmla="*/ 2783 w 2783"/>
                    <a:gd name="T25" fmla="*/ 84 h 168"/>
                    <a:gd name="T26" fmla="*/ 4 w 2783"/>
                    <a:gd name="T27" fmla="*/ 3 h 168"/>
                    <a:gd name="T28" fmla="*/ 0 w 2783"/>
                    <a:gd name="T29" fmla="*/ 45 h 168"/>
                    <a:gd name="T30" fmla="*/ 0 w 2783"/>
                    <a:gd name="T31" fmla="*/ 84 h 168"/>
                    <a:gd name="T32" fmla="*/ 0 w 2783"/>
                    <a:gd name="T33" fmla="*/ 123 h 168"/>
                    <a:gd name="T34" fmla="*/ 4 w 2783"/>
                    <a:gd name="T35" fmla="*/ 165 h 168"/>
                    <a:gd name="T36" fmla="*/ 10 w 2783"/>
                    <a:gd name="T37" fmla="*/ 168 h 168"/>
                    <a:gd name="T38" fmla="*/ 17 w 2783"/>
                    <a:gd name="T39" fmla="*/ 168 h 168"/>
                    <a:gd name="T40" fmla="*/ 13 w 2783"/>
                    <a:gd name="T41" fmla="*/ 126 h 168"/>
                    <a:gd name="T42" fmla="*/ 13 w 2783"/>
                    <a:gd name="T43" fmla="*/ 84 h 168"/>
                    <a:gd name="T44" fmla="*/ 13 w 2783"/>
                    <a:gd name="T45" fmla="*/ 42 h 168"/>
                    <a:gd name="T46" fmla="*/ 17 w 2783"/>
                    <a:gd name="T47" fmla="*/ 0 h 168"/>
                    <a:gd name="T48" fmla="*/ 10 w 2783"/>
                    <a:gd name="T49" fmla="*/ 3 h 168"/>
                    <a:gd name="T50" fmla="*/ 4 w 2783"/>
                    <a:gd name="T51" fmla="*/ 3 h 16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83" h="168">
                      <a:moveTo>
                        <a:pt x="2783" y="84"/>
                      </a:moveTo>
                      <a:lnTo>
                        <a:pt x="2783" y="45"/>
                      </a:lnTo>
                      <a:lnTo>
                        <a:pt x="2780" y="3"/>
                      </a:lnTo>
                      <a:lnTo>
                        <a:pt x="2773" y="3"/>
                      </a:lnTo>
                      <a:lnTo>
                        <a:pt x="2767" y="0"/>
                      </a:lnTo>
                      <a:lnTo>
                        <a:pt x="2770" y="42"/>
                      </a:lnTo>
                      <a:lnTo>
                        <a:pt x="2770" y="84"/>
                      </a:lnTo>
                      <a:lnTo>
                        <a:pt x="2770" y="126"/>
                      </a:lnTo>
                      <a:lnTo>
                        <a:pt x="2767" y="168"/>
                      </a:lnTo>
                      <a:lnTo>
                        <a:pt x="2773" y="168"/>
                      </a:lnTo>
                      <a:lnTo>
                        <a:pt x="2780" y="165"/>
                      </a:lnTo>
                      <a:lnTo>
                        <a:pt x="2783" y="123"/>
                      </a:lnTo>
                      <a:lnTo>
                        <a:pt x="2783" y="84"/>
                      </a:lnTo>
                      <a:close/>
                      <a:moveTo>
                        <a:pt x="4" y="3"/>
                      </a:moveTo>
                      <a:lnTo>
                        <a:pt x="0" y="45"/>
                      </a:lnTo>
                      <a:lnTo>
                        <a:pt x="0" y="84"/>
                      </a:lnTo>
                      <a:lnTo>
                        <a:pt x="0" y="123"/>
                      </a:lnTo>
                      <a:lnTo>
                        <a:pt x="4" y="165"/>
                      </a:lnTo>
                      <a:lnTo>
                        <a:pt x="10" y="168"/>
                      </a:lnTo>
                      <a:lnTo>
                        <a:pt x="17" y="168"/>
                      </a:lnTo>
                      <a:lnTo>
                        <a:pt x="13" y="126"/>
                      </a:lnTo>
                      <a:lnTo>
                        <a:pt x="13" y="84"/>
                      </a:lnTo>
                      <a:lnTo>
                        <a:pt x="13" y="42"/>
                      </a:lnTo>
                      <a:lnTo>
                        <a:pt x="17" y="0"/>
                      </a:lnTo>
                      <a:lnTo>
                        <a:pt x="10" y="3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F9CA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7" name="Freeform 309"/>
                <p:cNvSpPr>
                  <a:spLocks noEditPoints="1"/>
                </p:cNvSpPr>
                <p:nvPr/>
              </p:nvSpPr>
              <p:spPr bwMode="auto">
                <a:xfrm>
                  <a:off x="1641" y="2670"/>
                  <a:ext cx="2770" cy="175"/>
                </a:xfrm>
                <a:custGeom>
                  <a:avLst/>
                  <a:gdLst>
                    <a:gd name="T0" fmla="*/ 2770 w 2770"/>
                    <a:gd name="T1" fmla="*/ 87 h 175"/>
                    <a:gd name="T2" fmla="*/ 2770 w 2770"/>
                    <a:gd name="T3" fmla="*/ 45 h 175"/>
                    <a:gd name="T4" fmla="*/ 2766 w 2770"/>
                    <a:gd name="T5" fmla="*/ 6 h 175"/>
                    <a:gd name="T6" fmla="*/ 2760 w 2770"/>
                    <a:gd name="T7" fmla="*/ 3 h 175"/>
                    <a:gd name="T8" fmla="*/ 2757 w 2770"/>
                    <a:gd name="T9" fmla="*/ 0 h 175"/>
                    <a:gd name="T10" fmla="*/ 2757 w 2770"/>
                    <a:gd name="T11" fmla="*/ 45 h 175"/>
                    <a:gd name="T12" fmla="*/ 2757 w 2770"/>
                    <a:gd name="T13" fmla="*/ 87 h 175"/>
                    <a:gd name="T14" fmla="*/ 2757 w 2770"/>
                    <a:gd name="T15" fmla="*/ 133 h 175"/>
                    <a:gd name="T16" fmla="*/ 2757 w 2770"/>
                    <a:gd name="T17" fmla="*/ 175 h 175"/>
                    <a:gd name="T18" fmla="*/ 2760 w 2770"/>
                    <a:gd name="T19" fmla="*/ 171 h 175"/>
                    <a:gd name="T20" fmla="*/ 2766 w 2770"/>
                    <a:gd name="T21" fmla="*/ 171 h 175"/>
                    <a:gd name="T22" fmla="*/ 2770 w 2770"/>
                    <a:gd name="T23" fmla="*/ 129 h 175"/>
                    <a:gd name="T24" fmla="*/ 2770 w 2770"/>
                    <a:gd name="T25" fmla="*/ 87 h 175"/>
                    <a:gd name="T26" fmla="*/ 3 w 2770"/>
                    <a:gd name="T27" fmla="*/ 6 h 175"/>
                    <a:gd name="T28" fmla="*/ 0 w 2770"/>
                    <a:gd name="T29" fmla="*/ 45 h 175"/>
                    <a:gd name="T30" fmla="*/ 0 w 2770"/>
                    <a:gd name="T31" fmla="*/ 87 h 175"/>
                    <a:gd name="T32" fmla="*/ 0 w 2770"/>
                    <a:gd name="T33" fmla="*/ 129 h 175"/>
                    <a:gd name="T34" fmla="*/ 3 w 2770"/>
                    <a:gd name="T35" fmla="*/ 171 h 175"/>
                    <a:gd name="T36" fmla="*/ 10 w 2770"/>
                    <a:gd name="T37" fmla="*/ 171 h 175"/>
                    <a:gd name="T38" fmla="*/ 13 w 2770"/>
                    <a:gd name="T39" fmla="*/ 175 h 175"/>
                    <a:gd name="T40" fmla="*/ 13 w 2770"/>
                    <a:gd name="T41" fmla="*/ 133 h 175"/>
                    <a:gd name="T42" fmla="*/ 13 w 2770"/>
                    <a:gd name="T43" fmla="*/ 87 h 175"/>
                    <a:gd name="T44" fmla="*/ 13 w 2770"/>
                    <a:gd name="T45" fmla="*/ 45 h 175"/>
                    <a:gd name="T46" fmla="*/ 13 w 2770"/>
                    <a:gd name="T47" fmla="*/ 0 h 175"/>
                    <a:gd name="T48" fmla="*/ 10 w 2770"/>
                    <a:gd name="T49" fmla="*/ 3 h 175"/>
                    <a:gd name="T50" fmla="*/ 3 w 2770"/>
                    <a:gd name="T51" fmla="*/ 6 h 17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70" h="175">
                      <a:moveTo>
                        <a:pt x="2770" y="87"/>
                      </a:moveTo>
                      <a:lnTo>
                        <a:pt x="2770" y="45"/>
                      </a:lnTo>
                      <a:lnTo>
                        <a:pt x="2766" y="6"/>
                      </a:lnTo>
                      <a:lnTo>
                        <a:pt x="2760" y="3"/>
                      </a:lnTo>
                      <a:lnTo>
                        <a:pt x="2757" y="0"/>
                      </a:lnTo>
                      <a:lnTo>
                        <a:pt x="2757" y="45"/>
                      </a:lnTo>
                      <a:lnTo>
                        <a:pt x="2757" y="87"/>
                      </a:lnTo>
                      <a:lnTo>
                        <a:pt x="2757" y="133"/>
                      </a:lnTo>
                      <a:lnTo>
                        <a:pt x="2757" y="175"/>
                      </a:lnTo>
                      <a:lnTo>
                        <a:pt x="2760" y="171"/>
                      </a:lnTo>
                      <a:lnTo>
                        <a:pt x="2766" y="171"/>
                      </a:lnTo>
                      <a:lnTo>
                        <a:pt x="2770" y="129"/>
                      </a:lnTo>
                      <a:lnTo>
                        <a:pt x="2770" y="87"/>
                      </a:lnTo>
                      <a:close/>
                      <a:moveTo>
                        <a:pt x="3" y="6"/>
                      </a:moveTo>
                      <a:lnTo>
                        <a:pt x="0" y="45"/>
                      </a:lnTo>
                      <a:lnTo>
                        <a:pt x="0" y="87"/>
                      </a:lnTo>
                      <a:lnTo>
                        <a:pt x="0" y="129"/>
                      </a:lnTo>
                      <a:lnTo>
                        <a:pt x="3" y="171"/>
                      </a:lnTo>
                      <a:lnTo>
                        <a:pt x="10" y="171"/>
                      </a:lnTo>
                      <a:lnTo>
                        <a:pt x="13" y="175"/>
                      </a:lnTo>
                      <a:lnTo>
                        <a:pt x="13" y="133"/>
                      </a:lnTo>
                      <a:lnTo>
                        <a:pt x="13" y="87"/>
                      </a:lnTo>
                      <a:lnTo>
                        <a:pt x="13" y="45"/>
                      </a:lnTo>
                      <a:lnTo>
                        <a:pt x="13" y="0"/>
                      </a:lnTo>
                      <a:lnTo>
                        <a:pt x="10" y="3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F9C8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8" name="Freeform 310"/>
                <p:cNvSpPr>
                  <a:spLocks noEditPoints="1"/>
                </p:cNvSpPr>
                <p:nvPr/>
              </p:nvSpPr>
              <p:spPr bwMode="auto">
                <a:xfrm>
                  <a:off x="1647" y="2667"/>
                  <a:ext cx="2757" cy="181"/>
                </a:xfrm>
                <a:custGeom>
                  <a:avLst/>
                  <a:gdLst>
                    <a:gd name="T0" fmla="*/ 2757 w 2757"/>
                    <a:gd name="T1" fmla="*/ 90 h 181"/>
                    <a:gd name="T2" fmla="*/ 2757 w 2757"/>
                    <a:gd name="T3" fmla="*/ 48 h 181"/>
                    <a:gd name="T4" fmla="*/ 2754 w 2757"/>
                    <a:gd name="T5" fmla="*/ 6 h 181"/>
                    <a:gd name="T6" fmla="*/ 2751 w 2757"/>
                    <a:gd name="T7" fmla="*/ 3 h 181"/>
                    <a:gd name="T8" fmla="*/ 2744 w 2757"/>
                    <a:gd name="T9" fmla="*/ 0 h 181"/>
                    <a:gd name="T10" fmla="*/ 2744 w 2757"/>
                    <a:gd name="T11" fmla="*/ 45 h 181"/>
                    <a:gd name="T12" fmla="*/ 2747 w 2757"/>
                    <a:gd name="T13" fmla="*/ 90 h 181"/>
                    <a:gd name="T14" fmla="*/ 2744 w 2757"/>
                    <a:gd name="T15" fmla="*/ 136 h 181"/>
                    <a:gd name="T16" fmla="*/ 2744 w 2757"/>
                    <a:gd name="T17" fmla="*/ 181 h 181"/>
                    <a:gd name="T18" fmla="*/ 2751 w 2757"/>
                    <a:gd name="T19" fmla="*/ 178 h 181"/>
                    <a:gd name="T20" fmla="*/ 2754 w 2757"/>
                    <a:gd name="T21" fmla="*/ 174 h 181"/>
                    <a:gd name="T22" fmla="*/ 2757 w 2757"/>
                    <a:gd name="T23" fmla="*/ 132 h 181"/>
                    <a:gd name="T24" fmla="*/ 2757 w 2757"/>
                    <a:gd name="T25" fmla="*/ 90 h 181"/>
                    <a:gd name="T26" fmla="*/ 4 w 2757"/>
                    <a:gd name="T27" fmla="*/ 6 h 181"/>
                    <a:gd name="T28" fmla="*/ 0 w 2757"/>
                    <a:gd name="T29" fmla="*/ 48 h 181"/>
                    <a:gd name="T30" fmla="*/ 0 w 2757"/>
                    <a:gd name="T31" fmla="*/ 90 h 181"/>
                    <a:gd name="T32" fmla="*/ 0 w 2757"/>
                    <a:gd name="T33" fmla="*/ 132 h 181"/>
                    <a:gd name="T34" fmla="*/ 4 w 2757"/>
                    <a:gd name="T35" fmla="*/ 174 h 181"/>
                    <a:gd name="T36" fmla="*/ 7 w 2757"/>
                    <a:gd name="T37" fmla="*/ 178 h 181"/>
                    <a:gd name="T38" fmla="*/ 13 w 2757"/>
                    <a:gd name="T39" fmla="*/ 181 h 181"/>
                    <a:gd name="T40" fmla="*/ 13 w 2757"/>
                    <a:gd name="T41" fmla="*/ 136 h 181"/>
                    <a:gd name="T42" fmla="*/ 10 w 2757"/>
                    <a:gd name="T43" fmla="*/ 90 h 181"/>
                    <a:gd name="T44" fmla="*/ 13 w 2757"/>
                    <a:gd name="T45" fmla="*/ 45 h 181"/>
                    <a:gd name="T46" fmla="*/ 13 w 2757"/>
                    <a:gd name="T47" fmla="*/ 0 h 181"/>
                    <a:gd name="T48" fmla="*/ 7 w 2757"/>
                    <a:gd name="T49" fmla="*/ 3 h 181"/>
                    <a:gd name="T50" fmla="*/ 4 w 2757"/>
                    <a:gd name="T51" fmla="*/ 6 h 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57" h="181">
                      <a:moveTo>
                        <a:pt x="2757" y="90"/>
                      </a:moveTo>
                      <a:lnTo>
                        <a:pt x="2757" y="48"/>
                      </a:lnTo>
                      <a:lnTo>
                        <a:pt x="2754" y="6"/>
                      </a:lnTo>
                      <a:lnTo>
                        <a:pt x="2751" y="3"/>
                      </a:lnTo>
                      <a:lnTo>
                        <a:pt x="2744" y="0"/>
                      </a:lnTo>
                      <a:lnTo>
                        <a:pt x="2744" y="45"/>
                      </a:lnTo>
                      <a:lnTo>
                        <a:pt x="2747" y="90"/>
                      </a:lnTo>
                      <a:lnTo>
                        <a:pt x="2744" y="136"/>
                      </a:lnTo>
                      <a:lnTo>
                        <a:pt x="2744" y="181"/>
                      </a:lnTo>
                      <a:lnTo>
                        <a:pt x="2751" y="178"/>
                      </a:lnTo>
                      <a:lnTo>
                        <a:pt x="2754" y="174"/>
                      </a:lnTo>
                      <a:lnTo>
                        <a:pt x="2757" y="132"/>
                      </a:lnTo>
                      <a:lnTo>
                        <a:pt x="2757" y="90"/>
                      </a:lnTo>
                      <a:close/>
                      <a:moveTo>
                        <a:pt x="4" y="6"/>
                      </a:moveTo>
                      <a:lnTo>
                        <a:pt x="0" y="48"/>
                      </a:lnTo>
                      <a:lnTo>
                        <a:pt x="0" y="90"/>
                      </a:lnTo>
                      <a:lnTo>
                        <a:pt x="0" y="132"/>
                      </a:lnTo>
                      <a:lnTo>
                        <a:pt x="4" y="174"/>
                      </a:lnTo>
                      <a:lnTo>
                        <a:pt x="7" y="178"/>
                      </a:lnTo>
                      <a:lnTo>
                        <a:pt x="13" y="181"/>
                      </a:lnTo>
                      <a:lnTo>
                        <a:pt x="13" y="136"/>
                      </a:lnTo>
                      <a:lnTo>
                        <a:pt x="10" y="90"/>
                      </a:lnTo>
                      <a:lnTo>
                        <a:pt x="13" y="45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F9C8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89" name="Freeform 311"/>
                <p:cNvSpPr>
                  <a:spLocks noEditPoints="1"/>
                </p:cNvSpPr>
                <p:nvPr/>
              </p:nvSpPr>
              <p:spPr bwMode="auto">
                <a:xfrm>
                  <a:off x="1654" y="2667"/>
                  <a:ext cx="2744" cy="181"/>
                </a:xfrm>
                <a:custGeom>
                  <a:avLst/>
                  <a:gdLst>
                    <a:gd name="T0" fmla="*/ 2744 w 2744"/>
                    <a:gd name="T1" fmla="*/ 90 h 181"/>
                    <a:gd name="T2" fmla="*/ 2744 w 2744"/>
                    <a:gd name="T3" fmla="*/ 48 h 181"/>
                    <a:gd name="T4" fmla="*/ 2744 w 2744"/>
                    <a:gd name="T5" fmla="*/ 3 h 181"/>
                    <a:gd name="T6" fmla="*/ 2737 w 2744"/>
                    <a:gd name="T7" fmla="*/ 0 h 181"/>
                    <a:gd name="T8" fmla="*/ 2731 w 2744"/>
                    <a:gd name="T9" fmla="*/ 0 h 181"/>
                    <a:gd name="T10" fmla="*/ 2734 w 2744"/>
                    <a:gd name="T11" fmla="*/ 45 h 181"/>
                    <a:gd name="T12" fmla="*/ 2734 w 2744"/>
                    <a:gd name="T13" fmla="*/ 90 h 181"/>
                    <a:gd name="T14" fmla="*/ 2734 w 2744"/>
                    <a:gd name="T15" fmla="*/ 136 h 181"/>
                    <a:gd name="T16" fmla="*/ 2731 w 2744"/>
                    <a:gd name="T17" fmla="*/ 181 h 181"/>
                    <a:gd name="T18" fmla="*/ 2737 w 2744"/>
                    <a:gd name="T19" fmla="*/ 181 h 181"/>
                    <a:gd name="T20" fmla="*/ 2744 w 2744"/>
                    <a:gd name="T21" fmla="*/ 178 h 181"/>
                    <a:gd name="T22" fmla="*/ 2744 w 2744"/>
                    <a:gd name="T23" fmla="*/ 136 h 181"/>
                    <a:gd name="T24" fmla="*/ 2744 w 2744"/>
                    <a:gd name="T25" fmla="*/ 90 h 181"/>
                    <a:gd name="T26" fmla="*/ 0 w 2744"/>
                    <a:gd name="T27" fmla="*/ 3 h 181"/>
                    <a:gd name="T28" fmla="*/ 0 w 2744"/>
                    <a:gd name="T29" fmla="*/ 48 h 181"/>
                    <a:gd name="T30" fmla="*/ 0 w 2744"/>
                    <a:gd name="T31" fmla="*/ 90 h 181"/>
                    <a:gd name="T32" fmla="*/ 0 w 2744"/>
                    <a:gd name="T33" fmla="*/ 136 h 181"/>
                    <a:gd name="T34" fmla="*/ 0 w 2744"/>
                    <a:gd name="T35" fmla="*/ 178 h 181"/>
                    <a:gd name="T36" fmla="*/ 6 w 2744"/>
                    <a:gd name="T37" fmla="*/ 181 h 181"/>
                    <a:gd name="T38" fmla="*/ 13 w 2744"/>
                    <a:gd name="T39" fmla="*/ 181 h 181"/>
                    <a:gd name="T40" fmla="*/ 10 w 2744"/>
                    <a:gd name="T41" fmla="*/ 136 h 181"/>
                    <a:gd name="T42" fmla="*/ 10 w 2744"/>
                    <a:gd name="T43" fmla="*/ 90 h 181"/>
                    <a:gd name="T44" fmla="*/ 10 w 2744"/>
                    <a:gd name="T45" fmla="*/ 45 h 181"/>
                    <a:gd name="T46" fmla="*/ 13 w 2744"/>
                    <a:gd name="T47" fmla="*/ 0 h 181"/>
                    <a:gd name="T48" fmla="*/ 6 w 2744"/>
                    <a:gd name="T49" fmla="*/ 0 h 181"/>
                    <a:gd name="T50" fmla="*/ 0 w 2744"/>
                    <a:gd name="T51" fmla="*/ 3 h 18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44" h="181">
                      <a:moveTo>
                        <a:pt x="2744" y="90"/>
                      </a:moveTo>
                      <a:lnTo>
                        <a:pt x="2744" y="48"/>
                      </a:lnTo>
                      <a:lnTo>
                        <a:pt x="2744" y="3"/>
                      </a:lnTo>
                      <a:lnTo>
                        <a:pt x="2737" y="0"/>
                      </a:lnTo>
                      <a:lnTo>
                        <a:pt x="2731" y="0"/>
                      </a:lnTo>
                      <a:lnTo>
                        <a:pt x="2734" y="45"/>
                      </a:lnTo>
                      <a:lnTo>
                        <a:pt x="2734" y="90"/>
                      </a:lnTo>
                      <a:lnTo>
                        <a:pt x="2734" y="136"/>
                      </a:lnTo>
                      <a:lnTo>
                        <a:pt x="2731" y="181"/>
                      </a:lnTo>
                      <a:lnTo>
                        <a:pt x="2737" y="181"/>
                      </a:lnTo>
                      <a:lnTo>
                        <a:pt x="2744" y="178"/>
                      </a:lnTo>
                      <a:lnTo>
                        <a:pt x="2744" y="136"/>
                      </a:lnTo>
                      <a:lnTo>
                        <a:pt x="2744" y="90"/>
                      </a:lnTo>
                      <a:close/>
                      <a:moveTo>
                        <a:pt x="0" y="3"/>
                      </a:moveTo>
                      <a:lnTo>
                        <a:pt x="0" y="48"/>
                      </a:lnTo>
                      <a:lnTo>
                        <a:pt x="0" y="90"/>
                      </a:lnTo>
                      <a:lnTo>
                        <a:pt x="0" y="136"/>
                      </a:lnTo>
                      <a:lnTo>
                        <a:pt x="0" y="178"/>
                      </a:lnTo>
                      <a:lnTo>
                        <a:pt x="6" y="181"/>
                      </a:lnTo>
                      <a:lnTo>
                        <a:pt x="13" y="181"/>
                      </a:lnTo>
                      <a:lnTo>
                        <a:pt x="10" y="136"/>
                      </a:lnTo>
                      <a:lnTo>
                        <a:pt x="10" y="90"/>
                      </a:lnTo>
                      <a:lnTo>
                        <a:pt x="10" y="45"/>
                      </a:lnTo>
                      <a:lnTo>
                        <a:pt x="13" y="0"/>
                      </a:lnTo>
                      <a:lnTo>
                        <a:pt x="6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9C7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0" name="Freeform 312"/>
                <p:cNvSpPr>
                  <a:spLocks noEditPoints="1"/>
                </p:cNvSpPr>
                <p:nvPr/>
              </p:nvSpPr>
              <p:spPr bwMode="auto">
                <a:xfrm>
                  <a:off x="1657" y="2663"/>
                  <a:ext cx="2737" cy="188"/>
                </a:xfrm>
                <a:custGeom>
                  <a:avLst/>
                  <a:gdLst>
                    <a:gd name="T0" fmla="*/ 2737 w 2737"/>
                    <a:gd name="T1" fmla="*/ 94 h 188"/>
                    <a:gd name="T2" fmla="*/ 2734 w 2737"/>
                    <a:gd name="T3" fmla="*/ 49 h 188"/>
                    <a:gd name="T4" fmla="*/ 2734 w 2737"/>
                    <a:gd name="T5" fmla="*/ 4 h 188"/>
                    <a:gd name="T6" fmla="*/ 2728 w 2737"/>
                    <a:gd name="T7" fmla="*/ 4 h 188"/>
                    <a:gd name="T8" fmla="*/ 2721 w 2737"/>
                    <a:gd name="T9" fmla="*/ 0 h 188"/>
                    <a:gd name="T10" fmla="*/ 2724 w 2737"/>
                    <a:gd name="T11" fmla="*/ 49 h 188"/>
                    <a:gd name="T12" fmla="*/ 2724 w 2737"/>
                    <a:gd name="T13" fmla="*/ 94 h 188"/>
                    <a:gd name="T14" fmla="*/ 2724 w 2737"/>
                    <a:gd name="T15" fmla="*/ 143 h 188"/>
                    <a:gd name="T16" fmla="*/ 2721 w 2737"/>
                    <a:gd name="T17" fmla="*/ 188 h 188"/>
                    <a:gd name="T18" fmla="*/ 2728 w 2737"/>
                    <a:gd name="T19" fmla="*/ 185 h 188"/>
                    <a:gd name="T20" fmla="*/ 2734 w 2737"/>
                    <a:gd name="T21" fmla="*/ 185 h 188"/>
                    <a:gd name="T22" fmla="*/ 2734 w 2737"/>
                    <a:gd name="T23" fmla="*/ 140 h 188"/>
                    <a:gd name="T24" fmla="*/ 2737 w 2737"/>
                    <a:gd name="T25" fmla="*/ 94 h 188"/>
                    <a:gd name="T26" fmla="*/ 3 w 2737"/>
                    <a:gd name="T27" fmla="*/ 4 h 188"/>
                    <a:gd name="T28" fmla="*/ 3 w 2737"/>
                    <a:gd name="T29" fmla="*/ 49 h 188"/>
                    <a:gd name="T30" fmla="*/ 0 w 2737"/>
                    <a:gd name="T31" fmla="*/ 94 h 188"/>
                    <a:gd name="T32" fmla="*/ 3 w 2737"/>
                    <a:gd name="T33" fmla="*/ 140 h 188"/>
                    <a:gd name="T34" fmla="*/ 3 w 2737"/>
                    <a:gd name="T35" fmla="*/ 185 h 188"/>
                    <a:gd name="T36" fmla="*/ 10 w 2737"/>
                    <a:gd name="T37" fmla="*/ 185 h 188"/>
                    <a:gd name="T38" fmla="*/ 16 w 2737"/>
                    <a:gd name="T39" fmla="*/ 188 h 188"/>
                    <a:gd name="T40" fmla="*/ 13 w 2737"/>
                    <a:gd name="T41" fmla="*/ 143 h 188"/>
                    <a:gd name="T42" fmla="*/ 13 w 2737"/>
                    <a:gd name="T43" fmla="*/ 94 h 188"/>
                    <a:gd name="T44" fmla="*/ 13 w 2737"/>
                    <a:gd name="T45" fmla="*/ 49 h 188"/>
                    <a:gd name="T46" fmla="*/ 16 w 2737"/>
                    <a:gd name="T47" fmla="*/ 0 h 188"/>
                    <a:gd name="T48" fmla="*/ 10 w 2737"/>
                    <a:gd name="T49" fmla="*/ 4 h 188"/>
                    <a:gd name="T50" fmla="*/ 3 w 2737"/>
                    <a:gd name="T51" fmla="*/ 4 h 18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37" h="188">
                      <a:moveTo>
                        <a:pt x="2737" y="94"/>
                      </a:moveTo>
                      <a:lnTo>
                        <a:pt x="2734" y="49"/>
                      </a:lnTo>
                      <a:lnTo>
                        <a:pt x="2734" y="4"/>
                      </a:lnTo>
                      <a:lnTo>
                        <a:pt x="2728" y="4"/>
                      </a:lnTo>
                      <a:lnTo>
                        <a:pt x="2721" y="0"/>
                      </a:lnTo>
                      <a:lnTo>
                        <a:pt x="2724" y="49"/>
                      </a:lnTo>
                      <a:lnTo>
                        <a:pt x="2724" y="94"/>
                      </a:lnTo>
                      <a:lnTo>
                        <a:pt x="2724" y="143"/>
                      </a:lnTo>
                      <a:lnTo>
                        <a:pt x="2721" y="188"/>
                      </a:lnTo>
                      <a:lnTo>
                        <a:pt x="2728" y="185"/>
                      </a:lnTo>
                      <a:lnTo>
                        <a:pt x="2734" y="185"/>
                      </a:lnTo>
                      <a:lnTo>
                        <a:pt x="2734" y="140"/>
                      </a:lnTo>
                      <a:lnTo>
                        <a:pt x="2737" y="94"/>
                      </a:lnTo>
                      <a:close/>
                      <a:moveTo>
                        <a:pt x="3" y="4"/>
                      </a:moveTo>
                      <a:lnTo>
                        <a:pt x="3" y="49"/>
                      </a:lnTo>
                      <a:lnTo>
                        <a:pt x="0" y="94"/>
                      </a:lnTo>
                      <a:lnTo>
                        <a:pt x="3" y="140"/>
                      </a:lnTo>
                      <a:lnTo>
                        <a:pt x="3" y="185"/>
                      </a:lnTo>
                      <a:lnTo>
                        <a:pt x="10" y="185"/>
                      </a:lnTo>
                      <a:lnTo>
                        <a:pt x="16" y="188"/>
                      </a:lnTo>
                      <a:lnTo>
                        <a:pt x="13" y="143"/>
                      </a:lnTo>
                      <a:lnTo>
                        <a:pt x="13" y="94"/>
                      </a:lnTo>
                      <a:lnTo>
                        <a:pt x="13" y="49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9C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1" name="Freeform 313"/>
                <p:cNvSpPr>
                  <a:spLocks noEditPoints="1"/>
                </p:cNvSpPr>
                <p:nvPr/>
              </p:nvSpPr>
              <p:spPr bwMode="auto">
                <a:xfrm>
                  <a:off x="1664" y="2660"/>
                  <a:ext cx="2724" cy="194"/>
                </a:xfrm>
                <a:custGeom>
                  <a:avLst/>
                  <a:gdLst>
                    <a:gd name="T0" fmla="*/ 2724 w 2724"/>
                    <a:gd name="T1" fmla="*/ 97 h 194"/>
                    <a:gd name="T2" fmla="*/ 2724 w 2724"/>
                    <a:gd name="T3" fmla="*/ 52 h 194"/>
                    <a:gd name="T4" fmla="*/ 2721 w 2724"/>
                    <a:gd name="T5" fmla="*/ 7 h 194"/>
                    <a:gd name="T6" fmla="*/ 2714 w 2724"/>
                    <a:gd name="T7" fmla="*/ 3 h 194"/>
                    <a:gd name="T8" fmla="*/ 2708 w 2724"/>
                    <a:gd name="T9" fmla="*/ 0 h 194"/>
                    <a:gd name="T10" fmla="*/ 2711 w 2724"/>
                    <a:gd name="T11" fmla="*/ 49 h 194"/>
                    <a:gd name="T12" fmla="*/ 2711 w 2724"/>
                    <a:gd name="T13" fmla="*/ 97 h 194"/>
                    <a:gd name="T14" fmla="*/ 2711 w 2724"/>
                    <a:gd name="T15" fmla="*/ 146 h 194"/>
                    <a:gd name="T16" fmla="*/ 2708 w 2724"/>
                    <a:gd name="T17" fmla="*/ 194 h 194"/>
                    <a:gd name="T18" fmla="*/ 2714 w 2724"/>
                    <a:gd name="T19" fmla="*/ 191 h 194"/>
                    <a:gd name="T20" fmla="*/ 2721 w 2724"/>
                    <a:gd name="T21" fmla="*/ 188 h 194"/>
                    <a:gd name="T22" fmla="*/ 2724 w 2724"/>
                    <a:gd name="T23" fmla="*/ 143 h 194"/>
                    <a:gd name="T24" fmla="*/ 2724 w 2724"/>
                    <a:gd name="T25" fmla="*/ 97 h 194"/>
                    <a:gd name="T26" fmla="*/ 3 w 2724"/>
                    <a:gd name="T27" fmla="*/ 7 h 194"/>
                    <a:gd name="T28" fmla="*/ 0 w 2724"/>
                    <a:gd name="T29" fmla="*/ 52 h 194"/>
                    <a:gd name="T30" fmla="*/ 0 w 2724"/>
                    <a:gd name="T31" fmla="*/ 97 h 194"/>
                    <a:gd name="T32" fmla="*/ 0 w 2724"/>
                    <a:gd name="T33" fmla="*/ 143 h 194"/>
                    <a:gd name="T34" fmla="*/ 3 w 2724"/>
                    <a:gd name="T35" fmla="*/ 188 h 194"/>
                    <a:gd name="T36" fmla="*/ 9 w 2724"/>
                    <a:gd name="T37" fmla="*/ 191 h 194"/>
                    <a:gd name="T38" fmla="*/ 16 w 2724"/>
                    <a:gd name="T39" fmla="*/ 194 h 194"/>
                    <a:gd name="T40" fmla="*/ 13 w 2724"/>
                    <a:gd name="T41" fmla="*/ 146 h 194"/>
                    <a:gd name="T42" fmla="*/ 13 w 2724"/>
                    <a:gd name="T43" fmla="*/ 97 h 194"/>
                    <a:gd name="T44" fmla="*/ 13 w 2724"/>
                    <a:gd name="T45" fmla="*/ 49 h 194"/>
                    <a:gd name="T46" fmla="*/ 16 w 2724"/>
                    <a:gd name="T47" fmla="*/ 0 h 194"/>
                    <a:gd name="T48" fmla="*/ 9 w 2724"/>
                    <a:gd name="T49" fmla="*/ 3 h 194"/>
                    <a:gd name="T50" fmla="*/ 3 w 2724"/>
                    <a:gd name="T51" fmla="*/ 7 h 19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724" h="194">
                      <a:moveTo>
                        <a:pt x="2724" y="97"/>
                      </a:moveTo>
                      <a:lnTo>
                        <a:pt x="2724" y="52"/>
                      </a:lnTo>
                      <a:lnTo>
                        <a:pt x="2721" y="7"/>
                      </a:lnTo>
                      <a:lnTo>
                        <a:pt x="2714" y="3"/>
                      </a:lnTo>
                      <a:lnTo>
                        <a:pt x="2708" y="0"/>
                      </a:lnTo>
                      <a:lnTo>
                        <a:pt x="2711" y="49"/>
                      </a:lnTo>
                      <a:lnTo>
                        <a:pt x="2711" y="97"/>
                      </a:lnTo>
                      <a:lnTo>
                        <a:pt x="2711" y="146"/>
                      </a:lnTo>
                      <a:lnTo>
                        <a:pt x="2708" y="194"/>
                      </a:lnTo>
                      <a:lnTo>
                        <a:pt x="2714" y="191"/>
                      </a:lnTo>
                      <a:lnTo>
                        <a:pt x="2721" y="188"/>
                      </a:lnTo>
                      <a:lnTo>
                        <a:pt x="2724" y="143"/>
                      </a:lnTo>
                      <a:lnTo>
                        <a:pt x="2724" y="97"/>
                      </a:lnTo>
                      <a:close/>
                      <a:moveTo>
                        <a:pt x="3" y="7"/>
                      </a:moveTo>
                      <a:lnTo>
                        <a:pt x="0" y="52"/>
                      </a:lnTo>
                      <a:lnTo>
                        <a:pt x="0" y="97"/>
                      </a:lnTo>
                      <a:lnTo>
                        <a:pt x="0" y="143"/>
                      </a:lnTo>
                      <a:lnTo>
                        <a:pt x="3" y="188"/>
                      </a:lnTo>
                      <a:lnTo>
                        <a:pt x="9" y="191"/>
                      </a:lnTo>
                      <a:lnTo>
                        <a:pt x="16" y="194"/>
                      </a:lnTo>
                      <a:lnTo>
                        <a:pt x="13" y="146"/>
                      </a:lnTo>
                      <a:lnTo>
                        <a:pt x="13" y="97"/>
                      </a:lnTo>
                      <a:lnTo>
                        <a:pt x="13" y="49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8C5B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2" name="Freeform 314"/>
                <p:cNvSpPr>
                  <a:spLocks noEditPoints="1"/>
                </p:cNvSpPr>
                <p:nvPr/>
              </p:nvSpPr>
              <p:spPr bwMode="auto">
                <a:xfrm>
                  <a:off x="1670" y="2660"/>
                  <a:ext cx="2711" cy="194"/>
                </a:xfrm>
                <a:custGeom>
                  <a:avLst/>
                  <a:gdLst>
                    <a:gd name="T0" fmla="*/ 2711 w 2711"/>
                    <a:gd name="T1" fmla="*/ 97 h 194"/>
                    <a:gd name="T2" fmla="*/ 2711 w 2711"/>
                    <a:gd name="T3" fmla="*/ 52 h 194"/>
                    <a:gd name="T4" fmla="*/ 2708 w 2711"/>
                    <a:gd name="T5" fmla="*/ 3 h 194"/>
                    <a:gd name="T6" fmla="*/ 2702 w 2711"/>
                    <a:gd name="T7" fmla="*/ 0 h 194"/>
                    <a:gd name="T8" fmla="*/ 2695 w 2711"/>
                    <a:gd name="T9" fmla="*/ 0 h 194"/>
                    <a:gd name="T10" fmla="*/ 2699 w 2711"/>
                    <a:gd name="T11" fmla="*/ 23 h 194"/>
                    <a:gd name="T12" fmla="*/ 2699 w 2711"/>
                    <a:gd name="T13" fmla="*/ 49 h 194"/>
                    <a:gd name="T14" fmla="*/ 2699 w 2711"/>
                    <a:gd name="T15" fmla="*/ 71 h 194"/>
                    <a:gd name="T16" fmla="*/ 2699 w 2711"/>
                    <a:gd name="T17" fmla="*/ 97 h 194"/>
                    <a:gd name="T18" fmla="*/ 2699 w 2711"/>
                    <a:gd name="T19" fmla="*/ 123 h 194"/>
                    <a:gd name="T20" fmla="*/ 2699 w 2711"/>
                    <a:gd name="T21" fmla="*/ 146 h 194"/>
                    <a:gd name="T22" fmla="*/ 2699 w 2711"/>
                    <a:gd name="T23" fmla="*/ 172 h 194"/>
                    <a:gd name="T24" fmla="*/ 2695 w 2711"/>
                    <a:gd name="T25" fmla="*/ 194 h 194"/>
                    <a:gd name="T26" fmla="*/ 2702 w 2711"/>
                    <a:gd name="T27" fmla="*/ 194 h 194"/>
                    <a:gd name="T28" fmla="*/ 2708 w 2711"/>
                    <a:gd name="T29" fmla="*/ 191 h 194"/>
                    <a:gd name="T30" fmla="*/ 2711 w 2711"/>
                    <a:gd name="T31" fmla="*/ 146 h 194"/>
                    <a:gd name="T32" fmla="*/ 2711 w 2711"/>
                    <a:gd name="T33" fmla="*/ 97 h 194"/>
                    <a:gd name="T34" fmla="*/ 3 w 2711"/>
                    <a:gd name="T35" fmla="*/ 3 h 194"/>
                    <a:gd name="T36" fmla="*/ 0 w 2711"/>
                    <a:gd name="T37" fmla="*/ 52 h 194"/>
                    <a:gd name="T38" fmla="*/ 0 w 2711"/>
                    <a:gd name="T39" fmla="*/ 97 h 194"/>
                    <a:gd name="T40" fmla="*/ 0 w 2711"/>
                    <a:gd name="T41" fmla="*/ 146 h 194"/>
                    <a:gd name="T42" fmla="*/ 3 w 2711"/>
                    <a:gd name="T43" fmla="*/ 191 h 194"/>
                    <a:gd name="T44" fmla="*/ 10 w 2711"/>
                    <a:gd name="T45" fmla="*/ 194 h 194"/>
                    <a:gd name="T46" fmla="*/ 16 w 2711"/>
                    <a:gd name="T47" fmla="*/ 194 h 194"/>
                    <a:gd name="T48" fmla="*/ 13 w 2711"/>
                    <a:gd name="T49" fmla="*/ 172 h 194"/>
                    <a:gd name="T50" fmla="*/ 13 w 2711"/>
                    <a:gd name="T51" fmla="*/ 146 h 194"/>
                    <a:gd name="T52" fmla="*/ 13 w 2711"/>
                    <a:gd name="T53" fmla="*/ 123 h 194"/>
                    <a:gd name="T54" fmla="*/ 13 w 2711"/>
                    <a:gd name="T55" fmla="*/ 97 h 194"/>
                    <a:gd name="T56" fmla="*/ 13 w 2711"/>
                    <a:gd name="T57" fmla="*/ 71 h 194"/>
                    <a:gd name="T58" fmla="*/ 13 w 2711"/>
                    <a:gd name="T59" fmla="*/ 49 h 194"/>
                    <a:gd name="T60" fmla="*/ 13 w 2711"/>
                    <a:gd name="T61" fmla="*/ 23 h 194"/>
                    <a:gd name="T62" fmla="*/ 16 w 2711"/>
                    <a:gd name="T63" fmla="*/ 0 h 194"/>
                    <a:gd name="T64" fmla="*/ 10 w 2711"/>
                    <a:gd name="T65" fmla="*/ 0 h 194"/>
                    <a:gd name="T66" fmla="*/ 3 w 2711"/>
                    <a:gd name="T67" fmla="*/ 3 h 19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711" h="194">
                      <a:moveTo>
                        <a:pt x="2711" y="97"/>
                      </a:moveTo>
                      <a:lnTo>
                        <a:pt x="2711" y="52"/>
                      </a:lnTo>
                      <a:lnTo>
                        <a:pt x="2708" y="3"/>
                      </a:lnTo>
                      <a:lnTo>
                        <a:pt x="2702" y="0"/>
                      </a:lnTo>
                      <a:lnTo>
                        <a:pt x="2695" y="0"/>
                      </a:lnTo>
                      <a:lnTo>
                        <a:pt x="2699" y="23"/>
                      </a:lnTo>
                      <a:lnTo>
                        <a:pt x="2699" y="49"/>
                      </a:lnTo>
                      <a:lnTo>
                        <a:pt x="2699" y="71"/>
                      </a:lnTo>
                      <a:lnTo>
                        <a:pt x="2699" y="97"/>
                      </a:lnTo>
                      <a:lnTo>
                        <a:pt x="2699" y="123"/>
                      </a:lnTo>
                      <a:lnTo>
                        <a:pt x="2699" y="146"/>
                      </a:lnTo>
                      <a:lnTo>
                        <a:pt x="2699" y="172"/>
                      </a:lnTo>
                      <a:lnTo>
                        <a:pt x="2695" y="194"/>
                      </a:lnTo>
                      <a:lnTo>
                        <a:pt x="2702" y="194"/>
                      </a:lnTo>
                      <a:lnTo>
                        <a:pt x="2708" y="191"/>
                      </a:lnTo>
                      <a:lnTo>
                        <a:pt x="2711" y="146"/>
                      </a:lnTo>
                      <a:lnTo>
                        <a:pt x="2711" y="97"/>
                      </a:lnTo>
                      <a:close/>
                      <a:moveTo>
                        <a:pt x="3" y="3"/>
                      </a:moveTo>
                      <a:lnTo>
                        <a:pt x="0" y="52"/>
                      </a:lnTo>
                      <a:lnTo>
                        <a:pt x="0" y="97"/>
                      </a:lnTo>
                      <a:lnTo>
                        <a:pt x="0" y="146"/>
                      </a:lnTo>
                      <a:lnTo>
                        <a:pt x="3" y="191"/>
                      </a:lnTo>
                      <a:lnTo>
                        <a:pt x="10" y="194"/>
                      </a:lnTo>
                      <a:lnTo>
                        <a:pt x="16" y="194"/>
                      </a:lnTo>
                      <a:lnTo>
                        <a:pt x="13" y="172"/>
                      </a:lnTo>
                      <a:lnTo>
                        <a:pt x="13" y="146"/>
                      </a:lnTo>
                      <a:lnTo>
                        <a:pt x="13" y="123"/>
                      </a:lnTo>
                      <a:lnTo>
                        <a:pt x="13" y="97"/>
                      </a:lnTo>
                      <a:lnTo>
                        <a:pt x="13" y="71"/>
                      </a:lnTo>
                      <a:lnTo>
                        <a:pt x="13" y="49"/>
                      </a:lnTo>
                      <a:lnTo>
                        <a:pt x="13" y="23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C4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3" name="Freeform 315"/>
                <p:cNvSpPr>
                  <a:spLocks noEditPoints="1"/>
                </p:cNvSpPr>
                <p:nvPr/>
              </p:nvSpPr>
              <p:spPr bwMode="auto">
                <a:xfrm>
                  <a:off x="1677" y="2657"/>
                  <a:ext cx="2698" cy="201"/>
                </a:xfrm>
                <a:custGeom>
                  <a:avLst/>
                  <a:gdLst>
                    <a:gd name="T0" fmla="*/ 2698 w 2698"/>
                    <a:gd name="T1" fmla="*/ 100 h 201"/>
                    <a:gd name="T2" fmla="*/ 2698 w 2698"/>
                    <a:gd name="T3" fmla="*/ 52 h 201"/>
                    <a:gd name="T4" fmla="*/ 2695 w 2698"/>
                    <a:gd name="T5" fmla="*/ 3 h 201"/>
                    <a:gd name="T6" fmla="*/ 2688 w 2698"/>
                    <a:gd name="T7" fmla="*/ 3 h 201"/>
                    <a:gd name="T8" fmla="*/ 2685 w 2698"/>
                    <a:gd name="T9" fmla="*/ 0 h 201"/>
                    <a:gd name="T10" fmla="*/ 2685 w 2698"/>
                    <a:gd name="T11" fmla="*/ 26 h 201"/>
                    <a:gd name="T12" fmla="*/ 2685 w 2698"/>
                    <a:gd name="T13" fmla="*/ 52 h 201"/>
                    <a:gd name="T14" fmla="*/ 2688 w 2698"/>
                    <a:gd name="T15" fmla="*/ 74 h 201"/>
                    <a:gd name="T16" fmla="*/ 2688 w 2698"/>
                    <a:gd name="T17" fmla="*/ 100 h 201"/>
                    <a:gd name="T18" fmla="*/ 2688 w 2698"/>
                    <a:gd name="T19" fmla="*/ 126 h 201"/>
                    <a:gd name="T20" fmla="*/ 2685 w 2698"/>
                    <a:gd name="T21" fmla="*/ 152 h 201"/>
                    <a:gd name="T22" fmla="*/ 2685 w 2698"/>
                    <a:gd name="T23" fmla="*/ 175 h 201"/>
                    <a:gd name="T24" fmla="*/ 2685 w 2698"/>
                    <a:gd name="T25" fmla="*/ 201 h 201"/>
                    <a:gd name="T26" fmla="*/ 2688 w 2698"/>
                    <a:gd name="T27" fmla="*/ 197 h 201"/>
                    <a:gd name="T28" fmla="*/ 2695 w 2698"/>
                    <a:gd name="T29" fmla="*/ 197 h 201"/>
                    <a:gd name="T30" fmla="*/ 2698 w 2698"/>
                    <a:gd name="T31" fmla="*/ 149 h 201"/>
                    <a:gd name="T32" fmla="*/ 2698 w 2698"/>
                    <a:gd name="T33" fmla="*/ 100 h 201"/>
                    <a:gd name="T34" fmla="*/ 3 w 2698"/>
                    <a:gd name="T35" fmla="*/ 3 h 201"/>
                    <a:gd name="T36" fmla="*/ 0 w 2698"/>
                    <a:gd name="T37" fmla="*/ 52 h 201"/>
                    <a:gd name="T38" fmla="*/ 0 w 2698"/>
                    <a:gd name="T39" fmla="*/ 100 h 201"/>
                    <a:gd name="T40" fmla="*/ 0 w 2698"/>
                    <a:gd name="T41" fmla="*/ 149 h 201"/>
                    <a:gd name="T42" fmla="*/ 3 w 2698"/>
                    <a:gd name="T43" fmla="*/ 197 h 201"/>
                    <a:gd name="T44" fmla="*/ 9 w 2698"/>
                    <a:gd name="T45" fmla="*/ 197 h 201"/>
                    <a:gd name="T46" fmla="*/ 16 w 2698"/>
                    <a:gd name="T47" fmla="*/ 201 h 201"/>
                    <a:gd name="T48" fmla="*/ 12 w 2698"/>
                    <a:gd name="T49" fmla="*/ 175 h 201"/>
                    <a:gd name="T50" fmla="*/ 12 w 2698"/>
                    <a:gd name="T51" fmla="*/ 152 h 201"/>
                    <a:gd name="T52" fmla="*/ 9 w 2698"/>
                    <a:gd name="T53" fmla="*/ 126 h 201"/>
                    <a:gd name="T54" fmla="*/ 9 w 2698"/>
                    <a:gd name="T55" fmla="*/ 100 h 201"/>
                    <a:gd name="T56" fmla="*/ 9 w 2698"/>
                    <a:gd name="T57" fmla="*/ 74 h 201"/>
                    <a:gd name="T58" fmla="*/ 12 w 2698"/>
                    <a:gd name="T59" fmla="*/ 52 h 201"/>
                    <a:gd name="T60" fmla="*/ 12 w 2698"/>
                    <a:gd name="T61" fmla="*/ 26 h 201"/>
                    <a:gd name="T62" fmla="*/ 16 w 2698"/>
                    <a:gd name="T63" fmla="*/ 0 h 201"/>
                    <a:gd name="T64" fmla="*/ 9 w 2698"/>
                    <a:gd name="T65" fmla="*/ 3 h 201"/>
                    <a:gd name="T66" fmla="*/ 3 w 2698"/>
                    <a:gd name="T67" fmla="*/ 3 h 20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698" h="201">
                      <a:moveTo>
                        <a:pt x="2698" y="100"/>
                      </a:moveTo>
                      <a:lnTo>
                        <a:pt x="2698" y="52"/>
                      </a:lnTo>
                      <a:lnTo>
                        <a:pt x="2695" y="3"/>
                      </a:lnTo>
                      <a:lnTo>
                        <a:pt x="2688" y="3"/>
                      </a:lnTo>
                      <a:lnTo>
                        <a:pt x="2685" y="0"/>
                      </a:lnTo>
                      <a:lnTo>
                        <a:pt x="2685" y="26"/>
                      </a:lnTo>
                      <a:lnTo>
                        <a:pt x="2685" y="52"/>
                      </a:lnTo>
                      <a:lnTo>
                        <a:pt x="2688" y="74"/>
                      </a:lnTo>
                      <a:lnTo>
                        <a:pt x="2688" y="100"/>
                      </a:lnTo>
                      <a:lnTo>
                        <a:pt x="2688" y="126"/>
                      </a:lnTo>
                      <a:lnTo>
                        <a:pt x="2685" y="152"/>
                      </a:lnTo>
                      <a:lnTo>
                        <a:pt x="2685" y="175"/>
                      </a:lnTo>
                      <a:lnTo>
                        <a:pt x="2685" y="201"/>
                      </a:lnTo>
                      <a:lnTo>
                        <a:pt x="2688" y="197"/>
                      </a:lnTo>
                      <a:lnTo>
                        <a:pt x="2695" y="197"/>
                      </a:lnTo>
                      <a:lnTo>
                        <a:pt x="2698" y="149"/>
                      </a:lnTo>
                      <a:lnTo>
                        <a:pt x="2698" y="100"/>
                      </a:lnTo>
                      <a:close/>
                      <a:moveTo>
                        <a:pt x="3" y="3"/>
                      </a:moveTo>
                      <a:lnTo>
                        <a:pt x="0" y="52"/>
                      </a:lnTo>
                      <a:lnTo>
                        <a:pt x="0" y="100"/>
                      </a:lnTo>
                      <a:lnTo>
                        <a:pt x="0" y="149"/>
                      </a:lnTo>
                      <a:lnTo>
                        <a:pt x="3" y="197"/>
                      </a:lnTo>
                      <a:lnTo>
                        <a:pt x="9" y="197"/>
                      </a:lnTo>
                      <a:lnTo>
                        <a:pt x="16" y="201"/>
                      </a:lnTo>
                      <a:lnTo>
                        <a:pt x="12" y="175"/>
                      </a:lnTo>
                      <a:lnTo>
                        <a:pt x="12" y="152"/>
                      </a:lnTo>
                      <a:lnTo>
                        <a:pt x="9" y="126"/>
                      </a:lnTo>
                      <a:lnTo>
                        <a:pt x="9" y="100"/>
                      </a:lnTo>
                      <a:lnTo>
                        <a:pt x="9" y="74"/>
                      </a:lnTo>
                      <a:lnTo>
                        <a:pt x="12" y="52"/>
                      </a:lnTo>
                      <a:lnTo>
                        <a:pt x="12" y="26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C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4" name="Freeform 316"/>
                <p:cNvSpPr>
                  <a:spLocks noEditPoints="1"/>
                </p:cNvSpPr>
                <p:nvPr/>
              </p:nvSpPr>
              <p:spPr bwMode="auto">
                <a:xfrm>
                  <a:off x="1683" y="2657"/>
                  <a:ext cx="2686" cy="204"/>
                </a:xfrm>
                <a:custGeom>
                  <a:avLst/>
                  <a:gdLst>
                    <a:gd name="T0" fmla="*/ 2686 w 2686"/>
                    <a:gd name="T1" fmla="*/ 100 h 204"/>
                    <a:gd name="T2" fmla="*/ 2686 w 2686"/>
                    <a:gd name="T3" fmla="*/ 74 h 204"/>
                    <a:gd name="T4" fmla="*/ 2686 w 2686"/>
                    <a:gd name="T5" fmla="*/ 52 h 204"/>
                    <a:gd name="T6" fmla="*/ 2686 w 2686"/>
                    <a:gd name="T7" fmla="*/ 26 h 204"/>
                    <a:gd name="T8" fmla="*/ 2682 w 2686"/>
                    <a:gd name="T9" fmla="*/ 3 h 204"/>
                    <a:gd name="T10" fmla="*/ 2679 w 2686"/>
                    <a:gd name="T11" fmla="*/ 0 h 204"/>
                    <a:gd name="T12" fmla="*/ 2673 w 2686"/>
                    <a:gd name="T13" fmla="*/ 0 h 204"/>
                    <a:gd name="T14" fmla="*/ 2673 w 2686"/>
                    <a:gd name="T15" fmla="*/ 23 h 204"/>
                    <a:gd name="T16" fmla="*/ 2676 w 2686"/>
                    <a:gd name="T17" fmla="*/ 48 h 204"/>
                    <a:gd name="T18" fmla="*/ 2676 w 2686"/>
                    <a:gd name="T19" fmla="*/ 74 h 204"/>
                    <a:gd name="T20" fmla="*/ 2676 w 2686"/>
                    <a:gd name="T21" fmla="*/ 100 h 204"/>
                    <a:gd name="T22" fmla="*/ 2676 w 2686"/>
                    <a:gd name="T23" fmla="*/ 126 h 204"/>
                    <a:gd name="T24" fmla="*/ 2676 w 2686"/>
                    <a:gd name="T25" fmla="*/ 152 h 204"/>
                    <a:gd name="T26" fmla="*/ 2673 w 2686"/>
                    <a:gd name="T27" fmla="*/ 178 h 204"/>
                    <a:gd name="T28" fmla="*/ 2673 w 2686"/>
                    <a:gd name="T29" fmla="*/ 204 h 204"/>
                    <a:gd name="T30" fmla="*/ 2679 w 2686"/>
                    <a:gd name="T31" fmla="*/ 201 h 204"/>
                    <a:gd name="T32" fmla="*/ 2682 w 2686"/>
                    <a:gd name="T33" fmla="*/ 197 h 204"/>
                    <a:gd name="T34" fmla="*/ 2686 w 2686"/>
                    <a:gd name="T35" fmla="*/ 175 h 204"/>
                    <a:gd name="T36" fmla="*/ 2686 w 2686"/>
                    <a:gd name="T37" fmla="*/ 149 h 204"/>
                    <a:gd name="T38" fmla="*/ 2686 w 2686"/>
                    <a:gd name="T39" fmla="*/ 126 h 204"/>
                    <a:gd name="T40" fmla="*/ 2686 w 2686"/>
                    <a:gd name="T41" fmla="*/ 100 h 204"/>
                    <a:gd name="T42" fmla="*/ 3 w 2686"/>
                    <a:gd name="T43" fmla="*/ 3 h 204"/>
                    <a:gd name="T44" fmla="*/ 0 w 2686"/>
                    <a:gd name="T45" fmla="*/ 26 h 204"/>
                    <a:gd name="T46" fmla="*/ 0 w 2686"/>
                    <a:gd name="T47" fmla="*/ 52 h 204"/>
                    <a:gd name="T48" fmla="*/ 0 w 2686"/>
                    <a:gd name="T49" fmla="*/ 74 h 204"/>
                    <a:gd name="T50" fmla="*/ 0 w 2686"/>
                    <a:gd name="T51" fmla="*/ 100 h 204"/>
                    <a:gd name="T52" fmla="*/ 0 w 2686"/>
                    <a:gd name="T53" fmla="*/ 126 h 204"/>
                    <a:gd name="T54" fmla="*/ 0 w 2686"/>
                    <a:gd name="T55" fmla="*/ 149 h 204"/>
                    <a:gd name="T56" fmla="*/ 0 w 2686"/>
                    <a:gd name="T57" fmla="*/ 175 h 204"/>
                    <a:gd name="T58" fmla="*/ 3 w 2686"/>
                    <a:gd name="T59" fmla="*/ 197 h 204"/>
                    <a:gd name="T60" fmla="*/ 10 w 2686"/>
                    <a:gd name="T61" fmla="*/ 201 h 204"/>
                    <a:gd name="T62" fmla="*/ 13 w 2686"/>
                    <a:gd name="T63" fmla="*/ 204 h 204"/>
                    <a:gd name="T64" fmla="*/ 13 w 2686"/>
                    <a:gd name="T65" fmla="*/ 178 h 204"/>
                    <a:gd name="T66" fmla="*/ 10 w 2686"/>
                    <a:gd name="T67" fmla="*/ 152 h 204"/>
                    <a:gd name="T68" fmla="*/ 10 w 2686"/>
                    <a:gd name="T69" fmla="*/ 126 h 204"/>
                    <a:gd name="T70" fmla="*/ 10 w 2686"/>
                    <a:gd name="T71" fmla="*/ 100 h 204"/>
                    <a:gd name="T72" fmla="*/ 10 w 2686"/>
                    <a:gd name="T73" fmla="*/ 74 h 204"/>
                    <a:gd name="T74" fmla="*/ 10 w 2686"/>
                    <a:gd name="T75" fmla="*/ 48 h 204"/>
                    <a:gd name="T76" fmla="*/ 13 w 2686"/>
                    <a:gd name="T77" fmla="*/ 23 h 204"/>
                    <a:gd name="T78" fmla="*/ 13 w 2686"/>
                    <a:gd name="T79" fmla="*/ 0 h 204"/>
                    <a:gd name="T80" fmla="*/ 10 w 2686"/>
                    <a:gd name="T81" fmla="*/ 0 h 204"/>
                    <a:gd name="T82" fmla="*/ 3 w 2686"/>
                    <a:gd name="T83" fmla="*/ 3 h 20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86" h="204">
                      <a:moveTo>
                        <a:pt x="2686" y="100"/>
                      </a:moveTo>
                      <a:lnTo>
                        <a:pt x="2686" y="74"/>
                      </a:lnTo>
                      <a:lnTo>
                        <a:pt x="2686" y="52"/>
                      </a:lnTo>
                      <a:lnTo>
                        <a:pt x="2686" y="26"/>
                      </a:lnTo>
                      <a:lnTo>
                        <a:pt x="2682" y="3"/>
                      </a:lnTo>
                      <a:lnTo>
                        <a:pt x="2679" y="0"/>
                      </a:lnTo>
                      <a:lnTo>
                        <a:pt x="2673" y="0"/>
                      </a:lnTo>
                      <a:lnTo>
                        <a:pt x="2673" y="23"/>
                      </a:lnTo>
                      <a:lnTo>
                        <a:pt x="2676" y="48"/>
                      </a:lnTo>
                      <a:lnTo>
                        <a:pt x="2676" y="74"/>
                      </a:lnTo>
                      <a:lnTo>
                        <a:pt x="2676" y="100"/>
                      </a:lnTo>
                      <a:lnTo>
                        <a:pt x="2676" y="126"/>
                      </a:lnTo>
                      <a:lnTo>
                        <a:pt x="2676" y="152"/>
                      </a:lnTo>
                      <a:lnTo>
                        <a:pt x="2673" y="178"/>
                      </a:lnTo>
                      <a:lnTo>
                        <a:pt x="2673" y="204"/>
                      </a:lnTo>
                      <a:lnTo>
                        <a:pt x="2679" y="201"/>
                      </a:lnTo>
                      <a:lnTo>
                        <a:pt x="2682" y="197"/>
                      </a:lnTo>
                      <a:lnTo>
                        <a:pt x="2686" y="175"/>
                      </a:lnTo>
                      <a:lnTo>
                        <a:pt x="2686" y="149"/>
                      </a:lnTo>
                      <a:lnTo>
                        <a:pt x="2686" y="126"/>
                      </a:lnTo>
                      <a:lnTo>
                        <a:pt x="2686" y="100"/>
                      </a:lnTo>
                      <a:close/>
                      <a:moveTo>
                        <a:pt x="3" y="3"/>
                      </a:moveTo>
                      <a:lnTo>
                        <a:pt x="0" y="26"/>
                      </a:lnTo>
                      <a:lnTo>
                        <a:pt x="0" y="52"/>
                      </a:lnTo>
                      <a:lnTo>
                        <a:pt x="0" y="74"/>
                      </a:lnTo>
                      <a:lnTo>
                        <a:pt x="0" y="100"/>
                      </a:lnTo>
                      <a:lnTo>
                        <a:pt x="0" y="126"/>
                      </a:lnTo>
                      <a:lnTo>
                        <a:pt x="0" y="149"/>
                      </a:lnTo>
                      <a:lnTo>
                        <a:pt x="0" y="175"/>
                      </a:lnTo>
                      <a:lnTo>
                        <a:pt x="3" y="197"/>
                      </a:lnTo>
                      <a:lnTo>
                        <a:pt x="10" y="201"/>
                      </a:lnTo>
                      <a:lnTo>
                        <a:pt x="13" y="204"/>
                      </a:lnTo>
                      <a:lnTo>
                        <a:pt x="13" y="178"/>
                      </a:lnTo>
                      <a:lnTo>
                        <a:pt x="10" y="152"/>
                      </a:lnTo>
                      <a:lnTo>
                        <a:pt x="10" y="126"/>
                      </a:lnTo>
                      <a:lnTo>
                        <a:pt x="10" y="100"/>
                      </a:lnTo>
                      <a:lnTo>
                        <a:pt x="10" y="74"/>
                      </a:lnTo>
                      <a:lnTo>
                        <a:pt x="10" y="48"/>
                      </a:lnTo>
                      <a:lnTo>
                        <a:pt x="13" y="23"/>
                      </a:lnTo>
                      <a:lnTo>
                        <a:pt x="13" y="0"/>
                      </a:lnTo>
                      <a:lnTo>
                        <a:pt x="1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C3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5" name="Freeform 317"/>
                <p:cNvSpPr>
                  <a:spLocks noEditPoints="1"/>
                </p:cNvSpPr>
                <p:nvPr/>
              </p:nvSpPr>
              <p:spPr bwMode="auto">
                <a:xfrm>
                  <a:off x="1686" y="2654"/>
                  <a:ext cx="2679" cy="207"/>
                </a:xfrm>
                <a:custGeom>
                  <a:avLst/>
                  <a:gdLst>
                    <a:gd name="T0" fmla="*/ 2679 w 2679"/>
                    <a:gd name="T1" fmla="*/ 103 h 207"/>
                    <a:gd name="T2" fmla="*/ 2679 w 2679"/>
                    <a:gd name="T3" fmla="*/ 77 h 207"/>
                    <a:gd name="T4" fmla="*/ 2676 w 2679"/>
                    <a:gd name="T5" fmla="*/ 55 h 207"/>
                    <a:gd name="T6" fmla="*/ 2676 w 2679"/>
                    <a:gd name="T7" fmla="*/ 29 h 207"/>
                    <a:gd name="T8" fmla="*/ 2676 w 2679"/>
                    <a:gd name="T9" fmla="*/ 3 h 207"/>
                    <a:gd name="T10" fmla="*/ 2670 w 2679"/>
                    <a:gd name="T11" fmla="*/ 3 h 207"/>
                    <a:gd name="T12" fmla="*/ 2663 w 2679"/>
                    <a:gd name="T13" fmla="*/ 0 h 207"/>
                    <a:gd name="T14" fmla="*/ 2663 w 2679"/>
                    <a:gd name="T15" fmla="*/ 26 h 207"/>
                    <a:gd name="T16" fmla="*/ 2666 w 2679"/>
                    <a:gd name="T17" fmla="*/ 51 h 207"/>
                    <a:gd name="T18" fmla="*/ 2666 w 2679"/>
                    <a:gd name="T19" fmla="*/ 77 h 207"/>
                    <a:gd name="T20" fmla="*/ 2666 w 2679"/>
                    <a:gd name="T21" fmla="*/ 103 h 207"/>
                    <a:gd name="T22" fmla="*/ 2666 w 2679"/>
                    <a:gd name="T23" fmla="*/ 129 h 207"/>
                    <a:gd name="T24" fmla="*/ 2666 w 2679"/>
                    <a:gd name="T25" fmla="*/ 155 h 207"/>
                    <a:gd name="T26" fmla="*/ 2663 w 2679"/>
                    <a:gd name="T27" fmla="*/ 181 h 207"/>
                    <a:gd name="T28" fmla="*/ 2663 w 2679"/>
                    <a:gd name="T29" fmla="*/ 207 h 207"/>
                    <a:gd name="T30" fmla="*/ 2670 w 2679"/>
                    <a:gd name="T31" fmla="*/ 207 h 207"/>
                    <a:gd name="T32" fmla="*/ 2676 w 2679"/>
                    <a:gd name="T33" fmla="*/ 204 h 207"/>
                    <a:gd name="T34" fmla="*/ 2676 w 2679"/>
                    <a:gd name="T35" fmla="*/ 178 h 207"/>
                    <a:gd name="T36" fmla="*/ 2676 w 2679"/>
                    <a:gd name="T37" fmla="*/ 155 h 207"/>
                    <a:gd name="T38" fmla="*/ 2679 w 2679"/>
                    <a:gd name="T39" fmla="*/ 129 h 207"/>
                    <a:gd name="T40" fmla="*/ 2679 w 2679"/>
                    <a:gd name="T41" fmla="*/ 103 h 207"/>
                    <a:gd name="T42" fmla="*/ 7 w 2679"/>
                    <a:gd name="T43" fmla="*/ 3 h 207"/>
                    <a:gd name="T44" fmla="*/ 3 w 2679"/>
                    <a:gd name="T45" fmla="*/ 29 h 207"/>
                    <a:gd name="T46" fmla="*/ 3 w 2679"/>
                    <a:gd name="T47" fmla="*/ 55 h 207"/>
                    <a:gd name="T48" fmla="*/ 0 w 2679"/>
                    <a:gd name="T49" fmla="*/ 77 h 207"/>
                    <a:gd name="T50" fmla="*/ 0 w 2679"/>
                    <a:gd name="T51" fmla="*/ 103 h 207"/>
                    <a:gd name="T52" fmla="*/ 0 w 2679"/>
                    <a:gd name="T53" fmla="*/ 129 h 207"/>
                    <a:gd name="T54" fmla="*/ 3 w 2679"/>
                    <a:gd name="T55" fmla="*/ 155 h 207"/>
                    <a:gd name="T56" fmla="*/ 3 w 2679"/>
                    <a:gd name="T57" fmla="*/ 178 h 207"/>
                    <a:gd name="T58" fmla="*/ 7 w 2679"/>
                    <a:gd name="T59" fmla="*/ 204 h 207"/>
                    <a:gd name="T60" fmla="*/ 10 w 2679"/>
                    <a:gd name="T61" fmla="*/ 207 h 207"/>
                    <a:gd name="T62" fmla="*/ 16 w 2679"/>
                    <a:gd name="T63" fmla="*/ 207 h 207"/>
                    <a:gd name="T64" fmla="*/ 16 w 2679"/>
                    <a:gd name="T65" fmla="*/ 181 h 207"/>
                    <a:gd name="T66" fmla="*/ 13 w 2679"/>
                    <a:gd name="T67" fmla="*/ 155 h 207"/>
                    <a:gd name="T68" fmla="*/ 13 w 2679"/>
                    <a:gd name="T69" fmla="*/ 129 h 207"/>
                    <a:gd name="T70" fmla="*/ 13 w 2679"/>
                    <a:gd name="T71" fmla="*/ 103 h 207"/>
                    <a:gd name="T72" fmla="*/ 13 w 2679"/>
                    <a:gd name="T73" fmla="*/ 77 h 207"/>
                    <a:gd name="T74" fmla="*/ 13 w 2679"/>
                    <a:gd name="T75" fmla="*/ 51 h 207"/>
                    <a:gd name="T76" fmla="*/ 16 w 2679"/>
                    <a:gd name="T77" fmla="*/ 26 h 207"/>
                    <a:gd name="T78" fmla="*/ 16 w 2679"/>
                    <a:gd name="T79" fmla="*/ 0 h 207"/>
                    <a:gd name="T80" fmla="*/ 10 w 2679"/>
                    <a:gd name="T81" fmla="*/ 3 h 207"/>
                    <a:gd name="T82" fmla="*/ 7 w 2679"/>
                    <a:gd name="T83" fmla="*/ 3 h 20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79" h="207">
                      <a:moveTo>
                        <a:pt x="2679" y="103"/>
                      </a:moveTo>
                      <a:lnTo>
                        <a:pt x="2679" y="77"/>
                      </a:lnTo>
                      <a:lnTo>
                        <a:pt x="2676" y="55"/>
                      </a:lnTo>
                      <a:lnTo>
                        <a:pt x="2676" y="29"/>
                      </a:lnTo>
                      <a:lnTo>
                        <a:pt x="2676" y="3"/>
                      </a:lnTo>
                      <a:lnTo>
                        <a:pt x="2670" y="3"/>
                      </a:lnTo>
                      <a:lnTo>
                        <a:pt x="2663" y="0"/>
                      </a:lnTo>
                      <a:lnTo>
                        <a:pt x="2663" y="26"/>
                      </a:lnTo>
                      <a:lnTo>
                        <a:pt x="2666" y="51"/>
                      </a:lnTo>
                      <a:lnTo>
                        <a:pt x="2666" y="77"/>
                      </a:lnTo>
                      <a:lnTo>
                        <a:pt x="2666" y="103"/>
                      </a:lnTo>
                      <a:lnTo>
                        <a:pt x="2666" y="129"/>
                      </a:lnTo>
                      <a:lnTo>
                        <a:pt x="2666" y="155"/>
                      </a:lnTo>
                      <a:lnTo>
                        <a:pt x="2663" y="181"/>
                      </a:lnTo>
                      <a:lnTo>
                        <a:pt x="2663" y="207"/>
                      </a:lnTo>
                      <a:lnTo>
                        <a:pt x="2670" y="207"/>
                      </a:lnTo>
                      <a:lnTo>
                        <a:pt x="2676" y="204"/>
                      </a:lnTo>
                      <a:lnTo>
                        <a:pt x="2676" y="178"/>
                      </a:lnTo>
                      <a:lnTo>
                        <a:pt x="2676" y="155"/>
                      </a:lnTo>
                      <a:lnTo>
                        <a:pt x="2679" y="129"/>
                      </a:lnTo>
                      <a:lnTo>
                        <a:pt x="2679" y="103"/>
                      </a:lnTo>
                      <a:close/>
                      <a:moveTo>
                        <a:pt x="7" y="3"/>
                      </a:moveTo>
                      <a:lnTo>
                        <a:pt x="3" y="29"/>
                      </a:lnTo>
                      <a:lnTo>
                        <a:pt x="3" y="55"/>
                      </a:lnTo>
                      <a:lnTo>
                        <a:pt x="0" y="77"/>
                      </a:lnTo>
                      <a:lnTo>
                        <a:pt x="0" y="103"/>
                      </a:lnTo>
                      <a:lnTo>
                        <a:pt x="0" y="129"/>
                      </a:lnTo>
                      <a:lnTo>
                        <a:pt x="3" y="155"/>
                      </a:lnTo>
                      <a:lnTo>
                        <a:pt x="3" y="178"/>
                      </a:lnTo>
                      <a:lnTo>
                        <a:pt x="7" y="204"/>
                      </a:lnTo>
                      <a:lnTo>
                        <a:pt x="10" y="207"/>
                      </a:lnTo>
                      <a:lnTo>
                        <a:pt x="16" y="207"/>
                      </a:lnTo>
                      <a:lnTo>
                        <a:pt x="16" y="181"/>
                      </a:lnTo>
                      <a:lnTo>
                        <a:pt x="13" y="155"/>
                      </a:lnTo>
                      <a:lnTo>
                        <a:pt x="13" y="129"/>
                      </a:lnTo>
                      <a:lnTo>
                        <a:pt x="13" y="103"/>
                      </a:lnTo>
                      <a:lnTo>
                        <a:pt x="13" y="77"/>
                      </a:lnTo>
                      <a:lnTo>
                        <a:pt x="13" y="51"/>
                      </a:lnTo>
                      <a:lnTo>
                        <a:pt x="16" y="26"/>
                      </a:lnTo>
                      <a:lnTo>
                        <a:pt x="16" y="0"/>
                      </a:lnTo>
                      <a:lnTo>
                        <a:pt x="10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8C2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6" name="Freeform 318"/>
                <p:cNvSpPr>
                  <a:spLocks noEditPoints="1"/>
                </p:cNvSpPr>
                <p:nvPr/>
              </p:nvSpPr>
              <p:spPr bwMode="auto">
                <a:xfrm>
                  <a:off x="1693" y="2650"/>
                  <a:ext cx="2666" cy="214"/>
                </a:xfrm>
                <a:custGeom>
                  <a:avLst/>
                  <a:gdLst>
                    <a:gd name="T0" fmla="*/ 2666 w 2666"/>
                    <a:gd name="T1" fmla="*/ 107 h 214"/>
                    <a:gd name="T2" fmla="*/ 2666 w 2666"/>
                    <a:gd name="T3" fmla="*/ 81 h 214"/>
                    <a:gd name="T4" fmla="*/ 2666 w 2666"/>
                    <a:gd name="T5" fmla="*/ 55 h 214"/>
                    <a:gd name="T6" fmla="*/ 2663 w 2666"/>
                    <a:gd name="T7" fmla="*/ 30 h 214"/>
                    <a:gd name="T8" fmla="*/ 2663 w 2666"/>
                    <a:gd name="T9" fmla="*/ 7 h 214"/>
                    <a:gd name="T10" fmla="*/ 2656 w 2666"/>
                    <a:gd name="T11" fmla="*/ 4 h 214"/>
                    <a:gd name="T12" fmla="*/ 2650 w 2666"/>
                    <a:gd name="T13" fmla="*/ 0 h 214"/>
                    <a:gd name="T14" fmla="*/ 2650 w 2666"/>
                    <a:gd name="T15" fmla="*/ 30 h 214"/>
                    <a:gd name="T16" fmla="*/ 2653 w 2666"/>
                    <a:gd name="T17" fmla="*/ 55 h 214"/>
                    <a:gd name="T18" fmla="*/ 2653 w 2666"/>
                    <a:gd name="T19" fmla="*/ 81 h 214"/>
                    <a:gd name="T20" fmla="*/ 2653 w 2666"/>
                    <a:gd name="T21" fmla="*/ 107 h 214"/>
                    <a:gd name="T22" fmla="*/ 2653 w 2666"/>
                    <a:gd name="T23" fmla="*/ 133 h 214"/>
                    <a:gd name="T24" fmla="*/ 2653 w 2666"/>
                    <a:gd name="T25" fmla="*/ 162 h 214"/>
                    <a:gd name="T26" fmla="*/ 2650 w 2666"/>
                    <a:gd name="T27" fmla="*/ 188 h 214"/>
                    <a:gd name="T28" fmla="*/ 2650 w 2666"/>
                    <a:gd name="T29" fmla="*/ 214 h 214"/>
                    <a:gd name="T30" fmla="*/ 2656 w 2666"/>
                    <a:gd name="T31" fmla="*/ 211 h 214"/>
                    <a:gd name="T32" fmla="*/ 2663 w 2666"/>
                    <a:gd name="T33" fmla="*/ 211 h 214"/>
                    <a:gd name="T34" fmla="*/ 2663 w 2666"/>
                    <a:gd name="T35" fmla="*/ 185 h 214"/>
                    <a:gd name="T36" fmla="*/ 2666 w 2666"/>
                    <a:gd name="T37" fmla="*/ 159 h 214"/>
                    <a:gd name="T38" fmla="*/ 2666 w 2666"/>
                    <a:gd name="T39" fmla="*/ 133 h 214"/>
                    <a:gd name="T40" fmla="*/ 2666 w 2666"/>
                    <a:gd name="T41" fmla="*/ 107 h 214"/>
                    <a:gd name="T42" fmla="*/ 3 w 2666"/>
                    <a:gd name="T43" fmla="*/ 7 h 214"/>
                    <a:gd name="T44" fmla="*/ 3 w 2666"/>
                    <a:gd name="T45" fmla="*/ 30 h 214"/>
                    <a:gd name="T46" fmla="*/ 0 w 2666"/>
                    <a:gd name="T47" fmla="*/ 55 h 214"/>
                    <a:gd name="T48" fmla="*/ 0 w 2666"/>
                    <a:gd name="T49" fmla="*/ 81 h 214"/>
                    <a:gd name="T50" fmla="*/ 0 w 2666"/>
                    <a:gd name="T51" fmla="*/ 107 h 214"/>
                    <a:gd name="T52" fmla="*/ 0 w 2666"/>
                    <a:gd name="T53" fmla="*/ 133 h 214"/>
                    <a:gd name="T54" fmla="*/ 0 w 2666"/>
                    <a:gd name="T55" fmla="*/ 159 h 214"/>
                    <a:gd name="T56" fmla="*/ 3 w 2666"/>
                    <a:gd name="T57" fmla="*/ 185 h 214"/>
                    <a:gd name="T58" fmla="*/ 3 w 2666"/>
                    <a:gd name="T59" fmla="*/ 211 h 214"/>
                    <a:gd name="T60" fmla="*/ 9 w 2666"/>
                    <a:gd name="T61" fmla="*/ 211 h 214"/>
                    <a:gd name="T62" fmla="*/ 16 w 2666"/>
                    <a:gd name="T63" fmla="*/ 214 h 214"/>
                    <a:gd name="T64" fmla="*/ 16 w 2666"/>
                    <a:gd name="T65" fmla="*/ 188 h 214"/>
                    <a:gd name="T66" fmla="*/ 13 w 2666"/>
                    <a:gd name="T67" fmla="*/ 162 h 214"/>
                    <a:gd name="T68" fmla="*/ 13 w 2666"/>
                    <a:gd name="T69" fmla="*/ 133 h 214"/>
                    <a:gd name="T70" fmla="*/ 13 w 2666"/>
                    <a:gd name="T71" fmla="*/ 107 h 214"/>
                    <a:gd name="T72" fmla="*/ 13 w 2666"/>
                    <a:gd name="T73" fmla="*/ 81 h 214"/>
                    <a:gd name="T74" fmla="*/ 13 w 2666"/>
                    <a:gd name="T75" fmla="*/ 55 h 214"/>
                    <a:gd name="T76" fmla="*/ 16 w 2666"/>
                    <a:gd name="T77" fmla="*/ 30 h 214"/>
                    <a:gd name="T78" fmla="*/ 16 w 2666"/>
                    <a:gd name="T79" fmla="*/ 0 h 214"/>
                    <a:gd name="T80" fmla="*/ 9 w 2666"/>
                    <a:gd name="T81" fmla="*/ 4 h 214"/>
                    <a:gd name="T82" fmla="*/ 3 w 2666"/>
                    <a:gd name="T83" fmla="*/ 7 h 21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66" h="214">
                      <a:moveTo>
                        <a:pt x="2666" y="107"/>
                      </a:moveTo>
                      <a:lnTo>
                        <a:pt x="2666" y="81"/>
                      </a:lnTo>
                      <a:lnTo>
                        <a:pt x="2666" y="55"/>
                      </a:lnTo>
                      <a:lnTo>
                        <a:pt x="2663" y="30"/>
                      </a:lnTo>
                      <a:lnTo>
                        <a:pt x="2663" y="7"/>
                      </a:lnTo>
                      <a:lnTo>
                        <a:pt x="2656" y="4"/>
                      </a:lnTo>
                      <a:lnTo>
                        <a:pt x="2650" y="0"/>
                      </a:lnTo>
                      <a:lnTo>
                        <a:pt x="2650" y="30"/>
                      </a:lnTo>
                      <a:lnTo>
                        <a:pt x="2653" y="55"/>
                      </a:lnTo>
                      <a:lnTo>
                        <a:pt x="2653" y="81"/>
                      </a:lnTo>
                      <a:lnTo>
                        <a:pt x="2653" y="107"/>
                      </a:lnTo>
                      <a:lnTo>
                        <a:pt x="2653" y="133"/>
                      </a:lnTo>
                      <a:lnTo>
                        <a:pt x="2653" y="162"/>
                      </a:lnTo>
                      <a:lnTo>
                        <a:pt x="2650" y="188"/>
                      </a:lnTo>
                      <a:lnTo>
                        <a:pt x="2650" y="214"/>
                      </a:lnTo>
                      <a:lnTo>
                        <a:pt x="2656" y="211"/>
                      </a:lnTo>
                      <a:lnTo>
                        <a:pt x="2663" y="211"/>
                      </a:lnTo>
                      <a:lnTo>
                        <a:pt x="2663" y="185"/>
                      </a:lnTo>
                      <a:lnTo>
                        <a:pt x="2666" y="159"/>
                      </a:lnTo>
                      <a:lnTo>
                        <a:pt x="2666" y="133"/>
                      </a:lnTo>
                      <a:lnTo>
                        <a:pt x="2666" y="107"/>
                      </a:lnTo>
                      <a:close/>
                      <a:moveTo>
                        <a:pt x="3" y="7"/>
                      </a:moveTo>
                      <a:lnTo>
                        <a:pt x="3" y="30"/>
                      </a:lnTo>
                      <a:lnTo>
                        <a:pt x="0" y="55"/>
                      </a:lnTo>
                      <a:lnTo>
                        <a:pt x="0" y="81"/>
                      </a:lnTo>
                      <a:lnTo>
                        <a:pt x="0" y="107"/>
                      </a:lnTo>
                      <a:lnTo>
                        <a:pt x="0" y="133"/>
                      </a:lnTo>
                      <a:lnTo>
                        <a:pt x="0" y="159"/>
                      </a:lnTo>
                      <a:lnTo>
                        <a:pt x="3" y="185"/>
                      </a:lnTo>
                      <a:lnTo>
                        <a:pt x="3" y="211"/>
                      </a:lnTo>
                      <a:lnTo>
                        <a:pt x="9" y="211"/>
                      </a:lnTo>
                      <a:lnTo>
                        <a:pt x="16" y="214"/>
                      </a:lnTo>
                      <a:lnTo>
                        <a:pt x="16" y="188"/>
                      </a:lnTo>
                      <a:lnTo>
                        <a:pt x="13" y="162"/>
                      </a:lnTo>
                      <a:lnTo>
                        <a:pt x="13" y="133"/>
                      </a:lnTo>
                      <a:lnTo>
                        <a:pt x="13" y="107"/>
                      </a:lnTo>
                      <a:lnTo>
                        <a:pt x="13" y="81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6" y="0"/>
                      </a:lnTo>
                      <a:lnTo>
                        <a:pt x="9" y="4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8C0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7" name="Freeform 319"/>
                <p:cNvSpPr>
                  <a:spLocks noEditPoints="1"/>
                </p:cNvSpPr>
                <p:nvPr/>
              </p:nvSpPr>
              <p:spPr bwMode="auto">
                <a:xfrm>
                  <a:off x="1699" y="2650"/>
                  <a:ext cx="2653" cy="214"/>
                </a:xfrm>
                <a:custGeom>
                  <a:avLst/>
                  <a:gdLst>
                    <a:gd name="T0" fmla="*/ 2653 w 2653"/>
                    <a:gd name="T1" fmla="*/ 107 h 214"/>
                    <a:gd name="T2" fmla="*/ 2653 w 2653"/>
                    <a:gd name="T3" fmla="*/ 81 h 214"/>
                    <a:gd name="T4" fmla="*/ 2653 w 2653"/>
                    <a:gd name="T5" fmla="*/ 55 h 214"/>
                    <a:gd name="T6" fmla="*/ 2650 w 2653"/>
                    <a:gd name="T7" fmla="*/ 30 h 214"/>
                    <a:gd name="T8" fmla="*/ 2650 w 2653"/>
                    <a:gd name="T9" fmla="*/ 4 h 214"/>
                    <a:gd name="T10" fmla="*/ 2644 w 2653"/>
                    <a:gd name="T11" fmla="*/ 0 h 214"/>
                    <a:gd name="T12" fmla="*/ 2637 w 2653"/>
                    <a:gd name="T13" fmla="*/ 0 h 214"/>
                    <a:gd name="T14" fmla="*/ 2640 w 2653"/>
                    <a:gd name="T15" fmla="*/ 26 h 214"/>
                    <a:gd name="T16" fmla="*/ 2640 w 2653"/>
                    <a:gd name="T17" fmla="*/ 52 h 214"/>
                    <a:gd name="T18" fmla="*/ 2640 w 2653"/>
                    <a:gd name="T19" fmla="*/ 81 h 214"/>
                    <a:gd name="T20" fmla="*/ 2640 w 2653"/>
                    <a:gd name="T21" fmla="*/ 107 h 214"/>
                    <a:gd name="T22" fmla="*/ 2640 w 2653"/>
                    <a:gd name="T23" fmla="*/ 133 h 214"/>
                    <a:gd name="T24" fmla="*/ 2640 w 2653"/>
                    <a:gd name="T25" fmla="*/ 162 h 214"/>
                    <a:gd name="T26" fmla="*/ 2640 w 2653"/>
                    <a:gd name="T27" fmla="*/ 188 h 214"/>
                    <a:gd name="T28" fmla="*/ 2637 w 2653"/>
                    <a:gd name="T29" fmla="*/ 214 h 214"/>
                    <a:gd name="T30" fmla="*/ 2644 w 2653"/>
                    <a:gd name="T31" fmla="*/ 214 h 214"/>
                    <a:gd name="T32" fmla="*/ 2650 w 2653"/>
                    <a:gd name="T33" fmla="*/ 211 h 214"/>
                    <a:gd name="T34" fmla="*/ 2650 w 2653"/>
                    <a:gd name="T35" fmla="*/ 185 h 214"/>
                    <a:gd name="T36" fmla="*/ 2653 w 2653"/>
                    <a:gd name="T37" fmla="*/ 159 h 214"/>
                    <a:gd name="T38" fmla="*/ 2653 w 2653"/>
                    <a:gd name="T39" fmla="*/ 133 h 214"/>
                    <a:gd name="T40" fmla="*/ 2653 w 2653"/>
                    <a:gd name="T41" fmla="*/ 107 h 214"/>
                    <a:gd name="T42" fmla="*/ 3 w 2653"/>
                    <a:gd name="T43" fmla="*/ 4 h 214"/>
                    <a:gd name="T44" fmla="*/ 3 w 2653"/>
                    <a:gd name="T45" fmla="*/ 30 h 214"/>
                    <a:gd name="T46" fmla="*/ 0 w 2653"/>
                    <a:gd name="T47" fmla="*/ 55 h 214"/>
                    <a:gd name="T48" fmla="*/ 0 w 2653"/>
                    <a:gd name="T49" fmla="*/ 81 h 214"/>
                    <a:gd name="T50" fmla="*/ 0 w 2653"/>
                    <a:gd name="T51" fmla="*/ 107 h 214"/>
                    <a:gd name="T52" fmla="*/ 0 w 2653"/>
                    <a:gd name="T53" fmla="*/ 133 h 214"/>
                    <a:gd name="T54" fmla="*/ 0 w 2653"/>
                    <a:gd name="T55" fmla="*/ 159 h 214"/>
                    <a:gd name="T56" fmla="*/ 3 w 2653"/>
                    <a:gd name="T57" fmla="*/ 185 h 214"/>
                    <a:gd name="T58" fmla="*/ 3 w 2653"/>
                    <a:gd name="T59" fmla="*/ 211 h 214"/>
                    <a:gd name="T60" fmla="*/ 10 w 2653"/>
                    <a:gd name="T61" fmla="*/ 214 h 214"/>
                    <a:gd name="T62" fmla="*/ 16 w 2653"/>
                    <a:gd name="T63" fmla="*/ 214 h 214"/>
                    <a:gd name="T64" fmla="*/ 13 w 2653"/>
                    <a:gd name="T65" fmla="*/ 188 h 214"/>
                    <a:gd name="T66" fmla="*/ 13 w 2653"/>
                    <a:gd name="T67" fmla="*/ 162 h 214"/>
                    <a:gd name="T68" fmla="*/ 13 w 2653"/>
                    <a:gd name="T69" fmla="*/ 133 h 214"/>
                    <a:gd name="T70" fmla="*/ 13 w 2653"/>
                    <a:gd name="T71" fmla="*/ 107 h 214"/>
                    <a:gd name="T72" fmla="*/ 13 w 2653"/>
                    <a:gd name="T73" fmla="*/ 81 h 214"/>
                    <a:gd name="T74" fmla="*/ 13 w 2653"/>
                    <a:gd name="T75" fmla="*/ 52 h 214"/>
                    <a:gd name="T76" fmla="*/ 13 w 2653"/>
                    <a:gd name="T77" fmla="*/ 26 h 214"/>
                    <a:gd name="T78" fmla="*/ 16 w 2653"/>
                    <a:gd name="T79" fmla="*/ 0 h 214"/>
                    <a:gd name="T80" fmla="*/ 10 w 2653"/>
                    <a:gd name="T81" fmla="*/ 0 h 214"/>
                    <a:gd name="T82" fmla="*/ 3 w 2653"/>
                    <a:gd name="T83" fmla="*/ 4 h 21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53" h="214">
                      <a:moveTo>
                        <a:pt x="2653" y="107"/>
                      </a:moveTo>
                      <a:lnTo>
                        <a:pt x="2653" y="81"/>
                      </a:lnTo>
                      <a:lnTo>
                        <a:pt x="2653" y="55"/>
                      </a:lnTo>
                      <a:lnTo>
                        <a:pt x="2650" y="30"/>
                      </a:lnTo>
                      <a:lnTo>
                        <a:pt x="2650" y="4"/>
                      </a:lnTo>
                      <a:lnTo>
                        <a:pt x="2644" y="0"/>
                      </a:lnTo>
                      <a:lnTo>
                        <a:pt x="2637" y="0"/>
                      </a:lnTo>
                      <a:lnTo>
                        <a:pt x="2640" y="26"/>
                      </a:lnTo>
                      <a:lnTo>
                        <a:pt x="2640" y="52"/>
                      </a:lnTo>
                      <a:lnTo>
                        <a:pt x="2640" y="81"/>
                      </a:lnTo>
                      <a:lnTo>
                        <a:pt x="2640" y="107"/>
                      </a:lnTo>
                      <a:lnTo>
                        <a:pt x="2640" y="133"/>
                      </a:lnTo>
                      <a:lnTo>
                        <a:pt x="2640" y="162"/>
                      </a:lnTo>
                      <a:lnTo>
                        <a:pt x="2640" y="188"/>
                      </a:lnTo>
                      <a:lnTo>
                        <a:pt x="2637" y="214"/>
                      </a:lnTo>
                      <a:lnTo>
                        <a:pt x="2644" y="214"/>
                      </a:lnTo>
                      <a:lnTo>
                        <a:pt x="2650" y="211"/>
                      </a:lnTo>
                      <a:lnTo>
                        <a:pt x="2650" y="185"/>
                      </a:lnTo>
                      <a:lnTo>
                        <a:pt x="2653" y="159"/>
                      </a:lnTo>
                      <a:lnTo>
                        <a:pt x="2653" y="133"/>
                      </a:lnTo>
                      <a:lnTo>
                        <a:pt x="2653" y="107"/>
                      </a:lnTo>
                      <a:close/>
                      <a:moveTo>
                        <a:pt x="3" y="4"/>
                      </a:moveTo>
                      <a:lnTo>
                        <a:pt x="3" y="30"/>
                      </a:lnTo>
                      <a:lnTo>
                        <a:pt x="0" y="55"/>
                      </a:lnTo>
                      <a:lnTo>
                        <a:pt x="0" y="81"/>
                      </a:lnTo>
                      <a:lnTo>
                        <a:pt x="0" y="107"/>
                      </a:lnTo>
                      <a:lnTo>
                        <a:pt x="0" y="133"/>
                      </a:lnTo>
                      <a:lnTo>
                        <a:pt x="0" y="159"/>
                      </a:lnTo>
                      <a:lnTo>
                        <a:pt x="3" y="185"/>
                      </a:lnTo>
                      <a:lnTo>
                        <a:pt x="3" y="211"/>
                      </a:lnTo>
                      <a:lnTo>
                        <a:pt x="10" y="214"/>
                      </a:lnTo>
                      <a:lnTo>
                        <a:pt x="16" y="214"/>
                      </a:lnTo>
                      <a:lnTo>
                        <a:pt x="13" y="188"/>
                      </a:lnTo>
                      <a:lnTo>
                        <a:pt x="13" y="162"/>
                      </a:lnTo>
                      <a:lnTo>
                        <a:pt x="13" y="133"/>
                      </a:lnTo>
                      <a:lnTo>
                        <a:pt x="13" y="107"/>
                      </a:lnTo>
                      <a:lnTo>
                        <a:pt x="13" y="81"/>
                      </a:lnTo>
                      <a:lnTo>
                        <a:pt x="13" y="52"/>
                      </a:lnTo>
                      <a:lnTo>
                        <a:pt x="13" y="26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8BF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8" name="Freeform 320"/>
                <p:cNvSpPr>
                  <a:spLocks noEditPoints="1"/>
                </p:cNvSpPr>
                <p:nvPr/>
              </p:nvSpPr>
              <p:spPr bwMode="auto">
                <a:xfrm>
                  <a:off x="1706" y="2647"/>
                  <a:ext cx="2640" cy="220"/>
                </a:xfrm>
                <a:custGeom>
                  <a:avLst/>
                  <a:gdLst>
                    <a:gd name="T0" fmla="*/ 2640 w 2640"/>
                    <a:gd name="T1" fmla="*/ 110 h 220"/>
                    <a:gd name="T2" fmla="*/ 2640 w 2640"/>
                    <a:gd name="T3" fmla="*/ 84 h 220"/>
                    <a:gd name="T4" fmla="*/ 2640 w 2640"/>
                    <a:gd name="T5" fmla="*/ 58 h 220"/>
                    <a:gd name="T6" fmla="*/ 2637 w 2640"/>
                    <a:gd name="T7" fmla="*/ 33 h 220"/>
                    <a:gd name="T8" fmla="*/ 2637 w 2640"/>
                    <a:gd name="T9" fmla="*/ 3 h 220"/>
                    <a:gd name="T10" fmla="*/ 2630 w 2640"/>
                    <a:gd name="T11" fmla="*/ 3 h 220"/>
                    <a:gd name="T12" fmla="*/ 2624 w 2640"/>
                    <a:gd name="T13" fmla="*/ 0 h 220"/>
                    <a:gd name="T14" fmla="*/ 2627 w 2640"/>
                    <a:gd name="T15" fmla="*/ 29 h 220"/>
                    <a:gd name="T16" fmla="*/ 2627 w 2640"/>
                    <a:gd name="T17" fmla="*/ 55 h 220"/>
                    <a:gd name="T18" fmla="*/ 2630 w 2640"/>
                    <a:gd name="T19" fmla="*/ 84 h 220"/>
                    <a:gd name="T20" fmla="*/ 2630 w 2640"/>
                    <a:gd name="T21" fmla="*/ 110 h 220"/>
                    <a:gd name="T22" fmla="*/ 2630 w 2640"/>
                    <a:gd name="T23" fmla="*/ 139 h 220"/>
                    <a:gd name="T24" fmla="*/ 2627 w 2640"/>
                    <a:gd name="T25" fmla="*/ 165 h 220"/>
                    <a:gd name="T26" fmla="*/ 2627 w 2640"/>
                    <a:gd name="T27" fmla="*/ 194 h 220"/>
                    <a:gd name="T28" fmla="*/ 2624 w 2640"/>
                    <a:gd name="T29" fmla="*/ 220 h 220"/>
                    <a:gd name="T30" fmla="*/ 2630 w 2640"/>
                    <a:gd name="T31" fmla="*/ 217 h 220"/>
                    <a:gd name="T32" fmla="*/ 2637 w 2640"/>
                    <a:gd name="T33" fmla="*/ 217 h 220"/>
                    <a:gd name="T34" fmla="*/ 2637 w 2640"/>
                    <a:gd name="T35" fmla="*/ 191 h 220"/>
                    <a:gd name="T36" fmla="*/ 2640 w 2640"/>
                    <a:gd name="T37" fmla="*/ 165 h 220"/>
                    <a:gd name="T38" fmla="*/ 2640 w 2640"/>
                    <a:gd name="T39" fmla="*/ 136 h 220"/>
                    <a:gd name="T40" fmla="*/ 2640 w 2640"/>
                    <a:gd name="T41" fmla="*/ 110 h 220"/>
                    <a:gd name="T42" fmla="*/ 3 w 2640"/>
                    <a:gd name="T43" fmla="*/ 3 h 220"/>
                    <a:gd name="T44" fmla="*/ 3 w 2640"/>
                    <a:gd name="T45" fmla="*/ 33 h 220"/>
                    <a:gd name="T46" fmla="*/ 0 w 2640"/>
                    <a:gd name="T47" fmla="*/ 58 h 220"/>
                    <a:gd name="T48" fmla="*/ 0 w 2640"/>
                    <a:gd name="T49" fmla="*/ 84 h 220"/>
                    <a:gd name="T50" fmla="*/ 0 w 2640"/>
                    <a:gd name="T51" fmla="*/ 110 h 220"/>
                    <a:gd name="T52" fmla="*/ 0 w 2640"/>
                    <a:gd name="T53" fmla="*/ 136 h 220"/>
                    <a:gd name="T54" fmla="*/ 0 w 2640"/>
                    <a:gd name="T55" fmla="*/ 165 h 220"/>
                    <a:gd name="T56" fmla="*/ 3 w 2640"/>
                    <a:gd name="T57" fmla="*/ 191 h 220"/>
                    <a:gd name="T58" fmla="*/ 3 w 2640"/>
                    <a:gd name="T59" fmla="*/ 217 h 220"/>
                    <a:gd name="T60" fmla="*/ 9 w 2640"/>
                    <a:gd name="T61" fmla="*/ 217 h 220"/>
                    <a:gd name="T62" fmla="*/ 16 w 2640"/>
                    <a:gd name="T63" fmla="*/ 220 h 220"/>
                    <a:gd name="T64" fmla="*/ 13 w 2640"/>
                    <a:gd name="T65" fmla="*/ 194 h 220"/>
                    <a:gd name="T66" fmla="*/ 13 w 2640"/>
                    <a:gd name="T67" fmla="*/ 165 h 220"/>
                    <a:gd name="T68" fmla="*/ 13 w 2640"/>
                    <a:gd name="T69" fmla="*/ 139 h 220"/>
                    <a:gd name="T70" fmla="*/ 9 w 2640"/>
                    <a:gd name="T71" fmla="*/ 110 h 220"/>
                    <a:gd name="T72" fmla="*/ 13 w 2640"/>
                    <a:gd name="T73" fmla="*/ 84 h 220"/>
                    <a:gd name="T74" fmla="*/ 13 w 2640"/>
                    <a:gd name="T75" fmla="*/ 55 h 220"/>
                    <a:gd name="T76" fmla="*/ 13 w 2640"/>
                    <a:gd name="T77" fmla="*/ 29 h 220"/>
                    <a:gd name="T78" fmla="*/ 16 w 2640"/>
                    <a:gd name="T79" fmla="*/ 0 h 220"/>
                    <a:gd name="T80" fmla="*/ 9 w 2640"/>
                    <a:gd name="T81" fmla="*/ 3 h 220"/>
                    <a:gd name="T82" fmla="*/ 3 w 2640"/>
                    <a:gd name="T83" fmla="*/ 3 h 22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40" h="220">
                      <a:moveTo>
                        <a:pt x="2640" y="110"/>
                      </a:moveTo>
                      <a:lnTo>
                        <a:pt x="2640" y="84"/>
                      </a:lnTo>
                      <a:lnTo>
                        <a:pt x="2640" y="58"/>
                      </a:lnTo>
                      <a:lnTo>
                        <a:pt x="2637" y="33"/>
                      </a:lnTo>
                      <a:lnTo>
                        <a:pt x="2637" y="3"/>
                      </a:lnTo>
                      <a:lnTo>
                        <a:pt x="2630" y="3"/>
                      </a:lnTo>
                      <a:lnTo>
                        <a:pt x="2624" y="0"/>
                      </a:lnTo>
                      <a:lnTo>
                        <a:pt x="2627" y="29"/>
                      </a:lnTo>
                      <a:lnTo>
                        <a:pt x="2627" y="55"/>
                      </a:lnTo>
                      <a:lnTo>
                        <a:pt x="2630" y="84"/>
                      </a:lnTo>
                      <a:lnTo>
                        <a:pt x="2630" y="110"/>
                      </a:lnTo>
                      <a:lnTo>
                        <a:pt x="2630" y="139"/>
                      </a:lnTo>
                      <a:lnTo>
                        <a:pt x="2627" y="165"/>
                      </a:lnTo>
                      <a:lnTo>
                        <a:pt x="2627" y="194"/>
                      </a:lnTo>
                      <a:lnTo>
                        <a:pt x="2624" y="220"/>
                      </a:lnTo>
                      <a:lnTo>
                        <a:pt x="2630" y="217"/>
                      </a:lnTo>
                      <a:lnTo>
                        <a:pt x="2637" y="217"/>
                      </a:lnTo>
                      <a:lnTo>
                        <a:pt x="2637" y="191"/>
                      </a:lnTo>
                      <a:lnTo>
                        <a:pt x="2640" y="165"/>
                      </a:lnTo>
                      <a:lnTo>
                        <a:pt x="2640" y="136"/>
                      </a:lnTo>
                      <a:lnTo>
                        <a:pt x="2640" y="110"/>
                      </a:lnTo>
                      <a:close/>
                      <a:moveTo>
                        <a:pt x="3" y="3"/>
                      </a:moveTo>
                      <a:lnTo>
                        <a:pt x="3" y="33"/>
                      </a:lnTo>
                      <a:lnTo>
                        <a:pt x="0" y="58"/>
                      </a:lnTo>
                      <a:lnTo>
                        <a:pt x="0" y="84"/>
                      </a:lnTo>
                      <a:lnTo>
                        <a:pt x="0" y="110"/>
                      </a:lnTo>
                      <a:lnTo>
                        <a:pt x="0" y="136"/>
                      </a:lnTo>
                      <a:lnTo>
                        <a:pt x="0" y="165"/>
                      </a:lnTo>
                      <a:lnTo>
                        <a:pt x="3" y="191"/>
                      </a:lnTo>
                      <a:lnTo>
                        <a:pt x="3" y="217"/>
                      </a:lnTo>
                      <a:lnTo>
                        <a:pt x="9" y="217"/>
                      </a:lnTo>
                      <a:lnTo>
                        <a:pt x="16" y="220"/>
                      </a:lnTo>
                      <a:lnTo>
                        <a:pt x="13" y="194"/>
                      </a:lnTo>
                      <a:lnTo>
                        <a:pt x="13" y="165"/>
                      </a:lnTo>
                      <a:lnTo>
                        <a:pt x="13" y="139"/>
                      </a:lnTo>
                      <a:lnTo>
                        <a:pt x="9" y="110"/>
                      </a:lnTo>
                      <a:lnTo>
                        <a:pt x="13" y="84"/>
                      </a:lnTo>
                      <a:lnTo>
                        <a:pt x="13" y="55"/>
                      </a:lnTo>
                      <a:lnTo>
                        <a:pt x="13" y="29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BF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399" name="Freeform 321"/>
                <p:cNvSpPr>
                  <a:spLocks noEditPoints="1"/>
                </p:cNvSpPr>
                <p:nvPr/>
              </p:nvSpPr>
              <p:spPr bwMode="auto">
                <a:xfrm>
                  <a:off x="1712" y="2647"/>
                  <a:ext cx="2627" cy="220"/>
                </a:xfrm>
                <a:custGeom>
                  <a:avLst/>
                  <a:gdLst>
                    <a:gd name="T0" fmla="*/ 2627 w 2627"/>
                    <a:gd name="T1" fmla="*/ 110 h 220"/>
                    <a:gd name="T2" fmla="*/ 2627 w 2627"/>
                    <a:gd name="T3" fmla="*/ 84 h 220"/>
                    <a:gd name="T4" fmla="*/ 2627 w 2627"/>
                    <a:gd name="T5" fmla="*/ 55 h 220"/>
                    <a:gd name="T6" fmla="*/ 2627 w 2627"/>
                    <a:gd name="T7" fmla="*/ 29 h 220"/>
                    <a:gd name="T8" fmla="*/ 2624 w 2627"/>
                    <a:gd name="T9" fmla="*/ 3 h 220"/>
                    <a:gd name="T10" fmla="*/ 2618 w 2627"/>
                    <a:gd name="T11" fmla="*/ 0 h 220"/>
                    <a:gd name="T12" fmla="*/ 2611 w 2627"/>
                    <a:gd name="T13" fmla="*/ 0 h 220"/>
                    <a:gd name="T14" fmla="*/ 2614 w 2627"/>
                    <a:gd name="T15" fmla="*/ 26 h 220"/>
                    <a:gd name="T16" fmla="*/ 2614 w 2627"/>
                    <a:gd name="T17" fmla="*/ 55 h 220"/>
                    <a:gd name="T18" fmla="*/ 2618 w 2627"/>
                    <a:gd name="T19" fmla="*/ 81 h 220"/>
                    <a:gd name="T20" fmla="*/ 2618 w 2627"/>
                    <a:gd name="T21" fmla="*/ 110 h 220"/>
                    <a:gd name="T22" fmla="*/ 2618 w 2627"/>
                    <a:gd name="T23" fmla="*/ 139 h 220"/>
                    <a:gd name="T24" fmla="*/ 2614 w 2627"/>
                    <a:gd name="T25" fmla="*/ 165 h 220"/>
                    <a:gd name="T26" fmla="*/ 2614 w 2627"/>
                    <a:gd name="T27" fmla="*/ 194 h 220"/>
                    <a:gd name="T28" fmla="*/ 2611 w 2627"/>
                    <a:gd name="T29" fmla="*/ 220 h 220"/>
                    <a:gd name="T30" fmla="*/ 2618 w 2627"/>
                    <a:gd name="T31" fmla="*/ 220 h 220"/>
                    <a:gd name="T32" fmla="*/ 2624 w 2627"/>
                    <a:gd name="T33" fmla="*/ 217 h 220"/>
                    <a:gd name="T34" fmla="*/ 2627 w 2627"/>
                    <a:gd name="T35" fmla="*/ 191 h 220"/>
                    <a:gd name="T36" fmla="*/ 2627 w 2627"/>
                    <a:gd name="T37" fmla="*/ 165 h 220"/>
                    <a:gd name="T38" fmla="*/ 2627 w 2627"/>
                    <a:gd name="T39" fmla="*/ 136 h 220"/>
                    <a:gd name="T40" fmla="*/ 2627 w 2627"/>
                    <a:gd name="T41" fmla="*/ 110 h 220"/>
                    <a:gd name="T42" fmla="*/ 3 w 2627"/>
                    <a:gd name="T43" fmla="*/ 3 h 220"/>
                    <a:gd name="T44" fmla="*/ 0 w 2627"/>
                    <a:gd name="T45" fmla="*/ 29 h 220"/>
                    <a:gd name="T46" fmla="*/ 0 w 2627"/>
                    <a:gd name="T47" fmla="*/ 55 h 220"/>
                    <a:gd name="T48" fmla="*/ 0 w 2627"/>
                    <a:gd name="T49" fmla="*/ 84 h 220"/>
                    <a:gd name="T50" fmla="*/ 0 w 2627"/>
                    <a:gd name="T51" fmla="*/ 110 h 220"/>
                    <a:gd name="T52" fmla="*/ 0 w 2627"/>
                    <a:gd name="T53" fmla="*/ 136 h 220"/>
                    <a:gd name="T54" fmla="*/ 0 w 2627"/>
                    <a:gd name="T55" fmla="*/ 165 h 220"/>
                    <a:gd name="T56" fmla="*/ 0 w 2627"/>
                    <a:gd name="T57" fmla="*/ 191 h 220"/>
                    <a:gd name="T58" fmla="*/ 3 w 2627"/>
                    <a:gd name="T59" fmla="*/ 217 h 220"/>
                    <a:gd name="T60" fmla="*/ 10 w 2627"/>
                    <a:gd name="T61" fmla="*/ 220 h 220"/>
                    <a:gd name="T62" fmla="*/ 16 w 2627"/>
                    <a:gd name="T63" fmla="*/ 220 h 220"/>
                    <a:gd name="T64" fmla="*/ 13 w 2627"/>
                    <a:gd name="T65" fmla="*/ 194 h 220"/>
                    <a:gd name="T66" fmla="*/ 13 w 2627"/>
                    <a:gd name="T67" fmla="*/ 165 h 220"/>
                    <a:gd name="T68" fmla="*/ 10 w 2627"/>
                    <a:gd name="T69" fmla="*/ 139 h 220"/>
                    <a:gd name="T70" fmla="*/ 10 w 2627"/>
                    <a:gd name="T71" fmla="*/ 110 h 220"/>
                    <a:gd name="T72" fmla="*/ 10 w 2627"/>
                    <a:gd name="T73" fmla="*/ 81 h 220"/>
                    <a:gd name="T74" fmla="*/ 13 w 2627"/>
                    <a:gd name="T75" fmla="*/ 55 h 220"/>
                    <a:gd name="T76" fmla="*/ 13 w 2627"/>
                    <a:gd name="T77" fmla="*/ 26 h 220"/>
                    <a:gd name="T78" fmla="*/ 16 w 2627"/>
                    <a:gd name="T79" fmla="*/ 0 h 220"/>
                    <a:gd name="T80" fmla="*/ 10 w 2627"/>
                    <a:gd name="T81" fmla="*/ 0 h 220"/>
                    <a:gd name="T82" fmla="*/ 3 w 2627"/>
                    <a:gd name="T83" fmla="*/ 3 h 22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27" h="220">
                      <a:moveTo>
                        <a:pt x="2627" y="110"/>
                      </a:moveTo>
                      <a:lnTo>
                        <a:pt x="2627" y="84"/>
                      </a:lnTo>
                      <a:lnTo>
                        <a:pt x="2627" y="55"/>
                      </a:lnTo>
                      <a:lnTo>
                        <a:pt x="2627" y="29"/>
                      </a:lnTo>
                      <a:lnTo>
                        <a:pt x="2624" y="3"/>
                      </a:lnTo>
                      <a:lnTo>
                        <a:pt x="2618" y="0"/>
                      </a:lnTo>
                      <a:lnTo>
                        <a:pt x="2611" y="0"/>
                      </a:lnTo>
                      <a:lnTo>
                        <a:pt x="2614" y="26"/>
                      </a:lnTo>
                      <a:lnTo>
                        <a:pt x="2614" y="55"/>
                      </a:lnTo>
                      <a:lnTo>
                        <a:pt x="2618" y="81"/>
                      </a:lnTo>
                      <a:lnTo>
                        <a:pt x="2618" y="110"/>
                      </a:lnTo>
                      <a:lnTo>
                        <a:pt x="2618" y="139"/>
                      </a:lnTo>
                      <a:lnTo>
                        <a:pt x="2614" y="165"/>
                      </a:lnTo>
                      <a:lnTo>
                        <a:pt x="2614" y="194"/>
                      </a:lnTo>
                      <a:lnTo>
                        <a:pt x="2611" y="220"/>
                      </a:lnTo>
                      <a:lnTo>
                        <a:pt x="2618" y="220"/>
                      </a:lnTo>
                      <a:lnTo>
                        <a:pt x="2624" y="217"/>
                      </a:lnTo>
                      <a:lnTo>
                        <a:pt x="2627" y="191"/>
                      </a:lnTo>
                      <a:lnTo>
                        <a:pt x="2627" y="165"/>
                      </a:lnTo>
                      <a:lnTo>
                        <a:pt x="2627" y="136"/>
                      </a:lnTo>
                      <a:lnTo>
                        <a:pt x="2627" y="110"/>
                      </a:lnTo>
                      <a:close/>
                      <a:moveTo>
                        <a:pt x="3" y="3"/>
                      </a:moveTo>
                      <a:lnTo>
                        <a:pt x="0" y="29"/>
                      </a:lnTo>
                      <a:lnTo>
                        <a:pt x="0" y="55"/>
                      </a:lnTo>
                      <a:lnTo>
                        <a:pt x="0" y="84"/>
                      </a:lnTo>
                      <a:lnTo>
                        <a:pt x="0" y="110"/>
                      </a:lnTo>
                      <a:lnTo>
                        <a:pt x="0" y="136"/>
                      </a:lnTo>
                      <a:lnTo>
                        <a:pt x="0" y="165"/>
                      </a:lnTo>
                      <a:lnTo>
                        <a:pt x="0" y="191"/>
                      </a:lnTo>
                      <a:lnTo>
                        <a:pt x="3" y="217"/>
                      </a:lnTo>
                      <a:lnTo>
                        <a:pt x="10" y="220"/>
                      </a:lnTo>
                      <a:lnTo>
                        <a:pt x="16" y="220"/>
                      </a:lnTo>
                      <a:lnTo>
                        <a:pt x="13" y="194"/>
                      </a:lnTo>
                      <a:lnTo>
                        <a:pt x="13" y="165"/>
                      </a:lnTo>
                      <a:lnTo>
                        <a:pt x="10" y="139"/>
                      </a:lnTo>
                      <a:lnTo>
                        <a:pt x="10" y="110"/>
                      </a:lnTo>
                      <a:lnTo>
                        <a:pt x="10" y="81"/>
                      </a:lnTo>
                      <a:lnTo>
                        <a:pt x="13" y="55"/>
                      </a:lnTo>
                      <a:lnTo>
                        <a:pt x="13" y="26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8BEA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0" name="Freeform 322"/>
                <p:cNvSpPr>
                  <a:spLocks noEditPoints="1"/>
                </p:cNvSpPr>
                <p:nvPr/>
              </p:nvSpPr>
              <p:spPr bwMode="auto">
                <a:xfrm>
                  <a:off x="1715" y="2644"/>
                  <a:ext cx="2621" cy="226"/>
                </a:xfrm>
                <a:custGeom>
                  <a:avLst/>
                  <a:gdLst>
                    <a:gd name="T0" fmla="*/ 2621 w 2621"/>
                    <a:gd name="T1" fmla="*/ 113 h 226"/>
                    <a:gd name="T2" fmla="*/ 2621 w 2621"/>
                    <a:gd name="T3" fmla="*/ 87 h 226"/>
                    <a:gd name="T4" fmla="*/ 2618 w 2621"/>
                    <a:gd name="T5" fmla="*/ 58 h 226"/>
                    <a:gd name="T6" fmla="*/ 2618 w 2621"/>
                    <a:gd name="T7" fmla="*/ 32 h 226"/>
                    <a:gd name="T8" fmla="*/ 2615 w 2621"/>
                    <a:gd name="T9" fmla="*/ 3 h 226"/>
                    <a:gd name="T10" fmla="*/ 2608 w 2621"/>
                    <a:gd name="T11" fmla="*/ 3 h 226"/>
                    <a:gd name="T12" fmla="*/ 2602 w 2621"/>
                    <a:gd name="T13" fmla="*/ 0 h 226"/>
                    <a:gd name="T14" fmla="*/ 2605 w 2621"/>
                    <a:gd name="T15" fmla="*/ 29 h 226"/>
                    <a:gd name="T16" fmla="*/ 2608 w 2621"/>
                    <a:gd name="T17" fmla="*/ 58 h 226"/>
                    <a:gd name="T18" fmla="*/ 2608 w 2621"/>
                    <a:gd name="T19" fmla="*/ 84 h 226"/>
                    <a:gd name="T20" fmla="*/ 2608 w 2621"/>
                    <a:gd name="T21" fmla="*/ 113 h 226"/>
                    <a:gd name="T22" fmla="*/ 2608 w 2621"/>
                    <a:gd name="T23" fmla="*/ 142 h 226"/>
                    <a:gd name="T24" fmla="*/ 2608 w 2621"/>
                    <a:gd name="T25" fmla="*/ 171 h 226"/>
                    <a:gd name="T26" fmla="*/ 2605 w 2621"/>
                    <a:gd name="T27" fmla="*/ 197 h 226"/>
                    <a:gd name="T28" fmla="*/ 2602 w 2621"/>
                    <a:gd name="T29" fmla="*/ 226 h 226"/>
                    <a:gd name="T30" fmla="*/ 2608 w 2621"/>
                    <a:gd name="T31" fmla="*/ 223 h 226"/>
                    <a:gd name="T32" fmla="*/ 2615 w 2621"/>
                    <a:gd name="T33" fmla="*/ 223 h 226"/>
                    <a:gd name="T34" fmla="*/ 2618 w 2621"/>
                    <a:gd name="T35" fmla="*/ 197 h 226"/>
                    <a:gd name="T36" fmla="*/ 2618 w 2621"/>
                    <a:gd name="T37" fmla="*/ 168 h 226"/>
                    <a:gd name="T38" fmla="*/ 2621 w 2621"/>
                    <a:gd name="T39" fmla="*/ 142 h 226"/>
                    <a:gd name="T40" fmla="*/ 2621 w 2621"/>
                    <a:gd name="T41" fmla="*/ 113 h 226"/>
                    <a:gd name="T42" fmla="*/ 7 w 2621"/>
                    <a:gd name="T43" fmla="*/ 3 h 226"/>
                    <a:gd name="T44" fmla="*/ 4 w 2621"/>
                    <a:gd name="T45" fmla="*/ 32 h 226"/>
                    <a:gd name="T46" fmla="*/ 4 w 2621"/>
                    <a:gd name="T47" fmla="*/ 58 h 226"/>
                    <a:gd name="T48" fmla="*/ 4 w 2621"/>
                    <a:gd name="T49" fmla="*/ 87 h 226"/>
                    <a:gd name="T50" fmla="*/ 0 w 2621"/>
                    <a:gd name="T51" fmla="*/ 113 h 226"/>
                    <a:gd name="T52" fmla="*/ 4 w 2621"/>
                    <a:gd name="T53" fmla="*/ 142 h 226"/>
                    <a:gd name="T54" fmla="*/ 4 w 2621"/>
                    <a:gd name="T55" fmla="*/ 168 h 226"/>
                    <a:gd name="T56" fmla="*/ 4 w 2621"/>
                    <a:gd name="T57" fmla="*/ 197 h 226"/>
                    <a:gd name="T58" fmla="*/ 7 w 2621"/>
                    <a:gd name="T59" fmla="*/ 223 h 226"/>
                    <a:gd name="T60" fmla="*/ 13 w 2621"/>
                    <a:gd name="T61" fmla="*/ 223 h 226"/>
                    <a:gd name="T62" fmla="*/ 20 w 2621"/>
                    <a:gd name="T63" fmla="*/ 226 h 226"/>
                    <a:gd name="T64" fmla="*/ 17 w 2621"/>
                    <a:gd name="T65" fmla="*/ 197 h 226"/>
                    <a:gd name="T66" fmla="*/ 13 w 2621"/>
                    <a:gd name="T67" fmla="*/ 171 h 226"/>
                    <a:gd name="T68" fmla="*/ 13 w 2621"/>
                    <a:gd name="T69" fmla="*/ 142 h 226"/>
                    <a:gd name="T70" fmla="*/ 13 w 2621"/>
                    <a:gd name="T71" fmla="*/ 113 h 226"/>
                    <a:gd name="T72" fmla="*/ 13 w 2621"/>
                    <a:gd name="T73" fmla="*/ 84 h 226"/>
                    <a:gd name="T74" fmla="*/ 13 w 2621"/>
                    <a:gd name="T75" fmla="*/ 58 h 226"/>
                    <a:gd name="T76" fmla="*/ 17 w 2621"/>
                    <a:gd name="T77" fmla="*/ 29 h 226"/>
                    <a:gd name="T78" fmla="*/ 20 w 2621"/>
                    <a:gd name="T79" fmla="*/ 0 h 226"/>
                    <a:gd name="T80" fmla="*/ 13 w 2621"/>
                    <a:gd name="T81" fmla="*/ 3 h 226"/>
                    <a:gd name="T82" fmla="*/ 7 w 2621"/>
                    <a:gd name="T83" fmla="*/ 3 h 22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21" h="226">
                      <a:moveTo>
                        <a:pt x="2621" y="113"/>
                      </a:moveTo>
                      <a:lnTo>
                        <a:pt x="2621" y="87"/>
                      </a:lnTo>
                      <a:lnTo>
                        <a:pt x="2618" y="58"/>
                      </a:lnTo>
                      <a:lnTo>
                        <a:pt x="2618" y="32"/>
                      </a:lnTo>
                      <a:lnTo>
                        <a:pt x="2615" y="3"/>
                      </a:lnTo>
                      <a:lnTo>
                        <a:pt x="2608" y="3"/>
                      </a:lnTo>
                      <a:lnTo>
                        <a:pt x="2602" y="0"/>
                      </a:lnTo>
                      <a:lnTo>
                        <a:pt x="2605" y="29"/>
                      </a:lnTo>
                      <a:lnTo>
                        <a:pt x="2608" y="58"/>
                      </a:lnTo>
                      <a:lnTo>
                        <a:pt x="2608" y="84"/>
                      </a:lnTo>
                      <a:lnTo>
                        <a:pt x="2608" y="113"/>
                      </a:lnTo>
                      <a:lnTo>
                        <a:pt x="2608" y="142"/>
                      </a:lnTo>
                      <a:lnTo>
                        <a:pt x="2608" y="171"/>
                      </a:lnTo>
                      <a:lnTo>
                        <a:pt x="2605" y="197"/>
                      </a:lnTo>
                      <a:lnTo>
                        <a:pt x="2602" y="226"/>
                      </a:lnTo>
                      <a:lnTo>
                        <a:pt x="2608" y="223"/>
                      </a:lnTo>
                      <a:lnTo>
                        <a:pt x="2615" y="223"/>
                      </a:lnTo>
                      <a:lnTo>
                        <a:pt x="2618" y="197"/>
                      </a:lnTo>
                      <a:lnTo>
                        <a:pt x="2618" y="168"/>
                      </a:lnTo>
                      <a:lnTo>
                        <a:pt x="2621" y="142"/>
                      </a:lnTo>
                      <a:lnTo>
                        <a:pt x="2621" y="113"/>
                      </a:lnTo>
                      <a:close/>
                      <a:moveTo>
                        <a:pt x="7" y="3"/>
                      </a:moveTo>
                      <a:lnTo>
                        <a:pt x="4" y="32"/>
                      </a:lnTo>
                      <a:lnTo>
                        <a:pt x="4" y="58"/>
                      </a:lnTo>
                      <a:lnTo>
                        <a:pt x="4" y="87"/>
                      </a:lnTo>
                      <a:lnTo>
                        <a:pt x="0" y="113"/>
                      </a:lnTo>
                      <a:lnTo>
                        <a:pt x="4" y="142"/>
                      </a:lnTo>
                      <a:lnTo>
                        <a:pt x="4" y="168"/>
                      </a:lnTo>
                      <a:lnTo>
                        <a:pt x="4" y="197"/>
                      </a:lnTo>
                      <a:lnTo>
                        <a:pt x="7" y="223"/>
                      </a:lnTo>
                      <a:lnTo>
                        <a:pt x="13" y="223"/>
                      </a:lnTo>
                      <a:lnTo>
                        <a:pt x="20" y="226"/>
                      </a:lnTo>
                      <a:lnTo>
                        <a:pt x="17" y="197"/>
                      </a:lnTo>
                      <a:lnTo>
                        <a:pt x="13" y="171"/>
                      </a:lnTo>
                      <a:lnTo>
                        <a:pt x="13" y="142"/>
                      </a:lnTo>
                      <a:lnTo>
                        <a:pt x="13" y="113"/>
                      </a:lnTo>
                      <a:lnTo>
                        <a:pt x="13" y="84"/>
                      </a:lnTo>
                      <a:lnTo>
                        <a:pt x="13" y="58"/>
                      </a:lnTo>
                      <a:lnTo>
                        <a:pt x="17" y="29"/>
                      </a:lnTo>
                      <a:lnTo>
                        <a:pt x="20" y="0"/>
                      </a:lnTo>
                      <a:lnTo>
                        <a:pt x="13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7BD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1" name="Freeform 323"/>
                <p:cNvSpPr>
                  <a:spLocks noEditPoints="1"/>
                </p:cNvSpPr>
                <p:nvPr/>
              </p:nvSpPr>
              <p:spPr bwMode="auto">
                <a:xfrm>
                  <a:off x="1722" y="2644"/>
                  <a:ext cx="2608" cy="226"/>
                </a:xfrm>
                <a:custGeom>
                  <a:avLst/>
                  <a:gdLst>
                    <a:gd name="T0" fmla="*/ 2608 w 2608"/>
                    <a:gd name="T1" fmla="*/ 113 h 226"/>
                    <a:gd name="T2" fmla="*/ 2608 w 2608"/>
                    <a:gd name="T3" fmla="*/ 84 h 226"/>
                    <a:gd name="T4" fmla="*/ 2604 w 2608"/>
                    <a:gd name="T5" fmla="*/ 58 h 226"/>
                    <a:gd name="T6" fmla="*/ 2604 w 2608"/>
                    <a:gd name="T7" fmla="*/ 29 h 226"/>
                    <a:gd name="T8" fmla="*/ 2601 w 2608"/>
                    <a:gd name="T9" fmla="*/ 3 h 226"/>
                    <a:gd name="T10" fmla="*/ 2595 w 2608"/>
                    <a:gd name="T11" fmla="*/ 0 h 226"/>
                    <a:gd name="T12" fmla="*/ 2592 w 2608"/>
                    <a:gd name="T13" fmla="*/ 0 h 226"/>
                    <a:gd name="T14" fmla="*/ 2592 w 2608"/>
                    <a:gd name="T15" fmla="*/ 26 h 226"/>
                    <a:gd name="T16" fmla="*/ 2595 w 2608"/>
                    <a:gd name="T17" fmla="*/ 55 h 226"/>
                    <a:gd name="T18" fmla="*/ 2595 w 2608"/>
                    <a:gd name="T19" fmla="*/ 84 h 226"/>
                    <a:gd name="T20" fmla="*/ 2595 w 2608"/>
                    <a:gd name="T21" fmla="*/ 113 h 226"/>
                    <a:gd name="T22" fmla="*/ 2595 w 2608"/>
                    <a:gd name="T23" fmla="*/ 142 h 226"/>
                    <a:gd name="T24" fmla="*/ 2595 w 2608"/>
                    <a:gd name="T25" fmla="*/ 171 h 226"/>
                    <a:gd name="T26" fmla="*/ 2592 w 2608"/>
                    <a:gd name="T27" fmla="*/ 201 h 226"/>
                    <a:gd name="T28" fmla="*/ 2592 w 2608"/>
                    <a:gd name="T29" fmla="*/ 226 h 226"/>
                    <a:gd name="T30" fmla="*/ 2595 w 2608"/>
                    <a:gd name="T31" fmla="*/ 226 h 226"/>
                    <a:gd name="T32" fmla="*/ 2601 w 2608"/>
                    <a:gd name="T33" fmla="*/ 223 h 226"/>
                    <a:gd name="T34" fmla="*/ 2604 w 2608"/>
                    <a:gd name="T35" fmla="*/ 197 h 226"/>
                    <a:gd name="T36" fmla="*/ 2604 w 2608"/>
                    <a:gd name="T37" fmla="*/ 168 h 226"/>
                    <a:gd name="T38" fmla="*/ 2608 w 2608"/>
                    <a:gd name="T39" fmla="*/ 142 h 226"/>
                    <a:gd name="T40" fmla="*/ 2608 w 2608"/>
                    <a:gd name="T41" fmla="*/ 113 h 226"/>
                    <a:gd name="T42" fmla="*/ 6 w 2608"/>
                    <a:gd name="T43" fmla="*/ 3 h 226"/>
                    <a:gd name="T44" fmla="*/ 3 w 2608"/>
                    <a:gd name="T45" fmla="*/ 29 h 226"/>
                    <a:gd name="T46" fmla="*/ 3 w 2608"/>
                    <a:gd name="T47" fmla="*/ 58 h 226"/>
                    <a:gd name="T48" fmla="*/ 0 w 2608"/>
                    <a:gd name="T49" fmla="*/ 84 h 226"/>
                    <a:gd name="T50" fmla="*/ 0 w 2608"/>
                    <a:gd name="T51" fmla="*/ 113 h 226"/>
                    <a:gd name="T52" fmla="*/ 0 w 2608"/>
                    <a:gd name="T53" fmla="*/ 142 h 226"/>
                    <a:gd name="T54" fmla="*/ 3 w 2608"/>
                    <a:gd name="T55" fmla="*/ 168 h 226"/>
                    <a:gd name="T56" fmla="*/ 3 w 2608"/>
                    <a:gd name="T57" fmla="*/ 197 h 226"/>
                    <a:gd name="T58" fmla="*/ 6 w 2608"/>
                    <a:gd name="T59" fmla="*/ 223 h 226"/>
                    <a:gd name="T60" fmla="*/ 13 w 2608"/>
                    <a:gd name="T61" fmla="*/ 226 h 226"/>
                    <a:gd name="T62" fmla="*/ 16 w 2608"/>
                    <a:gd name="T63" fmla="*/ 226 h 226"/>
                    <a:gd name="T64" fmla="*/ 16 w 2608"/>
                    <a:gd name="T65" fmla="*/ 201 h 226"/>
                    <a:gd name="T66" fmla="*/ 13 w 2608"/>
                    <a:gd name="T67" fmla="*/ 171 h 226"/>
                    <a:gd name="T68" fmla="*/ 13 w 2608"/>
                    <a:gd name="T69" fmla="*/ 142 h 226"/>
                    <a:gd name="T70" fmla="*/ 13 w 2608"/>
                    <a:gd name="T71" fmla="*/ 113 h 226"/>
                    <a:gd name="T72" fmla="*/ 13 w 2608"/>
                    <a:gd name="T73" fmla="*/ 84 h 226"/>
                    <a:gd name="T74" fmla="*/ 13 w 2608"/>
                    <a:gd name="T75" fmla="*/ 55 h 226"/>
                    <a:gd name="T76" fmla="*/ 16 w 2608"/>
                    <a:gd name="T77" fmla="*/ 26 h 226"/>
                    <a:gd name="T78" fmla="*/ 16 w 2608"/>
                    <a:gd name="T79" fmla="*/ 0 h 226"/>
                    <a:gd name="T80" fmla="*/ 13 w 2608"/>
                    <a:gd name="T81" fmla="*/ 0 h 226"/>
                    <a:gd name="T82" fmla="*/ 6 w 2608"/>
                    <a:gd name="T83" fmla="*/ 3 h 22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608" h="226">
                      <a:moveTo>
                        <a:pt x="2608" y="113"/>
                      </a:moveTo>
                      <a:lnTo>
                        <a:pt x="2608" y="84"/>
                      </a:lnTo>
                      <a:lnTo>
                        <a:pt x="2604" y="58"/>
                      </a:lnTo>
                      <a:lnTo>
                        <a:pt x="2604" y="29"/>
                      </a:lnTo>
                      <a:lnTo>
                        <a:pt x="2601" y="3"/>
                      </a:lnTo>
                      <a:lnTo>
                        <a:pt x="2595" y="0"/>
                      </a:lnTo>
                      <a:lnTo>
                        <a:pt x="2592" y="0"/>
                      </a:lnTo>
                      <a:lnTo>
                        <a:pt x="2592" y="26"/>
                      </a:lnTo>
                      <a:lnTo>
                        <a:pt x="2595" y="55"/>
                      </a:lnTo>
                      <a:lnTo>
                        <a:pt x="2595" y="84"/>
                      </a:lnTo>
                      <a:lnTo>
                        <a:pt x="2595" y="113"/>
                      </a:lnTo>
                      <a:lnTo>
                        <a:pt x="2595" y="142"/>
                      </a:lnTo>
                      <a:lnTo>
                        <a:pt x="2595" y="171"/>
                      </a:lnTo>
                      <a:lnTo>
                        <a:pt x="2592" y="201"/>
                      </a:lnTo>
                      <a:lnTo>
                        <a:pt x="2592" y="226"/>
                      </a:lnTo>
                      <a:lnTo>
                        <a:pt x="2595" y="226"/>
                      </a:lnTo>
                      <a:lnTo>
                        <a:pt x="2601" y="223"/>
                      </a:lnTo>
                      <a:lnTo>
                        <a:pt x="2604" y="197"/>
                      </a:lnTo>
                      <a:lnTo>
                        <a:pt x="2604" y="168"/>
                      </a:lnTo>
                      <a:lnTo>
                        <a:pt x="2608" y="142"/>
                      </a:lnTo>
                      <a:lnTo>
                        <a:pt x="2608" y="113"/>
                      </a:lnTo>
                      <a:close/>
                      <a:moveTo>
                        <a:pt x="6" y="3"/>
                      </a:moveTo>
                      <a:lnTo>
                        <a:pt x="3" y="29"/>
                      </a:lnTo>
                      <a:lnTo>
                        <a:pt x="3" y="58"/>
                      </a:lnTo>
                      <a:lnTo>
                        <a:pt x="0" y="84"/>
                      </a:lnTo>
                      <a:lnTo>
                        <a:pt x="0" y="113"/>
                      </a:lnTo>
                      <a:lnTo>
                        <a:pt x="0" y="142"/>
                      </a:lnTo>
                      <a:lnTo>
                        <a:pt x="3" y="168"/>
                      </a:lnTo>
                      <a:lnTo>
                        <a:pt x="3" y="197"/>
                      </a:lnTo>
                      <a:lnTo>
                        <a:pt x="6" y="223"/>
                      </a:lnTo>
                      <a:lnTo>
                        <a:pt x="13" y="226"/>
                      </a:lnTo>
                      <a:lnTo>
                        <a:pt x="16" y="226"/>
                      </a:lnTo>
                      <a:lnTo>
                        <a:pt x="16" y="201"/>
                      </a:lnTo>
                      <a:lnTo>
                        <a:pt x="13" y="171"/>
                      </a:lnTo>
                      <a:lnTo>
                        <a:pt x="13" y="142"/>
                      </a:lnTo>
                      <a:lnTo>
                        <a:pt x="13" y="113"/>
                      </a:lnTo>
                      <a:lnTo>
                        <a:pt x="13" y="84"/>
                      </a:lnTo>
                      <a:lnTo>
                        <a:pt x="13" y="55"/>
                      </a:lnTo>
                      <a:lnTo>
                        <a:pt x="16" y="26"/>
                      </a:lnTo>
                      <a:lnTo>
                        <a:pt x="16" y="0"/>
                      </a:lnTo>
                      <a:lnTo>
                        <a:pt x="13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7BC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2" name="Freeform 324"/>
                <p:cNvSpPr>
                  <a:spLocks noEditPoints="1"/>
                </p:cNvSpPr>
                <p:nvPr/>
              </p:nvSpPr>
              <p:spPr bwMode="auto">
                <a:xfrm>
                  <a:off x="1728" y="2641"/>
                  <a:ext cx="2595" cy="233"/>
                </a:xfrm>
                <a:custGeom>
                  <a:avLst/>
                  <a:gdLst>
                    <a:gd name="T0" fmla="*/ 2595 w 2595"/>
                    <a:gd name="T1" fmla="*/ 116 h 233"/>
                    <a:gd name="T2" fmla="*/ 2595 w 2595"/>
                    <a:gd name="T3" fmla="*/ 87 h 233"/>
                    <a:gd name="T4" fmla="*/ 2595 w 2595"/>
                    <a:gd name="T5" fmla="*/ 61 h 233"/>
                    <a:gd name="T6" fmla="*/ 2592 w 2595"/>
                    <a:gd name="T7" fmla="*/ 32 h 233"/>
                    <a:gd name="T8" fmla="*/ 2589 w 2595"/>
                    <a:gd name="T9" fmla="*/ 3 h 233"/>
                    <a:gd name="T10" fmla="*/ 2586 w 2595"/>
                    <a:gd name="T11" fmla="*/ 3 h 233"/>
                    <a:gd name="T12" fmla="*/ 2579 w 2595"/>
                    <a:gd name="T13" fmla="*/ 0 h 233"/>
                    <a:gd name="T14" fmla="*/ 2579 w 2595"/>
                    <a:gd name="T15" fmla="*/ 29 h 233"/>
                    <a:gd name="T16" fmla="*/ 2582 w 2595"/>
                    <a:gd name="T17" fmla="*/ 58 h 233"/>
                    <a:gd name="T18" fmla="*/ 2582 w 2595"/>
                    <a:gd name="T19" fmla="*/ 87 h 233"/>
                    <a:gd name="T20" fmla="*/ 2582 w 2595"/>
                    <a:gd name="T21" fmla="*/ 116 h 233"/>
                    <a:gd name="T22" fmla="*/ 2582 w 2595"/>
                    <a:gd name="T23" fmla="*/ 145 h 233"/>
                    <a:gd name="T24" fmla="*/ 2582 w 2595"/>
                    <a:gd name="T25" fmla="*/ 174 h 233"/>
                    <a:gd name="T26" fmla="*/ 2579 w 2595"/>
                    <a:gd name="T27" fmla="*/ 204 h 233"/>
                    <a:gd name="T28" fmla="*/ 2579 w 2595"/>
                    <a:gd name="T29" fmla="*/ 233 h 233"/>
                    <a:gd name="T30" fmla="*/ 2586 w 2595"/>
                    <a:gd name="T31" fmla="*/ 229 h 233"/>
                    <a:gd name="T32" fmla="*/ 2589 w 2595"/>
                    <a:gd name="T33" fmla="*/ 229 h 233"/>
                    <a:gd name="T34" fmla="*/ 2592 w 2595"/>
                    <a:gd name="T35" fmla="*/ 200 h 233"/>
                    <a:gd name="T36" fmla="*/ 2595 w 2595"/>
                    <a:gd name="T37" fmla="*/ 174 h 233"/>
                    <a:gd name="T38" fmla="*/ 2595 w 2595"/>
                    <a:gd name="T39" fmla="*/ 145 h 233"/>
                    <a:gd name="T40" fmla="*/ 2595 w 2595"/>
                    <a:gd name="T41" fmla="*/ 116 h 233"/>
                    <a:gd name="T42" fmla="*/ 7 w 2595"/>
                    <a:gd name="T43" fmla="*/ 3 h 233"/>
                    <a:gd name="T44" fmla="*/ 4 w 2595"/>
                    <a:gd name="T45" fmla="*/ 32 h 233"/>
                    <a:gd name="T46" fmla="*/ 0 w 2595"/>
                    <a:gd name="T47" fmla="*/ 61 h 233"/>
                    <a:gd name="T48" fmla="*/ 0 w 2595"/>
                    <a:gd name="T49" fmla="*/ 87 h 233"/>
                    <a:gd name="T50" fmla="*/ 0 w 2595"/>
                    <a:gd name="T51" fmla="*/ 116 h 233"/>
                    <a:gd name="T52" fmla="*/ 0 w 2595"/>
                    <a:gd name="T53" fmla="*/ 145 h 233"/>
                    <a:gd name="T54" fmla="*/ 0 w 2595"/>
                    <a:gd name="T55" fmla="*/ 174 h 233"/>
                    <a:gd name="T56" fmla="*/ 4 w 2595"/>
                    <a:gd name="T57" fmla="*/ 200 h 233"/>
                    <a:gd name="T58" fmla="*/ 7 w 2595"/>
                    <a:gd name="T59" fmla="*/ 229 h 233"/>
                    <a:gd name="T60" fmla="*/ 10 w 2595"/>
                    <a:gd name="T61" fmla="*/ 229 h 233"/>
                    <a:gd name="T62" fmla="*/ 16 w 2595"/>
                    <a:gd name="T63" fmla="*/ 233 h 233"/>
                    <a:gd name="T64" fmla="*/ 16 w 2595"/>
                    <a:gd name="T65" fmla="*/ 204 h 233"/>
                    <a:gd name="T66" fmla="*/ 13 w 2595"/>
                    <a:gd name="T67" fmla="*/ 174 h 233"/>
                    <a:gd name="T68" fmla="*/ 13 w 2595"/>
                    <a:gd name="T69" fmla="*/ 145 h 233"/>
                    <a:gd name="T70" fmla="*/ 13 w 2595"/>
                    <a:gd name="T71" fmla="*/ 116 h 233"/>
                    <a:gd name="T72" fmla="*/ 13 w 2595"/>
                    <a:gd name="T73" fmla="*/ 87 h 233"/>
                    <a:gd name="T74" fmla="*/ 13 w 2595"/>
                    <a:gd name="T75" fmla="*/ 58 h 233"/>
                    <a:gd name="T76" fmla="*/ 16 w 2595"/>
                    <a:gd name="T77" fmla="*/ 29 h 233"/>
                    <a:gd name="T78" fmla="*/ 16 w 2595"/>
                    <a:gd name="T79" fmla="*/ 0 h 233"/>
                    <a:gd name="T80" fmla="*/ 10 w 2595"/>
                    <a:gd name="T81" fmla="*/ 3 h 233"/>
                    <a:gd name="T82" fmla="*/ 7 w 2595"/>
                    <a:gd name="T83" fmla="*/ 3 h 23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95" h="233">
                      <a:moveTo>
                        <a:pt x="2595" y="116"/>
                      </a:moveTo>
                      <a:lnTo>
                        <a:pt x="2595" y="87"/>
                      </a:lnTo>
                      <a:lnTo>
                        <a:pt x="2595" y="61"/>
                      </a:lnTo>
                      <a:lnTo>
                        <a:pt x="2592" y="32"/>
                      </a:lnTo>
                      <a:lnTo>
                        <a:pt x="2589" y="3"/>
                      </a:lnTo>
                      <a:lnTo>
                        <a:pt x="2586" y="3"/>
                      </a:lnTo>
                      <a:lnTo>
                        <a:pt x="2579" y="0"/>
                      </a:lnTo>
                      <a:lnTo>
                        <a:pt x="2579" y="29"/>
                      </a:lnTo>
                      <a:lnTo>
                        <a:pt x="2582" y="58"/>
                      </a:lnTo>
                      <a:lnTo>
                        <a:pt x="2582" y="87"/>
                      </a:lnTo>
                      <a:lnTo>
                        <a:pt x="2582" y="116"/>
                      </a:lnTo>
                      <a:lnTo>
                        <a:pt x="2582" y="145"/>
                      </a:lnTo>
                      <a:lnTo>
                        <a:pt x="2582" y="174"/>
                      </a:lnTo>
                      <a:lnTo>
                        <a:pt x="2579" y="204"/>
                      </a:lnTo>
                      <a:lnTo>
                        <a:pt x="2579" y="233"/>
                      </a:lnTo>
                      <a:lnTo>
                        <a:pt x="2586" y="229"/>
                      </a:lnTo>
                      <a:lnTo>
                        <a:pt x="2589" y="229"/>
                      </a:lnTo>
                      <a:lnTo>
                        <a:pt x="2592" y="200"/>
                      </a:lnTo>
                      <a:lnTo>
                        <a:pt x="2595" y="174"/>
                      </a:lnTo>
                      <a:lnTo>
                        <a:pt x="2595" y="145"/>
                      </a:lnTo>
                      <a:lnTo>
                        <a:pt x="2595" y="116"/>
                      </a:lnTo>
                      <a:close/>
                      <a:moveTo>
                        <a:pt x="7" y="3"/>
                      </a:moveTo>
                      <a:lnTo>
                        <a:pt x="4" y="32"/>
                      </a:lnTo>
                      <a:lnTo>
                        <a:pt x="0" y="61"/>
                      </a:lnTo>
                      <a:lnTo>
                        <a:pt x="0" y="87"/>
                      </a:lnTo>
                      <a:lnTo>
                        <a:pt x="0" y="116"/>
                      </a:lnTo>
                      <a:lnTo>
                        <a:pt x="0" y="145"/>
                      </a:lnTo>
                      <a:lnTo>
                        <a:pt x="0" y="174"/>
                      </a:lnTo>
                      <a:lnTo>
                        <a:pt x="4" y="200"/>
                      </a:lnTo>
                      <a:lnTo>
                        <a:pt x="7" y="229"/>
                      </a:lnTo>
                      <a:lnTo>
                        <a:pt x="10" y="229"/>
                      </a:lnTo>
                      <a:lnTo>
                        <a:pt x="16" y="233"/>
                      </a:lnTo>
                      <a:lnTo>
                        <a:pt x="16" y="204"/>
                      </a:lnTo>
                      <a:lnTo>
                        <a:pt x="13" y="174"/>
                      </a:lnTo>
                      <a:lnTo>
                        <a:pt x="13" y="145"/>
                      </a:lnTo>
                      <a:lnTo>
                        <a:pt x="13" y="116"/>
                      </a:lnTo>
                      <a:lnTo>
                        <a:pt x="13" y="87"/>
                      </a:lnTo>
                      <a:lnTo>
                        <a:pt x="13" y="58"/>
                      </a:lnTo>
                      <a:lnTo>
                        <a:pt x="16" y="29"/>
                      </a:lnTo>
                      <a:lnTo>
                        <a:pt x="16" y="0"/>
                      </a:lnTo>
                      <a:lnTo>
                        <a:pt x="10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7BB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3" name="Freeform 325"/>
                <p:cNvSpPr>
                  <a:spLocks noEditPoints="1"/>
                </p:cNvSpPr>
                <p:nvPr/>
              </p:nvSpPr>
              <p:spPr bwMode="auto">
                <a:xfrm>
                  <a:off x="1735" y="2641"/>
                  <a:ext cx="2582" cy="236"/>
                </a:xfrm>
                <a:custGeom>
                  <a:avLst/>
                  <a:gdLst>
                    <a:gd name="T0" fmla="*/ 2582 w 2582"/>
                    <a:gd name="T1" fmla="*/ 116 h 236"/>
                    <a:gd name="T2" fmla="*/ 2582 w 2582"/>
                    <a:gd name="T3" fmla="*/ 87 h 236"/>
                    <a:gd name="T4" fmla="*/ 2582 w 2582"/>
                    <a:gd name="T5" fmla="*/ 58 h 236"/>
                    <a:gd name="T6" fmla="*/ 2579 w 2582"/>
                    <a:gd name="T7" fmla="*/ 29 h 236"/>
                    <a:gd name="T8" fmla="*/ 2579 w 2582"/>
                    <a:gd name="T9" fmla="*/ 3 h 236"/>
                    <a:gd name="T10" fmla="*/ 2572 w 2582"/>
                    <a:gd name="T11" fmla="*/ 0 h 236"/>
                    <a:gd name="T12" fmla="*/ 2566 w 2582"/>
                    <a:gd name="T13" fmla="*/ 0 h 236"/>
                    <a:gd name="T14" fmla="*/ 2569 w 2582"/>
                    <a:gd name="T15" fmla="*/ 29 h 236"/>
                    <a:gd name="T16" fmla="*/ 2569 w 2582"/>
                    <a:gd name="T17" fmla="*/ 58 h 236"/>
                    <a:gd name="T18" fmla="*/ 2569 w 2582"/>
                    <a:gd name="T19" fmla="*/ 87 h 236"/>
                    <a:gd name="T20" fmla="*/ 2572 w 2582"/>
                    <a:gd name="T21" fmla="*/ 116 h 236"/>
                    <a:gd name="T22" fmla="*/ 2569 w 2582"/>
                    <a:gd name="T23" fmla="*/ 145 h 236"/>
                    <a:gd name="T24" fmla="*/ 2569 w 2582"/>
                    <a:gd name="T25" fmla="*/ 174 h 236"/>
                    <a:gd name="T26" fmla="*/ 2569 w 2582"/>
                    <a:gd name="T27" fmla="*/ 204 h 236"/>
                    <a:gd name="T28" fmla="*/ 2566 w 2582"/>
                    <a:gd name="T29" fmla="*/ 236 h 236"/>
                    <a:gd name="T30" fmla="*/ 2572 w 2582"/>
                    <a:gd name="T31" fmla="*/ 233 h 236"/>
                    <a:gd name="T32" fmla="*/ 2579 w 2582"/>
                    <a:gd name="T33" fmla="*/ 229 h 236"/>
                    <a:gd name="T34" fmla="*/ 2579 w 2582"/>
                    <a:gd name="T35" fmla="*/ 204 h 236"/>
                    <a:gd name="T36" fmla="*/ 2582 w 2582"/>
                    <a:gd name="T37" fmla="*/ 174 h 236"/>
                    <a:gd name="T38" fmla="*/ 2582 w 2582"/>
                    <a:gd name="T39" fmla="*/ 145 h 236"/>
                    <a:gd name="T40" fmla="*/ 2582 w 2582"/>
                    <a:gd name="T41" fmla="*/ 116 h 236"/>
                    <a:gd name="T42" fmla="*/ 3 w 2582"/>
                    <a:gd name="T43" fmla="*/ 3 h 236"/>
                    <a:gd name="T44" fmla="*/ 3 w 2582"/>
                    <a:gd name="T45" fmla="*/ 29 h 236"/>
                    <a:gd name="T46" fmla="*/ 0 w 2582"/>
                    <a:gd name="T47" fmla="*/ 58 h 236"/>
                    <a:gd name="T48" fmla="*/ 0 w 2582"/>
                    <a:gd name="T49" fmla="*/ 87 h 236"/>
                    <a:gd name="T50" fmla="*/ 0 w 2582"/>
                    <a:gd name="T51" fmla="*/ 116 h 236"/>
                    <a:gd name="T52" fmla="*/ 0 w 2582"/>
                    <a:gd name="T53" fmla="*/ 145 h 236"/>
                    <a:gd name="T54" fmla="*/ 0 w 2582"/>
                    <a:gd name="T55" fmla="*/ 174 h 236"/>
                    <a:gd name="T56" fmla="*/ 3 w 2582"/>
                    <a:gd name="T57" fmla="*/ 204 h 236"/>
                    <a:gd name="T58" fmla="*/ 3 w 2582"/>
                    <a:gd name="T59" fmla="*/ 229 h 236"/>
                    <a:gd name="T60" fmla="*/ 9 w 2582"/>
                    <a:gd name="T61" fmla="*/ 233 h 236"/>
                    <a:gd name="T62" fmla="*/ 16 w 2582"/>
                    <a:gd name="T63" fmla="*/ 236 h 236"/>
                    <a:gd name="T64" fmla="*/ 13 w 2582"/>
                    <a:gd name="T65" fmla="*/ 204 h 236"/>
                    <a:gd name="T66" fmla="*/ 13 w 2582"/>
                    <a:gd name="T67" fmla="*/ 174 h 236"/>
                    <a:gd name="T68" fmla="*/ 13 w 2582"/>
                    <a:gd name="T69" fmla="*/ 145 h 236"/>
                    <a:gd name="T70" fmla="*/ 9 w 2582"/>
                    <a:gd name="T71" fmla="*/ 116 h 236"/>
                    <a:gd name="T72" fmla="*/ 13 w 2582"/>
                    <a:gd name="T73" fmla="*/ 87 h 236"/>
                    <a:gd name="T74" fmla="*/ 13 w 2582"/>
                    <a:gd name="T75" fmla="*/ 58 h 236"/>
                    <a:gd name="T76" fmla="*/ 13 w 2582"/>
                    <a:gd name="T77" fmla="*/ 29 h 236"/>
                    <a:gd name="T78" fmla="*/ 16 w 2582"/>
                    <a:gd name="T79" fmla="*/ 0 h 236"/>
                    <a:gd name="T80" fmla="*/ 9 w 2582"/>
                    <a:gd name="T81" fmla="*/ 0 h 236"/>
                    <a:gd name="T82" fmla="*/ 3 w 2582"/>
                    <a:gd name="T83" fmla="*/ 3 h 2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82" h="236">
                      <a:moveTo>
                        <a:pt x="2582" y="116"/>
                      </a:moveTo>
                      <a:lnTo>
                        <a:pt x="2582" y="87"/>
                      </a:lnTo>
                      <a:lnTo>
                        <a:pt x="2582" y="58"/>
                      </a:lnTo>
                      <a:lnTo>
                        <a:pt x="2579" y="29"/>
                      </a:lnTo>
                      <a:lnTo>
                        <a:pt x="2579" y="3"/>
                      </a:lnTo>
                      <a:lnTo>
                        <a:pt x="2572" y="0"/>
                      </a:lnTo>
                      <a:lnTo>
                        <a:pt x="2566" y="0"/>
                      </a:lnTo>
                      <a:lnTo>
                        <a:pt x="2569" y="29"/>
                      </a:lnTo>
                      <a:lnTo>
                        <a:pt x="2569" y="58"/>
                      </a:lnTo>
                      <a:lnTo>
                        <a:pt x="2569" y="87"/>
                      </a:lnTo>
                      <a:lnTo>
                        <a:pt x="2572" y="116"/>
                      </a:lnTo>
                      <a:lnTo>
                        <a:pt x="2569" y="145"/>
                      </a:lnTo>
                      <a:lnTo>
                        <a:pt x="2569" y="174"/>
                      </a:lnTo>
                      <a:lnTo>
                        <a:pt x="2569" y="204"/>
                      </a:lnTo>
                      <a:lnTo>
                        <a:pt x="2566" y="236"/>
                      </a:lnTo>
                      <a:lnTo>
                        <a:pt x="2572" y="233"/>
                      </a:lnTo>
                      <a:lnTo>
                        <a:pt x="2579" y="229"/>
                      </a:lnTo>
                      <a:lnTo>
                        <a:pt x="2579" y="204"/>
                      </a:lnTo>
                      <a:lnTo>
                        <a:pt x="2582" y="174"/>
                      </a:lnTo>
                      <a:lnTo>
                        <a:pt x="2582" y="145"/>
                      </a:lnTo>
                      <a:lnTo>
                        <a:pt x="2582" y="116"/>
                      </a:lnTo>
                      <a:close/>
                      <a:moveTo>
                        <a:pt x="3" y="3"/>
                      </a:moveTo>
                      <a:lnTo>
                        <a:pt x="3" y="29"/>
                      </a:lnTo>
                      <a:lnTo>
                        <a:pt x="0" y="58"/>
                      </a:lnTo>
                      <a:lnTo>
                        <a:pt x="0" y="87"/>
                      </a:lnTo>
                      <a:lnTo>
                        <a:pt x="0" y="116"/>
                      </a:lnTo>
                      <a:lnTo>
                        <a:pt x="0" y="145"/>
                      </a:lnTo>
                      <a:lnTo>
                        <a:pt x="0" y="174"/>
                      </a:lnTo>
                      <a:lnTo>
                        <a:pt x="3" y="204"/>
                      </a:lnTo>
                      <a:lnTo>
                        <a:pt x="3" y="229"/>
                      </a:lnTo>
                      <a:lnTo>
                        <a:pt x="9" y="233"/>
                      </a:lnTo>
                      <a:lnTo>
                        <a:pt x="16" y="236"/>
                      </a:lnTo>
                      <a:lnTo>
                        <a:pt x="13" y="204"/>
                      </a:lnTo>
                      <a:lnTo>
                        <a:pt x="13" y="174"/>
                      </a:lnTo>
                      <a:lnTo>
                        <a:pt x="13" y="145"/>
                      </a:lnTo>
                      <a:lnTo>
                        <a:pt x="9" y="116"/>
                      </a:lnTo>
                      <a:lnTo>
                        <a:pt x="13" y="87"/>
                      </a:lnTo>
                      <a:lnTo>
                        <a:pt x="13" y="58"/>
                      </a:lnTo>
                      <a:lnTo>
                        <a:pt x="13" y="29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F7BA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4" name="Freeform 326"/>
                <p:cNvSpPr>
                  <a:spLocks noEditPoints="1"/>
                </p:cNvSpPr>
                <p:nvPr/>
              </p:nvSpPr>
              <p:spPr bwMode="auto">
                <a:xfrm>
                  <a:off x="1741" y="2637"/>
                  <a:ext cx="2569" cy="240"/>
                </a:xfrm>
                <a:custGeom>
                  <a:avLst/>
                  <a:gdLst>
                    <a:gd name="T0" fmla="*/ 2569 w 2569"/>
                    <a:gd name="T1" fmla="*/ 120 h 240"/>
                    <a:gd name="T2" fmla="*/ 2569 w 2569"/>
                    <a:gd name="T3" fmla="*/ 91 h 240"/>
                    <a:gd name="T4" fmla="*/ 2569 w 2569"/>
                    <a:gd name="T5" fmla="*/ 62 h 240"/>
                    <a:gd name="T6" fmla="*/ 2566 w 2569"/>
                    <a:gd name="T7" fmla="*/ 33 h 240"/>
                    <a:gd name="T8" fmla="*/ 2566 w 2569"/>
                    <a:gd name="T9" fmla="*/ 4 h 240"/>
                    <a:gd name="T10" fmla="*/ 2560 w 2569"/>
                    <a:gd name="T11" fmla="*/ 4 h 240"/>
                    <a:gd name="T12" fmla="*/ 2553 w 2569"/>
                    <a:gd name="T13" fmla="*/ 0 h 240"/>
                    <a:gd name="T14" fmla="*/ 2556 w 2569"/>
                    <a:gd name="T15" fmla="*/ 30 h 240"/>
                    <a:gd name="T16" fmla="*/ 2556 w 2569"/>
                    <a:gd name="T17" fmla="*/ 62 h 240"/>
                    <a:gd name="T18" fmla="*/ 2560 w 2569"/>
                    <a:gd name="T19" fmla="*/ 91 h 240"/>
                    <a:gd name="T20" fmla="*/ 2560 w 2569"/>
                    <a:gd name="T21" fmla="*/ 120 h 240"/>
                    <a:gd name="T22" fmla="*/ 2560 w 2569"/>
                    <a:gd name="T23" fmla="*/ 149 h 240"/>
                    <a:gd name="T24" fmla="*/ 2556 w 2569"/>
                    <a:gd name="T25" fmla="*/ 182 h 240"/>
                    <a:gd name="T26" fmla="*/ 2556 w 2569"/>
                    <a:gd name="T27" fmla="*/ 211 h 240"/>
                    <a:gd name="T28" fmla="*/ 2553 w 2569"/>
                    <a:gd name="T29" fmla="*/ 240 h 240"/>
                    <a:gd name="T30" fmla="*/ 2560 w 2569"/>
                    <a:gd name="T31" fmla="*/ 240 h 240"/>
                    <a:gd name="T32" fmla="*/ 2566 w 2569"/>
                    <a:gd name="T33" fmla="*/ 237 h 240"/>
                    <a:gd name="T34" fmla="*/ 2566 w 2569"/>
                    <a:gd name="T35" fmla="*/ 208 h 240"/>
                    <a:gd name="T36" fmla="*/ 2569 w 2569"/>
                    <a:gd name="T37" fmla="*/ 178 h 240"/>
                    <a:gd name="T38" fmla="*/ 2569 w 2569"/>
                    <a:gd name="T39" fmla="*/ 149 h 240"/>
                    <a:gd name="T40" fmla="*/ 2569 w 2569"/>
                    <a:gd name="T41" fmla="*/ 120 h 240"/>
                    <a:gd name="T42" fmla="*/ 3 w 2569"/>
                    <a:gd name="T43" fmla="*/ 4 h 240"/>
                    <a:gd name="T44" fmla="*/ 3 w 2569"/>
                    <a:gd name="T45" fmla="*/ 33 h 240"/>
                    <a:gd name="T46" fmla="*/ 0 w 2569"/>
                    <a:gd name="T47" fmla="*/ 62 h 240"/>
                    <a:gd name="T48" fmla="*/ 0 w 2569"/>
                    <a:gd name="T49" fmla="*/ 91 h 240"/>
                    <a:gd name="T50" fmla="*/ 0 w 2569"/>
                    <a:gd name="T51" fmla="*/ 120 h 240"/>
                    <a:gd name="T52" fmla="*/ 0 w 2569"/>
                    <a:gd name="T53" fmla="*/ 149 h 240"/>
                    <a:gd name="T54" fmla="*/ 0 w 2569"/>
                    <a:gd name="T55" fmla="*/ 178 h 240"/>
                    <a:gd name="T56" fmla="*/ 3 w 2569"/>
                    <a:gd name="T57" fmla="*/ 208 h 240"/>
                    <a:gd name="T58" fmla="*/ 3 w 2569"/>
                    <a:gd name="T59" fmla="*/ 237 h 240"/>
                    <a:gd name="T60" fmla="*/ 10 w 2569"/>
                    <a:gd name="T61" fmla="*/ 240 h 240"/>
                    <a:gd name="T62" fmla="*/ 16 w 2569"/>
                    <a:gd name="T63" fmla="*/ 240 h 240"/>
                    <a:gd name="T64" fmla="*/ 13 w 2569"/>
                    <a:gd name="T65" fmla="*/ 211 h 240"/>
                    <a:gd name="T66" fmla="*/ 13 w 2569"/>
                    <a:gd name="T67" fmla="*/ 182 h 240"/>
                    <a:gd name="T68" fmla="*/ 10 w 2569"/>
                    <a:gd name="T69" fmla="*/ 149 h 240"/>
                    <a:gd name="T70" fmla="*/ 10 w 2569"/>
                    <a:gd name="T71" fmla="*/ 120 h 240"/>
                    <a:gd name="T72" fmla="*/ 10 w 2569"/>
                    <a:gd name="T73" fmla="*/ 91 h 240"/>
                    <a:gd name="T74" fmla="*/ 13 w 2569"/>
                    <a:gd name="T75" fmla="*/ 62 h 240"/>
                    <a:gd name="T76" fmla="*/ 13 w 2569"/>
                    <a:gd name="T77" fmla="*/ 30 h 240"/>
                    <a:gd name="T78" fmla="*/ 16 w 2569"/>
                    <a:gd name="T79" fmla="*/ 0 h 240"/>
                    <a:gd name="T80" fmla="*/ 10 w 2569"/>
                    <a:gd name="T81" fmla="*/ 4 h 240"/>
                    <a:gd name="T82" fmla="*/ 3 w 2569"/>
                    <a:gd name="T83" fmla="*/ 4 h 24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69" h="240">
                      <a:moveTo>
                        <a:pt x="2569" y="120"/>
                      </a:moveTo>
                      <a:lnTo>
                        <a:pt x="2569" y="91"/>
                      </a:lnTo>
                      <a:lnTo>
                        <a:pt x="2569" y="62"/>
                      </a:lnTo>
                      <a:lnTo>
                        <a:pt x="2566" y="33"/>
                      </a:lnTo>
                      <a:lnTo>
                        <a:pt x="2566" y="4"/>
                      </a:lnTo>
                      <a:lnTo>
                        <a:pt x="2560" y="4"/>
                      </a:lnTo>
                      <a:lnTo>
                        <a:pt x="2553" y="0"/>
                      </a:lnTo>
                      <a:lnTo>
                        <a:pt x="2556" y="30"/>
                      </a:lnTo>
                      <a:lnTo>
                        <a:pt x="2556" y="62"/>
                      </a:lnTo>
                      <a:lnTo>
                        <a:pt x="2560" y="91"/>
                      </a:lnTo>
                      <a:lnTo>
                        <a:pt x="2560" y="120"/>
                      </a:lnTo>
                      <a:lnTo>
                        <a:pt x="2560" y="149"/>
                      </a:lnTo>
                      <a:lnTo>
                        <a:pt x="2556" y="182"/>
                      </a:lnTo>
                      <a:lnTo>
                        <a:pt x="2556" y="211"/>
                      </a:lnTo>
                      <a:lnTo>
                        <a:pt x="2553" y="240"/>
                      </a:lnTo>
                      <a:lnTo>
                        <a:pt x="2560" y="240"/>
                      </a:lnTo>
                      <a:lnTo>
                        <a:pt x="2566" y="237"/>
                      </a:lnTo>
                      <a:lnTo>
                        <a:pt x="2566" y="208"/>
                      </a:lnTo>
                      <a:lnTo>
                        <a:pt x="2569" y="178"/>
                      </a:lnTo>
                      <a:lnTo>
                        <a:pt x="2569" y="149"/>
                      </a:lnTo>
                      <a:lnTo>
                        <a:pt x="2569" y="120"/>
                      </a:lnTo>
                      <a:close/>
                      <a:moveTo>
                        <a:pt x="3" y="4"/>
                      </a:moveTo>
                      <a:lnTo>
                        <a:pt x="3" y="33"/>
                      </a:lnTo>
                      <a:lnTo>
                        <a:pt x="0" y="62"/>
                      </a:lnTo>
                      <a:lnTo>
                        <a:pt x="0" y="91"/>
                      </a:lnTo>
                      <a:lnTo>
                        <a:pt x="0" y="120"/>
                      </a:lnTo>
                      <a:lnTo>
                        <a:pt x="0" y="149"/>
                      </a:lnTo>
                      <a:lnTo>
                        <a:pt x="0" y="178"/>
                      </a:lnTo>
                      <a:lnTo>
                        <a:pt x="3" y="208"/>
                      </a:lnTo>
                      <a:lnTo>
                        <a:pt x="3" y="237"/>
                      </a:lnTo>
                      <a:lnTo>
                        <a:pt x="10" y="240"/>
                      </a:lnTo>
                      <a:lnTo>
                        <a:pt x="16" y="240"/>
                      </a:lnTo>
                      <a:lnTo>
                        <a:pt x="13" y="211"/>
                      </a:lnTo>
                      <a:lnTo>
                        <a:pt x="13" y="182"/>
                      </a:lnTo>
                      <a:lnTo>
                        <a:pt x="10" y="149"/>
                      </a:lnTo>
                      <a:lnTo>
                        <a:pt x="10" y="120"/>
                      </a:lnTo>
                      <a:lnTo>
                        <a:pt x="10" y="91"/>
                      </a:lnTo>
                      <a:lnTo>
                        <a:pt x="13" y="62"/>
                      </a:lnTo>
                      <a:lnTo>
                        <a:pt x="13" y="30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7BA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5" name="Freeform 327"/>
                <p:cNvSpPr>
                  <a:spLocks noEditPoints="1"/>
                </p:cNvSpPr>
                <p:nvPr/>
              </p:nvSpPr>
              <p:spPr bwMode="auto">
                <a:xfrm>
                  <a:off x="1744" y="2637"/>
                  <a:ext cx="2563" cy="240"/>
                </a:xfrm>
                <a:custGeom>
                  <a:avLst/>
                  <a:gdLst>
                    <a:gd name="T0" fmla="*/ 2563 w 2563"/>
                    <a:gd name="T1" fmla="*/ 120 h 240"/>
                    <a:gd name="T2" fmla="*/ 2560 w 2563"/>
                    <a:gd name="T3" fmla="*/ 91 h 240"/>
                    <a:gd name="T4" fmla="*/ 2560 w 2563"/>
                    <a:gd name="T5" fmla="*/ 62 h 240"/>
                    <a:gd name="T6" fmla="*/ 2560 w 2563"/>
                    <a:gd name="T7" fmla="*/ 33 h 240"/>
                    <a:gd name="T8" fmla="*/ 2557 w 2563"/>
                    <a:gd name="T9" fmla="*/ 4 h 240"/>
                    <a:gd name="T10" fmla="*/ 2550 w 2563"/>
                    <a:gd name="T11" fmla="*/ 0 h 240"/>
                    <a:gd name="T12" fmla="*/ 2544 w 2563"/>
                    <a:gd name="T13" fmla="*/ 0 h 240"/>
                    <a:gd name="T14" fmla="*/ 2547 w 2563"/>
                    <a:gd name="T15" fmla="*/ 30 h 240"/>
                    <a:gd name="T16" fmla="*/ 2550 w 2563"/>
                    <a:gd name="T17" fmla="*/ 59 h 240"/>
                    <a:gd name="T18" fmla="*/ 2550 w 2563"/>
                    <a:gd name="T19" fmla="*/ 91 h 240"/>
                    <a:gd name="T20" fmla="*/ 2550 w 2563"/>
                    <a:gd name="T21" fmla="*/ 120 h 240"/>
                    <a:gd name="T22" fmla="*/ 2550 w 2563"/>
                    <a:gd name="T23" fmla="*/ 153 h 240"/>
                    <a:gd name="T24" fmla="*/ 2550 w 2563"/>
                    <a:gd name="T25" fmla="*/ 182 h 240"/>
                    <a:gd name="T26" fmla="*/ 2547 w 2563"/>
                    <a:gd name="T27" fmla="*/ 211 h 240"/>
                    <a:gd name="T28" fmla="*/ 2544 w 2563"/>
                    <a:gd name="T29" fmla="*/ 240 h 240"/>
                    <a:gd name="T30" fmla="*/ 2550 w 2563"/>
                    <a:gd name="T31" fmla="*/ 240 h 240"/>
                    <a:gd name="T32" fmla="*/ 2557 w 2563"/>
                    <a:gd name="T33" fmla="*/ 240 h 240"/>
                    <a:gd name="T34" fmla="*/ 2560 w 2563"/>
                    <a:gd name="T35" fmla="*/ 208 h 240"/>
                    <a:gd name="T36" fmla="*/ 2560 w 2563"/>
                    <a:gd name="T37" fmla="*/ 178 h 240"/>
                    <a:gd name="T38" fmla="*/ 2560 w 2563"/>
                    <a:gd name="T39" fmla="*/ 149 h 240"/>
                    <a:gd name="T40" fmla="*/ 2563 w 2563"/>
                    <a:gd name="T41" fmla="*/ 120 h 240"/>
                    <a:gd name="T42" fmla="*/ 7 w 2563"/>
                    <a:gd name="T43" fmla="*/ 4 h 240"/>
                    <a:gd name="T44" fmla="*/ 4 w 2563"/>
                    <a:gd name="T45" fmla="*/ 33 h 240"/>
                    <a:gd name="T46" fmla="*/ 4 w 2563"/>
                    <a:gd name="T47" fmla="*/ 62 h 240"/>
                    <a:gd name="T48" fmla="*/ 4 w 2563"/>
                    <a:gd name="T49" fmla="*/ 91 h 240"/>
                    <a:gd name="T50" fmla="*/ 0 w 2563"/>
                    <a:gd name="T51" fmla="*/ 120 h 240"/>
                    <a:gd name="T52" fmla="*/ 4 w 2563"/>
                    <a:gd name="T53" fmla="*/ 149 h 240"/>
                    <a:gd name="T54" fmla="*/ 4 w 2563"/>
                    <a:gd name="T55" fmla="*/ 178 h 240"/>
                    <a:gd name="T56" fmla="*/ 4 w 2563"/>
                    <a:gd name="T57" fmla="*/ 208 h 240"/>
                    <a:gd name="T58" fmla="*/ 7 w 2563"/>
                    <a:gd name="T59" fmla="*/ 240 h 240"/>
                    <a:gd name="T60" fmla="*/ 13 w 2563"/>
                    <a:gd name="T61" fmla="*/ 240 h 240"/>
                    <a:gd name="T62" fmla="*/ 20 w 2563"/>
                    <a:gd name="T63" fmla="*/ 240 h 240"/>
                    <a:gd name="T64" fmla="*/ 17 w 2563"/>
                    <a:gd name="T65" fmla="*/ 211 h 240"/>
                    <a:gd name="T66" fmla="*/ 17 w 2563"/>
                    <a:gd name="T67" fmla="*/ 182 h 240"/>
                    <a:gd name="T68" fmla="*/ 13 w 2563"/>
                    <a:gd name="T69" fmla="*/ 153 h 240"/>
                    <a:gd name="T70" fmla="*/ 13 w 2563"/>
                    <a:gd name="T71" fmla="*/ 120 h 240"/>
                    <a:gd name="T72" fmla="*/ 13 w 2563"/>
                    <a:gd name="T73" fmla="*/ 91 h 240"/>
                    <a:gd name="T74" fmla="*/ 17 w 2563"/>
                    <a:gd name="T75" fmla="*/ 59 h 240"/>
                    <a:gd name="T76" fmla="*/ 17 w 2563"/>
                    <a:gd name="T77" fmla="*/ 30 h 240"/>
                    <a:gd name="T78" fmla="*/ 20 w 2563"/>
                    <a:gd name="T79" fmla="*/ 0 h 240"/>
                    <a:gd name="T80" fmla="*/ 13 w 2563"/>
                    <a:gd name="T81" fmla="*/ 0 h 240"/>
                    <a:gd name="T82" fmla="*/ 7 w 2563"/>
                    <a:gd name="T83" fmla="*/ 4 h 24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63" h="240">
                      <a:moveTo>
                        <a:pt x="2563" y="120"/>
                      </a:moveTo>
                      <a:lnTo>
                        <a:pt x="2560" y="91"/>
                      </a:lnTo>
                      <a:lnTo>
                        <a:pt x="2560" y="62"/>
                      </a:lnTo>
                      <a:lnTo>
                        <a:pt x="2560" y="33"/>
                      </a:lnTo>
                      <a:lnTo>
                        <a:pt x="2557" y="4"/>
                      </a:lnTo>
                      <a:lnTo>
                        <a:pt x="2550" y="0"/>
                      </a:lnTo>
                      <a:lnTo>
                        <a:pt x="2544" y="0"/>
                      </a:lnTo>
                      <a:lnTo>
                        <a:pt x="2547" y="30"/>
                      </a:lnTo>
                      <a:lnTo>
                        <a:pt x="2550" y="59"/>
                      </a:lnTo>
                      <a:lnTo>
                        <a:pt x="2550" y="91"/>
                      </a:lnTo>
                      <a:lnTo>
                        <a:pt x="2550" y="120"/>
                      </a:lnTo>
                      <a:lnTo>
                        <a:pt x="2550" y="153"/>
                      </a:lnTo>
                      <a:lnTo>
                        <a:pt x="2550" y="182"/>
                      </a:lnTo>
                      <a:lnTo>
                        <a:pt x="2547" y="211"/>
                      </a:lnTo>
                      <a:lnTo>
                        <a:pt x="2544" y="240"/>
                      </a:lnTo>
                      <a:lnTo>
                        <a:pt x="2550" y="240"/>
                      </a:lnTo>
                      <a:lnTo>
                        <a:pt x="2557" y="240"/>
                      </a:lnTo>
                      <a:lnTo>
                        <a:pt x="2560" y="208"/>
                      </a:lnTo>
                      <a:lnTo>
                        <a:pt x="2560" y="178"/>
                      </a:lnTo>
                      <a:lnTo>
                        <a:pt x="2560" y="149"/>
                      </a:lnTo>
                      <a:lnTo>
                        <a:pt x="2563" y="120"/>
                      </a:lnTo>
                      <a:close/>
                      <a:moveTo>
                        <a:pt x="7" y="4"/>
                      </a:moveTo>
                      <a:lnTo>
                        <a:pt x="4" y="33"/>
                      </a:lnTo>
                      <a:lnTo>
                        <a:pt x="4" y="62"/>
                      </a:lnTo>
                      <a:lnTo>
                        <a:pt x="4" y="91"/>
                      </a:lnTo>
                      <a:lnTo>
                        <a:pt x="0" y="120"/>
                      </a:lnTo>
                      <a:lnTo>
                        <a:pt x="4" y="149"/>
                      </a:lnTo>
                      <a:lnTo>
                        <a:pt x="4" y="178"/>
                      </a:lnTo>
                      <a:lnTo>
                        <a:pt x="4" y="208"/>
                      </a:lnTo>
                      <a:lnTo>
                        <a:pt x="7" y="240"/>
                      </a:lnTo>
                      <a:lnTo>
                        <a:pt x="13" y="240"/>
                      </a:lnTo>
                      <a:lnTo>
                        <a:pt x="20" y="240"/>
                      </a:lnTo>
                      <a:lnTo>
                        <a:pt x="17" y="211"/>
                      </a:lnTo>
                      <a:lnTo>
                        <a:pt x="17" y="182"/>
                      </a:lnTo>
                      <a:lnTo>
                        <a:pt x="13" y="153"/>
                      </a:lnTo>
                      <a:lnTo>
                        <a:pt x="13" y="120"/>
                      </a:lnTo>
                      <a:lnTo>
                        <a:pt x="13" y="91"/>
                      </a:lnTo>
                      <a:lnTo>
                        <a:pt x="17" y="59"/>
                      </a:lnTo>
                      <a:lnTo>
                        <a:pt x="17" y="30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F7B8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6" name="Freeform 328"/>
                <p:cNvSpPr>
                  <a:spLocks noEditPoints="1"/>
                </p:cNvSpPr>
                <p:nvPr/>
              </p:nvSpPr>
              <p:spPr bwMode="auto">
                <a:xfrm>
                  <a:off x="1751" y="2634"/>
                  <a:ext cx="2550" cy="246"/>
                </a:xfrm>
                <a:custGeom>
                  <a:avLst/>
                  <a:gdLst>
                    <a:gd name="T0" fmla="*/ 2550 w 2550"/>
                    <a:gd name="T1" fmla="*/ 123 h 246"/>
                    <a:gd name="T2" fmla="*/ 2550 w 2550"/>
                    <a:gd name="T3" fmla="*/ 94 h 246"/>
                    <a:gd name="T4" fmla="*/ 2546 w 2550"/>
                    <a:gd name="T5" fmla="*/ 65 h 246"/>
                    <a:gd name="T6" fmla="*/ 2546 w 2550"/>
                    <a:gd name="T7" fmla="*/ 33 h 246"/>
                    <a:gd name="T8" fmla="*/ 2543 w 2550"/>
                    <a:gd name="T9" fmla="*/ 3 h 246"/>
                    <a:gd name="T10" fmla="*/ 2537 w 2550"/>
                    <a:gd name="T11" fmla="*/ 3 h 246"/>
                    <a:gd name="T12" fmla="*/ 2530 w 2550"/>
                    <a:gd name="T13" fmla="*/ 0 h 246"/>
                    <a:gd name="T14" fmla="*/ 2533 w 2550"/>
                    <a:gd name="T15" fmla="*/ 33 h 246"/>
                    <a:gd name="T16" fmla="*/ 2537 w 2550"/>
                    <a:gd name="T17" fmla="*/ 62 h 246"/>
                    <a:gd name="T18" fmla="*/ 2537 w 2550"/>
                    <a:gd name="T19" fmla="*/ 94 h 246"/>
                    <a:gd name="T20" fmla="*/ 2537 w 2550"/>
                    <a:gd name="T21" fmla="*/ 123 h 246"/>
                    <a:gd name="T22" fmla="*/ 2537 w 2550"/>
                    <a:gd name="T23" fmla="*/ 156 h 246"/>
                    <a:gd name="T24" fmla="*/ 2537 w 2550"/>
                    <a:gd name="T25" fmla="*/ 185 h 246"/>
                    <a:gd name="T26" fmla="*/ 2533 w 2550"/>
                    <a:gd name="T27" fmla="*/ 217 h 246"/>
                    <a:gd name="T28" fmla="*/ 2530 w 2550"/>
                    <a:gd name="T29" fmla="*/ 246 h 246"/>
                    <a:gd name="T30" fmla="*/ 2537 w 2550"/>
                    <a:gd name="T31" fmla="*/ 243 h 246"/>
                    <a:gd name="T32" fmla="*/ 2543 w 2550"/>
                    <a:gd name="T33" fmla="*/ 243 h 246"/>
                    <a:gd name="T34" fmla="*/ 2546 w 2550"/>
                    <a:gd name="T35" fmla="*/ 214 h 246"/>
                    <a:gd name="T36" fmla="*/ 2546 w 2550"/>
                    <a:gd name="T37" fmla="*/ 185 h 246"/>
                    <a:gd name="T38" fmla="*/ 2550 w 2550"/>
                    <a:gd name="T39" fmla="*/ 152 h 246"/>
                    <a:gd name="T40" fmla="*/ 2550 w 2550"/>
                    <a:gd name="T41" fmla="*/ 123 h 246"/>
                    <a:gd name="T42" fmla="*/ 6 w 2550"/>
                    <a:gd name="T43" fmla="*/ 3 h 246"/>
                    <a:gd name="T44" fmla="*/ 3 w 2550"/>
                    <a:gd name="T45" fmla="*/ 33 h 246"/>
                    <a:gd name="T46" fmla="*/ 3 w 2550"/>
                    <a:gd name="T47" fmla="*/ 65 h 246"/>
                    <a:gd name="T48" fmla="*/ 0 w 2550"/>
                    <a:gd name="T49" fmla="*/ 94 h 246"/>
                    <a:gd name="T50" fmla="*/ 0 w 2550"/>
                    <a:gd name="T51" fmla="*/ 123 h 246"/>
                    <a:gd name="T52" fmla="*/ 0 w 2550"/>
                    <a:gd name="T53" fmla="*/ 152 h 246"/>
                    <a:gd name="T54" fmla="*/ 3 w 2550"/>
                    <a:gd name="T55" fmla="*/ 185 h 246"/>
                    <a:gd name="T56" fmla="*/ 3 w 2550"/>
                    <a:gd name="T57" fmla="*/ 214 h 246"/>
                    <a:gd name="T58" fmla="*/ 6 w 2550"/>
                    <a:gd name="T59" fmla="*/ 243 h 246"/>
                    <a:gd name="T60" fmla="*/ 13 w 2550"/>
                    <a:gd name="T61" fmla="*/ 243 h 246"/>
                    <a:gd name="T62" fmla="*/ 19 w 2550"/>
                    <a:gd name="T63" fmla="*/ 246 h 246"/>
                    <a:gd name="T64" fmla="*/ 16 w 2550"/>
                    <a:gd name="T65" fmla="*/ 217 h 246"/>
                    <a:gd name="T66" fmla="*/ 13 w 2550"/>
                    <a:gd name="T67" fmla="*/ 185 h 246"/>
                    <a:gd name="T68" fmla="*/ 13 w 2550"/>
                    <a:gd name="T69" fmla="*/ 156 h 246"/>
                    <a:gd name="T70" fmla="*/ 13 w 2550"/>
                    <a:gd name="T71" fmla="*/ 123 h 246"/>
                    <a:gd name="T72" fmla="*/ 13 w 2550"/>
                    <a:gd name="T73" fmla="*/ 94 h 246"/>
                    <a:gd name="T74" fmla="*/ 13 w 2550"/>
                    <a:gd name="T75" fmla="*/ 62 h 246"/>
                    <a:gd name="T76" fmla="*/ 16 w 2550"/>
                    <a:gd name="T77" fmla="*/ 33 h 246"/>
                    <a:gd name="T78" fmla="*/ 19 w 2550"/>
                    <a:gd name="T79" fmla="*/ 0 h 246"/>
                    <a:gd name="T80" fmla="*/ 13 w 2550"/>
                    <a:gd name="T81" fmla="*/ 3 h 246"/>
                    <a:gd name="T82" fmla="*/ 6 w 2550"/>
                    <a:gd name="T83" fmla="*/ 3 h 24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50" h="246">
                      <a:moveTo>
                        <a:pt x="2550" y="123"/>
                      </a:moveTo>
                      <a:lnTo>
                        <a:pt x="2550" y="94"/>
                      </a:lnTo>
                      <a:lnTo>
                        <a:pt x="2546" y="65"/>
                      </a:lnTo>
                      <a:lnTo>
                        <a:pt x="2546" y="33"/>
                      </a:lnTo>
                      <a:lnTo>
                        <a:pt x="2543" y="3"/>
                      </a:lnTo>
                      <a:lnTo>
                        <a:pt x="2537" y="3"/>
                      </a:lnTo>
                      <a:lnTo>
                        <a:pt x="2530" y="0"/>
                      </a:lnTo>
                      <a:lnTo>
                        <a:pt x="2533" y="33"/>
                      </a:lnTo>
                      <a:lnTo>
                        <a:pt x="2537" y="62"/>
                      </a:lnTo>
                      <a:lnTo>
                        <a:pt x="2537" y="94"/>
                      </a:lnTo>
                      <a:lnTo>
                        <a:pt x="2537" y="123"/>
                      </a:lnTo>
                      <a:lnTo>
                        <a:pt x="2537" y="156"/>
                      </a:lnTo>
                      <a:lnTo>
                        <a:pt x="2537" y="185"/>
                      </a:lnTo>
                      <a:lnTo>
                        <a:pt x="2533" y="217"/>
                      </a:lnTo>
                      <a:lnTo>
                        <a:pt x="2530" y="246"/>
                      </a:lnTo>
                      <a:lnTo>
                        <a:pt x="2537" y="243"/>
                      </a:lnTo>
                      <a:lnTo>
                        <a:pt x="2543" y="243"/>
                      </a:lnTo>
                      <a:lnTo>
                        <a:pt x="2546" y="214"/>
                      </a:lnTo>
                      <a:lnTo>
                        <a:pt x="2546" y="185"/>
                      </a:lnTo>
                      <a:lnTo>
                        <a:pt x="2550" y="152"/>
                      </a:lnTo>
                      <a:lnTo>
                        <a:pt x="2550" y="123"/>
                      </a:lnTo>
                      <a:close/>
                      <a:moveTo>
                        <a:pt x="6" y="3"/>
                      </a:moveTo>
                      <a:lnTo>
                        <a:pt x="3" y="33"/>
                      </a:lnTo>
                      <a:lnTo>
                        <a:pt x="3" y="65"/>
                      </a:lnTo>
                      <a:lnTo>
                        <a:pt x="0" y="94"/>
                      </a:lnTo>
                      <a:lnTo>
                        <a:pt x="0" y="123"/>
                      </a:lnTo>
                      <a:lnTo>
                        <a:pt x="0" y="152"/>
                      </a:lnTo>
                      <a:lnTo>
                        <a:pt x="3" y="185"/>
                      </a:lnTo>
                      <a:lnTo>
                        <a:pt x="3" y="214"/>
                      </a:lnTo>
                      <a:lnTo>
                        <a:pt x="6" y="243"/>
                      </a:lnTo>
                      <a:lnTo>
                        <a:pt x="13" y="243"/>
                      </a:lnTo>
                      <a:lnTo>
                        <a:pt x="19" y="246"/>
                      </a:lnTo>
                      <a:lnTo>
                        <a:pt x="16" y="217"/>
                      </a:lnTo>
                      <a:lnTo>
                        <a:pt x="13" y="185"/>
                      </a:lnTo>
                      <a:lnTo>
                        <a:pt x="13" y="156"/>
                      </a:lnTo>
                      <a:lnTo>
                        <a:pt x="13" y="123"/>
                      </a:lnTo>
                      <a:lnTo>
                        <a:pt x="13" y="94"/>
                      </a:lnTo>
                      <a:lnTo>
                        <a:pt x="13" y="62"/>
                      </a:lnTo>
                      <a:lnTo>
                        <a:pt x="16" y="33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7B7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7" name="Freeform 329"/>
                <p:cNvSpPr>
                  <a:spLocks noEditPoints="1"/>
                </p:cNvSpPr>
                <p:nvPr/>
              </p:nvSpPr>
              <p:spPr bwMode="auto">
                <a:xfrm>
                  <a:off x="1757" y="2634"/>
                  <a:ext cx="2537" cy="246"/>
                </a:xfrm>
                <a:custGeom>
                  <a:avLst/>
                  <a:gdLst>
                    <a:gd name="T0" fmla="*/ 2537 w 2537"/>
                    <a:gd name="T1" fmla="*/ 123 h 246"/>
                    <a:gd name="T2" fmla="*/ 2537 w 2537"/>
                    <a:gd name="T3" fmla="*/ 94 h 246"/>
                    <a:gd name="T4" fmla="*/ 2537 w 2537"/>
                    <a:gd name="T5" fmla="*/ 62 h 246"/>
                    <a:gd name="T6" fmla="*/ 2534 w 2537"/>
                    <a:gd name="T7" fmla="*/ 33 h 246"/>
                    <a:gd name="T8" fmla="*/ 2531 w 2537"/>
                    <a:gd name="T9" fmla="*/ 3 h 246"/>
                    <a:gd name="T10" fmla="*/ 2524 w 2537"/>
                    <a:gd name="T11" fmla="*/ 0 h 246"/>
                    <a:gd name="T12" fmla="*/ 2518 w 2537"/>
                    <a:gd name="T13" fmla="*/ 0 h 246"/>
                    <a:gd name="T14" fmla="*/ 2521 w 2537"/>
                    <a:gd name="T15" fmla="*/ 29 h 246"/>
                    <a:gd name="T16" fmla="*/ 2524 w 2537"/>
                    <a:gd name="T17" fmla="*/ 62 h 246"/>
                    <a:gd name="T18" fmla="*/ 2524 w 2537"/>
                    <a:gd name="T19" fmla="*/ 91 h 246"/>
                    <a:gd name="T20" fmla="*/ 2524 w 2537"/>
                    <a:gd name="T21" fmla="*/ 123 h 246"/>
                    <a:gd name="T22" fmla="*/ 2524 w 2537"/>
                    <a:gd name="T23" fmla="*/ 156 h 246"/>
                    <a:gd name="T24" fmla="*/ 2524 w 2537"/>
                    <a:gd name="T25" fmla="*/ 185 h 246"/>
                    <a:gd name="T26" fmla="*/ 2521 w 2537"/>
                    <a:gd name="T27" fmla="*/ 217 h 246"/>
                    <a:gd name="T28" fmla="*/ 2518 w 2537"/>
                    <a:gd name="T29" fmla="*/ 246 h 246"/>
                    <a:gd name="T30" fmla="*/ 2524 w 2537"/>
                    <a:gd name="T31" fmla="*/ 246 h 246"/>
                    <a:gd name="T32" fmla="*/ 2531 w 2537"/>
                    <a:gd name="T33" fmla="*/ 243 h 246"/>
                    <a:gd name="T34" fmla="*/ 2534 w 2537"/>
                    <a:gd name="T35" fmla="*/ 214 h 246"/>
                    <a:gd name="T36" fmla="*/ 2537 w 2537"/>
                    <a:gd name="T37" fmla="*/ 185 h 246"/>
                    <a:gd name="T38" fmla="*/ 2537 w 2537"/>
                    <a:gd name="T39" fmla="*/ 156 h 246"/>
                    <a:gd name="T40" fmla="*/ 2537 w 2537"/>
                    <a:gd name="T41" fmla="*/ 123 h 246"/>
                    <a:gd name="T42" fmla="*/ 7 w 2537"/>
                    <a:gd name="T43" fmla="*/ 3 h 246"/>
                    <a:gd name="T44" fmla="*/ 4 w 2537"/>
                    <a:gd name="T45" fmla="*/ 33 h 246"/>
                    <a:gd name="T46" fmla="*/ 4 w 2537"/>
                    <a:gd name="T47" fmla="*/ 62 h 246"/>
                    <a:gd name="T48" fmla="*/ 0 w 2537"/>
                    <a:gd name="T49" fmla="*/ 94 h 246"/>
                    <a:gd name="T50" fmla="*/ 0 w 2537"/>
                    <a:gd name="T51" fmla="*/ 123 h 246"/>
                    <a:gd name="T52" fmla="*/ 0 w 2537"/>
                    <a:gd name="T53" fmla="*/ 156 h 246"/>
                    <a:gd name="T54" fmla="*/ 4 w 2537"/>
                    <a:gd name="T55" fmla="*/ 185 h 246"/>
                    <a:gd name="T56" fmla="*/ 4 w 2537"/>
                    <a:gd name="T57" fmla="*/ 214 h 246"/>
                    <a:gd name="T58" fmla="*/ 7 w 2537"/>
                    <a:gd name="T59" fmla="*/ 243 h 246"/>
                    <a:gd name="T60" fmla="*/ 13 w 2537"/>
                    <a:gd name="T61" fmla="*/ 246 h 246"/>
                    <a:gd name="T62" fmla="*/ 20 w 2537"/>
                    <a:gd name="T63" fmla="*/ 246 h 246"/>
                    <a:gd name="T64" fmla="*/ 17 w 2537"/>
                    <a:gd name="T65" fmla="*/ 217 h 246"/>
                    <a:gd name="T66" fmla="*/ 13 w 2537"/>
                    <a:gd name="T67" fmla="*/ 185 h 246"/>
                    <a:gd name="T68" fmla="*/ 13 w 2537"/>
                    <a:gd name="T69" fmla="*/ 156 h 246"/>
                    <a:gd name="T70" fmla="*/ 13 w 2537"/>
                    <a:gd name="T71" fmla="*/ 123 h 246"/>
                    <a:gd name="T72" fmla="*/ 13 w 2537"/>
                    <a:gd name="T73" fmla="*/ 91 h 246"/>
                    <a:gd name="T74" fmla="*/ 13 w 2537"/>
                    <a:gd name="T75" fmla="*/ 62 h 246"/>
                    <a:gd name="T76" fmla="*/ 17 w 2537"/>
                    <a:gd name="T77" fmla="*/ 29 h 246"/>
                    <a:gd name="T78" fmla="*/ 20 w 2537"/>
                    <a:gd name="T79" fmla="*/ 0 h 246"/>
                    <a:gd name="T80" fmla="*/ 13 w 2537"/>
                    <a:gd name="T81" fmla="*/ 0 h 246"/>
                    <a:gd name="T82" fmla="*/ 7 w 2537"/>
                    <a:gd name="T83" fmla="*/ 3 h 24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37" h="246">
                      <a:moveTo>
                        <a:pt x="2537" y="123"/>
                      </a:moveTo>
                      <a:lnTo>
                        <a:pt x="2537" y="94"/>
                      </a:lnTo>
                      <a:lnTo>
                        <a:pt x="2537" y="62"/>
                      </a:lnTo>
                      <a:lnTo>
                        <a:pt x="2534" y="33"/>
                      </a:lnTo>
                      <a:lnTo>
                        <a:pt x="2531" y="3"/>
                      </a:lnTo>
                      <a:lnTo>
                        <a:pt x="2524" y="0"/>
                      </a:lnTo>
                      <a:lnTo>
                        <a:pt x="2518" y="0"/>
                      </a:lnTo>
                      <a:lnTo>
                        <a:pt x="2521" y="29"/>
                      </a:lnTo>
                      <a:lnTo>
                        <a:pt x="2524" y="62"/>
                      </a:lnTo>
                      <a:lnTo>
                        <a:pt x="2524" y="91"/>
                      </a:lnTo>
                      <a:lnTo>
                        <a:pt x="2524" y="123"/>
                      </a:lnTo>
                      <a:lnTo>
                        <a:pt x="2524" y="156"/>
                      </a:lnTo>
                      <a:lnTo>
                        <a:pt x="2524" y="185"/>
                      </a:lnTo>
                      <a:lnTo>
                        <a:pt x="2521" y="217"/>
                      </a:lnTo>
                      <a:lnTo>
                        <a:pt x="2518" y="246"/>
                      </a:lnTo>
                      <a:lnTo>
                        <a:pt x="2524" y="246"/>
                      </a:lnTo>
                      <a:lnTo>
                        <a:pt x="2531" y="243"/>
                      </a:lnTo>
                      <a:lnTo>
                        <a:pt x="2534" y="214"/>
                      </a:lnTo>
                      <a:lnTo>
                        <a:pt x="2537" y="185"/>
                      </a:lnTo>
                      <a:lnTo>
                        <a:pt x="2537" y="156"/>
                      </a:lnTo>
                      <a:lnTo>
                        <a:pt x="2537" y="123"/>
                      </a:lnTo>
                      <a:close/>
                      <a:moveTo>
                        <a:pt x="7" y="3"/>
                      </a:moveTo>
                      <a:lnTo>
                        <a:pt x="4" y="33"/>
                      </a:lnTo>
                      <a:lnTo>
                        <a:pt x="4" y="62"/>
                      </a:lnTo>
                      <a:lnTo>
                        <a:pt x="0" y="94"/>
                      </a:lnTo>
                      <a:lnTo>
                        <a:pt x="0" y="123"/>
                      </a:lnTo>
                      <a:lnTo>
                        <a:pt x="0" y="156"/>
                      </a:lnTo>
                      <a:lnTo>
                        <a:pt x="4" y="185"/>
                      </a:lnTo>
                      <a:lnTo>
                        <a:pt x="4" y="214"/>
                      </a:lnTo>
                      <a:lnTo>
                        <a:pt x="7" y="243"/>
                      </a:lnTo>
                      <a:lnTo>
                        <a:pt x="13" y="246"/>
                      </a:lnTo>
                      <a:lnTo>
                        <a:pt x="20" y="246"/>
                      </a:lnTo>
                      <a:lnTo>
                        <a:pt x="17" y="217"/>
                      </a:lnTo>
                      <a:lnTo>
                        <a:pt x="13" y="185"/>
                      </a:lnTo>
                      <a:lnTo>
                        <a:pt x="13" y="156"/>
                      </a:lnTo>
                      <a:lnTo>
                        <a:pt x="13" y="123"/>
                      </a:lnTo>
                      <a:lnTo>
                        <a:pt x="13" y="91"/>
                      </a:lnTo>
                      <a:lnTo>
                        <a:pt x="13" y="62"/>
                      </a:lnTo>
                      <a:lnTo>
                        <a:pt x="17" y="29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6B6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8" name="Freeform 330"/>
                <p:cNvSpPr>
                  <a:spLocks noEditPoints="1"/>
                </p:cNvSpPr>
                <p:nvPr/>
              </p:nvSpPr>
              <p:spPr bwMode="auto">
                <a:xfrm>
                  <a:off x="1764" y="2631"/>
                  <a:ext cx="2524" cy="252"/>
                </a:xfrm>
                <a:custGeom>
                  <a:avLst/>
                  <a:gdLst>
                    <a:gd name="T0" fmla="*/ 2524 w 2524"/>
                    <a:gd name="T1" fmla="*/ 126 h 252"/>
                    <a:gd name="T2" fmla="*/ 2524 w 2524"/>
                    <a:gd name="T3" fmla="*/ 97 h 252"/>
                    <a:gd name="T4" fmla="*/ 2524 w 2524"/>
                    <a:gd name="T5" fmla="*/ 65 h 252"/>
                    <a:gd name="T6" fmla="*/ 2520 w 2524"/>
                    <a:gd name="T7" fmla="*/ 36 h 252"/>
                    <a:gd name="T8" fmla="*/ 2517 w 2524"/>
                    <a:gd name="T9" fmla="*/ 3 h 252"/>
                    <a:gd name="T10" fmla="*/ 2511 w 2524"/>
                    <a:gd name="T11" fmla="*/ 3 h 252"/>
                    <a:gd name="T12" fmla="*/ 2507 w 2524"/>
                    <a:gd name="T13" fmla="*/ 0 h 252"/>
                    <a:gd name="T14" fmla="*/ 2507 w 2524"/>
                    <a:gd name="T15" fmla="*/ 32 h 252"/>
                    <a:gd name="T16" fmla="*/ 2511 w 2524"/>
                    <a:gd name="T17" fmla="*/ 65 h 252"/>
                    <a:gd name="T18" fmla="*/ 2511 w 2524"/>
                    <a:gd name="T19" fmla="*/ 94 h 252"/>
                    <a:gd name="T20" fmla="*/ 2514 w 2524"/>
                    <a:gd name="T21" fmla="*/ 126 h 252"/>
                    <a:gd name="T22" fmla="*/ 2511 w 2524"/>
                    <a:gd name="T23" fmla="*/ 159 h 252"/>
                    <a:gd name="T24" fmla="*/ 2511 w 2524"/>
                    <a:gd name="T25" fmla="*/ 191 h 252"/>
                    <a:gd name="T26" fmla="*/ 2507 w 2524"/>
                    <a:gd name="T27" fmla="*/ 220 h 252"/>
                    <a:gd name="T28" fmla="*/ 2507 w 2524"/>
                    <a:gd name="T29" fmla="*/ 252 h 252"/>
                    <a:gd name="T30" fmla="*/ 2511 w 2524"/>
                    <a:gd name="T31" fmla="*/ 249 h 252"/>
                    <a:gd name="T32" fmla="*/ 2517 w 2524"/>
                    <a:gd name="T33" fmla="*/ 249 h 252"/>
                    <a:gd name="T34" fmla="*/ 2520 w 2524"/>
                    <a:gd name="T35" fmla="*/ 220 h 252"/>
                    <a:gd name="T36" fmla="*/ 2524 w 2524"/>
                    <a:gd name="T37" fmla="*/ 188 h 252"/>
                    <a:gd name="T38" fmla="*/ 2524 w 2524"/>
                    <a:gd name="T39" fmla="*/ 159 h 252"/>
                    <a:gd name="T40" fmla="*/ 2524 w 2524"/>
                    <a:gd name="T41" fmla="*/ 126 h 252"/>
                    <a:gd name="T42" fmla="*/ 6 w 2524"/>
                    <a:gd name="T43" fmla="*/ 3 h 252"/>
                    <a:gd name="T44" fmla="*/ 3 w 2524"/>
                    <a:gd name="T45" fmla="*/ 36 h 252"/>
                    <a:gd name="T46" fmla="*/ 0 w 2524"/>
                    <a:gd name="T47" fmla="*/ 65 h 252"/>
                    <a:gd name="T48" fmla="*/ 0 w 2524"/>
                    <a:gd name="T49" fmla="*/ 97 h 252"/>
                    <a:gd name="T50" fmla="*/ 0 w 2524"/>
                    <a:gd name="T51" fmla="*/ 126 h 252"/>
                    <a:gd name="T52" fmla="*/ 0 w 2524"/>
                    <a:gd name="T53" fmla="*/ 159 h 252"/>
                    <a:gd name="T54" fmla="*/ 0 w 2524"/>
                    <a:gd name="T55" fmla="*/ 188 h 252"/>
                    <a:gd name="T56" fmla="*/ 3 w 2524"/>
                    <a:gd name="T57" fmla="*/ 220 h 252"/>
                    <a:gd name="T58" fmla="*/ 6 w 2524"/>
                    <a:gd name="T59" fmla="*/ 249 h 252"/>
                    <a:gd name="T60" fmla="*/ 13 w 2524"/>
                    <a:gd name="T61" fmla="*/ 249 h 252"/>
                    <a:gd name="T62" fmla="*/ 16 w 2524"/>
                    <a:gd name="T63" fmla="*/ 252 h 252"/>
                    <a:gd name="T64" fmla="*/ 16 w 2524"/>
                    <a:gd name="T65" fmla="*/ 220 h 252"/>
                    <a:gd name="T66" fmla="*/ 13 w 2524"/>
                    <a:gd name="T67" fmla="*/ 191 h 252"/>
                    <a:gd name="T68" fmla="*/ 13 w 2524"/>
                    <a:gd name="T69" fmla="*/ 159 h 252"/>
                    <a:gd name="T70" fmla="*/ 10 w 2524"/>
                    <a:gd name="T71" fmla="*/ 126 h 252"/>
                    <a:gd name="T72" fmla="*/ 13 w 2524"/>
                    <a:gd name="T73" fmla="*/ 94 h 252"/>
                    <a:gd name="T74" fmla="*/ 13 w 2524"/>
                    <a:gd name="T75" fmla="*/ 65 h 252"/>
                    <a:gd name="T76" fmla="*/ 16 w 2524"/>
                    <a:gd name="T77" fmla="*/ 32 h 252"/>
                    <a:gd name="T78" fmla="*/ 16 w 2524"/>
                    <a:gd name="T79" fmla="*/ 0 h 252"/>
                    <a:gd name="T80" fmla="*/ 13 w 2524"/>
                    <a:gd name="T81" fmla="*/ 3 h 252"/>
                    <a:gd name="T82" fmla="*/ 6 w 2524"/>
                    <a:gd name="T83" fmla="*/ 3 h 25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24" h="252">
                      <a:moveTo>
                        <a:pt x="2524" y="126"/>
                      </a:moveTo>
                      <a:lnTo>
                        <a:pt x="2524" y="97"/>
                      </a:lnTo>
                      <a:lnTo>
                        <a:pt x="2524" y="65"/>
                      </a:lnTo>
                      <a:lnTo>
                        <a:pt x="2520" y="36"/>
                      </a:lnTo>
                      <a:lnTo>
                        <a:pt x="2517" y="3"/>
                      </a:lnTo>
                      <a:lnTo>
                        <a:pt x="2511" y="3"/>
                      </a:lnTo>
                      <a:lnTo>
                        <a:pt x="2507" y="0"/>
                      </a:lnTo>
                      <a:lnTo>
                        <a:pt x="2507" y="32"/>
                      </a:lnTo>
                      <a:lnTo>
                        <a:pt x="2511" y="65"/>
                      </a:lnTo>
                      <a:lnTo>
                        <a:pt x="2511" y="94"/>
                      </a:lnTo>
                      <a:lnTo>
                        <a:pt x="2514" y="126"/>
                      </a:lnTo>
                      <a:lnTo>
                        <a:pt x="2511" y="159"/>
                      </a:lnTo>
                      <a:lnTo>
                        <a:pt x="2511" y="191"/>
                      </a:lnTo>
                      <a:lnTo>
                        <a:pt x="2507" y="220"/>
                      </a:lnTo>
                      <a:lnTo>
                        <a:pt x="2507" y="252"/>
                      </a:lnTo>
                      <a:lnTo>
                        <a:pt x="2511" y="249"/>
                      </a:lnTo>
                      <a:lnTo>
                        <a:pt x="2517" y="249"/>
                      </a:lnTo>
                      <a:lnTo>
                        <a:pt x="2520" y="220"/>
                      </a:lnTo>
                      <a:lnTo>
                        <a:pt x="2524" y="188"/>
                      </a:lnTo>
                      <a:lnTo>
                        <a:pt x="2524" y="159"/>
                      </a:lnTo>
                      <a:lnTo>
                        <a:pt x="2524" y="126"/>
                      </a:lnTo>
                      <a:close/>
                      <a:moveTo>
                        <a:pt x="6" y="3"/>
                      </a:moveTo>
                      <a:lnTo>
                        <a:pt x="3" y="36"/>
                      </a:lnTo>
                      <a:lnTo>
                        <a:pt x="0" y="65"/>
                      </a:lnTo>
                      <a:lnTo>
                        <a:pt x="0" y="97"/>
                      </a:lnTo>
                      <a:lnTo>
                        <a:pt x="0" y="126"/>
                      </a:lnTo>
                      <a:lnTo>
                        <a:pt x="0" y="159"/>
                      </a:lnTo>
                      <a:lnTo>
                        <a:pt x="0" y="188"/>
                      </a:lnTo>
                      <a:lnTo>
                        <a:pt x="3" y="220"/>
                      </a:lnTo>
                      <a:lnTo>
                        <a:pt x="6" y="249"/>
                      </a:lnTo>
                      <a:lnTo>
                        <a:pt x="13" y="249"/>
                      </a:lnTo>
                      <a:lnTo>
                        <a:pt x="16" y="252"/>
                      </a:lnTo>
                      <a:lnTo>
                        <a:pt x="16" y="220"/>
                      </a:lnTo>
                      <a:lnTo>
                        <a:pt x="13" y="191"/>
                      </a:lnTo>
                      <a:lnTo>
                        <a:pt x="13" y="159"/>
                      </a:lnTo>
                      <a:lnTo>
                        <a:pt x="10" y="126"/>
                      </a:lnTo>
                      <a:lnTo>
                        <a:pt x="13" y="94"/>
                      </a:lnTo>
                      <a:lnTo>
                        <a:pt x="13" y="65"/>
                      </a:lnTo>
                      <a:lnTo>
                        <a:pt x="16" y="32"/>
                      </a:lnTo>
                      <a:lnTo>
                        <a:pt x="16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6B5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09" name="Freeform 331"/>
                <p:cNvSpPr>
                  <a:spLocks noEditPoints="1"/>
                </p:cNvSpPr>
                <p:nvPr/>
              </p:nvSpPr>
              <p:spPr bwMode="auto">
                <a:xfrm>
                  <a:off x="1770" y="2631"/>
                  <a:ext cx="2511" cy="252"/>
                </a:xfrm>
                <a:custGeom>
                  <a:avLst/>
                  <a:gdLst>
                    <a:gd name="T0" fmla="*/ 2511 w 2511"/>
                    <a:gd name="T1" fmla="*/ 126 h 252"/>
                    <a:gd name="T2" fmla="*/ 2511 w 2511"/>
                    <a:gd name="T3" fmla="*/ 94 h 252"/>
                    <a:gd name="T4" fmla="*/ 2511 w 2511"/>
                    <a:gd name="T5" fmla="*/ 65 h 252"/>
                    <a:gd name="T6" fmla="*/ 2508 w 2511"/>
                    <a:gd name="T7" fmla="*/ 32 h 252"/>
                    <a:gd name="T8" fmla="*/ 2505 w 2511"/>
                    <a:gd name="T9" fmla="*/ 3 h 252"/>
                    <a:gd name="T10" fmla="*/ 2501 w 2511"/>
                    <a:gd name="T11" fmla="*/ 0 h 252"/>
                    <a:gd name="T12" fmla="*/ 2495 w 2511"/>
                    <a:gd name="T13" fmla="*/ 0 h 252"/>
                    <a:gd name="T14" fmla="*/ 2498 w 2511"/>
                    <a:gd name="T15" fmla="*/ 32 h 252"/>
                    <a:gd name="T16" fmla="*/ 2498 w 2511"/>
                    <a:gd name="T17" fmla="*/ 61 h 252"/>
                    <a:gd name="T18" fmla="*/ 2501 w 2511"/>
                    <a:gd name="T19" fmla="*/ 94 h 252"/>
                    <a:gd name="T20" fmla="*/ 2501 w 2511"/>
                    <a:gd name="T21" fmla="*/ 126 h 252"/>
                    <a:gd name="T22" fmla="*/ 2501 w 2511"/>
                    <a:gd name="T23" fmla="*/ 159 h 252"/>
                    <a:gd name="T24" fmla="*/ 2498 w 2511"/>
                    <a:gd name="T25" fmla="*/ 191 h 252"/>
                    <a:gd name="T26" fmla="*/ 2498 w 2511"/>
                    <a:gd name="T27" fmla="*/ 223 h 252"/>
                    <a:gd name="T28" fmla="*/ 2495 w 2511"/>
                    <a:gd name="T29" fmla="*/ 252 h 252"/>
                    <a:gd name="T30" fmla="*/ 2501 w 2511"/>
                    <a:gd name="T31" fmla="*/ 252 h 252"/>
                    <a:gd name="T32" fmla="*/ 2505 w 2511"/>
                    <a:gd name="T33" fmla="*/ 249 h 252"/>
                    <a:gd name="T34" fmla="*/ 2508 w 2511"/>
                    <a:gd name="T35" fmla="*/ 220 h 252"/>
                    <a:gd name="T36" fmla="*/ 2511 w 2511"/>
                    <a:gd name="T37" fmla="*/ 188 h 252"/>
                    <a:gd name="T38" fmla="*/ 2511 w 2511"/>
                    <a:gd name="T39" fmla="*/ 159 h 252"/>
                    <a:gd name="T40" fmla="*/ 2511 w 2511"/>
                    <a:gd name="T41" fmla="*/ 126 h 252"/>
                    <a:gd name="T42" fmla="*/ 7 w 2511"/>
                    <a:gd name="T43" fmla="*/ 3 h 252"/>
                    <a:gd name="T44" fmla="*/ 4 w 2511"/>
                    <a:gd name="T45" fmla="*/ 32 h 252"/>
                    <a:gd name="T46" fmla="*/ 0 w 2511"/>
                    <a:gd name="T47" fmla="*/ 65 h 252"/>
                    <a:gd name="T48" fmla="*/ 0 w 2511"/>
                    <a:gd name="T49" fmla="*/ 94 h 252"/>
                    <a:gd name="T50" fmla="*/ 0 w 2511"/>
                    <a:gd name="T51" fmla="*/ 126 h 252"/>
                    <a:gd name="T52" fmla="*/ 0 w 2511"/>
                    <a:gd name="T53" fmla="*/ 159 h 252"/>
                    <a:gd name="T54" fmla="*/ 0 w 2511"/>
                    <a:gd name="T55" fmla="*/ 188 h 252"/>
                    <a:gd name="T56" fmla="*/ 4 w 2511"/>
                    <a:gd name="T57" fmla="*/ 220 h 252"/>
                    <a:gd name="T58" fmla="*/ 7 w 2511"/>
                    <a:gd name="T59" fmla="*/ 249 h 252"/>
                    <a:gd name="T60" fmla="*/ 10 w 2511"/>
                    <a:gd name="T61" fmla="*/ 252 h 252"/>
                    <a:gd name="T62" fmla="*/ 17 w 2511"/>
                    <a:gd name="T63" fmla="*/ 252 h 252"/>
                    <a:gd name="T64" fmla="*/ 13 w 2511"/>
                    <a:gd name="T65" fmla="*/ 223 h 252"/>
                    <a:gd name="T66" fmla="*/ 13 w 2511"/>
                    <a:gd name="T67" fmla="*/ 191 h 252"/>
                    <a:gd name="T68" fmla="*/ 10 w 2511"/>
                    <a:gd name="T69" fmla="*/ 159 h 252"/>
                    <a:gd name="T70" fmla="*/ 10 w 2511"/>
                    <a:gd name="T71" fmla="*/ 126 h 252"/>
                    <a:gd name="T72" fmla="*/ 10 w 2511"/>
                    <a:gd name="T73" fmla="*/ 94 h 252"/>
                    <a:gd name="T74" fmla="*/ 13 w 2511"/>
                    <a:gd name="T75" fmla="*/ 61 h 252"/>
                    <a:gd name="T76" fmla="*/ 13 w 2511"/>
                    <a:gd name="T77" fmla="*/ 32 h 252"/>
                    <a:gd name="T78" fmla="*/ 17 w 2511"/>
                    <a:gd name="T79" fmla="*/ 0 h 252"/>
                    <a:gd name="T80" fmla="*/ 10 w 2511"/>
                    <a:gd name="T81" fmla="*/ 0 h 252"/>
                    <a:gd name="T82" fmla="*/ 7 w 2511"/>
                    <a:gd name="T83" fmla="*/ 3 h 25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11" h="252">
                      <a:moveTo>
                        <a:pt x="2511" y="126"/>
                      </a:moveTo>
                      <a:lnTo>
                        <a:pt x="2511" y="94"/>
                      </a:lnTo>
                      <a:lnTo>
                        <a:pt x="2511" y="65"/>
                      </a:lnTo>
                      <a:lnTo>
                        <a:pt x="2508" y="32"/>
                      </a:lnTo>
                      <a:lnTo>
                        <a:pt x="2505" y="3"/>
                      </a:lnTo>
                      <a:lnTo>
                        <a:pt x="2501" y="0"/>
                      </a:lnTo>
                      <a:lnTo>
                        <a:pt x="2495" y="0"/>
                      </a:lnTo>
                      <a:lnTo>
                        <a:pt x="2498" y="32"/>
                      </a:lnTo>
                      <a:lnTo>
                        <a:pt x="2498" y="61"/>
                      </a:lnTo>
                      <a:lnTo>
                        <a:pt x="2501" y="94"/>
                      </a:lnTo>
                      <a:lnTo>
                        <a:pt x="2501" y="126"/>
                      </a:lnTo>
                      <a:lnTo>
                        <a:pt x="2501" y="159"/>
                      </a:lnTo>
                      <a:lnTo>
                        <a:pt x="2498" y="191"/>
                      </a:lnTo>
                      <a:lnTo>
                        <a:pt x="2498" y="223"/>
                      </a:lnTo>
                      <a:lnTo>
                        <a:pt x="2495" y="252"/>
                      </a:lnTo>
                      <a:lnTo>
                        <a:pt x="2501" y="252"/>
                      </a:lnTo>
                      <a:lnTo>
                        <a:pt x="2505" y="249"/>
                      </a:lnTo>
                      <a:lnTo>
                        <a:pt x="2508" y="220"/>
                      </a:lnTo>
                      <a:lnTo>
                        <a:pt x="2511" y="188"/>
                      </a:lnTo>
                      <a:lnTo>
                        <a:pt x="2511" y="159"/>
                      </a:lnTo>
                      <a:lnTo>
                        <a:pt x="2511" y="126"/>
                      </a:lnTo>
                      <a:close/>
                      <a:moveTo>
                        <a:pt x="7" y="3"/>
                      </a:moveTo>
                      <a:lnTo>
                        <a:pt x="4" y="32"/>
                      </a:lnTo>
                      <a:lnTo>
                        <a:pt x="0" y="65"/>
                      </a:lnTo>
                      <a:lnTo>
                        <a:pt x="0" y="94"/>
                      </a:lnTo>
                      <a:lnTo>
                        <a:pt x="0" y="126"/>
                      </a:lnTo>
                      <a:lnTo>
                        <a:pt x="0" y="159"/>
                      </a:lnTo>
                      <a:lnTo>
                        <a:pt x="0" y="188"/>
                      </a:lnTo>
                      <a:lnTo>
                        <a:pt x="4" y="220"/>
                      </a:lnTo>
                      <a:lnTo>
                        <a:pt x="7" y="249"/>
                      </a:lnTo>
                      <a:lnTo>
                        <a:pt x="10" y="252"/>
                      </a:lnTo>
                      <a:lnTo>
                        <a:pt x="17" y="252"/>
                      </a:lnTo>
                      <a:lnTo>
                        <a:pt x="13" y="223"/>
                      </a:lnTo>
                      <a:lnTo>
                        <a:pt x="13" y="191"/>
                      </a:lnTo>
                      <a:lnTo>
                        <a:pt x="10" y="159"/>
                      </a:lnTo>
                      <a:lnTo>
                        <a:pt x="10" y="126"/>
                      </a:lnTo>
                      <a:lnTo>
                        <a:pt x="10" y="94"/>
                      </a:lnTo>
                      <a:lnTo>
                        <a:pt x="13" y="61"/>
                      </a:lnTo>
                      <a:lnTo>
                        <a:pt x="13" y="32"/>
                      </a:lnTo>
                      <a:lnTo>
                        <a:pt x="17" y="0"/>
                      </a:lnTo>
                      <a:lnTo>
                        <a:pt x="10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6B5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0" name="Freeform 332"/>
                <p:cNvSpPr>
                  <a:spLocks noEditPoints="1"/>
                </p:cNvSpPr>
                <p:nvPr/>
              </p:nvSpPr>
              <p:spPr bwMode="auto">
                <a:xfrm>
                  <a:off x="1774" y="2628"/>
                  <a:ext cx="2504" cy="259"/>
                </a:xfrm>
                <a:custGeom>
                  <a:avLst/>
                  <a:gdLst>
                    <a:gd name="T0" fmla="*/ 2504 w 2504"/>
                    <a:gd name="T1" fmla="*/ 129 h 259"/>
                    <a:gd name="T2" fmla="*/ 2501 w 2504"/>
                    <a:gd name="T3" fmla="*/ 97 h 259"/>
                    <a:gd name="T4" fmla="*/ 2501 w 2504"/>
                    <a:gd name="T5" fmla="*/ 68 h 259"/>
                    <a:gd name="T6" fmla="*/ 2497 w 2504"/>
                    <a:gd name="T7" fmla="*/ 35 h 259"/>
                    <a:gd name="T8" fmla="*/ 2497 w 2504"/>
                    <a:gd name="T9" fmla="*/ 3 h 259"/>
                    <a:gd name="T10" fmla="*/ 2491 w 2504"/>
                    <a:gd name="T11" fmla="*/ 3 h 259"/>
                    <a:gd name="T12" fmla="*/ 2485 w 2504"/>
                    <a:gd name="T13" fmla="*/ 0 h 259"/>
                    <a:gd name="T14" fmla="*/ 2488 w 2504"/>
                    <a:gd name="T15" fmla="*/ 32 h 259"/>
                    <a:gd name="T16" fmla="*/ 2488 w 2504"/>
                    <a:gd name="T17" fmla="*/ 64 h 259"/>
                    <a:gd name="T18" fmla="*/ 2491 w 2504"/>
                    <a:gd name="T19" fmla="*/ 97 h 259"/>
                    <a:gd name="T20" fmla="*/ 2491 w 2504"/>
                    <a:gd name="T21" fmla="*/ 129 h 259"/>
                    <a:gd name="T22" fmla="*/ 2491 w 2504"/>
                    <a:gd name="T23" fmla="*/ 162 h 259"/>
                    <a:gd name="T24" fmla="*/ 2488 w 2504"/>
                    <a:gd name="T25" fmla="*/ 194 h 259"/>
                    <a:gd name="T26" fmla="*/ 2488 w 2504"/>
                    <a:gd name="T27" fmla="*/ 226 h 259"/>
                    <a:gd name="T28" fmla="*/ 2485 w 2504"/>
                    <a:gd name="T29" fmla="*/ 259 h 259"/>
                    <a:gd name="T30" fmla="*/ 2491 w 2504"/>
                    <a:gd name="T31" fmla="*/ 255 h 259"/>
                    <a:gd name="T32" fmla="*/ 2497 w 2504"/>
                    <a:gd name="T33" fmla="*/ 255 h 259"/>
                    <a:gd name="T34" fmla="*/ 2497 w 2504"/>
                    <a:gd name="T35" fmla="*/ 223 h 259"/>
                    <a:gd name="T36" fmla="*/ 2501 w 2504"/>
                    <a:gd name="T37" fmla="*/ 194 h 259"/>
                    <a:gd name="T38" fmla="*/ 2501 w 2504"/>
                    <a:gd name="T39" fmla="*/ 162 h 259"/>
                    <a:gd name="T40" fmla="*/ 2504 w 2504"/>
                    <a:gd name="T41" fmla="*/ 129 h 259"/>
                    <a:gd name="T42" fmla="*/ 6 w 2504"/>
                    <a:gd name="T43" fmla="*/ 3 h 259"/>
                    <a:gd name="T44" fmla="*/ 6 w 2504"/>
                    <a:gd name="T45" fmla="*/ 35 h 259"/>
                    <a:gd name="T46" fmla="*/ 3 w 2504"/>
                    <a:gd name="T47" fmla="*/ 68 h 259"/>
                    <a:gd name="T48" fmla="*/ 3 w 2504"/>
                    <a:gd name="T49" fmla="*/ 97 h 259"/>
                    <a:gd name="T50" fmla="*/ 0 w 2504"/>
                    <a:gd name="T51" fmla="*/ 129 h 259"/>
                    <a:gd name="T52" fmla="*/ 3 w 2504"/>
                    <a:gd name="T53" fmla="*/ 162 h 259"/>
                    <a:gd name="T54" fmla="*/ 3 w 2504"/>
                    <a:gd name="T55" fmla="*/ 194 h 259"/>
                    <a:gd name="T56" fmla="*/ 6 w 2504"/>
                    <a:gd name="T57" fmla="*/ 223 h 259"/>
                    <a:gd name="T58" fmla="*/ 6 w 2504"/>
                    <a:gd name="T59" fmla="*/ 255 h 259"/>
                    <a:gd name="T60" fmla="*/ 13 w 2504"/>
                    <a:gd name="T61" fmla="*/ 255 h 259"/>
                    <a:gd name="T62" fmla="*/ 19 w 2504"/>
                    <a:gd name="T63" fmla="*/ 259 h 259"/>
                    <a:gd name="T64" fmla="*/ 16 w 2504"/>
                    <a:gd name="T65" fmla="*/ 226 h 259"/>
                    <a:gd name="T66" fmla="*/ 16 w 2504"/>
                    <a:gd name="T67" fmla="*/ 194 h 259"/>
                    <a:gd name="T68" fmla="*/ 13 w 2504"/>
                    <a:gd name="T69" fmla="*/ 162 h 259"/>
                    <a:gd name="T70" fmla="*/ 13 w 2504"/>
                    <a:gd name="T71" fmla="*/ 129 h 259"/>
                    <a:gd name="T72" fmla="*/ 13 w 2504"/>
                    <a:gd name="T73" fmla="*/ 97 h 259"/>
                    <a:gd name="T74" fmla="*/ 16 w 2504"/>
                    <a:gd name="T75" fmla="*/ 64 h 259"/>
                    <a:gd name="T76" fmla="*/ 16 w 2504"/>
                    <a:gd name="T77" fmla="*/ 32 h 259"/>
                    <a:gd name="T78" fmla="*/ 19 w 2504"/>
                    <a:gd name="T79" fmla="*/ 0 h 259"/>
                    <a:gd name="T80" fmla="*/ 13 w 2504"/>
                    <a:gd name="T81" fmla="*/ 3 h 259"/>
                    <a:gd name="T82" fmla="*/ 6 w 2504"/>
                    <a:gd name="T83" fmla="*/ 3 h 25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04" h="259">
                      <a:moveTo>
                        <a:pt x="2504" y="129"/>
                      </a:moveTo>
                      <a:lnTo>
                        <a:pt x="2501" y="97"/>
                      </a:lnTo>
                      <a:lnTo>
                        <a:pt x="2501" y="68"/>
                      </a:lnTo>
                      <a:lnTo>
                        <a:pt x="2497" y="35"/>
                      </a:lnTo>
                      <a:lnTo>
                        <a:pt x="2497" y="3"/>
                      </a:lnTo>
                      <a:lnTo>
                        <a:pt x="2491" y="3"/>
                      </a:lnTo>
                      <a:lnTo>
                        <a:pt x="2485" y="0"/>
                      </a:lnTo>
                      <a:lnTo>
                        <a:pt x="2488" y="32"/>
                      </a:lnTo>
                      <a:lnTo>
                        <a:pt x="2488" y="64"/>
                      </a:lnTo>
                      <a:lnTo>
                        <a:pt x="2491" y="97"/>
                      </a:lnTo>
                      <a:lnTo>
                        <a:pt x="2491" y="129"/>
                      </a:lnTo>
                      <a:lnTo>
                        <a:pt x="2491" y="162"/>
                      </a:lnTo>
                      <a:lnTo>
                        <a:pt x="2488" y="194"/>
                      </a:lnTo>
                      <a:lnTo>
                        <a:pt x="2488" y="226"/>
                      </a:lnTo>
                      <a:lnTo>
                        <a:pt x="2485" y="259"/>
                      </a:lnTo>
                      <a:lnTo>
                        <a:pt x="2491" y="255"/>
                      </a:lnTo>
                      <a:lnTo>
                        <a:pt x="2497" y="255"/>
                      </a:lnTo>
                      <a:lnTo>
                        <a:pt x="2497" y="223"/>
                      </a:lnTo>
                      <a:lnTo>
                        <a:pt x="2501" y="194"/>
                      </a:lnTo>
                      <a:lnTo>
                        <a:pt x="2501" y="162"/>
                      </a:lnTo>
                      <a:lnTo>
                        <a:pt x="2504" y="129"/>
                      </a:lnTo>
                      <a:close/>
                      <a:moveTo>
                        <a:pt x="6" y="3"/>
                      </a:moveTo>
                      <a:lnTo>
                        <a:pt x="6" y="35"/>
                      </a:lnTo>
                      <a:lnTo>
                        <a:pt x="3" y="68"/>
                      </a:lnTo>
                      <a:lnTo>
                        <a:pt x="3" y="97"/>
                      </a:lnTo>
                      <a:lnTo>
                        <a:pt x="0" y="129"/>
                      </a:lnTo>
                      <a:lnTo>
                        <a:pt x="3" y="162"/>
                      </a:lnTo>
                      <a:lnTo>
                        <a:pt x="3" y="194"/>
                      </a:lnTo>
                      <a:lnTo>
                        <a:pt x="6" y="223"/>
                      </a:lnTo>
                      <a:lnTo>
                        <a:pt x="6" y="255"/>
                      </a:lnTo>
                      <a:lnTo>
                        <a:pt x="13" y="255"/>
                      </a:lnTo>
                      <a:lnTo>
                        <a:pt x="19" y="259"/>
                      </a:lnTo>
                      <a:lnTo>
                        <a:pt x="16" y="226"/>
                      </a:lnTo>
                      <a:lnTo>
                        <a:pt x="16" y="194"/>
                      </a:lnTo>
                      <a:lnTo>
                        <a:pt x="13" y="162"/>
                      </a:lnTo>
                      <a:lnTo>
                        <a:pt x="13" y="129"/>
                      </a:lnTo>
                      <a:lnTo>
                        <a:pt x="13" y="97"/>
                      </a:lnTo>
                      <a:lnTo>
                        <a:pt x="16" y="64"/>
                      </a:lnTo>
                      <a:lnTo>
                        <a:pt x="16" y="32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6B4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1" name="Freeform 333"/>
                <p:cNvSpPr>
                  <a:spLocks noEditPoints="1"/>
                </p:cNvSpPr>
                <p:nvPr/>
              </p:nvSpPr>
              <p:spPr bwMode="auto">
                <a:xfrm>
                  <a:off x="1780" y="2628"/>
                  <a:ext cx="2491" cy="259"/>
                </a:xfrm>
                <a:custGeom>
                  <a:avLst/>
                  <a:gdLst>
                    <a:gd name="T0" fmla="*/ 2491 w 2491"/>
                    <a:gd name="T1" fmla="*/ 129 h 259"/>
                    <a:gd name="T2" fmla="*/ 2491 w 2491"/>
                    <a:gd name="T3" fmla="*/ 97 h 259"/>
                    <a:gd name="T4" fmla="*/ 2488 w 2491"/>
                    <a:gd name="T5" fmla="*/ 64 h 259"/>
                    <a:gd name="T6" fmla="*/ 2488 w 2491"/>
                    <a:gd name="T7" fmla="*/ 35 h 259"/>
                    <a:gd name="T8" fmla="*/ 2485 w 2491"/>
                    <a:gd name="T9" fmla="*/ 3 h 259"/>
                    <a:gd name="T10" fmla="*/ 2479 w 2491"/>
                    <a:gd name="T11" fmla="*/ 0 h 259"/>
                    <a:gd name="T12" fmla="*/ 2472 w 2491"/>
                    <a:gd name="T13" fmla="*/ 0 h 259"/>
                    <a:gd name="T14" fmla="*/ 2475 w 2491"/>
                    <a:gd name="T15" fmla="*/ 32 h 259"/>
                    <a:gd name="T16" fmla="*/ 2479 w 2491"/>
                    <a:gd name="T17" fmla="*/ 64 h 259"/>
                    <a:gd name="T18" fmla="*/ 2479 w 2491"/>
                    <a:gd name="T19" fmla="*/ 97 h 259"/>
                    <a:gd name="T20" fmla="*/ 2479 w 2491"/>
                    <a:gd name="T21" fmla="*/ 129 h 259"/>
                    <a:gd name="T22" fmla="*/ 2479 w 2491"/>
                    <a:gd name="T23" fmla="*/ 162 h 259"/>
                    <a:gd name="T24" fmla="*/ 2479 w 2491"/>
                    <a:gd name="T25" fmla="*/ 194 h 259"/>
                    <a:gd name="T26" fmla="*/ 2475 w 2491"/>
                    <a:gd name="T27" fmla="*/ 226 h 259"/>
                    <a:gd name="T28" fmla="*/ 2472 w 2491"/>
                    <a:gd name="T29" fmla="*/ 259 h 259"/>
                    <a:gd name="T30" fmla="*/ 2479 w 2491"/>
                    <a:gd name="T31" fmla="*/ 259 h 259"/>
                    <a:gd name="T32" fmla="*/ 2485 w 2491"/>
                    <a:gd name="T33" fmla="*/ 255 h 259"/>
                    <a:gd name="T34" fmla="*/ 2488 w 2491"/>
                    <a:gd name="T35" fmla="*/ 226 h 259"/>
                    <a:gd name="T36" fmla="*/ 2488 w 2491"/>
                    <a:gd name="T37" fmla="*/ 194 h 259"/>
                    <a:gd name="T38" fmla="*/ 2491 w 2491"/>
                    <a:gd name="T39" fmla="*/ 162 h 259"/>
                    <a:gd name="T40" fmla="*/ 2491 w 2491"/>
                    <a:gd name="T41" fmla="*/ 129 h 259"/>
                    <a:gd name="T42" fmla="*/ 7 w 2491"/>
                    <a:gd name="T43" fmla="*/ 3 h 259"/>
                    <a:gd name="T44" fmla="*/ 3 w 2491"/>
                    <a:gd name="T45" fmla="*/ 35 h 259"/>
                    <a:gd name="T46" fmla="*/ 3 w 2491"/>
                    <a:gd name="T47" fmla="*/ 64 h 259"/>
                    <a:gd name="T48" fmla="*/ 0 w 2491"/>
                    <a:gd name="T49" fmla="*/ 97 h 259"/>
                    <a:gd name="T50" fmla="*/ 0 w 2491"/>
                    <a:gd name="T51" fmla="*/ 129 h 259"/>
                    <a:gd name="T52" fmla="*/ 0 w 2491"/>
                    <a:gd name="T53" fmla="*/ 162 h 259"/>
                    <a:gd name="T54" fmla="*/ 3 w 2491"/>
                    <a:gd name="T55" fmla="*/ 194 h 259"/>
                    <a:gd name="T56" fmla="*/ 3 w 2491"/>
                    <a:gd name="T57" fmla="*/ 226 h 259"/>
                    <a:gd name="T58" fmla="*/ 7 w 2491"/>
                    <a:gd name="T59" fmla="*/ 255 h 259"/>
                    <a:gd name="T60" fmla="*/ 13 w 2491"/>
                    <a:gd name="T61" fmla="*/ 259 h 259"/>
                    <a:gd name="T62" fmla="*/ 19 w 2491"/>
                    <a:gd name="T63" fmla="*/ 259 h 259"/>
                    <a:gd name="T64" fmla="*/ 16 w 2491"/>
                    <a:gd name="T65" fmla="*/ 226 h 259"/>
                    <a:gd name="T66" fmla="*/ 13 w 2491"/>
                    <a:gd name="T67" fmla="*/ 194 h 259"/>
                    <a:gd name="T68" fmla="*/ 13 w 2491"/>
                    <a:gd name="T69" fmla="*/ 162 h 259"/>
                    <a:gd name="T70" fmla="*/ 13 w 2491"/>
                    <a:gd name="T71" fmla="*/ 129 h 259"/>
                    <a:gd name="T72" fmla="*/ 13 w 2491"/>
                    <a:gd name="T73" fmla="*/ 97 h 259"/>
                    <a:gd name="T74" fmla="*/ 13 w 2491"/>
                    <a:gd name="T75" fmla="*/ 64 h 259"/>
                    <a:gd name="T76" fmla="*/ 16 w 2491"/>
                    <a:gd name="T77" fmla="*/ 32 h 259"/>
                    <a:gd name="T78" fmla="*/ 19 w 2491"/>
                    <a:gd name="T79" fmla="*/ 0 h 259"/>
                    <a:gd name="T80" fmla="*/ 13 w 2491"/>
                    <a:gd name="T81" fmla="*/ 0 h 259"/>
                    <a:gd name="T82" fmla="*/ 7 w 2491"/>
                    <a:gd name="T83" fmla="*/ 3 h 25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91" h="259">
                      <a:moveTo>
                        <a:pt x="2491" y="129"/>
                      </a:moveTo>
                      <a:lnTo>
                        <a:pt x="2491" y="97"/>
                      </a:lnTo>
                      <a:lnTo>
                        <a:pt x="2488" y="64"/>
                      </a:lnTo>
                      <a:lnTo>
                        <a:pt x="2488" y="35"/>
                      </a:lnTo>
                      <a:lnTo>
                        <a:pt x="2485" y="3"/>
                      </a:lnTo>
                      <a:lnTo>
                        <a:pt x="2479" y="0"/>
                      </a:lnTo>
                      <a:lnTo>
                        <a:pt x="2472" y="0"/>
                      </a:lnTo>
                      <a:lnTo>
                        <a:pt x="2475" y="32"/>
                      </a:lnTo>
                      <a:lnTo>
                        <a:pt x="2479" y="64"/>
                      </a:lnTo>
                      <a:lnTo>
                        <a:pt x="2479" y="97"/>
                      </a:lnTo>
                      <a:lnTo>
                        <a:pt x="2479" y="129"/>
                      </a:lnTo>
                      <a:lnTo>
                        <a:pt x="2479" y="162"/>
                      </a:lnTo>
                      <a:lnTo>
                        <a:pt x="2479" y="194"/>
                      </a:lnTo>
                      <a:lnTo>
                        <a:pt x="2475" y="226"/>
                      </a:lnTo>
                      <a:lnTo>
                        <a:pt x="2472" y="259"/>
                      </a:lnTo>
                      <a:lnTo>
                        <a:pt x="2479" y="259"/>
                      </a:lnTo>
                      <a:lnTo>
                        <a:pt x="2485" y="255"/>
                      </a:lnTo>
                      <a:lnTo>
                        <a:pt x="2488" y="226"/>
                      </a:lnTo>
                      <a:lnTo>
                        <a:pt x="2488" y="194"/>
                      </a:lnTo>
                      <a:lnTo>
                        <a:pt x="2491" y="162"/>
                      </a:lnTo>
                      <a:lnTo>
                        <a:pt x="2491" y="129"/>
                      </a:lnTo>
                      <a:close/>
                      <a:moveTo>
                        <a:pt x="7" y="3"/>
                      </a:moveTo>
                      <a:lnTo>
                        <a:pt x="3" y="35"/>
                      </a:lnTo>
                      <a:lnTo>
                        <a:pt x="3" y="64"/>
                      </a:lnTo>
                      <a:lnTo>
                        <a:pt x="0" y="97"/>
                      </a:lnTo>
                      <a:lnTo>
                        <a:pt x="0" y="129"/>
                      </a:lnTo>
                      <a:lnTo>
                        <a:pt x="0" y="162"/>
                      </a:lnTo>
                      <a:lnTo>
                        <a:pt x="3" y="194"/>
                      </a:lnTo>
                      <a:lnTo>
                        <a:pt x="3" y="226"/>
                      </a:lnTo>
                      <a:lnTo>
                        <a:pt x="7" y="255"/>
                      </a:lnTo>
                      <a:lnTo>
                        <a:pt x="13" y="259"/>
                      </a:lnTo>
                      <a:lnTo>
                        <a:pt x="19" y="259"/>
                      </a:lnTo>
                      <a:lnTo>
                        <a:pt x="16" y="226"/>
                      </a:lnTo>
                      <a:lnTo>
                        <a:pt x="13" y="194"/>
                      </a:lnTo>
                      <a:lnTo>
                        <a:pt x="13" y="162"/>
                      </a:lnTo>
                      <a:lnTo>
                        <a:pt x="13" y="129"/>
                      </a:lnTo>
                      <a:lnTo>
                        <a:pt x="13" y="97"/>
                      </a:lnTo>
                      <a:lnTo>
                        <a:pt x="13" y="64"/>
                      </a:lnTo>
                      <a:lnTo>
                        <a:pt x="16" y="32"/>
                      </a:lnTo>
                      <a:lnTo>
                        <a:pt x="19" y="0"/>
                      </a:lnTo>
                      <a:lnTo>
                        <a:pt x="13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6B3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2" name="Freeform 334"/>
                <p:cNvSpPr>
                  <a:spLocks noEditPoints="1"/>
                </p:cNvSpPr>
                <p:nvPr/>
              </p:nvSpPr>
              <p:spPr bwMode="auto">
                <a:xfrm>
                  <a:off x="1787" y="2628"/>
                  <a:ext cx="2478" cy="262"/>
                </a:xfrm>
                <a:custGeom>
                  <a:avLst/>
                  <a:gdLst>
                    <a:gd name="T0" fmla="*/ 2478 w 2478"/>
                    <a:gd name="T1" fmla="*/ 129 h 262"/>
                    <a:gd name="T2" fmla="*/ 2478 w 2478"/>
                    <a:gd name="T3" fmla="*/ 97 h 262"/>
                    <a:gd name="T4" fmla="*/ 2475 w 2478"/>
                    <a:gd name="T5" fmla="*/ 64 h 262"/>
                    <a:gd name="T6" fmla="*/ 2475 w 2478"/>
                    <a:gd name="T7" fmla="*/ 32 h 262"/>
                    <a:gd name="T8" fmla="*/ 2472 w 2478"/>
                    <a:gd name="T9" fmla="*/ 0 h 262"/>
                    <a:gd name="T10" fmla="*/ 2465 w 2478"/>
                    <a:gd name="T11" fmla="*/ 0 h 262"/>
                    <a:gd name="T12" fmla="*/ 2459 w 2478"/>
                    <a:gd name="T13" fmla="*/ 0 h 262"/>
                    <a:gd name="T14" fmla="*/ 2462 w 2478"/>
                    <a:gd name="T15" fmla="*/ 32 h 262"/>
                    <a:gd name="T16" fmla="*/ 2465 w 2478"/>
                    <a:gd name="T17" fmla="*/ 64 h 262"/>
                    <a:gd name="T18" fmla="*/ 2465 w 2478"/>
                    <a:gd name="T19" fmla="*/ 97 h 262"/>
                    <a:gd name="T20" fmla="*/ 2465 w 2478"/>
                    <a:gd name="T21" fmla="*/ 129 h 262"/>
                    <a:gd name="T22" fmla="*/ 2465 w 2478"/>
                    <a:gd name="T23" fmla="*/ 162 h 262"/>
                    <a:gd name="T24" fmla="*/ 2465 w 2478"/>
                    <a:gd name="T25" fmla="*/ 197 h 262"/>
                    <a:gd name="T26" fmla="*/ 2462 w 2478"/>
                    <a:gd name="T27" fmla="*/ 230 h 262"/>
                    <a:gd name="T28" fmla="*/ 2459 w 2478"/>
                    <a:gd name="T29" fmla="*/ 262 h 262"/>
                    <a:gd name="T30" fmla="*/ 2465 w 2478"/>
                    <a:gd name="T31" fmla="*/ 259 h 262"/>
                    <a:gd name="T32" fmla="*/ 2472 w 2478"/>
                    <a:gd name="T33" fmla="*/ 259 h 262"/>
                    <a:gd name="T34" fmla="*/ 2475 w 2478"/>
                    <a:gd name="T35" fmla="*/ 226 h 262"/>
                    <a:gd name="T36" fmla="*/ 2475 w 2478"/>
                    <a:gd name="T37" fmla="*/ 194 h 262"/>
                    <a:gd name="T38" fmla="*/ 2478 w 2478"/>
                    <a:gd name="T39" fmla="*/ 162 h 262"/>
                    <a:gd name="T40" fmla="*/ 2478 w 2478"/>
                    <a:gd name="T41" fmla="*/ 129 h 262"/>
                    <a:gd name="T42" fmla="*/ 6 w 2478"/>
                    <a:gd name="T43" fmla="*/ 0 h 262"/>
                    <a:gd name="T44" fmla="*/ 3 w 2478"/>
                    <a:gd name="T45" fmla="*/ 32 h 262"/>
                    <a:gd name="T46" fmla="*/ 3 w 2478"/>
                    <a:gd name="T47" fmla="*/ 64 h 262"/>
                    <a:gd name="T48" fmla="*/ 0 w 2478"/>
                    <a:gd name="T49" fmla="*/ 97 h 262"/>
                    <a:gd name="T50" fmla="*/ 0 w 2478"/>
                    <a:gd name="T51" fmla="*/ 129 h 262"/>
                    <a:gd name="T52" fmla="*/ 0 w 2478"/>
                    <a:gd name="T53" fmla="*/ 162 h 262"/>
                    <a:gd name="T54" fmla="*/ 3 w 2478"/>
                    <a:gd name="T55" fmla="*/ 194 h 262"/>
                    <a:gd name="T56" fmla="*/ 3 w 2478"/>
                    <a:gd name="T57" fmla="*/ 226 h 262"/>
                    <a:gd name="T58" fmla="*/ 6 w 2478"/>
                    <a:gd name="T59" fmla="*/ 259 h 262"/>
                    <a:gd name="T60" fmla="*/ 12 w 2478"/>
                    <a:gd name="T61" fmla="*/ 259 h 262"/>
                    <a:gd name="T62" fmla="*/ 19 w 2478"/>
                    <a:gd name="T63" fmla="*/ 262 h 262"/>
                    <a:gd name="T64" fmla="*/ 16 w 2478"/>
                    <a:gd name="T65" fmla="*/ 230 h 262"/>
                    <a:gd name="T66" fmla="*/ 12 w 2478"/>
                    <a:gd name="T67" fmla="*/ 197 h 262"/>
                    <a:gd name="T68" fmla="*/ 12 w 2478"/>
                    <a:gd name="T69" fmla="*/ 162 h 262"/>
                    <a:gd name="T70" fmla="*/ 12 w 2478"/>
                    <a:gd name="T71" fmla="*/ 129 h 262"/>
                    <a:gd name="T72" fmla="*/ 12 w 2478"/>
                    <a:gd name="T73" fmla="*/ 97 h 262"/>
                    <a:gd name="T74" fmla="*/ 12 w 2478"/>
                    <a:gd name="T75" fmla="*/ 64 h 262"/>
                    <a:gd name="T76" fmla="*/ 16 w 2478"/>
                    <a:gd name="T77" fmla="*/ 32 h 262"/>
                    <a:gd name="T78" fmla="*/ 19 w 2478"/>
                    <a:gd name="T79" fmla="*/ 0 h 262"/>
                    <a:gd name="T80" fmla="*/ 12 w 2478"/>
                    <a:gd name="T81" fmla="*/ 0 h 262"/>
                    <a:gd name="T82" fmla="*/ 6 w 2478"/>
                    <a:gd name="T83" fmla="*/ 0 h 26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78" h="262">
                      <a:moveTo>
                        <a:pt x="2478" y="129"/>
                      </a:moveTo>
                      <a:lnTo>
                        <a:pt x="2478" y="97"/>
                      </a:lnTo>
                      <a:lnTo>
                        <a:pt x="2475" y="64"/>
                      </a:lnTo>
                      <a:lnTo>
                        <a:pt x="2475" y="32"/>
                      </a:lnTo>
                      <a:lnTo>
                        <a:pt x="2472" y="0"/>
                      </a:lnTo>
                      <a:lnTo>
                        <a:pt x="2465" y="0"/>
                      </a:lnTo>
                      <a:lnTo>
                        <a:pt x="2459" y="0"/>
                      </a:lnTo>
                      <a:lnTo>
                        <a:pt x="2462" y="32"/>
                      </a:lnTo>
                      <a:lnTo>
                        <a:pt x="2465" y="64"/>
                      </a:lnTo>
                      <a:lnTo>
                        <a:pt x="2465" y="97"/>
                      </a:lnTo>
                      <a:lnTo>
                        <a:pt x="2465" y="129"/>
                      </a:lnTo>
                      <a:lnTo>
                        <a:pt x="2465" y="162"/>
                      </a:lnTo>
                      <a:lnTo>
                        <a:pt x="2465" y="197"/>
                      </a:lnTo>
                      <a:lnTo>
                        <a:pt x="2462" y="230"/>
                      </a:lnTo>
                      <a:lnTo>
                        <a:pt x="2459" y="262"/>
                      </a:lnTo>
                      <a:lnTo>
                        <a:pt x="2465" y="259"/>
                      </a:lnTo>
                      <a:lnTo>
                        <a:pt x="2472" y="259"/>
                      </a:lnTo>
                      <a:lnTo>
                        <a:pt x="2475" y="226"/>
                      </a:lnTo>
                      <a:lnTo>
                        <a:pt x="2475" y="194"/>
                      </a:lnTo>
                      <a:lnTo>
                        <a:pt x="2478" y="162"/>
                      </a:lnTo>
                      <a:lnTo>
                        <a:pt x="2478" y="129"/>
                      </a:lnTo>
                      <a:close/>
                      <a:moveTo>
                        <a:pt x="6" y="0"/>
                      </a:moveTo>
                      <a:lnTo>
                        <a:pt x="3" y="32"/>
                      </a:lnTo>
                      <a:lnTo>
                        <a:pt x="3" y="64"/>
                      </a:lnTo>
                      <a:lnTo>
                        <a:pt x="0" y="97"/>
                      </a:lnTo>
                      <a:lnTo>
                        <a:pt x="0" y="129"/>
                      </a:lnTo>
                      <a:lnTo>
                        <a:pt x="0" y="162"/>
                      </a:lnTo>
                      <a:lnTo>
                        <a:pt x="3" y="194"/>
                      </a:lnTo>
                      <a:lnTo>
                        <a:pt x="3" y="226"/>
                      </a:lnTo>
                      <a:lnTo>
                        <a:pt x="6" y="259"/>
                      </a:lnTo>
                      <a:lnTo>
                        <a:pt x="12" y="259"/>
                      </a:lnTo>
                      <a:lnTo>
                        <a:pt x="19" y="262"/>
                      </a:lnTo>
                      <a:lnTo>
                        <a:pt x="16" y="230"/>
                      </a:lnTo>
                      <a:lnTo>
                        <a:pt x="12" y="197"/>
                      </a:lnTo>
                      <a:lnTo>
                        <a:pt x="12" y="162"/>
                      </a:lnTo>
                      <a:lnTo>
                        <a:pt x="12" y="129"/>
                      </a:lnTo>
                      <a:lnTo>
                        <a:pt x="12" y="97"/>
                      </a:lnTo>
                      <a:lnTo>
                        <a:pt x="12" y="64"/>
                      </a:lnTo>
                      <a:lnTo>
                        <a:pt x="16" y="32"/>
                      </a:lnTo>
                      <a:lnTo>
                        <a:pt x="19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6B2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3" name="Freeform 335"/>
                <p:cNvSpPr>
                  <a:spLocks noEditPoints="1"/>
                </p:cNvSpPr>
                <p:nvPr/>
              </p:nvSpPr>
              <p:spPr bwMode="auto">
                <a:xfrm>
                  <a:off x="1793" y="2624"/>
                  <a:ext cx="2466" cy="266"/>
                </a:xfrm>
                <a:custGeom>
                  <a:avLst/>
                  <a:gdLst>
                    <a:gd name="T0" fmla="*/ 2466 w 2466"/>
                    <a:gd name="T1" fmla="*/ 133 h 266"/>
                    <a:gd name="T2" fmla="*/ 2466 w 2466"/>
                    <a:gd name="T3" fmla="*/ 101 h 266"/>
                    <a:gd name="T4" fmla="*/ 2466 w 2466"/>
                    <a:gd name="T5" fmla="*/ 68 h 266"/>
                    <a:gd name="T6" fmla="*/ 2462 w 2466"/>
                    <a:gd name="T7" fmla="*/ 36 h 266"/>
                    <a:gd name="T8" fmla="*/ 2459 w 2466"/>
                    <a:gd name="T9" fmla="*/ 4 h 266"/>
                    <a:gd name="T10" fmla="*/ 2453 w 2466"/>
                    <a:gd name="T11" fmla="*/ 4 h 266"/>
                    <a:gd name="T12" fmla="*/ 2446 w 2466"/>
                    <a:gd name="T13" fmla="*/ 0 h 266"/>
                    <a:gd name="T14" fmla="*/ 2449 w 2466"/>
                    <a:gd name="T15" fmla="*/ 33 h 266"/>
                    <a:gd name="T16" fmla="*/ 2453 w 2466"/>
                    <a:gd name="T17" fmla="*/ 65 h 266"/>
                    <a:gd name="T18" fmla="*/ 2453 w 2466"/>
                    <a:gd name="T19" fmla="*/ 101 h 266"/>
                    <a:gd name="T20" fmla="*/ 2456 w 2466"/>
                    <a:gd name="T21" fmla="*/ 133 h 266"/>
                    <a:gd name="T22" fmla="*/ 2453 w 2466"/>
                    <a:gd name="T23" fmla="*/ 166 h 266"/>
                    <a:gd name="T24" fmla="*/ 2453 w 2466"/>
                    <a:gd name="T25" fmla="*/ 201 h 266"/>
                    <a:gd name="T26" fmla="*/ 2449 w 2466"/>
                    <a:gd name="T27" fmla="*/ 234 h 266"/>
                    <a:gd name="T28" fmla="*/ 2446 w 2466"/>
                    <a:gd name="T29" fmla="*/ 266 h 266"/>
                    <a:gd name="T30" fmla="*/ 2453 w 2466"/>
                    <a:gd name="T31" fmla="*/ 266 h 266"/>
                    <a:gd name="T32" fmla="*/ 2459 w 2466"/>
                    <a:gd name="T33" fmla="*/ 263 h 266"/>
                    <a:gd name="T34" fmla="*/ 2462 w 2466"/>
                    <a:gd name="T35" fmla="*/ 230 h 266"/>
                    <a:gd name="T36" fmla="*/ 2466 w 2466"/>
                    <a:gd name="T37" fmla="*/ 198 h 266"/>
                    <a:gd name="T38" fmla="*/ 2466 w 2466"/>
                    <a:gd name="T39" fmla="*/ 166 h 266"/>
                    <a:gd name="T40" fmla="*/ 2466 w 2466"/>
                    <a:gd name="T41" fmla="*/ 133 h 266"/>
                    <a:gd name="T42" fmla="*/ 6 w 2466"/>
                    <a:gd name="T43" fmla="*/ 4 h 266"/>
                    <a:gd name="T44" fmla="*/ 3 w 2466"/>
                    <a:gd name="T45" fmla="*/ 36 h 266"/>
                    <a:gd name="T46" fmla="*/ 0 w 2466"/>
                    <a:gd name="T47" fmla="*/ 68 h 266"/>
                    <a:gd name="T48" fmla="*/ 0 w 2466"/>
                    <a:gd name="T49" fmla="*/ 101 h 266"/>
                    <a:gd name="T50" fmla="*/ 0 w 2466"/>
                    <a:gd name="T51" fmla="*/ 133 h 266"/>
                    <a:gd name="T52" fmla="*/ 0 w 2466"/>
                    <a:gd name="T53" fmla="*/ 166 h 266"/>
                    <a:gd name="T54" fmla="*/ 0 w 2466"/>
                    <a:gd name="T55" fmla="*/ 198 h 266"/>
                    <a:gd name="T56" fmla="*/ 3 w 2466"/>
                    <a:gd name="T57" fmla="*/ 230 h 266"/>
                    <a:gd name="T58" fmla="*/ 6 w 2466"/>
                    <a:gd name="T59" fmla="*/ 263 h 266"/>
                    <a:gd name="T60" fmla="*/ 13 w 2466"/>
                    <a:gd name="T61" fmla="*/ 266 h 266"/>
                    <a:gd name="T62" fmla="*/ 19 w 2466"/>
                    <a:gd name="T63" fmla="*/ 266 h 266"/>
                    <a:gd name="T64" fmla="*/ 16 w 2466"/>
                    <a:gd name="T65" fmla="*/ 234 h 266"/>
                    <a:gd name="T66" fmla="*/ 13 w 2466"/>
                    <a:gd name="T67" fmla="*/ 201 h 266"/>
                    <a:gd name="T68" fmla="*/ 13 w 2466"/>
                    <a:gd name="T69" fmla="*/ 166 h 266"/>
                    <a:gd name="T70" fmla="*/ 13 w 2466"/>
                    <a:gd name="T71" fmla="*/ 133 h 266"/>
                    <a:gd name="T72" fmla="*/ 13 w 2466"/>
                    <a:gd name="T73" fmla="*/ 101 h 266"/>
                    <a:gd name="T74" fmla="*/ 13 w 2466"/>
                    <a:gd name="T75" fmla="*/ 65 h 266"/>
                    <a:gd name="T76" fmla="*/ 16 w 2466"/>
                    <a:gd name="T77" fmla="*/ 33 h 266"/>
                    <a:gd name="T78" fmla="*/ 19 w 2466"/>
                    <a:gd name="T79" fmla="*/ 0 h 266"/>
                    <a:gd name="T80" fmla="*/ 13 w 2466"/>
                    <a:gd name="T81" fmla="*/ 4 h 266"/>
                    <a:gd name="T82" fmla="*/ 6 w 2466"/>
                    <a:gd name="T83" fmla="*/ 4 h 26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66" h="266">
                      <a:moveTo>
                        <a:pt x="2466" y="133"/>
                      </a:moveTo>
                      <a:lnTo>
                        <a:pt x="2466" y="101"/>
                      </a:lnTo>
                      <a:lnTo>
                        <a:pt x="2466" y="68"/>
                      </a:lnTo>
                      <a:lnTo>
                        <a:pt x="2462" y="36"/>
                      </a:lnTo>
                      <a:lnTo>
                        <a:pt x="2459" y="4"/>
                      </a:lnTo>
                      <a:lnTo>
                        <a:pt x="2453" y="4"/>
                      </a:lnTo>
                      <a:lnTo>
                        <a:pt x="2446" y="0"/>
                      </a:lnTo>
                      <a:lnTo>
                        <a:pt x="2449" y="33"/>
                      </a:lnTo>
                      <a:lnTo>
                        <a:pt x="2453" y="65"/>
                      </a:lnTo>
                      <a:lnTo>
                        <a:pt x="2453" y="101"/>
                      </a:lnTo>
                      <a:lnTo>
                        <a:pt x="2456" y="133"/>
                      </a:lnTo>
                      <a:lnTo>
                        <a:pt x="2453" y="166"/>
                      </a:lnTo>
                      <a:lnTo>
                        <a:pt x="2453" y="201"/>
                      </a:lnTo>
                      <a:lnTo>
                        <a:pt x="2449" y="234"/>
                      </a:lnTo>
                      <a:lnTo>
                        <a:pt x="2446" y="266"/>
                      </a:lnTo>
                      <a:lnTo>
                        <a:pt x="2453" y="266"/>
                      </a:lnTo>
                      <a:lnTo>
                        <a:pt x="2459" y="263"/>
                      </a:lnTo>
                      <a:lnTo>
                        <a:pt x="2462" y="230"/>
                      </a:lnTo>
                      <a:lnTo>
                        <a:pt x="2466" y="198"/>
                      </a:lnTo>
                      <a:lnTo>
                        <a:pt x="2466" y="166"/>
                      </a:lnTo>
                      <a:lnTo>
                        <a:pt x="2466" y="133"/>
                      </a:lnTo>
                      <a:close/>
                      <a:moveTo>
                        <a:pt x="6" y="4"/>
                      </a:moveTo>
                      <a:lnTo>
                        <a:pt x="3" y="36"/>
                      </a:lnTo>
                      <a:lnTo>
                        <a:pt x="0" y="68"/>
                      </a:lnTo>
                      <a:lnTo>
                        <a:pt x="0" y="101"/>
                      </a:lnTo>
                      <a:lnTo>
                        <a:pt x="0" y="133"/>
                      </a:lnTo>
                      <a:lnTo>
                        <a:pt x="0" y="166"/>
                      </a:lnTo>
                      <a:lnTo>
                        <a:pt x="0" y="198"/>
                      </a:lnTo>
                      <a:lnTo>
                        <a:pt x="3" y="230"/>
                      </a:lnTo>
                      <a:lnTo>
                        <a:pt x="6" y="263"/>
                      </a:lnTo>
                      <a:lnTo>
                        <a:pt x="13" y="266"/>
                      </a:lnTo>
                      <a:lnTo>
                        <a:pt x="19" y="266"/>
                      </a:lnTo>
                      <a:lnTo>
                        <a:pt x="16" y="234"/>
                      </a:lnTo>
                      <a:lnTo>
                        <a:pt x="13" y="201"/>
                      </a:lnTo>
                      <a:lnTo>
                        <a:pt x="13" y="166"/>
                      </a:lnTo>
                      <a:lnTo>
                        <a:pt x="13" y="133"/>
                      </a:lnTo>
                      <a:lnTo>
                        <a:pt x="13" y="101"/>
                      </a:lnTo>
                      <a:lnTo>
                        <a:pt x="13" y="65"/>
                      </a:lnTo>
                      <a:lnTo>
                        <a:pt x="16" y="33"/>
                      </a:lnTo>
                      <a:lnTo>
                        <a:pt x="19" y="0"/>
                      </a:lnTo>
                      <a:lnTo>
                        <a:pt x="13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F6B1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4" name="Freeform 336"/>
                <p:cNvSpPr>
                  <a:spLocks noEditPoints="1"/>
                </p:cNvSpPr>
                <p:nvPr/>
              </p:nvSpPr>
              <p:spPr bwMode="auto">
                <a:xfrm>
                  <a:off x="1799" y="2624"/>
                  <a:ext cx="2453" cy="266"/>
                </a:xfrm>
                <a:custGeom>
                  <a:avLst/>
                  <a:gdLst>
                    <a:gd name="T0" fmla="*/ 2453 w 2453"/>
                    <a:gd name="T1" fmla="*/ 133 h 266"/>
                    <a:gd name="T2" fmla="*/ 2453 w 2453"/>
                    <a:gd name="T3" fmla="*/ 101 h 266"/>
                    <a:gd name="T4" fmla="*/ 2453 w 2453"/>
                    <a:gd name="T5" fmla="*/ 68 h 266"/>
                    <a:gd name="T6" fmla="*/ 2450 w 2453"/>
                    <a:gd name="T7" fmla="*/ 36 h 266"/>
                    <a:gd name="T8" fmla="*/ 2447 w 2453"/>
                    <a:gd name="T9" fmla="*/ 4 h 266"/>
                    <a:gd name="T10" fmla="*/ 2440 w 2453"/>
                    <a:gd name="T11" fmla="*/ 0 h 266"/>
                    <a:gd name="T12" fmla="*/ 2434 w 2453"/>
                    <a:gd name="T13" fmla="*/ 0 h 266"/>
                    <a:gd name="T14" fmla="*/ 2437 w 2453"/>
                    <a:gd name="T15" fmla="*/ 33 h 266"/>
                    <a:gd name="T16" fmla="*/ 2440 w 2453"/>
                    <a:gd name="T17" fmla="*/ 65 h 266"/>
                    <a:gd name="T18" fmla="*/ 2443 w 2453"/>
                    <a:gd name="T19" fmla="*/ 101 h 266"/>
                    <a:gd name="T20" fmla="*/ 2443 w 2453"/>
                    <a:gd name="T21" fmla="*/ 133 h 266"/>
                    <a:gd name="T22" fmla="*/ 2443 w 2453"/>
                    <a:gd name="T23" fmla="*/ 169 h 266"/>
                    <a:gd name="T24" fmla="*/ 2440 w 2453"/>
                    <a:gd name="T25" fmla="*/ 201 h 266"/>
                    <a:gd name="T26" fmla="*/ 2437 w 2453"/>
                    <a:gd name="T27" fmla="*/ 234 h 266"/>
                    <a:gd name="T28" fmla="*/ 2434 w 2453"/>
                    <a:gd name="T29" fmla="*/ 266 h 266"/>
                    <a:gd name="T30" fmla="*/ 2440 w 2453"/>
                    <a:gd name="T31" fmla="*/ 266 h 266"/>
                    <a:gd name="T32" fmla="*/ 2447 w 2453"/>
                    <a:gd name="T33" fmla="*/ 266 h 266"/>
                    <a:gd name="T34" fmla="*/ 2450 w 2453"/>
                    <a:gd name="T35" fmla="*/ 234 h 266"/>
                    <a:gd name="T36" fmla="*/ 2453 w 2453"/>
                    <a:gd name="T37" fmla="*/ 201 h 266"/>
                    <a:gd name="T38" fmla="*/ 2453 w 2453"/>
                    <a:gd name="T39" fmla="*/ 166 h 266"/>
                    <a:gd name="T40" fmla="*/ 2453 w 2453"/>
                    <a:gd name="T41" fmla="*/ 133 h 266"/>
                    <a:gd name="T42" fmla="*/ 7 w 2453"/>
                    <a:gd name="T43" fmla="*/ 4 h 266"/>
                    <a:gd name="T44" fmla="*/ 4 w 2453"/>
                    <a:gd name="T45" fmla="*/ 36 h 266"/>
                    <a:gd name="T46" fmla="*/ 0 w 2453"/>
                    <a:gd name="T47" fmla="*/ 68 h 266"/>
                    <a:gd name="T48" fmla="*/ 0 w 2453"/>
                    <a:gd name="T49" fmla="*/ 101 h 266"/>
                    <a:gd name="T50" fmla="*/ 0 w 2453"/>
                    <a:gd name="T51" fmla="*/ 133 h 266"/>
                    <a:gd name="T52" fmla="*/ 0 w 2453"/>
                    <a:gd name="T53" fmla="*/ 166 h 266"/>
                    <a:gd name="T54" fmla="*/ 0 w 2453"/>
                    <a:gd name="T55" fmla="*/ 201 h 266"/>
                    <a:gd name="T56" fmla="*/ 4 w 2453"/>
                    <a:gd name="T57" fmla="*/ 234 h 266"/>
                    <a:gd name="T58" fmla="*/ 7 w 2453"/>
                    <a:gd name="T59" fmla="*/ 266 h 266"/>
                    <a:gd name="T60" fmla="*/ 13 w 2453"/>
                    <a:gd name="T61" fmla="*/ 266 h 266"/>
                    <a:gd name="T62" fmla="*/ 20 w 2453"/>
                    <a:gd name="T63" fmla="*/ 266 h 266"/>
                    <a:gd name="T64" fmla="*/ 17 w 2453"/>
                    <a:gd name="T65" fmla="*/ 234 h 266"/>
                    <a:gd name="T66" fmla="*/ 13 w 2453"/>
                    <a:gd name="T67" fmla="*/ 201 h 266"/>
                    <a:gd name="T68" fmla="*/ 10 w 2453"/>
                    <a:gd name="T69" fmla="*/ 169 h 266"/>
                    <a:gd name="T70" fmla="*/ 10 w 2453"/>
                    <a:gd name="T71" fmla="*/ 133 h 266"/>
                    <a:gd name="T72" fmla="*/ 10 w 2453"/>
                    <a:gd name="T73" fmla="*/ 101 h 266"/>
                    <a:gd name="T74" fmla="*/ 13 w 2453"/>
                    <a:gd name="T75" fmla="*/ 65 h 266"/>
                    <a:gd name="T76" fmla="*/ 17 w 2453"/>
                    <a:gd name="T77" fmla="*/ 33 h 266"/>
                    <a:gd name="T78" fmla="*/ 20 w 2453"/>
                    <a:gd name="T79" fmla="*/ 0 h 266"/>
                    <a:gd name="T80" fmla="*/ 13 w 2453"/>
                    <a:gd name="T81" fmla="*/ 0 h 266"/>
                    <a:gd name="T82" fmla="*/ 7 w 2453"/>
                    <a:gd name="T83" fmla="*/ 4 h 26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53" h="266">
                      <a:moveTo>
                        <a:pt x="2453" y="133"/>
                      </a:moveTo>
                      <a:lnTo>
                        <a:pt x="2453" y="101"/>
                      </a:lnTo>
                      <a:lnTo>
                        <a:pt x="2453" y="68"/>
                      </a:lnTo>
                      <a:lnTo>
                        <a:pt x="2450" y="36"/>
                      </a:lnTo>
                      <a:lnTo>
                        <a:pt x="2447" y="4"/>
                      </a:lnTo>
                      <a:lnTo>
                        <a:pt x="2440" y="0"/>
                      </a:lnTo>
                      <a:lnTo>
                        <a:pt x="2434" y="0"/>
                      </a:lnTo>
                      <a:lnTo>
                        <a:pt x="2437" y="33"/>
                      </a:lnTo>
                      <a:lnTo>
                        <a:pt x="2440" y="65"/>
                      </a:lnTo>
                      <a:lnTo>
                        <a:pt x="2443" y="101"/>
                      </a:lnTo>
                      <a:lnTo>
                        <a:pt x="2443" y="133"/>
                      </a:lnTo>
                      <a:lnTo>
                        <a:pt x="2443" y="169"/>
                      </a:lnTo>
                      <a:lnTo>
                        <a:pt x="2440" y="201"/>
                      </a:lnTo>
                      <a:lnTo>
                        <a:pt x="2437" y="234"/>
                      </a:lnTo>
                      <a:lnTo>
                        <a:pt x="2434" y="266"/>
                      </a:lnTo>
                      <a:lnTo>
                        <a:pt x="2440" y="266"/>
                      </a:lnTo>
                      <a:lnTo>
                        <a:pt x="2447" y="266"/>
                      </a:lnTo>
                      <a:lnTo>
                        <a:pt x="2450" y="234"/>
                      </a:lnTo>
                      <a:lnTo>
                        <a:pt x="2453" y="201"/>
                      </a:lnTo>
                      <a:lnTo>
                        <a:pt x="2453" y="166"/>
                      </a:lnTo>
                      <a:lnTo>
                        <a:pt x="2453" y="133"/>
                      </a:lnTo>
                      <a:close/>
                      <a:moveTo>
                        <a:pt x="7" y="4"/>
                      </a:moveTo>
                      <a:lnTo>
                        <a:pt x="4" y="36"/>
                      </a:lnTo>
                      <a:lnTo>
                        <a:pt x="0" y="68"/>
                      </a:lnTo>
                      <a:lnTo>
                        <a:pt x="0" y="101"/>
                      </a:lnTo>
                      <a:lnTo>
                        <a:pt x="0" y="133"/>
                      </a:lnTo>
                      <a:lnTo>
                        <a:pt x="0" y="166"/>
                      </a:lnTo>
                      <a:lnTo>
                        <a:pt x="0" y="201"/>
                      </a:lnTo>
                      <a:lnTo>
                        <a:pt x="4" y="234"/>
                      </a:lnTo>
                      <a:lnTo>
                        <a:pt x="7" y="266"/>
                      </a:lnTo>
                      <a:lnTo>
                        <a:pt x="13" y="266"/>
                      </a:lnTo>
                      <a:lnTo>
                        <a:pt x="20" y="266"/>
                      </a:lnTo>
                      <a:lnTo>
                        <a:pt x="17" y="234"/>
                      </a:lnTo>
                      <a:lnTo>
                        <a:pt x="13" y="201"/>
                      </a:lnTo>
                      <a:lnTo>
                        <a:pt x="10" y="169"/>
                      </a:lnTo>
                      <a:lnTo>
                        <a:pt x="10" y="133"/>
                      </a:lnTo>
                      <a:lnTo>
                        <a:pt x="10" y="101"/>
                      </a:lnTo>
                      <a:lnTo>
                        <a:pt x="13" y="65"/>
                      </a:lnTo>
                      <a:lnTo>
                        <a:pt x="17" y="33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F6B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5" name="Freeform 337"/>
                <p:cNvSpPr>
                  <a:spLocks noEditPoints="1"/>
                </p:cNvSpPr>
                <p:nvPr/>
              </p:nvSpPr>
              <p:spPr bwMode="auto">
                <a:xfrm>
                  <a:off x="1806" y="2621"/>
                  <a:ext cx="2443" cy="272"/>
                </a:xfrm>
                <a:custGeom>
                  <a:avLst/>
                  <a:gdLst>
                    <a:gd name="T0" fmla="*/ 2443 w 2443"/>
                    <a:gd name="T1" fmla="*/ 136 h 272"/>
                    <a:gd name="T2" fmla="*/ 2440 w 2443"/>
                    <a:gd name="T3" fmla="*/ 104 h 272"/>
                    <a:gd name="T4" fmla="*/ 2440 w 2443"/>
                    <a:gd name="T5" fmla="*/ 68 h 272"/>
                    <a:gd name="T6" fmla="*/ 2436 w 2443"/>
                    <a:gd name="T7" fmla="*/ 36 h 272"/>
                    <a:gd name="T8" fmla="*/ 2433 w 2443"/>
                    <a:gd name="T9" fmla="*/ 3 h 272"/>
                    <a:gd name="T10" fmla="*/ 2427 w 2443"/>
                    <a:gd name="T11" fmla="*/ 3 h 272"/>
                    <a:gd name="T12" fmla="*/ 2423 w 2443"/>
                    <a:gd name="T13" fmla="*/ 0 h 272"/>
                    <a:gd name="T14" fmla="*/ 2427 w 2443"/>
                    <a:gd name="T15" fmla="*/ 36 h 272"/>
                    <a:gd name="T16" fmla="*/ 2427 w 2443"/>
                    <a:gd name="T17" fmla="*/ 68 h 272"/>
                    <a:gd name="T18" fmla="*/ 2430 w 2443"/>
                    <a:gd name="T19" fmla="*/ 104 h 272"/>
                    <a:gd name="T20" fmla="*/ 2430 w 2443"/>
                    <a:gd name="T21" fmla="*/ 136 h 272"/>
                    <a:gd name="T22" fmla="*/ 2430 w 2443"/>
                    <a:gd name="T23" fmla="*/ 172 h 272"/>
                    <a:gd name="T24" fmla="*/ 2427 w 2443"/>
                    <a:gd name="T25" fmla="*/ 204 h 272"/>
                    <a:gd name="T26" fmla="*/ 2427 w 2443"/>
                    <a:gd name="T27" fmla="*/ 240 h 272"/>
                    <a:gd name="T28" fmla="*/ 2423 w 2443"/>
                    <a:gd name="T29" fmla="*/ 272 h 272"/>
                    <a:gd name="T30" fmla="*/ 2427 w 2443"/>
                    <a:gd name="T31" fmla="*/ 269 h 272"/>
                    <a:gd name="T32" fmla="*/ 2433 w 2443"/>
                    <a:gd name="T33" fmla="*/ 269 h 272"/>
                    <a:gd name="T34" fmla="*/ 2436 w 2443"/>
                    <a:gd name="T35" fmla="*/ 237 h 272"/>
                    <a:gd name="T36" fmla="*/ 2440 w 2443"/>
                    <a:gd name="T37" fmla="*/ 204 h 272"/>
                    <a:gd name="T38" fmla="*/ 2440 w 2443"/>
                    <a:gd name="T39" fmla="*/ 169 h 272"/>
                    <a:gd name="T40" fmla="*/ 2443 w 2443"/>
                    <a:gd name="T41" fmla="*/ 136 h 272"/>
                    <a:gd name="T42" fmla="*/ 6 w 2443"/>
                    <a:gd name="T43" fmla="*/ 3 h 272"/>
                    <a:gd name="T44" fmla="*/ 3 w 2443"/>
                    <a:gd name="T45" fmla="*/ 36 h 272"/>
                    <a:gd name="T46" fmla="*/ 0 w 2443"/>
                    <a:gd name="T47" fmla="*/ 68 h 272"/>
                    <a:gd name="T48" fmla="*/ 0 w 2443"/>
                    <a:gd name="T49" fmla="*/ 104 h 272"/>
                    <a:gd name="T50" fmla="*/ 0 w 2443"/>
                    <a:gd name="T51" fmla="*/ 136 h 272"/>
                    <a:gd name="T52" fmla="*/ 0 w 2443"/>
                    <a:gd name="T53" fmla="*/ 169 h 272"/>
                    <a:gd name="T54" fmla="*/ 0 w 2443"/>
                    <a:gd name="T55" fmla="*/ 204 h 272"/>
                    <a:gd name="T56" fmla="*/ 3 w 2443"/>
                    <a:gd name="T57" fmla="*/ 237 h 272"/>
                    <a:gd name="T58" fmla="*/ 6 w 2443"/>
                    <a:gd name="T59" fmla="*/ 269 h 272"/>
                    <a:gd name="T60" fmla="*/ 13 w 2443"/>
                    <a:gd name="T61" fmla="*/ 269 h 272"/>
                    <a:gd name="T62" fmla="*/ 16 w 2443"/>
                    <a:gd name="T63" fmla="*/ 272 h 272"/>
                    <a:gd name="T64" fmla="*/ 13 w 2443"/>
                    <a:gd name="T65" fmla="*/ 240 h 272"/>
                    <a:gd name="T66" fmla="*/ 13 w 2443"/>
                    <a:gd name="T67" fmla="*/ 204 h 272"/>
                    <a:gd name="T68" fmla="*/ 10 w 2443"/>
                    <a:gd name="T69" fmla="*/ 172 h 272"/>
                    <a:gd name="T70" fmla="*/ 10 w 2443"/>
                    <a:gd name="T71" fmla="*/ 136 h 272"/>
                    <a:gd name="T72" fmla="*/ 10 w 2443"/>
                    <a:gd name="T73" fmla="*/ 104 h 272"/>
                    <a:gd name="T74" fmla="*/ 13 w 2443"/>
                    <a:gd name="T75" fmla="*/ 68 h 272"/>
                    <a:gd name="T76" fmla="*/ 13 w 2443"/>
                    <a:gd name="T77" fmla="*/ 36 h 272"/>
                    <a:gd name="T78" fmla="*/ 16 w 2443"/>
                    <a:gd name="T79" fmla="*/ 0 h 272"/>
                    <a:gd name="T80" fmla="*/ 13 w 2443"/>
                    <a:gd name="T81" fmla="*/ 3 h 272"/>
                    <a:gd name="T82" fmla="*/ 6 w 2443"/>
                    <a:gd name="T83" fmla="*/ 3 h 27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43" h="272">
                      <a:moveTo>
                        <a:pt x="2443" y="136"/>
                      </a:moveTo>
                      <a:lnTo>
                        <a:pt x="2440" y="104"/>
                      </a:lnTo>
                      <a:lnTo>
                        <a:pt x="2440" y="68"/>
                      </a:lnTo>
                      <a:lnTo>
                        <a:pt x="2436" y="36"/>
                      </a:lnTo>
                      <a:lnTo>
                        <a:pt x="2433" y="3"/>
                      </a:lnTo>
                      <a:lnTo>
                        <a:pt x="2427" y="3"/>
                      </a:lnTo>
                      <a:lnTo>
                        <a:pt x="2423" y="0"/>
                      </a:lnTo>
                      <a:lnTo>
                        <a:pt x="2427" y="36"/>
                      </a:lnTo>
                      <a:lnTo>
                        <a:pt x="2427" y="68"/>
                      </a:lnTo>
                      <a:lnTo>
                        <a:pt x="2430" y="104"/>
                      </a:lnTo>
                      <a:lnTo>
                        <a:pt x="2430" y="136"/>
                      </a:lnTo>
                      <a:lnTo>
                        <a:pt x="2430" y="172"/>
                      </a:lnTo>
                      <a:lnTo>
                        <a:pt x="2427" y="204"/>
                      </a:lnTo>
                      <a:lnTo>
                        <a:pt x="2427" y="240"/>
                      </a:lnTo>
                      <a:lnTo>
                        <a:pt x="2423" y="272"/>
                      </a:lnTo>
                      <a:lnTo>
                        <a:pt x="2427" y="269"/>
                      </a:lnTo>
                      <a:lnTo>
                        <a:pt x="2433" y="269"/>
                      </a:lnTo>
                      <a:lnTo>
                        <a:pt x="2436" y="237"/>
                      </a:lnTo>
                      <a:lnTo>
                        <a:pt x="2440" y="204"/>
                      </a:lnTo>
                      <a:lnTo>
                        <a:pt x="2440" y="169"/>
                      </a:lnTo>
                      <a:lnTo>
                        <a:pt x="2443" y="136"/>
                      </a:lnTo>
                      <a:close/>
                      <a:moveTo>
                        <a:pt x="6" y="3"/>
                      </a:moveTo>
                      <a:lnTo>
                        <a:pt x="3" y="36"/>
                      </a:lnTo>
                      <a:lnTo>
                        <a:pt x="0" y="68"/>
                      </a:lnTo>
                      <a:lnTo>
                        <a:pt x="0" y="104"/>
                      </a:lnTo>
                      <a:lnTo>
                        <a:pt x="0" y="136"/>
                      </a:lnTo>
                      <a:lnTo>
                        <a:pt x="0" y="169"/>
                      </a:lnTo>
                      <a:lnTo>
                        <a:pt x="0" y="204"/>
                      </a:lnTo>
                      <a:lnTo>
                        <a:pt x="3" y="237"/>
                      </a:lnTo>
                      <a:lnTo>
                        <a:pt x="6" y="269"/>
                      </a:lnTo>
                      <a:lnTo>
                        <a:pt x="13" y="269"/>
                      </a:lnTo>
                      <a:lnTo>
                        <a:pt x="16" y="272"/>
                      </a:lnTo>
                      <a:lnTo>
                        <a:pt x="13" y="240"/>
                      </a:lnTo>
                      <a:lnTo>
                        <a:pt x="13" y="204"/>
                      </a:lnTo>
                      <a:lnTo>
                        <a:pt x="10" y="172"/>
                      </a:lnTo>
                      <a:lnTo>
                        <a:pt x="10" y="136"/>
                      </a:lnTo>
                      <a:lnTo>
                        <a:pt x="10" y="104"/>
                      </a:lnTo>
                      <a:lnTo>
                        <a:pt x="13" y="68"/>
                      </a:lnTo>
                      <a:lnTo>
                        <a:pt x="13" y="36"/>
                      </a:lnTo>
                      <a:lnTo>
                        <a:pt x="16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5AF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6" name="Freeform 338"/>
                <p:cNvSpPr>
                  <a:spLocks noEditPoints="1"/>
                </p:cNvSpPr>
                <p:nvPr/>
              </p:nvSpPr>
              <p:spPr bwMode="auto">
                <a:xfrm>
                  <a:off x="1809" y="2621"/>
                  <a:ext cx="2433" cy="272"/>
                </a:xfrm>
                <a:custGeom>
                  <a:avLst/>
                  <a:gdLst>
                    <a:gd name="T0" fmla="*/ 2433 w 2433"/>
                    <a:gd name="T1" fmla="*/ 136 h 272"/>
                    <a:gd name="T2" fmla="*/ 2433 w 2433"/>
                    <a:gd name="T3" fmla="*/ 104 h 272"/>
                    <a:gd name="T4" fmla="*/ 2430 w 2433"/>
                    <a:gd name="T5" fmla="*/ 68 h 272"/>
                    <a:gd name="T6" fmla="*/ 2427 w 2433"/>
                    <a:gd name="T7" fmla="*/ 36 h 272"/>
                    <a:gd name="T8" fmla="*/ 2424 w 2433"/>
                    <a:gd name="T9" fmla="*/ 3 h 272"/>
                    <a:gd name="T10" fmla="*/ 2420 w 2433"/>
                    <a:gd name="T11" fmla="*/ 0 h 272"/>
                    <a:gd name="T12" fmla="*/ 2414 w 2433"/>
                    <a:gd name="T13" fmla="*/ 0 h 272"/>
                    <a:gd name="T14" fmla="*/ 2417 w 2433"/>
                    <a:gd name="T15" fmla="*/ 33 h 272"/>
                    <a:gd name="T16" fmla="*/ 2417 w 2433"/>
                    <a:gd name="T17" fmla="*/ 68 h 272"/>
                    <a:gd name="T18" fmla="*/ 2420 w 2433"/>
                    <a:gd name="T19" fmla="*/ 101 h 272"/>
                    <a:gd name="T20" fmla="*/ 2420 w 2433"/>
                    <a:gd name="T21" fmla="*/ 136 h 272"/>
                    <a:gd name="T22" fmla="*/ 2420 w 2433"/>
                    <a:gd name="T23" fmla="*/ 172 h 272"/>
                    <a:gd name="T24" fmla="*/ 2417 w 2433"/>
                    <a:gd name="T25" fmla="*/ 204 h 272"/>
                    <a:gd name="T26" fmla="*/ 2417 w 2433"/>
                    <a:gd name="T27" fmla="*/ 240 h 272"/>
                    <a:gd name="T28" fmla="*/ 2414 w 2433"/>
                    <a:gd name="T29" fmla="*/ 272 h 272"/>
                    <a:gd name="T30" fmla="*/ 2420 w 2433"/>
                    <a:gd name="T31" fmla="*/ 272 h 272"/>
                    <a:gd name="T32" fmla="*/ 2424 w 2433"/>
                    <a:gd name="T33" fmla="*/ 269 h 272"/>
                    <a:gd name="T34" fmla="*/ 2427 w 2433"/>
                    <a:gd name="T35" fmla="*/ 237 h 272"/>
                    <a:gd name="T36" fmla="*/ 2430 w 2433"/>
                    <a:gd name="T37" fmla="*/ 204 h 272"/>
                    <a:gd name="T38" fmla="*/ 2433 w 2433"/>
                    <a:gd name="T39" fmla="*/ 172 h 272"/>
                    <a:gd name="T40" fmla="*/ 2433 w 2433"/>
                    <a:gd name="T41" fmla="*/ 136 h 272"/>
                    <a:gd name="T42" fmla="*/ 10 w 2433"/>
                    <a:gd name="T43" fmla="*/ 3 h 272"/>
                    <a:gd name="T44" fmla="*/ 7 w 2433"/>
                    <a:gd name="T45" fmla="*/ 36 h 272"/>
                    <a:gd name="T46" fmla="*/ 3 w 2433"/>
                    <a:gd name="T47" fmla="*/ 68 h 272"/>
                    <a:gd name="T48" fmla="*/ 0 w 2433"/>
                    <a:gd name="T49" fmla="*/ 104 h 272"/>
                    <a:gd name="T50" fmla="*/ 0 w 2433"/>
                    <a:gd name="T51" fmla="*/ 136 h 272"/>
                    <a:gd name="T52" fmla="*/ 0 w 2433"/>
                    <a:gd name="T53" fmla="*/ 172 h 272"/>
                    <a:gd name="T54" fmla="*/ 3 w 2433"/>
                    <a:gd name="T55" fmla="*/ 204 h 272"/>
                    <a:gd name="T56" fmla="*/ 7 w 2433"/>
                    <a:gd name="T57" fmla="*/ 237 h 272"/>
                    <a:gd name="T58" fmla="*/ 10 w 2433"/>
                    <a:gd name="T59" fmla="*/ 269 h 272"/>
                    <a:gd name="T60" fmla="*/ 13 w 2433"/>
                    <a:gd name="T61" fmla="*/ 272 h 272"/>
                    <a:gd name="T62" fmla="*/ 20 w 2433"/>
                    <a:gd name="T63" fmla="*/ 272 h 272"/>
                    <a:gd name="T64" fmla="*/ 16 w 2433"/>
                    <a:gd name="T65" fmla="*/ 240 h 272"/>
                    <a:gd name="T66" fmla="*/ 16 w 2433"/>
                    <a:gd name="T67" fmla="*/ 204 h 272"/>
                    <a:gd name="T68" fmla="*/ 13 w 2433"/>
                    <a:gd name="T69" fmla="*/ 172 h 272"/>
                    <a:gd name="T70" fmla="*/ 13 w 2433"/>
                    <a:gd name="T71" fmla="*/ 136 h 272"/>
                    <a:gd name="T72" fmla="*/ 13 w 2433"/>
                    <a:gd name="T73" fmla="*/ 101 h 272"/>
                    <a:gd name="T74" fmla="*/ 16 w 2433"/>
                    <a:gd name="T75" fmla="*/ 68 h 272"/>
                    <a:gd name="T76" fmla="*/ 16 w 2433"/>
                    <a:gd name="T77" fmla="*/ 33 h 272"/>
                    <a:gd name="T78" fmla="*/ 20 w 2433"/>
                    <a:gd name="T79" fmla="*/ 0 h 272"/>
                    <a:gd name="T80" fmla="*/ 13 w 2433"/>
                    <a:gd name="T81" fmla="*/ 0 h 272"/>
                    <a:gd name="T82" fmla="*/ 10 w 2433"/>
                    <a:gd name="T83" fmla="*/ 3 h 27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33" h="272">
                      <a:moveTo>
                        <a:pt x="2433" y="136"/>
                      </a:moveTo>
                      <a:lnTo>
                        <a:pt x="2433" y="104"/>
                      </a:lnTo>
                      <a:lnTo>
                        <a:pt x="2430" y="68"/>
                      </a:lnTo>
                      <a:lnTo>
                        <a:pt x="2427" y="36"/>
                      </a:lnTo>
                      <a:lnTo>
                        <a:pt x="2424" y="3"/>
                      </a:lnTo>
                      <a:lnTo>
                        <a:pt x="2420" y="0"/>
                      </a:lnTo>
                      <a:lnTo>
                        <a:pt x="2414" y="0"/>
                      </a:lnTo>
                      <a:lnTo>
                        <a:pt x="2417" y="33"/>
                      </a:lnTo>
                      <a:lnTo>
                        <a:pt x="2417" y="68"/>
                      </a:lnTo>
                      <a:lnTo>
                        <a:pt x="2420" y="101"/>
                      </a:lnTo>
                      <a:lnTo>
                        <a:pt x="2420" y="136"/>
                      </a:lnTo>
                      <a:lnTo>
                        <a:pt x="2420" y="172"/>
                      </a:lnTo>
                      <a:lnTo>
                        <a:pt x="2417" y="204"/>
                      </a:lnTo>
                      <a:lnTo>
                        <a:pt x="2417" y="240"/>
                      </a:lnTo>
                      <a:lnTo>
                        <a:pt x="2414" y="272"/>
                      </a:lnTo>
                      <a:lnTo>
                        <a:pt x="2420" y="272"/>
                      </a:lnTo>
                      <a:lnTo>
                        <a:pt x="2424" y="269"/>
                      </a:lnTo>
                      <a:lnTo>
                        <a:pt x="2427" y="237"/>
                      </a:lnTo>
                      <a:lnTo>
                        <a:pt x="2430" y="204"/>
                      </a:lnTo>
                      <a:lnTo>
                        <a:pt x="2433" y="172"/>
                      </a:lnTo>
                      <a:lnTo>
                        <a:pt x="2433" y="136"/>
                      </a:lnTo>
                      <a:close/>
                      <a:moveTo>
                        <a:pt x="10" y="3"/>
                      </a:moveTo>
                      <a:lnTo>
                        <a:pt x="7" y="36"/>
                      </a:lnTo>
                      <a:lnTo>
                        <a:pt x="3" y="68"/>
                      </a:lnTo>
                      <a:lnTo>
                        <a:pt x="0" y="104"/>
                      </a:lnTo>
                      <a:lnTo>
                        <a:pt x="0" y="136"/>
                      </a:lnTo>
                      <a:lnTo>
                        <a:pt x="0" y="172"/>
                      </a:lnTo>
                      <a:lnTo>
                        <a:pt x="3" y="204"/>
                      </a:lnTo>
                      <a:lnTo>
                        <a:pt x="7" y="237"/>
                      </a:lnTo>
                      <a:lnTo>
                        <a:pt x="10" y="269"/>
                      </a:lnTo>
                      <a:lnTo>
                        <a:pt x="13" y="272"/>
                      </a:lnTo>
                      <a:lnTo>
                        <a:pt x="20" y="272"/>
                      </a:lnTo>
                      <a:lnTo>
                        <a:pt x="16" y="240"/>
                      </a:lnTo>
                      <a:lnTo>
                        <a:pt x="16" y="204"/>
                      </a:lnTo>
                      <a:lnTo>
                        <a:pt x="13" y="172"/>
                      </a:lnTo>
                      <a:lnTo>
                        <a:pt x="13" y="136"/>
                      </a:lnTo>
                      <a:lnTo>
                        <a:pt x="13" y="101"/>
                      </a:lnTo>
                      <a:lnTo>
                        <a:pt x="16" y="68"/>
                      </a:lnTo>
                      <a:lnTo>
                        <a:pt x="16" y="33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5AE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7" name="Freeform 339"/>
                <p:cNvSpPr>
                  <a:spLocks noEditPoints="1"/>
                </p:cNvSpPr>
                <p:nvPr/>
              </p:nvSpPr>
              <p:spPr bwMode="auto">
                <a:xfrm>
                  <a:off x="1816" y="2618"/>
                  <a:ext cx="2420" cy="278"/>
                </a:xfrm>
                <a:custGeom>
                  <a:avLst/>
                  <a:gdLst>
                    <a:gd name="T0" fmla="*/ 2420 w 2420"/>
                    <a:gd name="T1" fmla="*/ 139 h 278"/>
                    <a:gd name="T2" fmla="*/ 2420 w 2420"/>
                    <a:gd name="T3" fmla="*/ 107 h 278"/>
                    <a:gd name="T4" fmla="*/ 2417 w 2420"/>
                    <a:gd name="T5" fmla="*/ 71 h 278"/>
                    <a:gd name="T6" fmla="*/ 2417 w 2420"/>
                    <a:gd name="T7" fmla="*/ 39 h 278"/>
                    <a:gd name="T8" fmla="*/ 2413 w 2420"/>
                    <a:gd name="T9" fmla="*/ 3 h 278"/>
                    <a:gd name="T10" fmla="*/ 2407 w 2420"/>
                    <a:gd name="T11" fmla="*/ 3 h 278"/>
                    <a:gd name="T12" fmla="*/ 2400 w 2420"/>
                    <a:gd name="T13" fmla="*/ 0 h 278"/>
                    <a:gd name="T14" fmla="*/ 2404 w 2420"/>
                    <a:gd name="T15" fmla="*/ 36 h 278"/>
                    <a:gd name="T16" fmla="*/ 2407 w 2420"/>
                    <a:gd name="T17" fmla="*/ 71 h 278"/>
                    <a:gd name="T18" fmla="*/ 2407 w 2420"/>
                    <a:gd name="T19" fmla="*/ 104 h 278"/>
                    <a:gd name="T20" fmla="*/ 2407 w 2420"/>
                    <a:gd name="T21" fmla="*/ 139 h 278"/>
                    <a:gd name="T22" fmla="*/ 2407 w 2420"/>
                    <a:gd name="T23" fmla="*/ 175 h 278"/>
                    <a:gd name="T24" fmla="*/ 2407 w 2420"/>
                    <a:gd name="T25" fmla="*/ 210 h 278"/>
                    <a:gd name="T26" fmla="*/ 2404 w 2420"/>
                    <a:gd name="T27" fmla="*/ 243 h 278"/>
                    <a:gd name="T28" fmla="*/ 2400 w 2420"/>
                    <a:gd name="T29" fmla="*/ 278 h 278"/>
                    <a:gd name="T30" fmla="*/ 2407 w 2420"/>
                    <a:gd name="T31" fmla="*/ 275 h 278"/>
                    <a:gd name="T32" fmla="*/ 2413 w 2420"/>
                    <a:gd name="T33" fmla="*/ 275 h 278"/>
                    <a:gd name="T34" fmla="*/ 2417 w 2420"/>
                    <a:gd name="T35" fmla="*/ 243 h 278"/>
                    <a:gd name="T36" fmla="*/ 2417 w 2420"/>
                    <a:gd name="T37" fmla="*/ 207 h 278"/>
                    <a:gd name="T38" fmla="*/ 2420 w 2420"/>
                    <a:gd name="T39" fmla="*/ 175 h 278"/>
                    <a:gd name="T40" fmla="*/ 2420 w 2420"/>
                    <a:gd name="T41" fmla="*/ 139 h 278"/>
                    <a:gd name="T42" fmla="*/ 6 w 2420"/>
                    <a:gd name="T43" fmla="*/ 3 h 278"/>
                    <a:gd name="T44" fmla="*/ 3 w 2420"/>
                    <a:gd name="T45" fmla="*/ 39 h 278"/>
                    <a:gd name="T46" fmla="*/ 3 w 2420"/>
                    <a:gd name="T47" fmla="*/ 71 h 278"/>
                    <a:gd name="T48" fmla="*/ 0 w 2420"/>
                    <a:gd name="T49" fmla="*/ 107 h 278"/>
                    <a:gd name="T50" fmla="*/ 0 w 2420"/>
                    <a:gd name="T51" fmla="*/ 139 h 278"/>
                    <a:gd name="T52" fmla="*/ 0 w 2420"/>
                    <a:gd name="T53" fmla="*/ 175 h 278"/>
                    <a:gd name="T54" fmla="*/ 3 w 2420"/>
                    <a:gd name="T55" fmla="*/ 207 h 278"/>
                    <a:gd name="T56" fmla="*/ 3 w 2420"/>
                    <a:gd name="T57" fmla="*/ 243 h 278"/>
                    <a:gd name="T58" fmla="*/ 6 w 2420"/>
                    <a:gd name="T59" fmla="*/ 275 h 278"/>
                    <a:gd name="T60" fmla="*/ 13 w 2420"/>
                    <a:gd name="T61" fmla="*/ 275 h 278"/>
                    <a:gd name="T62" fmla="*/ 19 w 2420"/>
                    <a:gd name="T63" fmla="*/ 278 h 278"/>
                    <a:gd name="T64" fmla="*/ 16 w 2420"/>
                    <a:gd name="T65" fmla="*/ 243 h 278"/>
                    <a:gd name="T66" fmla="*/ 13 w 2420"/>
                    <a:gd name="T67" fmla="*/ 210 h 278"/>
                    <a:gd name="T68" fmla="*/ 13 w 2420"/>
                    <a:gd name="T69" fmla="*/ 175 h 278"/>
                    <a:gd name="T70" fmla="*/ 13 w 2420"/>
                    <a:gd name="T71" fmla="*/ 139 h 278"/>
                    <a:gd name="T72" fmla="*/ 13 w 2420"/>
                    <a:gd name="T73" fmla="*/ 104 h 278"/>
                    <a:gd name="T74" fmla="*/ 13 w 2420"/>
                    <a:gd name="T75" fmla="*/ 71 h 278"/>
                    <a:gd name="T76" fmla="*/ 16 w 2420"/>
                    <a:gd name="T77" fmla="*/ 36 h 278"/>
                    <a:gd name="T78" fmla="*/ 19 w 2420"/>
                    <a:gd name="T79" fmla="*/ 0 h 278"/>
                    <a:gd name="T80" fmla="*/ 13 w 2420"/>
                    <a:gd name="T81" fmla="*/ 3 h 278"/>
                    <a:gd name="T82" fmla="*/ 6 w 2420"/>
                    <a:gd name="T83" fmla="*/ 3 h 27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20" h="278">
                      <a:moveTo>
                        <a:pt x="2420" y="139"/>
                      </a:moveTo>
                      <a:lnTo>
                        <a:pt x="2420" y="107"/>
                      </a:lnTo>
                      <a:lnTo>
                        <a:pt x="2417" y="71"/>
                      </a:lnTo>
                      <a:lnTo>
                        <a:pt x="2417" y="39"/>
                      </a:lnTo>
                      <a:lnTo>
                        <a:pt x="2413" y="3"/>
                      </a:lnTo>
                      <a:lnTo>
                        <a:pt x="2407" y="3"/>
                      </a:lnTo>
                      <a:lnTo>
                        <a:pt x="2400" y="0"/>
                      </a:lnTo>
                      <a:lnTo>
                        <a:pt x="2404" y="36"/>
                      </a:lnTo>
                      <a:lnTo>
                        <a:pt x="2407" y="71"/>
                      </a:lnTo>
                      <a:lnTo>
                        <a:pt x="2407" y="104"/>
                      </a:lnTo>
                      <a:lnTo>
                        <a:pt x="2407" y="139"/>
                      </a:lnTo>
                      <a:lnTo>
                        <a:pt x="2407" y="175"/>
                      </a:lnTo>
                      <a:lnTo>
                        <a:pt x="2407" y="210"/>
                      </a:lnTo>
                      <a:lnTo>
                        <a:pt x="2404" y="243"/>
                      </a:lnTo>
                      <a:lnTo>
                        <a:pt x="2400" y="278"/>
                      </a:lnTo>
                      <a:lnTo>
                        <a:pt x="2407" y="275"/>
                      </a:lnTo>
                      <a:lnTo>
                        <a:pt x="2413" y="275"/>
                      </a:lnTo>
                      <a:lnTo>
                        <a:pt x="2417" y="243"/>
                      </a:lnTo>
                      <a:lnTo>
                        <a:pt x="2417" y="207"/>
                      </a:lnTo>
                      <a:lnTo>
                        <a:pt x="2420" y="175"/>
                      </a:lnTo>
                      <a:lnTo>
                        <a:pt x="2420" y="139"/>
                      </a:lnTo>
                      <a:close/>
                      <a:moveTo>
                        <a:pt x="6" y="3"/>
                      </a:moveTo>
                      <a:lnTo>
                        <a:pt x="3" y="39"/>
                      </a:lnTo>
                      <a:lnTo>
                        <a:pt x="3" y="71"/>
                      </a:lnTo>
                      <a:lnTo>
                        <a:pt x="0" y="107"/>
                      </a:lnTo>
                      <a:lnTo>
                        <a:pt x="0" y="139"/>
                      </a:lnTo>
                      <a:lnTo>
                        <a:pt x="0" y="175"/>
                      </a:lnTo>
                      <a:lnTo>
                        <a:pt x="3" y="207"/>
                      </a:lnTo>
                      <a:lnTo>
                        <a:pt x="3" y="243"/>
                      </a:lnTo>
                      <a:lnTo>
                        <a:pt x="6" y="275"/>
                      </a:lnTo>
                      <a:lnTo>
                        <a:pt x="13" y="275"/>
                      </a:lnTo>
                      <a:lnTo>
                        <a:pt x="19" y="278"/>
                      </a:lnTo>
                      <a:lnTo>
                        <a:pt x="16" y="243"/>
                      </a:lnTo>
                      <a:lnTo>
                        <a:pt x="13" y="210"/>
                      </a:lnTo>
                      <a:lnTo>
                        <a:pt x="13" y="175"/>
                      </a:lnTo>
                      <a:lnTo>
                        <a:pt x="13" y="139"/>
                      </a:lnTo>
                      <a:lnTo>
                        <a:pt x="13" y="104"/>
                      </a:lnTo>
                      <a:lnTo>
                        <a:pt x="13" y="71"/>
                      </a:lnTo>
                      <a:lnTo>
                        <a:pt x="16" y="36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5AD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8" name="Freeform 340"/>
                <p:cNvSpPr>
                  <a:spLocks noEditPoints="1"/>
                </p:cNvSpPr>
                <p:nvPr/>
              </p:nvSpPr>
              <p:spPr bwMode="auto">
                <a:xfrm>
                  <a:off x="1822" y="2618"/>
                  <a:ext cx="2407" cy="278"/>
                </a:xfrm>
                <a:custGeom>
                  <a:avLst/>
                  <a:gdLst>
                    <a:gd name="T0" fmla="*/ 2407 w 2407"/>
                    <a:gd name="T1" fmla="*/ 139 h 278"/>
                    <a:gd name="T2" fmla="*/ 2407 w 2407"/>
                    <a:gd name="T3" fmla="*/ 104 h 278"/>
                    <a:gd name="T4" fmla="*/ 2404 w 2407"/>
                    <a:gd name="T5" fmla="*/ 71 h 278"/>
                    <a:gd name="T6" fmla="*/ 2404 w 2407"/>
                    <a:gd name="T7" fmla="*/ 36 h 278"/>
                    <a:gd name="T8" fmla="*/ 2401 w 2407"/>
                    <a:gd name="T9" fmla="*/ 3 h 278"/>
                    <a:gd name="T10" fmla="*/ 2394 w 2407"/>
                    <a:gd name="T11" fmla="*/ 0 h 278"/>
                    <a:gd name="T12" fmla="*/ 2388 w 2407"/>
                    <a:gd name="T13" fmla="*/ 0 h 278"/>
                    <a:gd name="T14" fmla="*/ 2391 w 2407"/>
                    <a:gd name="T15" fmla="*/ 36 h 278"/>
                    <a:gd name="T16" fmla="*/ 2394 w 2407"/>
                    <a:gd name="T17" fmla="*/ 68 h 278"/>
                    <a:gd name="T18" fmla="*/ 2394 w 2407"/>
                    <a:gd name="T19" fmla="*/ 104 h 278"/>
                    <a:gd name="T20" fmla="*/ 2394 w 2407"/>
                    <a:gd name="T21" fmla="*/ 139 h 278"/>
                    <a:gd name="T22" fmla="*/ 2394 w 2407"/>
                    <a:gd name="T23" fmla="*/ 175 h 278"/>
                    <a:gd name="T24" fmla="*/ 2394 w 2407"/>
                    <a:gd name="T25" fmla="*/ 210 h 278"/>
                    <a:gd name="T26" fmla="*/ 2391 w 2407"/>
                    <a:gd name="T27" fmla="*/ 243 h 278"/>
                    <a:gd name="T28" fmla="*/ 2388 w 2407"/>
                    <a:gd name="T29" fmla="*/ 278 h 278"/>
                    <a:gd name="T30" fmla="*/ 2394 w 2407"/>
                    <a:gd name="T31" fmla="*/ 278 h 278"/>
                    <a:gd name="T32" fmla="*/ 2401 w 2407"/>
                    <a:gd name="T33" fmla="*/ 275 h 278"/>
                    <a:gd name="T34" fmla="*/ 2404 w 2407"/>
                    <a:gd name="T35" fmla="*/ 243 h 278"/>
                    <a:gd name="T36" fmla="*/ 2404 w 2407"/>
                    <a:gd name="T37" fmla="*/ 207 h 278"/>
                    <a:gd name="T38" fmla="*/ 2407 w 2407"/>
                    <a:gd name="T39" fmla="*/ 175 h 278"/>
                    <a:gd name="T40" fmla="*/ 2407 w 2407"/>
                    <a:gd name="T41" fmla="*/ 139 h 278"/>
                    <a:gd name="T42" fmla="*/ 7 w 2407"/>
                    <a:gd name="T43" fmla="*/ 3 h 278"/>
                    <a:gd name="T44" fmla="*/ 3 w 2407"/>
                    <a:gd name="T45" fmla="*/ 36 h 278"/>
                    <a:gd name="T46" fmla="*/ 3 w 2407"/>
                    <a:gd name="T47" fmla="*/ 71 h 278"/>
                    <a:gd name="T48" fmla="*/ 0 w 2407"/>
                    <a:gd name="T49" fmla="*/ 104 h 278"/>
                    <a:gd name="T50" fmla="*/ 0 w 2407"/>
                    <a:gd name="T51" fmla="*/ 139 h 278"/>
                    <a:gd name="T52" fmla="*/ 0 w 2407"/>
                    <a:gd name="T53" fmla="*/ 175 h 278"/>
                    <a:gd name="T54" fmla="*/ 3 w 2407"/>
                    <a:gd name="T55" fmla="*/ 207 h 278"/>
                    <a:gd name="T56" fmla="*/ 3 w 2407"/>
                    <a:gd name="T57" fmla="*/ 243 h 278"/>
                    <a:gd name="T58" fmla="*/ 7 w 2407"/>
                    <a:gd name="T59" fmla="*/ 275 h 278"/>
                    <a:gd name="T60" fmla="*/ 13 w 2407"/>
                    <a:gd name="T61" fmla="*/ 278 h 278"/>
                    <a:gd name="T62" fmla="*/ 20 w 2407"/>
                    <a:gd name="T63" fmla="*/ 278 h 278"/>
                    <a:gd name="T64" fmla="*/ 16 w 2407"/>
                    <a:gd name="T65" fmla="*/ 243 h 278"/>
                    <a:gd name="T66" fmla="*/ 13 w 2407"/>
                    <a:gd name="T67" fmla="*/ 210 h 278"/>
                    <a:gd name="T68" fmla="*/ 13 w 2407"/>
                    <a:gd name="T69" fmla="*/ 175 h 278"/>
                    <a:gd name="T70" fmla="*/ 13 w 2407"/>
                    <a:gd name="T71" fmla="*/ 139 h 278"/>
                    <a:gd name="T72" fmla="*/ 13 w 2407"/>
                    <a:gd name="T73" fmla="*/ 104 h 278"/>
                    <a:gd name="T74" fmla="*/ 13 w 2407"/>
                    <a:gd name="T75" fmla="*/ 68 h 278"/>
                    <a:gd name="T76" fmla="*/ 16 w 2407"/>
                    <a:gd name="T77" fmla="*/ 36 h 278"/>
                    <a:gd name="T78" fmla="*/ 20 w 2407"/>
                    <a:gd name="T79" fmla="*/ 0 h 278"/>
                    <a:gd name="T80" fmla="*/ 13 w 2407"/>
                    <a:gd name="T81" fmla="*/ 0 h 278"/>
                    <a:gd name="T82" fmla="*/ 7 w 2407"/>
                    <a:gd name="T83" fmla="*/ 3 h 27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407" h="278">
                      <a:moveTo>
                        <a:pt x="2407" y="139"/>
                      </a:moveTo>
                      <a:lnTo>
                        <a:pt x="2407" y="104"/>
                      </a:lnTo>
                      <a:lnTo>
                        <a:pt x="2404" y="71"/>
                      </a:lnTo>
                      <a:lnTo>
                        <a:pt x="2404" y="36"/>
                      </a:lnTo>
                      <a:lnTo>
                        <a:pt x="2401" y="3"/>
                      </a:lnTo>
                      <a:lnTo>
                        <a:pt x="2394" y="0"/>
                      </a:lnTo>
                      <a:lnTo>
                        <a:pt x="2388" y="0"/>
                      </a:lnTo>
                      <a:lnTo>
                        <a:pt x="2391" y="36"/>
                      </a:lnTo>
                      <a:lnTo>
                        <a:pt x="2394" y="68"/>
                      </a:lnTo>
                      <a:lnTo>
                        <a:pt x="2394" y="104"/>
                      </a:lnTo>
                      <a:lnTo>
                        <a:pt x="2394" y="139"/>
                      </a:lnTo>
                      <a:lnTo>
                        <a:pt x="2394" y="175"/>
                      </a:lnTo>
                      <a:lnTo>
                        <a:pt x="2394" y="210"/>
                      </a:lnTo>
                      <a:lnTo>
                        <a:pt x="2391" y="243"/>
                      </a:lnTo>
                      <a:lnTo>
                        <a:pt x="2388" y="278"/>
                      </a:lnTo>
                      <a:lnTo>
                        <a:pt x="2394" y="278"/>
                      </a:lnTo>
                      <a:lnTo>
                        <a:pt x="2401" y="275"/>
                      </a:lnTo>
                      <a:lnTo>
                        <a:pt x="2404" y="243"/>
                      </a:lnTo>
                      <a:lnTo>
                        <a:pt x="2404" y="207"/>
                      </a:lnTo>
                      <a:lnTo>
                        <a:pt x="2407" y="175"/>
                      </a:lnTo>
                      <a:lnTo>
                        <a:pt x="2407" y="139"/>
                      </a:lnTo>
                      <a:close/>
                      <a:moveTo>
                        <a:pt x="7" y="3"/>
                      </a:moveTo>
                      <a:lnTo>
                        <a:pt x="3" y="36"/>
                      </a:lnTo>
                      <a:lnTo>
                        <a:pt x="3" y="71"/>
                      </a:lnTo>
                      <a:lnTo>
                        <a:pt x="0" y="104"/>
                      </a:lnTo>
                      <a:lnTo>
                        <a:pt x="0" y="139"/>
                      </a:lnTo>
                      <a:lnTo>
                        <a:pt x="0" y="175"/>
                      </a:lnTo>
                      <a:lnTo>
                        <a:pt x="3" y="207"/>
                      </a:lnTo>
                      <a:lnTo>
                        <a:pt x="3" y="243"/>
                      </a:lnTo>
                      <a:lnTo>
                        <a:pt x="7" y="275"/>
                      </a:lnTo>
                      <a:lnTo>
                        <a:pt x="13" y="278"/>
                      </a:lnTo>
                      <a:lnTo>
                        <a:pt x="20" y="278"/>
                      </a:lnTo>
                      <a:lnTo>
                        <a:pt x="16" y="243"/>
                      </a:lnTo>
                      <a:lnTo>
                        <a:pt x="13" y="210"/>
                      </a:lnTo>
                      <a:lnTo>
                        <a:pt x="13" y="175"/>
                      </a:lnTo>
                      <a:lnTo>
                        <a:pt x="13" y="139"/>
                      </a:lnTo>
                      <a:lnTo>
                        <a:pt x="13" y="104"/>
                      </a:lnTo>
                      <a:lnTo>
                        <a:pt x="13" y="68"/>
                      </a:lnTo>
                      <a:lnTo>
                        <a:pt x="16" y="36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5AC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19" name="Freeform 341"/>
                <p:cNvSpPr>
                  <a:spLocks noEditPoints="1"/>
                </p:cNvSpPr>
                <p:nvPr/>
              </p:nvSpPr>
              <p:spPr bwMode="auto">
                <a:xfrm>
                  <a:off x="1829" y="2618"/>
                  <a:ext cx="2394" cy="278"/>
                </a:xfrm>
                <a:custGeom>
                  <a:avLst/>
                  <a:gdLst>
                    <a:gd name="T0" fmla="*/ 2394 w 2394"/>
                    <a:gd name="T1" fmla="*/ 139 h 278"/>
                    <a:gd name="T2" fmla="*/ 2394 w 2394"/>
                    <a:gd name="T3" fmla="*/ 104 h 278"/>
                    <a:gd name="T4" fmla="*/ 2394 w 2394"/>
                    <a:gd name="T5" fmla="*/ 71 h 278"/>
                    <a:gd name="T6" fmla="*/ 2391 w 2394"/>
                    <a:gd name="T7" fmla="*/ 36 h 278"/>
                    <a:gd name="T8" fmla="*/ 2387 w 2394"/>
                    <a:gd name="T9" fmla="*/ 0 h 278"/>
                    <a:gd name="T10" fmla="*/ 2381 w 2394"/>
                    <a:gd name="T11" fmla="*/ 0 h 278"/>
                    <a:gd name="T12" fmla="*/ 2375 w 2394"/>
                    <a:gd name="T13" fmla="*/ 0 h 278"/>
                    <a:gd name="T14" fmla="*/ 2378 w 2394"/>
                    <a:gd name="T15" fmla="*/ 32 h 278"/>
                    <a:gd name="T16" fmla="*/ 2381 w 2394"/>
                    <a:gd name="T17" fmla="*/ 68 h 278"/>
                    <a:gd name="T18" fmla="*/ 2384 w 2394"/>
                    <a:gd name="T19" fmla="*/ 104 h 278"/>
                    <a:gd name="T20" fmla="*/ 2384 w 2394"/>
                    <a:gd name="T21" fmla="*/ 139 h 278"/>
                    <a:gd name="T22" fmla="*/ 2384 w 2394"/>
                    <a:gd name="T23" fmla="*/ 175 h 278"/>
                    <a:gd name="T24" fmla="*/ 2381 w 2394"/>
                    <a:gd name="T25" fmla="*/ 210 h 278"/>
                    <a:gd name="T26" fmla="*/ 2378 w 2394"/>
                    <a:gd name="T27" fmla="*/ 246 h 278"/>
                    <a:gd name="T28" fmla="*/ 2375 w 2394"/>
                    <a:gd name="T29" fmla="*/ 278 h 278"/>
                    <a:gd name="T30" fmla="*/ 2381 w 2394"/>
                    <a:gd name="T31" fmla="*/ 278 h 278"/>
                    <a:gd name="T32" fmla="*/ 2387 w 2394"/>
                    <a:gd name="T33" fmla="*/ 278 h 278"/>
                    <a:gd name="T34" fmla="*/ 2391 w 2394"/>
                    <a:gd name="T35" fmla="*/ 243 h 278"/>
                    <a:gd name="T36" fmla="*/ 2394 w 2394"/>
                    <a:gd name="T37" fmla="*/ 210 h 278"/>
                    <a:gd name="T38" fmla="*/ 2394 w 2394"/>
                    <a:gd name="T39" fmla="*/ 175 h 278"/>
                    <a:gd name="T40" fmla="*/ 2394 w 2394"/>
                    <a:gd name="T41" fmla="*/ 139 h 278"/>
                    <a:gd name="T42" fmla="*/ 6 w 2394"/>
                    <a:gd name="T43" fmla="*/ 0 h 278"/>
                    <a:gd name="T44" fmla="*/ 3 w 2394"/>
                    <a:gd name="T45" fmla="*/ 36 h 278"/>
                    <a:gd name="T46" fmla="*/ 0 w 2394"/>
                    <a:gd name="T47" fmla="*/ 71 h 278"/>
                    <a:gd name="T48" fmla="*/ 0 w 2394"/>
                    <a:gd name="T49" fmla="*/ 104 h 278"/>
                    <a:gd name="T50" fmla="*/ 0 w 2394"/>
                    <a:gd name="T51" fmla="*/ 139 h 278"/>
                    <a:gd name="T52" fmla="*/ 0 w 2394"/>
                    <a:gd name="T53" fmla="*/ 175 h 278"/>
                    <a:gd name="T54" fmla="*/ 0 w 2394"/>
                    <a:gd name="T55" fmla="*/ 210 h 278"/>
                    <a:gd name="T56" fmla="*/ 3 w 2394"/>
                    <a:gd name="T57" fmla="*/ 243 h 278"/>
                    <a:gd name="T58" fmla="*/ 6 w 2394"/>
                    <a:gd name="T59" fmla="*/ 278 h 278"/>
                    <a:gd name="T60" fmla="*/ 13 w 2394"/>
                    <a:gd name="T61" fmla="*/ 278 h 278"/>
                    <a:gd name="T62" fmla="*/ 19 w 2394"/>
                    <a:gd name="T63" fmla="*/ 278 h 278"/>
                    <a:gd name="T64" fmla="*/ 16 w 2394"/>
                    <a:gd name="T65" fmla="*/ 246 h 278"/>
                    <a:gd name="T66" fmla="*/ 13 w 2394"/>
                    <a:gd name="T67" fmla="*/ 210 h 278"/>
                    <a:gd name="T68" fmla="*/ 13 w 2394"/>
                    <a:gd name="T69" fmla="*/ 175 h 278"/>
                    <a:gd name="T70" fmla="*/ 9 w 2394"/>
                    <a:gd name="T71" fmla="*/ 139 h 278"/>
                    <a:gd name="T72" fmla="*/ 13 w 2394"/>
                    <a:gd name="T73" fmla="*/ 104 h 278"/>
                    <a:gd name="T74" fmla="*/ 13 w 2394"/>
                    <a:gd name="T75" fmla="*/ 68 h 278"/>
                    <a:gd name="T76" fmla="*/ 16 w 2394"/>
                    <a:gd name="T77" fmla="*/ 32 h 278"/>
                    <a:gd name="T78" fmla="*/ 19 w 2394"/>
                    <a:gd name="T79" fmla="*/ 0 h 278"/>
                    <a:gd name="T80" fmla="*/ 13 w 2394"/>
                    <a:gd name="T81" fmla="*/ 0 h 278"/>
                    <a:gd name="T82" fmla="*/ 6 w 2394"/>
                    <a:gd name="T83" fmla="*/ 0 h 27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94" h="278">
                      <a:moveTo>
                        <a:pt x="2394" y="139"/>
                      </a:moveTo>
                      <a:lnTo>
                        <a:pt x="2394" y="104"/>
                      </a:lnTo>
                      <a:lnTo>
                        <a:pt x="2394" y="71"/>
                      </a:lnTo>
                      <a:lnTo>
                        <a:pt x="2391" y="36"/>
                      </a:lnTo>
                      <a:lnTo>
                        <a:pt x="2387" y="0"/>
                      </a:lnTo>
                      <a:lnTo>
                        <a:pt x="2381" y="0"/>
                      </a:lnTo>
                      <a:lnTo>
                        <a:pt x="2375" y="0"/>
                      </a:lnTo>
                      <a:lnTo>
                        <a:pt x="2378" y="32"/>
                      </a:lnTo>
                      <a:lnTo>
                        <a:pt x="2381" y="68"/>
                      </a:lnTo>
                      <a:lnTo>
                        <a:pt x="2384" y="104"/>
                      </a:lnTo>
                      <a:lnTo>
                        <a:pt x="2384" y="139"/>
                      </a:lnTo>
                      <a:lnTo>
                        <a:pt x="2384" y="175"/>
                      </a:lnTo>
                      <a:lnTo>
                        <a:pt x="2381" y="210"/>
                      </a:lnTo>
                      <a:lnTo>
                        <a:pt x="2378" y="246"/>
                      </a:lnTo>
                      <a:lnTo>
                        <a:pt x="2375" y="278"/>
                      </a:lnTo>
                      <a:lnTo>
                        <a:pt x="2381" y="278"/>
                      </a:lnTo>
                      <a:lnTo>
                        <a:pt x="2387" y="278"/>
                      </a:lnTo>
                      <a:lnTo>
                        <a:pt x="2391" y="243"/>
                      </a:lnTo>
                      <a:lnTo>
                        <a:pt x="2394" y="210"/>
                      </a:lnTo>
                      <a:lnTo>
                        <a:pt x="2394" y="175"/>
                      </a:lnTo>
                      <a:lnTo>
                        <a:pt x="2394" y="139"/>
                      </a:lnTo>
                      <a:close/>
                      <a:moveTo>
                        <a:pt x="6" y="0"/>
                      </a:moveTo>
                      <a:lnTo>
                        <a:pt x="3" y="36"/>
                      </a:lnTo>
                      <a:lnTo>
                        <a:pt x="0" y="71"/>
                      </a:lnTo>
                      <a:lnTo>
                        <a:pt x="0" y="104"/>
                      </a:lnTo>
                      <a:lnTo>
                        <a:pt x="0" y="139"/>
                      </a:lnTo>
                      <a:lnTo>
                        <a:pt x="0" y="175"/>
                      </a:lnTo>
                      <a:lnTo>
                        <a:pt x="0" y="210"/>
                      </a:lnTo>
                      <a:lnTo>
                        <a:pt x="3" y="243"/>
                      </a:lnTo>
                      <a:lnTo>
                        <a:pt x="6" y="278"/>
                      </a:lnTo>
                      <a:lnTo>
                        <a:pt x="13" y="278"/>
                      </a:lnTo>
                      <a:lnTo>
                        <a:pt x="19" y="278"/>
                      </a:lnTo>
                      <a:lnTo>
                        <a:pt x="16" y="246"/>
                      </a:lnTo>
                      <a:lnTo>
                        <a:pt x="13" y="210"/>
                      </a:lnTo>
                      <a:lnTo>
                        <a:pt x="13" y="175"/>
                      </a:lnTo>
                      <a:lnTo>
                        <a:pt x="9" y="139"/>
                      </a:lnTo>
                      <a:lnTo>
                        <a:pt x="13" y="104"/>
                      </a:lnTo>
                      <a:lnTo>
                        <a:pt x="13" y="68"/>
                      </a:lnTo>
                      <a:lnTo>
                        <a:pt x="16" y="32"/>
                      </a:lnTo>
                      <a:lnTo>
                        <a:pt x="19" y="0"/>
                      </a:lnTo>
                      <a:lnTo>
                        <a:pt x="13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5A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0" name="Freeform 342"/>
                <p:cNvSpPr>
                  <a:spLocks noEditPoints="1"/>
                </p:cNvSpPr>
                <p:nvPr/>
              </p:nvSpPr>
              <p:spPr bwMode="auto">
                <a:xfrm>
                  <a:off x="1835" y="2615"/>
                  <a:ext cx="2381" cy="285"/>
                </a:xfrm>
                <a:custGeom>
                  <a:avLst/>
                  <a:gdLst>
                    <a:gd name="T0" fmla="*/ 2381 w 2381"/>
                    <a:gd name="T1" fmla="*/ 142 h 285"/>
                    <a:gd name="T2" fmla="*/ 2381 w 2381"/>
                    <a:gd name="T3" fmla="*/ 107 h 285"/>
                    <a:gd name="T4" fmla="*/ 2381 w 2381"/>
                    <a:gd name="T5" fmla="*/ 71 h 285"/>
                    <a:gd name="T6" fmla="*/ 2378 w 2381"/>
                    <a:gd name="T7" fmla="*/ 39 h 285"/>
                    <a:gd name="T8" fmla="*/ 2375 w 2381"/>
                    <a:gd name="T9" fmla="*/ 3 h 285"/>
                    <a:gd name="T10" fmla="*/ 2369 w 2381"/>
                    <a:gd name="T11" fmla="*/ 3 h 285"/>
                    <a:gd name="T12" fmla="*/ 2362 w 2381"/>
                    <a:gd name="T13" fmla="*/ 0 h 285"/>
                    <a:gd name="T14" fmla="*/ 2365 w 2381"/>
                    <a:gd name="T15" fmla="*/ 35 h 285"/>
                    <a:gd name="T16" fmla="*/ 2369 w 2381"/>
                    <a:gd name="T17" fmla="*/ 71 h 285"/>
                    <a:gd name="T18" fmla="*/ 2372 w 2381"/>
                    <a:gd name="T19" fmla="*/ 107 h 285"/>
                    <a:gd name="T20" fmla="*/ 2372 w 2381"/>
                    <a:gd name="T21" fmla="*/ 142 h 285"/>
                    <a:gd name="T22" fmla="*/ 2372 w 2381"/>
                    <a:gd name="T23" fmla="*/ 178 h 285"/>
                    <a:gd name="T24" fmla="*/ 2369 w 2381"/>
                    <a:gd name="T25" fmla="*/ 213 h 285"/>
                    <a:gd name="T26" fmla="*/ 2365 w 2381"/>
                    <a:gd name="T27" fmla="*/ 249 h 285"/>
                    <a:gd name="T28" fmla="*/ 2362 w 2381"/>
                    <a:gd name="T29" fmla="*/ 285 h 285"/>
                    <a:gd name="T30" fmla="*/ 2369 w 2381"/>
                    <a:gd name="T31" fmla="*/ 281 h 285"/>
                    <a:gd name="T32" fmla="*/ 2375 w 2381"/>
                    <a:gd name="T33" fmla="*/ 281 h 285"/>
                    <a:gd name="T34" fmla="*/ 2378 w 2381"/>
                    <a:gd name="T35" fmla="*/ 246 h 285"/>
                    <a:gd name="T36" fmla="*/ 2381 w 2381"/>
                    <a:gd name="T37" fmla="*/ 213 h 285"/>
                    <a:gd name="T38" fmla="*/ 2381 w 2381"/>
                    <a:gd name="T39" fmla="*/ 178 h 285"/>
                    <a:gd name="T40" fmla="*/ 2381 w 2381"/>
                    <a:gd name="T41" fmla="*/ 142 h 285"/>
                    <a:gd name="T42" fmla="*/ 7 w 2381"/>
                    <a:gd name="T43" fmla="*/ 3 h 285"/>
                    <a:gd name="T44" fmla="*/ 3 w 2381"/>
                    <a:gd name="T45" fmla="*/ 39 h 285"/>
                    <a:gd name="T46" fmla="*/ 0 w 2381"/>
                    <a:gd name="T47" fmla="*/ 71 h 285"/>
                    <a:gd name="T48" fmla="*/ 0 w 2381"/>
                    <a:gd name="T49" fmla="*/ 107 h 285"/>
                    <a:gd name="T50" fmla="*/ 0 w 2381"/>
                    <a:gd name="T51" fmla="*/ 142 h 285"/>
                    <a:gd name="T52" fmla="*/ 0 w 2381"/>
                    <a:gd name="T53" fmla="*/ 178 h 285"/>
                    <a:gd name="T54" fmla="*/ 0 w 2381"/>
                    <a:gd name="T55" fmla="*/ 213 h 285"/>
                    <a:gd name="T56" fmla="*/ 3 w 2381"/>
                    <a:gd name="T57" fmla="*/ 246 h 285"/>
                    <a:gd name="T58" fmla="*/ 7 w 2381"/>
                    <a:gd name="T59" fmla="*/ 281 h 285"/>
                    <a:gd name="T60" fmla="*/ 13 w 2381"/>
                    <a:gd name="T61" fmla="*/ 281 h 285"/>
                    <a:gd name="T62" fmla="*/ 19 w 2381"/>
                    <a:gd name="T63" fmla="*/ 285 h 285"/>
                    <a:gd name="T64" fmla="*/ 16 w 2381"/>
                    <a:gd name="T65" fmla="*/ 249 h 285"/>
                    <a:gd name="T66" fmla="*/ 13 w 2381"/>
                    <a:gd name="T67" fmla="*/ 213 h 285"/>
                    <a:gd name="T68" fmla="*/ 10 w 2381"/>
                    <a:gd name="T69" fmla="*/ 178 h 285"/>
                    <a:gd name="T70" fmla="*/ 10 w 2381"/>
                    <a:gd name="T71" fmla="*/ 142 h 285"/>
                    <a:gd name="T72" fmla="*/ 10 w 2381"/>
                    <a:gd name="T73" fmla="*/ 107 h 285"/>
                    <a:gd name="T74" fmla="*/ 13 w 2381"/>
                    <a:gd name="T75" fmla="*/ 71 h 285"/>
                    <a:gd name="T76" fmla="*/ 16 w 2381"/>
                    <a:gd name="T77" fmla="*/ 35 h 285"/>
                    <a:gd name="T78" fmla="*/ 19 w 2381"/>
                    <a:gd name="T79" fmla="*/ 0 h 285"/>
                    <a:gd name="T80" fmla="*/ 13 w 2381"/>
                    <a:gd name="T81" fmla="*/ 3 h 285"/>
                    <a:gd name="T82" fmla="*/ 7 w 2381"/>
                    <a:gd name="T83" fmla="*/ 3 h 28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81" h="285">
                      <a:moveTo>
                        <a:pt x="2381" y="142"/>
                      </a:moveTo>
                      <a:lnTo>
                        <a:pt x="2381" y="107"/>
                      </a:lnTo>
                      <a:lnTo>
                        <a:pt x="2381" y="71"/>
                      </a:lnTo>
                      <a:lnTo>
                        <a:pt x="2378" y="39"/>
                      </a:lnTo>
                      <a:lnTo>
                        <a:pt x="2375" y="3"/>
                      </a:lnTo>
                      <a:lnTo>
                        <a:pt x="2369" y="3"/>
                      </a:lnTo>
                      <a:lnTo>
                        <a:pt x="2362" y="0"/>
                      </a:lnTo>
                      <a:lnTo>
                        <a:pt x="2365" y="35"/>
                      </a:lnTo>
                      <a:lnTo>
                        <a:pt x="2369" y="71"/>
                      </a:lnTo>
                      <a:lnTo>
                        <a:pt x="2372" y="107"/>
                      </a:lnTo>
                      <a:lnTo>
                        <a:pt x="2372" y="142"/>
                      </a:lnTo>
                      <a:lnTo>
                        <a:pt x="2372" y="178"/>
                      </a:lnTo>
                      <a:lnTo>
                        <a:pt x="2369" y="213"/>
                      </a:lnTo>
                      <a:lnTo>
                        <a:pt x="2365" y="249"/>
                      </a:lnTo>
                      <a:lnTo>
                        <a:pt x="2362" y="285"/>
                      </a:lnTo>
                      <a:lnTo>
                        <a:pt x="2369" y="281"/>
                      </a:lnTo>
                      <a:lnTo>
                        <a:pt x="2375" y="281"/>
                      </a:lnTo>
                      <a:lnTo>
                        <a:pt x="2378" y="246"/>
                      </a:lnTo>
                      <a:lnTo>
                        <a:pt x="2381" y="213"/>
                      </a:lnTo>
                      <a:lnTo>
                        <a:pt x="2381" y="178"/>
                      </a:lnTo>
                      <a:lnTo>
                        <a:pt x="2381" y="142"/>
                      </a:lnTo>
                      <a:close/>
                      <a:moveTo>
                        <a:pt x="7" y="3"/>
                      </a:moveTo>
                      <a:lnTo>
                        <a:pt x="3" y="39"/>
                      </a:lnTo>
                      <a:lnTo>
                        <a:pt x="0" y="71"/>
                      </a:lnTo>
                      <a:lnTo>
                        <a:pt x="0" y="107"/>
                      </a:lnTo>
                      <a:lnTo>
                        <a:pt x="0" y="142"/>
                      </a:lnTo>
                      <a:lnTo>
                        <a:pt x="0" y="178"/>
                      </a:lnTo>
                      <a:lnTo>
                        <a:pt x="0" y="213"/>
                      </a:lnTo>
                      <a:lnTo>
                        <a:pt x="3" y="246"/>
                      </a:lnTo>
                      <a:lnTo>
                        <a:pt x="7" y="281"/>
                      </a:lnTo>
                      <a:lnTo>
                        <a:pt x="13" y="281"/>
                      </a:lnTo>
                      <a:lnTo>
                        <a:pt x="19" y="285"/>
                      </a:lnTo>
                      <a:lnTo>
                        <a:pt x="16" y="249"/>
                      </a:lnTo>
                      <a:lnTo>
                        <a:pt x="13" y="213"/>
                      </a:lnTo>
                      <a:lnTo>
                        <a:pt x="10" y="178"/>
                      </a:lnTo>
                      <a:lnTo>
                        <a:pt x="10" y="142"/>
                      </a:lnTo>
                      <a:lnTo>
                        <a:pt x="10" y="107"/>
                      </a:lnTo>
                      <a:lnTo>
                        <a:pt x="13" y="71"/>
                      </a:lnTo>
                      <a:lnTo>
                        <a:pt x="16" y="35"/>
                      </a:lnTo>
                      <a:lnTo>
                        <a:pt x="19" y="0"/>
                      </a:lnTo>
                      <a:lnTo>
                        <a:pt x="13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F5AA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1" name="Freeform 343"/>
                <p:cNvSpPr>
                  <a:spLocks noEditPoints="1"/>
                </p:cNvSpPr>
                <p:nvPr/>
              </p:nvSpPr>
              <p:spPr bwMode="auto">
                <a:xfrm>
                  <a:off x="1838" y="2615"/>
                  <a:ext cx="2375" cy="285"/>
                </a:xfrm>
                <a:custGeom>
                  <a:avLst/>
                  <a:gdLst>
                    <a:gd name="T0" fmla="*/ 2375 w 2375"/>
                    <a:gd name="T1" fmla="*/ 142 h 285"/>
                    <a:gd name="T2" fmla="*/ 2375 w 2375"/>
                    <a:gd name="T3" fmla="*/ 107 h 285"/>
                    <a:gd name="T4" fmla="*/ 2372 w 2375"/>
                    <a:gd name="T5" fmla="*/ 71 h 285"/>
                    <a:gd name="T6" fmla="*/ 2369 w 2375"/>
                    <a:gd name="T7" fmla="*/ 35 h 285"/>
                    <a:gd name="T8" fmla="*/ 2366 w 2375"/>
                    <a:gd name="T9" fmla="*/ 3 h 285"/>
                    <a:gd name="T10" fmla="*/ 2359 w 2375"/>
                    <a:gd name="T11" fmla="*/ 0 h 285"/>
                    <a:gd name="T12" fmla="*/ 2353 w 2375"/>
                    <a:gd name="T13" fmla="*/ 0 h 285"/>
                    <a:gd name="T14" fmla="*/ 2359 w 2375"/>
                    <a:gd name="T15" fmla="*/ 35 h 285"/>
                    <a:gd name="T16" fmla="*/ 2359 w 2375"/>
                    <a:gd name="T17" fmla="*/ 71 h 285"/>
                    <a:gd name="T18" fmla="*/ 2362 w 2375"/>
                    <a:gd name="T19" fmla="*/ 107 h 285"/>
                    <a:gd name="T20" fmla="*/ 2362 w 2375"/>
                    <a:gd name="T21" fmla="*/ 142 h 285"/>
                    <a:gd name="T22" fmla="*/ 2362 w 2375"/>
                    <a:gd name="T23" fmla="*/ 178 h 285"/>
                    <a:gd name="T24" fmla="*/ 2359 w 2375"/>
                    <a:gd name="T25" fmla="*/ 213 h 285"/>
                    <a:gd name="T26" fmla="*/ 2359 w 2375"/>
                    <a:gd name="T27" fmla="*/ 249 h 285"/>
                    <a:gd name="T28" fmla="*/ 2353 w 2375"/>
                    <a:gd name="T29" fmla="*/ 285 h 285"/>
                    <a:gd name="T30" fmla="*/ 2359 w 2375"/>
                    <a:gd name="T31" fmla="*/ 285 h 285"/>
                    <a:gd name="T32" fmla="*/ 2366 w 2375"/>
                    <a:gd name="T33" fmla="*/ 281 h 285"/>
                    <a:gd name="T34" fmla="*/ 2369 w 2375"/>
                    <a:gd name="T35" fmla="*/ 249 h 285"/>
                    <a:gd name="T36" fmla="*/ 2372 w 2375"/>
                    <a:gd name="T37" fmla="*/ 213 h 285"/>
                    <a:gd name="T38" fmla="*/ 2375 w 2375"/>
                    <a:gd name="T39" fmla="*/ 178 h 285"/>
                    <a:gd name="T40" fmla="*/ 2375 w 2375"/>
                    <a:gd name="T41" fmla="*/ 142 h 285"/>
                    <a:gd name="T42" fmla="*/ 10 w 2375"/>
                    <a:gd name="T43" fmla="*/ 3 h 285"/>
                    <a:gd name="T44" fmla="*/ 7 w 2375"/>
                    <a:gd name="T45" fmla="*/ 35 h 285"/>
                    <a:gd name="T46" fmla="*/ 4 w 2375"/>
                    <a:gd name="T47" fmla="*/ 71 h 285"/>
                    <a:gd name="T48" fmla="*/ 4 w 2375"/>
                    <a:gd name="T49" fmla="*/ 107 h 285"/>
                    <a:gd name="T50" fmla="*/ 0 w 2375"/>
                    <a:gd name="T51" fmla="*/ 142 h 285"/>
                    <a:gd name="T52" fmla="*/ 4 w 2375"/>
                    <a:gd name="T53" fmla="*/ 178 h 285"/>
                    <a:gd name="T54" fmla="*/ 4 w 2375"/>
                    <a:gd name="T55" fmla="*/ 213 h 285"/>
                    <a:gd name="T56" fmla="*/ 7 w 2375"/>
                    <a:gd name="T57" fmla="*/ 249 h 285"/>
                    <a:gd name="T58" fmla="*/ 10 w 2375"/>
                    <a:gd name="T59" fmla="*/ 281 h 285"/>
                    <a:gd name="T60" fmla="*/ 16 w 2375"/>
                    <a:gd name="T61" fmla="*/ 285 h 285"/>
                    <a:gd name="T62" fmla="*/ 23 w 2375"/>
                    <a:gd name="T63" fmla="*/ 285 h 285"/>
                    <a:gd name="T64" fmla="*/ 16 w 2375"/>
                    <a:gd name="T65" fmla="*/ 249 h 285"/>
                    <a:gd name="T66" fmla="*/ 16 w 2375"/>
                    <a:gd name="T67" fmla="*/ 213 h 285"/>
                    <a:gd name="T68" fmla="*/ 13 w 2375"/>
                    <a:gd name="T69" fmla="*/ 178 h 285"/>
                    <a:gd name="T70" fmla="*/ 13 w 2375"/>
                    <a:gd name="T71" fmla="*/ 142 h 285"/>
                    <a:gd name="T72" fmla="*/ 13 w 2375"/>
                    <a:gd name="T73" fmla="*/ 107 h 285"/>
                    <a:gd name="T74" fmla="*/ 16 w 2375"/>
                    <a:gd name="T75" fmla="*/ 71 h 285"/>
                    <a:gd name="T76" fmla="*/ 16 w 2375"/>
                    <a:gd name="T77" fmla="*/ 35 h 285"/>
                    <a:gd name="T78" fmla="*/ 23 w 2375"/>
                    <a:gd name="T79" fmla="*/ 0 h 285"/>
                    <a:gd name="T80" fmla="*/ 16 w 2375"/>
                    <a:gd name="T81" fmla="*/ 0 h 285"/>
                    <a:gd name="T82" fmla="*/ 10 w 2375"/>
                    <a:gd name="T83" fmla="*/ 3 h 28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75" h="285">
                      <a:moveTo>
                        <a:pt x="2375" y="142"/>
                      </a:moveTo>
                      <a:lnTo>
                        <a:pt x="2375" y="107"/>
                      </a:lnTo>
                      <a:lnTo>
                        <a:pt x="2372" y="71"/>
                      </a:lnTo>
                      <a:lnTo>
                        <a:pt x="2369" y="35"/>
                      </a:lnTo>
                      <a:lnTo>
                        <a:pt x="2366" y="3"/>
                      </a:lnTo>
                      <a:lnTo>
                        <a:pt x="2359" y="0"/>
                      </a:lnTo>
                      <a:lnTo>
                        <a:pt x="2353" y="0"/>
                      </a:lnTo>
                      <a:lnTo>
                        <a:pt x="2359" y="35"/>
                      </a:lnTo>
                      <a:lnTo>
                        <a:pt x="2359" y="71"/>
                      </a:lnTo>
                      <a:lnTo>
                        <a:pt x="2362" y="107"/>
                      </a:lnTo>
                      <a:lnTo>
                        <a:pt x="2362" y="142"/>
                      </a:lnTo>
                      <a:lnTo>
                        <a:pt x="2362" y="178"/>
                      </a:lnTo>
                      <a:lnTo>
                        <a:pt x="2359" y="213"/>
                      </a:lnTo>
                      <a:lnTo>
                        <a:pt x="2359" y="249"/>
                      </a:lnTo>
                      <a:lnTo>
                        <a:pt x="2353" y="285"/>
                      </a:lnTo>
                      <a:lnTo>
                        <a:pt x="2359" y="285"/>
                      </a:lnTo>
                      <a:lnTo>
                        <a:pt x="2366" y="281"/>
                      </a:lnTo>
                      <a:lnTo>
                        <a:pt x="2369" y="249"/>
                      </a:lnTo>
                      <a:lnTo>
                        <a:pt x="2372" y="213"/>
                      </a:lnTo>
                      <a:lnTo>
                        <a:pt x="2375" y="178"/>
                      </a:lnTo>
                      <a:lnTo>
                        <a:pt x="2375" y="142"/>
                      </a:lnTo>
                      <a:close/>
                      <a:moveTo>
                        <a:pt x="10" y="3"/>
                      </a:moveTo>
                      <a:lnTo>
                        <a:pt x="7" y="35"/>
                      </a:lnTo>
                      <a:lnTo>
                        <a:pt x="4" y="71"/>
                      </a:lnTo>
                      <a:lnTo>
                        <a:pt x="4" y="107"/>
                      </a:lnTo>
                      <a:lnTo>
                        <a:pt x="0" y="142"/>
                      </a:lnTo>
                      <a:lnTo>
                        <a:pt x="4" y="178"/>
                      </a:lnTo>
                      <a:lnTo>
                        <a:pt x="4" y="213"/>
                      </a:lnTo>
                      <a:lnTo>
                        <a:pt x="7" y="249"/>
                      </a:lnTo>
                      <a:lnTo>
                        <a:pt x="10" y="281"/>
                      </a:lnTo>
                      <a:lnTo>
                        <a:pt x="16" y="285"/>
                      </a:lnTo>
                      <a:lnTo>
                        <a:pt x="23" y="285"/>
                      </a:lnTo>
                      <a:lnTo>
                        <a:pt x="16" y="249"/>
                      </a:lnTo>
                      <a:lnTo>
                        <a:pt x="16" y="213"/>
                      </a:lnTo>
                      <a:lnTo>
                        <a:pt x="13" y="178"/>
                      </a:lnTo>
                      <a:lnTo>
                        <a:pt x="13" y="142"/>
                      </a:lnTo>
                      <a:lnTo>
                        <a:pt x="13" y="107"/>
                      </a:lnTo>
                      <a:lnTo>
                        <a:pt x="16" y="71"/>
                      </a:lnTo>
                      <a:lnTo>
                        <a:pt x="16" y="35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5AA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2" name="Freeform 344"/>
                <p:cNvSpPr>
                  <a:spLocks noEditPoints="1"/>
                </p:cNvSpPr>
                <p:nvPr/>
              </p:nvSpPr>
              <p:spPr bwMode="auto">
                <a:xfrm>
                  <a:off x="1845" y="2615"/>
                  <a:ext cx="2362" cy="288"/>
                </a:xfrm>
                <a:custGeom>
                  <a:avLst/>
                  <a:gdLst>
                    <a:gd name="T0" fmla="*/ 2362 w 2362"/>
                    <a:gd name="T1" fmla="*/ 142 h 288"/>
                    <a:gd name="T2" fmla="*/ 2362 w 2362"/>
                    <a:gd name="T3" fmla="*/ 107 h 288"/>
                    <a:gd name="T4" fmla="*/ 2359 w 2362"/>
                    <a:gd name="T5" fmla="*/ 71 h 288"/>
                    <a:gd name="T6" fmla="*/ 2355 w 2362"/>
                    <a:gd name="T7" fmla="*/ 35 h 288"/>
                    <a:gd name="T8" fmla="*/ 2352 w 2362"/>
                    <a:gd name="T9" fmla="*/ 0 h 288"/>
                    <a:gd name="T10" fmla="*/ 2346 w 2362"/>
                    <a:gd name="T11" fmla="*/ 0 h 288"/>
                    <a:gd name="T12" fmla="*/ 2342 w 2362"/>
                    <a:gd name="T13" fmla="*/ 0 h 288"/>
                    <a:gd name="T14" fmla="*/ 2346 w 2362"/>
                    <a:gd name="T15" fmla="*/ 35 h 288"/>
                    <a:gd name="T16" fmla="*/ 2349 w 2362"/>
                    <a:gd name="T17" fmla="*/ 71 h 288"/>
                    <a:gd name="T18" fmla="*/ 2349 w 2362"/>
                    <a:gd name="T19" fmla="*/ 107 h 288"/>
                    <a:gd name="T20" fmla="*/ 2349 w 2362"/>
                    <a:gd name="T21" fmla="*/ 142 h 288"/>
                    <a:gd name="T22" fmla="*/ 2349 w 2362"/>
                    <a:gd name="T23" fmla="*/ 178 h 288"/>
                    <a:gd name="T24" fmla="*/ 2349 w 2362"/>
                    <a:gd name="T25" fmla="*/ 217 h 288"/>
                    <a:gd name="T26" fmla="*/ 2346 w 2362"/>
                    <a:gd name="T27" fmla="*/ 252 h 288"/>
                    <a:gd name="T28" fmla="*/ 2342 w 2362"/>
                    <a:gd name="T29" fmla="*/ 288 h 288"/>
                    <a:gd name="T30" fmla="*/ 2346 w 2362"/>
                    <a:gd name="T31" fmla="*/ 285 h 288"/>
                    <a:gd name="T32" fmla="*/ 2352 w 2362"/>
                    <a:gd name="T33" fmla="*/ 285 h 288"/>
                    <a:gd name="T34" fmla="*/ 2355 w 2362"/>
                    <a:gd name="T35" fmla="*/ 249 h 288"/>
                    <a:gd name="T36" fmla="*/ 2359 w 2362"/>
                    <a:gd name="T37" fmla="*/ 213 h 288"/>
                    <a:gd name="T38" fmla="*/ 2362 w 2362"/>
                    <a:gd name="T39" fmla="*/ 178 h 288"/>
                    <a:gd name="T40" fmla="*/ 2362 w 2362"/>
                    <a:gd name="T41" fmla="*/ 142 h 288"/>
                    <a:gd name="T42" fmla="*/ 9 w 2362"/>
                    <a:gd name="T43" fmla="*/ 0 h 288"/>
                    <a:gd name="T44" fmla="*/ 6 w 2362"/>
                    <a:gd name="T45" fmla="*/ 35 h 288"/>
                    <a:gd name="T46" fmla="*/ 3 w 2362"/>
                    <a:gd name="T47" fmla="*/ 71 h 288"/>
                    <a:gd name="T48" fmla="*/ 0 w 2362"/>
                    <a:gd name="T49" fmla="*/ 107 h 288"/>
                    <a:gd name="T50" fmla="*/ 0 w 2362"/>
                    <a:gd name="T51" fmla="*/ 142 h 288"/>
                    <a:gd name="T52" fmla="*/ 0 w 2362"/>
                    <a:gd name="T53" fmla="*/ 178 h 288"/>
                    <a:gd name="T54" fmla="*/ 3 w 2362"/>
                    <a:gd name="T55" fmla="*/ 213 h 288"/>
                    <a:gd name="T56" fmla="*/ 6 w 2362"/>
                    <a:gd name="T57" fmla="*/ 249 h 288"/>
                    <a:gd name="T58" fmla="*/ 9 w 2362"/>
                    <a:gd name="T59" fmla="*/ 285 h 288"/>
                    <a:gd name="T60" fmla="*/ 16 w 2362"/>
                    <a:gd name="T61" fmla="*/ 285 h 288"/>
                    <a:gd name="T62" fmla="*/ 19 w 2362"/>
                    <a:gd name="T63" fmla="*/ 288 h 288"/>
                    <a:gd name="T64" fmla="*/ 16 w 2362"/>
                    <a:gd name="T65" fmla="*/ 252 h 288"/>
                    <a:gd name="T66" fmla="*/ 13 w 2362"/>
                    <a:gd name="T67" fmla="*/ 217 h 288"/>
                    <a:gd name="T68" fmla="*/ 13 w 2362"/>
                    <a:gd name="T69" fmla="*/ 178 h 288"/>
                    <a:gd name="T70" fmla="*/ 13 w 2362"/>
                    <a:gd name="T71" fmla="*/ 142 h 288"/>
                    <a:gd name="T72" fmla="*/ 13 w 2362"/>
                    <a:gd name="T73" fmla="*/ 107 h 288"/>
                    <a:gd name="T74" fmla="*/ 13 w 2362"/>
                    <a:gd name="T75" fmla="*/ 71 h 288"/>
                    <a:gd name="T76" fmla="*/ 16 w 2362"/>
                    <a:gd name="T77" fmla="*/ 35 h 288"/>
                    <a:gd name="T78" fmla="*/ 19 w 2362"/>
                    <a:gd name="T79" fmla="*/ 0 h 288"/>
                    <a:gd name="T80" fmla="*/ 16 w 2362"/>
                    <a:gd name="T81" fmla="*/ 0 h 288"/>
                    <a:gd name="T82" fmla="*/ 9 w 2362"/>
                    <a:gd name="T83" fmla="*/ 0 h 28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62" h="288">
                      <a:moveTo>
                        <a:pt x="2362" y="142"/>
                      </a:moveTo>
                      <a:lnTo>
                        <a:pt x="2362" y="107"/>
                      </a:lnTo>
                      <a:lnTo>
                        <a:pt x="2359" y="71"/>
                      </a:lnTo>
                      <a:lnTo>
                        <a:pt x="2355" y="35"/>
                      </a:lnTo>
                      <a:lnTo>
                        <a:pt x="2352" y="0"/>
                      </a:lnTo>
                      <a:lnTo>
                        <a:pt x="2346" y="0"/>
                      </a:lnTo>
                      <a:lnTo>
                        <a:pt x="2342" y="0"/>
                      </a:lnTo>
                      <a:lnTo>
                        <a:pt x="2346" y="35"/>
                      </a:lnTo>
                      <a:lnTo>
                        <a:pt x="2349" y="71"/>
                      </a:lnTo>
                      <a:lnTo>
                        <a:pt x="2349" y="107"/>
                      </a:lnTo>
                      <a:lnTo>
                        <a:pt x="2349" y="142"/>
                      </a:lnTo>
                      <a:lnTo>
                        <a:pt x="2349" y="178"/>
                      </a:lnTo>
                      <a:lnTo>
                        <a:pt x="2349" y="217"/>
                      </a:lnTo>
                      <a:lnTo>
                        <a:pt x="2346" y="252"/>
                      </a:lnTo>
                      <a:lnTo>
                        <a:pt x="2342" y="288"/>
                      </a:lnTo>
                      <a:lnTo>
                        <a:pt x="2346" y="285"/>
                      </a:lnTo>
                      <a:lnTo>
                        <a:pt x="2352" y="285"/>
                      </a:lnTo>
                      <a:lnTo>
                        <a:pt x="2355" y="249"/>
                      </a:lnTo>
                      <a:lnTo>
                        <a:pt x="2359" y="213"/>
                      </a:lnTo>
                      <a:lnTo>
                        <a:pt x="2362" y="178"/>
                      </a:lnTo>
                      <a:lnTo>
                        <a:pt x="2362" y="142"/>
                      </a:lnTo>
                      <a:close/>
                      <a:moveTo>
                        <a:pt x="9" y="0"/>
                      </a:moveTo>
                      <a:lnTo>
                        <a:pt x="6" y="35"/>
                      </a:lnTo>
                      <a:lnTo>
                        <a:pt x="3" y="71"/>
                      </a:lnTo>
                      <a:lnTo>
                        <a:pt x="0" y="107"/>
                      </a:lnTo>
                      <a:lnTo>
                        <a:pt x="0" y="142"/>
                      </a:lnTo>
                      <a:lnTo>
                        <a:pt x="0" y="178"/>
                      </a:lnTo>
                      <a:lnTo>
                        <a:pt x="3" y="213"/>
                      </a:lnTo>
                      <a:lnTo>
                        <a:pt x="6" y="249"/>
                      </a:lnTo>
                      <a:lnTo>
                        <a:pt x="9" y="285"/>
                      </a:lnTo>
                      <a:lnTo>
                        <a:pt x="16" y="285"/>
                      </a:lnTo>
                      <a:lnTo>
                        <a:pt x="19" y="288"/>
                      </a:lnTo>
                      <a:lnTo>
                        <a:pt x="16" y="252"/>
                      </a:lnTo>
                      <a:lnTo>
                        <a:pt x="13" y="217"/>
                      </a:lnTo>
                      <a:lnTo>
                        <a:pt x="13" y="178"/>
                      </a:lnTo>
                      <a:lnTo>
                        <a:pt x="13" y="142"/>
                      </a:lnTo>
                      <a:lnTo>
                        <a:pt x="13" y="107"/>
                      </a:lnTo>
                      <a:lnTo>
                        <a:pt x="13" y="71"/>
                      </a:lnTo>
                      <a:lnTo>
                        <a:pt x="16" y="35"/>
                      </a:lnTo>
                      <a:lnTo>
                        <a:pt x="19" y="0"/>
                      </a:lnTo>
                      <a:lnTo>
                        <a:pt x="16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5A9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3" name="Freeform 345"/>
                <p:cNvSpPr>
                  <a:spLocks noEditPoints="1"/>
                </p:cNvSpPr>
                <p:nvPr/>
              </p:nvSpPr>
              <p:spPr bwMode="auto">
                <a:xfrm>
                  <a:off x="1851" y="2612"/>
                  <a:ext cx="2349" cy="291"/>
                </a:xfrm>
                <a:custGeom>
                  <a:avLst/>
                  <a:gdLst>
                    <a:gd name="T0" fmla="*/ 2349 w 2349"/>
                    <a:gd name="T1" fmla="*/ 145 h 291"/>
                    <a:gd name="T2" fmla="*/ 2349 w 2349"/>
                    <a:gd name="T3" fmla="*/ 110 h 291"/>
                    <a:gd name="T4" fmla="*/ 2346 w 2349"/>
                    <a:gd name="T5" fmla="*/ 74 h 291"/>
                    <a:gd name="T6" fmla="*/ 2346 w 2349"/>
                    <a:gd name="T7" fmla="*/ 38 h 291"/>
                    <a:gd name="T8" fmla="*/ 2340 w 2349"/>
                    <a:gd name="T9" fmla="*/ 3 h 291"/>
                    <a:gd name="T10" fmla="*/ 2336 w 2349"/>
                    <a:gd name="T11" fmla="*/ 3 h 291"/>
                    <a:gd name="T12" fmla="*/ 2330 w 2349"/>
                    <a:gd name="T13" fmla="*/ 0 h 291"/>
                    <a:gd name="T14" fmla="*/ 2333 w 2349"/>
                    <a:gd name="T15" fmla="*/ 35 h 291"/>
                    <a:gd name="T16" fmla="*/ 2336 w 2349"/>
                    <a:gd name="T17" fmla="*/ 71 h 291"/>
                    <a:gd name="T18" fmla="*/ 2336 w 2349"/>
                    <a:gd name="T19" fmla="*/ 110 h 291"/>
                    <a:gd name="T20" fmla="*/ 2336 w 2349"/>
                    <a:gd name="T21" fmla="*/ 145 h 291"/>
                    <a:gd name="T22" fmla="*/ 2336 w 2349"/>
                    <a:gd name="T23" fmla="*/ 181 h 291"/>
                    <a:gd name="T24" fmla="*/ 2336 w 2349"/>
                    <a:gd name="T25" fmla="*/ 220 h 291"/>
                    <a:gd name="T26" fmla="*/ 2333 w 2349"/>
                    <a:gd name="T27" fmla="*/ 255 h 291"/>
                    <a:gd name="T28" fmla="*/ 2330 w 2349"/>
                    <a:gd name="T29" fmla="*/ 291 h 291"/>
                    <a:gd name="T30" fmla="*/ 2336 w 2349"/>
                    <a:gd name="T31" fmla="*/ 291 h 291"/>
                    <a:gd name="T32" fmla="*/ 2340 w 2349"/>
                    <a:gd name="T33" fmla="*/ 288 h 291"/>
                    <a:gd name="T34" fmla="*/ 2346 w 2349"/>
                    <a:gd name="T35" fmla="*/ 252 h 291"/>
                    <a:gd name="T36" fmla="*/ 2346 w 2349"/>
                    <a:gd name="T37" fmla="*/ 216 h 291"/>
                    <a:gd name="T38" fmla="*/ 2349 w 2349"/>
                    <a:gd name="T39" fmla="*/ 181 h 291"/>
                    <a:gd name="T40" fmla="*/ 2349 w 2349"/>
                    <a:gd name="T41" fmla="*/ 145 h 291"/>
                    <a:gd name="T42" fmla="*/ 10 w 2349"/>
                    <a:gd name="T43" fmla="*/ 3 h 291"/>
                    <a:gd name="T44" fmla="*/ 3 w 2349"/>
                    <a:gd name="T45" fmla="*/ 38 h 291"/>
                    <a:gd name="T46" fmla="*/ 3 w 2349"/>
                    <a:gd name="T47" fmla="*/ 74 h 291"/>
                    <a:gd name="T48" fmla="*/ 0 w 2349"/>
                    <a:gd name="T49" fmla="*/ 110 h 291"/>
                    <a:gd name="T50" fmla="*/ 0 w 2349"/>
                    <a:gd name="T51" fmla="*/ 145 h 291"/>
                    <a:gd name="T52" fmla="*/ 0 w 2349"/>
                    <a:gd name="T53" fmla="*/ 181 h 291"/>
                    <a:gd name="T54" fmla="*/ 3 w 2349"/>
                    <a:gd name="T55" fmla="*/ 216 h 291"/>
                    <a:gd name="T56" fmla="*/ 3 w 2349"/>
                    <a:gd name="T57" fmla="*/ 252 h 291"/>
                    <a:gd name="T58" fmla="*/ 10 w 2349"/>
                    <a:gd name="T59" fmla="*/ 288 h 291"/>
                    <a:gd name="T60" fmla="*/ 13 w 2349"/>
                    <a:gd name="T61" fmla="*/ 291 h 291"/>
                    <a:gd name="T62" fmla="*/ 20 w 2349"/>
                    <a:gd name="T63" fmla="*/ 291 h 291"/>
                    <a:gd name="T64" fmla="*/ 16 w 2349"/>
                    <a:gd name="T65" fmla="*/ 255 h 291"/>
                    <a:gd name="T66" fmla="*/ 13 w 2349"/>
                    <a:gd name="T67" fmla="*/ 220 h 291"/>
                    <a:gd name="T68" fmla="*/ 13 w 2349"/>
                    <a:gd name="T69" fmla="*/ 181 h 291"/>
                    <a:gd name="T70" fmla="*/ 13 w 2349"/>
                    <a:gd name="T71" fmla="*/ 145 h 291"/>
                    <a:gd name="T72" fmla="*/ 13 w 2349"/>
                    <a:gd name="T73" fmla="*/ 110 h 291"/>
                    <a:gd name="T74" fmla="*/ 13 w 2349"/>
                    <a:gd name="T75" fmla="*/ 71 h 291"/>
                    <a:gd name="T76" fmla="*/ 16 w 2349"/>
                    <a:gd name="T77" fmla="*/ 35 h 291"/>
                    <a:gd name="T78" fmla="*/ 20 w 2349"/>
                    <a:gd name="T79" fmla="*/ 0 h 291"/>
                    <a:gd name="T80" fmla="*/ 13 w 2349"/>
                    <a:gd name="T81" fmla="*/ 3 h 291"/>
                    <a:gd name="T82" fmla="*/ 10 w 2349"/>
                    <a:gd name="T83" fmla="*/ 3 h 29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49" h="291">
                      <a:moveTo>
                        <a:pt x="2349" y="145"/>
                      </a:moveTo>
                      <a:lnTo>
                        <a:pt x="2349" y="110"/>
                      </a:lnTo>
                      <a:lnTo>
                        <a:pt x="2346" y="74"/>
                      </a:lnTo>
                      <a:lnTo>
                        <a:pt x="2346" y="38"/>
                      </a:lnTo>
                      <a:lnTo>
                        <a:pt x="2340" y="3"/>
                      </a:lnTo>
                      <a:lnTo>
                        <a:pt x="2336" y="3"/>
                      </a:lnTo>
                      <a:lnTo>
                        <a:pt x="2330" y="0"/>
                      </a:lnTo>
                      <a:lnTo>
                        <a:pt x="2333" y="35"/>
                      </a:lnTo>
                      <a:lnTo>
                        <a:pt x="2336" y="71"/>
                      </a:lnTo>
                      <a:lnTo>
                        <a:pt x="2336" y="110"/>
                      </a:lnTo>
                      <a:lnTo>
                        <a:pt x="2336" y="145"/>
                      </a:lnTo>
                      <a:lnTo>
                        <a:pt x="2336" y="181"/>
                      </a:lnTo>
                      <a:lnTo>
                        <a:pt x="2336" y="220"/>
                      </a:lnTo>
                      <a:lnTo>
                        <a:pt x="2333" y="255"/>
                      </a:lnTo>
                      <a:lnTo>
                        <a:pt x="2330" y="291"/>
                      </a:lnTo>
                      <a:lnTo>
                        <a:pt x="2336" y="291"/>
                      </a:lnTo>
                      <a:lnTo>
                        <a:pt x="2340" y="288"/>
                      </a:lnTo>
                      <a:lnTo>
                        <a:pt x="2346" y="252"/>
                      </a:lnTo>
                      <a:lnTo>
                        <a:pt x="2346" y="216"/>
                      </a:lnTo>
                      <a:lnTo>
                        <a:pt x="2349" y="181"/>
                      </a:lnTo>
                      <a:lnTo>
                        <a:pt x="2349" y="145"/>
                      </a:lnTo>
                      <a:close/>
                      <a:moveTo>
                        <a:pt x="10" y="3"/>
                      </a:moveTo>
                      <a:lnTo>
                        <a:pt x="3" y="38"/>
                      </a:lnTo>
                      <a:lnTo>
                        <a:pt x="3" y="74"/>
                      </a:lnTo>
                      <a:lnTo>
                        <a:pt x="0" y="110"/>
                      </a:lnTo>
                      <a:lnTo>
                        <a:pt x="0" y="145"/>
                      </a:lnTo>
                      <a:lnTo>
                        <a:pt x="0" y="181"/>
                      </a:lnTo>
                      <a:lnTo>
                        <a:pt x="3" y="216"/>
                      </a:lnTo>
                      <a:lnTo>
                        <a:pt x="3" y="252"/>
                      </a:lnTo>
                      <a:lnTo>
                        <a:pt x="10" y="288"/>
                      </a:lnTo>
                      <a:lnTo>
                        <a:pt x="13" y="291"/>
                      </a:lnTo>
                      <a:lnTo>
                        <a:pt x="20" y="291"/>
                      </a:lnTo>
                      <a:lnTo>
                        <a:pt x="16" y="255"/>
                      </a:lnTo>
                      <a:lnTo>
                        <a:pt x="13" y="220"/>
                      </a:lnTo>
                      <a:lnTo>
                        <a:pt x="13" y="181"/>
                      </a:lnTo>
                      <a:lnTo>
                        <a:pt x="13" y="145"/>
                      </a:lnTo>
                      <a:lnTo>
                        <a:pt x="13" y="110"/>
                      </a:lnTo>
                      <a:lnTo>
                        <a:pt x="13" y="71"/>
                      </a:lnTo>
                      <a:lnTo>
                        <a:pt x="16" y="35"/>
                      </a:lnTo>
                      <a:lnTo>
                        <a:pt x="20" y="0"/>
                      </a:lnTo>
                      <a:lnTo>
                        <a:pt x="13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5A8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4" name="Freeform 346"/>
                <p:cNvSpPr>
                  <a:spLocks noEditPoints="1"/>
                </p:cNvSpPr>
                <p:nvPr/>
              </p:nvSpPr>
              <p:spPr bwMode="auto">
                <a:xfrm>
                  <a:off x="1858" y="2612"/>
                  <a:ext cx="2336" cy="291"/>
                </a:xfrm>
                <a:custGeom>
                  <a:avLst/>
                  <a:gdLst>
                    <a:gd name="T0" fmla="*/ 2336 w 2336"/>
                    <a:gd name="T1" fmla="*/ 145 h 291"/>
                    <a:gd name="T2" fmla="*/ 2336 w 2336"/>
                    <a:gd name="T3" fmla="*/ 110 h 291"/>
                    <a:gd name="T4" fmla="*/ 2336 w 2336"/>
                    <a:gd name="T5" fmla="*/ 74 h 291"/>
                    <a:gd name="T6" fmla="*/ 2333 w 2336"/>
                    <a:gd name="T7" fmla="*/ 38 h 291"/>
                    <a:gd name="T8" fmla="*/ 2329 w 2336"/>
                    <a:gd name="T9" fmla="*/ 3 h 291"/>
                    <a:gd name="T10" fmla="*/ 2323 w 2336"/>
                    <a:gd name="T11" fmla="*/ 0 h 291"/>
                    <a:gd name="T12" fmla="*/ 2316 w 2336"/>
                    <a:gd name="T13" fmla="*/ 0 h 291"/>
                    <a:gd name="T14" fmla="*/ 2320 w 2336"/>
                    <a:gd name="T15" fmla="*/ 35 h 291"/>
                    <a:gd name="T16" fmla="*/ 2323 w 2336"/>
                    <a:gd name="T17" fmla="*/ 71 h 291"/>
                    <a:gd name="T18" fmla="*/ 2323 w 2336"/>
                    <a:gd name="T19" fmla="*/ 110 h 291"/>
                    <a:gd name="T20" fmla="*/ 2326 w 2336"/>
                    <a:gd name="T21" fmla="*/ 145 h 291"/>
                    <a:gd name="T22" fmla="*/ 2323 w 2336"/>
                    <a:gd name="T23" fmla="*/ 184 h 291"/>
                    <a:gd name="T24" fmla="*/ 2323 w 2336"/>
                    <a:gd name="T25" fmla="*/ 220 h 291"/>
                    <a:gd name="T26" fmla="*/ 2320 w 2336"/>
                    <a:gd name="T27" fmla="*/ 255 h 291"/>
                    <a:gd name="T28" fmla="*/ 2316 w 2336"/>
                    <a:gd name="T29" fmla="*/ 291 h 291"/>
                    <a:gd name="T30" fmla="*/ 2323 w 2336"/>
                    <a:gd name="T31" fmla="*/ 291 h 291"/>
                    <a:gd name="T32" fmla="*/ 2329 w 2336"/>
                    <a:gd name="T33" fmla="*/ 291 h 291"/>
                    <a:gd name="T34" fmla="*/ 2333 w 2336"/>
                    <a:gd name="T35" fmla="*/ 255 h 291"/>
                    <a:gd name="T36" fmla="*/ 2336 w 2336"/>
                    <a:gd name="T37" fmla="*/ 220 h 291"/>
                    <a:gd name="T38" fmla="*/ 2336 w 2336"/>
                    <a:gd name="T39" fmla="*/ 181 h 291"/>
                    <a:gd name="T40" fmla="*/ 2336 w 2336"/>
                    <a:gd name="T41" fmla="*/ 145 h 291"/>
                    <a:gd name="T42" fmla="*/ 6 w 2336"/>
                    <a:gd name="T43" fmla="*/ 3 h 291"/>
                    <a:gd name="T44" fmla="*/ 3 w 2336"/>
                    <a:gd name="T45" fmla="*/ 38 h 291"/>
                    <a:gd name="T46" fmla="*/ 0 w 2336"/>
                    <a:gd name="T47" fmla="*/ 74 h 291"/>
                    <a:gd name="T48" fmla="*/ 0 w 2336"/>
                    <a:gd name="T49" fmla="*/ 110 h 291"/>
                    <a:gd name="T50" fmla="*/ 0 w 2336"/>
                    <a:gd name="T51" fmla="*/ 145 h 291"/>
                    <a:gd name="T52" fmla="*/ 0 w 2336"/>
                    <a:gd name="T53" fmla="*/ 181 h 291"/>
                    <a:gd name="T54" fmla="*/ 0 w 2336"/>
                    <a:gd name="T55" fmla="*/ 220 h 291"/>
                    <a:gd name="T56" fmla="*/ 3 w 2336"/>
                    <a:gd name="T57" fmla="*/ 255 h 291"/>
                    <a:gd name="T58" fmla="*/ 6 w 2336"/>
                    <a:gd name="T59" fmla="*/ 291 h 291"/>
                    <a:gd name="T60" fmla="*/ 13 w 2336"/>
                    <a:gd name="T61" fmla="*/ 291 h 291"/>
                    <a:gd name="T62" fmla="*/ 19 w 2336"/>
                    <a:gd name="T63" fmla="*/ 291 h 291"/>
                    <a:gd name="T64" fmla="*/ 16 w 2336"/>
                    <a:gd name="T65" fmla="*/ 255 h 291"/>
                    <a:gd name="T66" fmla="*/ 13 w 2336"/>
                    <a:gd name="T67" fmla="*/ 220 h 291"/>
                    <a:gd name="T68" fmla="*/ 13 w 2336"/>
                    <a:gd name="T69" fmla="*/ 184 h 291"/>
                    <a:gd name="T70" fmla="*/ 9 w 2336"/>
                    <a:gd name="T71" fmla="*/ 145 h 291"/>
                    <a:gd name="T72" fmla="*/ 13 w 2336"/>
                    <a:gd name="T73" fmla="*/ 110 h 291"/>
                    <a:gd name="T74" fmla="*/ 13 w 2336"/>
                    <a:gd name="T75" fmla="*/ 71 h 291"/>
                    <a:gd name="T76" fmla="*/ 16 w 2336"/>
                    <a:gd name="T77" fmla="*/ 35 h 291"/>
                    <a:gd name="T78" fmla="*/ 19 w 2336"/>
                    <a:gd name="T79" fmla="*/ 0 h 291"/>
                    <a:gd name="T80" fmla="*/ 13 w 2336"/>
                    <a:gd name="T81" fmla="*/ 0 h 291"/>
                    <a:gd name="T82" fmla="*/ 6 w 2336"/>
                    <a:gd name="T83" fmla="*/ 3 h 29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36" h="291">
                      <a:moveTo>
                        <a:pt x="2336" y="145"/>
                      </a:moveTo>
                      <a:lnTo>
                        <a:pt x="2336" y="110"/>
                      </a:lnTo>
                      <a:lnTo>
                        <a:pt x="2336" y="74"/>
                      </a:lnTo>
                      <a:lnTo>
                        <a:pt x="2333" y="38"/>
                      </a:lnTo>
                      <a:lnTo>
                        <a:pt x="2329" y="3"/>
                      </a:lnTo>
                      <a:lnTo>
                        <a:pt x="2323" y="0"/>
                      </a:lnTo>
                      <a:lnTo>
                        <a:pt x="2316" y="0"/>
                      </a:lnTo>
                      <a:lnTo>
                        <a:pt x="2320" y="35"/>
                      </a:lnTo>
                      <a:lnTo>
                        <a:pt x="2323" y="71"/>
                      </a:lnTo>
                      <a:lnTo>
                        <a:pt x="2323" y="110"/>
                      </a:lnTo>
                      <a:lnTo>
                        <a:pt x="2326" y="145"/>
                      </a:lnTo>
                      <a:lnTo>
                        <a:pt x="2323" y="184"/>
                      </a:lnTo>
                      <a:lnTo>
                        <a:pt x="2323" y="220"/>
                      </a:lnTo>
                      <a:lnTo>
                        <a:pt x="2320" y="255"/>
                      </a:lnTo>
                      <a:lnTo>
                        <a:pt x="2316" y="291"/>
                      </a:lnTo>
                      <a:lnTo>
                        <a:pt x="2323" y="291"/>
                      </a:lnTo>
                      <a:lnTo>
                        <a:pt x="2329" y="291"/>
                      </a:lnTo>
                      <a:lnTo>
                        <a:pt x="2333" y="255"/>
                      </a:lnTo>
                      <a:lnTo>
                        <a:pt x="2336" y="220"/>
                      </a:lnTo>
                      <a:lnTo>
                        <a:pt x="2336" y="181"/>
                      </a:lnTo>
                      <a:lnTo>
                        <a:pt x="2336" y="145"/>
                      </a:lnTo>
                      <a:close/>
                      <a:moveTo>
                        <a:pt x="6" y="3"/>
                      </a:moveTo>
                      <a:lnTo>
                        <a:pt x="3" y="38"/>
                      </a:lnTo>
                      <a:lnTo>
                        <a:pt x="0" y="74"/>
                      </a:lnTo>
                      <a:lnTo>
                        <a:pt x="0" y="110"/>
                      </a:lnTo>
                      <a:lnTo>
                        <a:pt x="0" y="145"/>
                      </a:lnTo>
                      <a:lnTo>
                        <a:pt x="0" y="181"/>
                      </a:lnTo>
                      <a:lnTo>
                        <a:pt x="0" y="220"/>
                      </a:lnTo>
                      <a:lnTo>
                        <a:pt x="3" y="255"/>
                      </a:lnTo>
                      <a:lnTo>
                        <a:pt x="6" y="291"/>
                      </a:lnTo>
                      <a:lnTo>
                        <a:pt x="13" y="291"/>
                      </a:lnTo>
                      <a:lnTo>
                        <a:pt x="19" y="291"/>
                      </a:lnTo>
                      <a:lnTo>
                        <a:pt x="16" y="255"/>
                      </a:lnTo>
                      <a:lnTo>
                        <a:pt x="13" y="220"/>
                      </a:lnTo>
                      <a:lnTo>
                        <a:pt x="13" y="184"/>
                      </a:lnTo>
                      <a:lnTo>
                        <a:pt x="9" y="145"/>
                      </a:lnTo>
                      <a:lnTo>
                        <a:pt x="13" y="110"/>
                      </a:lnTo>
                      <a:lnTo>
                        <a:pt x="13" y="71"/>
                      </a:lnTo>
                      <a:lnTo>
                        <a:pt x="16" y="35"/>
                      </a:lnTo>
                      <a:lnTo>
                        <a:pt x="19" y="0"/>
                      </a:lnTo>
                      <a:lnTo>
                        <a:pt x="13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F4A6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5" name="Freeform 347"/>
                <p:cNvSpPr>
                  <a:spLocks noEditPoints="1"/>
                </p:cNvSpPr>
                <p:nvPr/>
              </p:nvSpPr>
              <p:spPr bwMode="auto">
                <a:xfrm>
                  <a:off x="1864" y="2608"/>
                  <a:ext cx="2323" cy="298"/>
                </a:xfrm>
                <a:custGeom>
                  <a:avLst/>
                  <a:gdLst>
                    <a:gd name="T0" fmla="*/ 2323 w 2323"/>
                    <a:gd name="T1" fmla="*/ 149 h 298"/>
                    <a:gd name="T2" fmla="*/ 2323 w 2323"/>
                    <a:gd name="T3" fmla="*/ 114 h 298"/>
                    <a:gd name="T4" fmla="*/ 2323 w 2323"/>
                    <a:gd name="T5" fmla="*/ 75 h 298"/>
                    <a:gd name="T6" fmla="*/ 2320 w 2323"/>
                    <a:gd name="T7" fmla="*/ 39 h 298"/>
                    <a:gd name="T8" fmla="*/ 2317 w 2323"/>
                    <a:gd name="T9" fmla="*/ 4 h 298"/>
                    <a:gd name="T10" fmla="*/ 2310 w 2323"/>
                    <a:gd name="T11" fmla="*/ 4 h 298"/>
                    <a:gd name="T12" fmla="*/ 2304 w 2323"/>
                    <a:gd name="T13" fmla="*/ 0 h 298"/>
                    <a:gd name="T14" fmla="*/ 2307 w 2323"/>
                    <a:gd name="T15" fmla="*/ 39 h 298"/>
                    <a:gd name="T16" fmla="*/ 2310 w 2323"/>
                    <a:gd name="T17" fmla="*/ 75 h 298"/>
                    <a:gd name="T18" fmla="*/ 2314 w 2323"/>
                    <a:gd name="T19" fmla="*/ 114 h 298"/>
                    <a:gd name="T20" fmla="*/ 2314 w 2323"/>
                    <a:gd name="T21" fmla="*/ 149 h 298"/>
                    <a:gd name="T22" fmla="*/ 2314 w 2323"/>
                    <a:gd name="T23" fmla="*/ 188 h 298"/>
                    <a:gd name="T24" fmla="*/ 2310 w 2323"/>
                    <a:gd name="T25" fmla="*/ 224 h 298"/>
                    <a:gd name="T26" fmla="*/ 2307 w 2323"/>
                    <a:gd name="T27" fmla="*/ 259 h 298"/>
                    <a:gd name="T28" fmla="*/ 2304 w 2323"/>
                    <a:gd name="T29" fmla="*/ 298 h 298"/>
                    <a:gd name="T30" fmla="*/ 2310 w 2323"/>
                    <a:gd name="T31" fmla="*/ 295 h 298"/>
                    <a:gd name="T32" fmla="*/ 2317 w 2323"/>
                    <a:gd name="T33" fmla="*/ 295 h 298"/>
                    <a:gd name="T34" fmla="*/ 2320 w 2323"/>
                    <a:gd name="T35" fmla="*/ 259 h 298"/>
                    <a:gd name="T36" fmla="*/ 2323 w 2323"/>
                    <a:gd name="T37" fmla="*/ 224 h 298"/>
                    <a:gd name="T38" fmla="*/ 2323 w 2323"/>
                    <a:gd name="T39" fmla="*/ 185 h 298"/>
                    <a:gd name="T40" fmla="*/ 2323 w 2323"/>
                    <a:gd name="T41" fmla="*/ 149 h 298"/>
                    <a:gd name="T42" fmla="*/ 7 w 2323"/>
                    <a:gd name="T43" fmla="*/ 4 h 298"/>
                    <a:gd name="T44" fmla="*/ 3 w 2323"/>
                    <a:gd name="T45" fmla="*/ 39 h 298"/>
                    <a:gd name="T46" fmla="*/ 0 w 2323"/>
                    <a:gd name="T47" fmla="*/ 75 h 298"/>
                    <a:gd name="T48" fmla="*/ 0 w 2323"/>
                    <a:gd name="T49" fmla="*/ 114 h 298"/>
                    <a:gd name="T50" fmla="*/ 0 w 2323"/>
                    <a:gd name="T51" fmla="*/ 149 h 298"/>
                    <a:gd name="T52" fmla="*/ 0 w 2323"/>
                    <a:gd name="T53" fmla="*/ 185 h 298"/>
                    <a:gd name="T54" fmla="*/ 0 w 2323"/>
                    <a:gd name="T55" fmla="*/ 224 h 298"/>
                    <a:gd name="T56" fmla="*/ 3 w 2323"/>
                    <a:gd name="T57" fmla="*/ 259 h 298"/>
                    <a:gd name="T58" fmla="*/ 7 w 2323"/>
                    <a:gd name="T59" fmla="*/ 295 h 298"/>
                    <a:gd name="T60" fmla="*/ 13 w 2323"/>
                    <a:gd name="T61" fmla="*/ 295 h 298"/>
                    <a:gd name="T62" fmla="*/ 20 w 2323"/>
                    <a:gd name="T63" fmla="*/ 298 h 298"/>
                    <a:gd name="T64" fmla="*/ 16 w 2323"/>
                    <a:gd name="T65" fmla="*/ 259 h 298"/>
                    <a:gd name="T66" fmla="*/ 13 w 2323"/>
                    <a:gd name="T67" fmla="*/ 224 h 298"/>
                    <a:gd name="T68" fmla="*/ 10 w 2323"/>
                    <a:gd name="T69" fmla="*/ 188 h 298"/>
                    <a:gd name="T70" fmla="*/ 10 w 2323"/>
                    <a:gd name="T71" fmla="*/ 149 h 298"/>
                    <a:gd name="T72" fmla="*/ 10 w 2323"/>
                    <a:gd name="T73" fmla="*/ 114 h 298"/>
                    <a:gd name="T74" fmla="*/ 13 w 2323"/>
                    <a:gd name="T75" fmla="*/ 75 h 298"/>
                    <a:gd name="T76" fmla="*/ 16 w 2323"/>
                    <a:gd name="T77" fmla="*/ 39 h 298"/>
                    <a:gd name="T78" fmla="*/ 20 w 2323"/>
                    <a:gd name="T79" fmla="*/ 0 h 298"/>
                    <a:gd name="T80" fmla="*/ 13 w 2323"/>
                    <a:gd name="T81" fmla="*/ 4 h 298"/>
                    <a:gd name="T82" fmla="*/ 7 w 2323"/>
                    <a:gd name="T83" fmla="*/ 4 h 29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23" h="298">
                      <a:moveTo>
                        <a:pt x="2323" y="149"/>
                      </a:moveTo>
                      <a:lnTo>
                        <a:pt x="2323" y="114"/>
                      </a:lnTo>
                      <a:lnTo>
                        <a:pt x="2323" y="75"/>
                      </a:lnTo>
                      <a:lnTo>
                        <a:pt x="2320" y="39"/>
                      </a:lnTo>
                      <a:lnTo>
                        <a:pt x="2317" y="4"/>
                      </a:lnTo>
                      <a:lnTo>
                        <a:pt x="2310" y="4"/>
                      </a:lnTo>
                      <a:lnTo>
                        <a:pt x="2304" y="0"/>
                      </a:lnTo>
                      <a:lnTo>
                        <a:pt x="2307" y="39"/>
                      </a:lnTo>
                      <a:lnTo>
                        <a:pt x="2310" y="75"/>
                      </a:lnTo>
                      <a:lnTo>
                        <a:pt x="2314" y="114"/>
                      </a:lnTo>
                      <a:lnTo>
                        <a:pt x="2314" y="149"/>
                      </a:lnTo>
                      <a:lnTo>
                        <a:pt x="2314" y="188"/>
                      </a:lnTo>
                      <a:lnTo>
                        <a:pt x="2310" y="224"/>
                      </a:lnTo>
                      <a:lnTo>
                        <a:pt x="2307" y="259"/>
                      </a:lnTo>
                      <a:lnTo>
                        <a:pt x="2304" y="298"/>
                      </a:lnTo>
                      <a:lnTo>
                        <a:pt x="2310" y="295"/>
                      </a:lnTo>
                      <a:lnTo>
                        <a:pt x="2317" y="295"/>
                      </a:lnTo>
                      <a:lnTo>
                        <a:pt x="2320" y="259"/>
                      </a:lnTo>
                      <a:lnTo>
                        <a:pt x="2323" y="224"/>
                      </a:lnTo>
                      <a:lnTo>
                        <a:pt x="2323" y="185"/>
                      </a:lnTo>
                      <a:lnTo>
                        <a:pt x="2323" y="149"/>
                      </a:lnTo>
                      <a:close/>
                      <a:moveTo>
                        <a:pt x="7" y="4"/>
                      </a:moveTo>
                      <a:lnTo>
                        <a:pt x="3" y="39"/>
                      </a:lnTo>
                      <a:lnTo>
                        <a:pt x="0" y="75"/>
                      </a:lnTo>
                      <a:lnTo>
                        <a:pt x="0" y="114"/>
                      </a:lnTo>
                      <a:lnTo>
                        <a:pt x="0" y="149"/>
                      </a:lnTo>
                      <a:lnTo>
                        <a:pt x="0" y="185"/>
                      </a:lnTo>
                      <a:lnTo>
                        <a:pt x="0" y="224"/>
                      </a:lnTo>
                      <a:lnTo>
                        <a:pt x="3" y="259"/>
                      </a:lnTo>
                      <a:lnTo>
                        <a:pt x="7" y="295"/>
                      </a:lnTo>
                      <a:lnTo>
                        <a:pt x="13" y="295"/>
                      </a:lnTo>
                      <a:lnTo>
                        <a:pt x="20" y="298"/>
                      </a:lnTo>
                      <a:lnTo>
                        <a:pt x="16" y="259"/>
                      </a:lnTo>
                      <a:lnTo>
                        <a:pt x="13" y="224"/>
                      </a:lnTo>
                      <a:lnTo>
                        <a:pt x="10" y="188"/>
                      </a:lnTo>
                      <a:lnTo>
                        <a:pt x="10" y="149"/>
                      </a:lnTo>
                      <a:lnTo>
                        <a:pt x="10" y="114"/>
                      </a:lnTo>
                      <a:lnTo>
                        <a:pt x="13" y="75"/>
                      </a:lnTo>
                      <a:lnTo>
                        <a:pt x="16" y="39"/>
                      </a:lnTo>
                      <a:lnTo>
                        <a:pt x="20" y="0"/>
                      </a:lnTo>
                      <a:lnTo>
                        <a:pt x="13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F4A5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6" name="Freeform 348"/>
                <p:cNvSpPr>
                  <a:spLocks noEditPoints="1"/>
                </p:cNvSpPr>
                <p:nvPr/>
              </p:nvSpPr>
              <p:spPr bwMode="auto">
                <a:xfrm>
                  <a:off x="1867" y="2608"/>
                  <a:ext cx="2317" cy="298"/>
                </a:xfrm>
                <a:custGeom>
                  <a:avLst/>
                  <a:gdLst>
                    <a:gd name="T0" fmla="*/ 2317 w 2317"/>
                    <a:gd name="T1" fmla="*/ 149 h 298"/>
                    <a:gd name="T2" fmla="*/ 2314 w 2317"/>
                    <a:gd name="T3" fmla="*/ 114 h 298"/>
                    <a:gd name="T4" fmla="*/ 2314 w 2317"/>
                    <a:gd name="T5" fmla="*/ 75 h 298"/>
                    <a:gd name="T6" fmla="*/ 2311 w 2317"/>
                    <a:gd name="T7" fmla="*/ 39 h 298"/>
                    <a:gd name="T8" fmla="*/ 2307 w 2317"/>
                    <a:gd name="T9" fmla="*/ 4 h 298"/>
                    <a:gd name="T10" fmla="*/ 2301 w 2317"/>
                    <a:gd name="T11" fmla="*/ 0 h 298"/>
                    <a:gd name="T12" fmla="*/ 2294 w 2317"/>
                    <a:gd name="T13" fmla="*/ 0 h 298"/>
                    <a:gd name="T14" fmla="*/ 2298 w 2317"/>
                    <a:gd name="T15" fmla="*/ 36 h 298"/>
                    <a:gd name="T16" fmla="*/ 2301 w 2317"/>
                    <a:gd name="T17" fmla="*/ 75 h 298"/>
                    <a:gd name="T18" fmla="*/ 2304 w 2317"/>
                    <a:gd name="T19" fmla="*/ 110 h 298"/>
                    <a:gd name="T20" fmla="*/ 2304 w 2317"/>
                    <a:gd name="T21" fmla="*/ 149 h 298"/>
                    <a:gd name="T22" fmla="*/ 2304 w 2317"/>
                    <a:gd name="T23" fmla="*/ 188 h 298"/>
                    <a:gd name="T24" fmla="*/ 2301 w 2317"/>
                    <a:gd name="T25" fmla="*/ 224 h 298"/>
                    <a:gd name="T26" fmla="*/ 2298 w 2317"/>
                    <a:gd name="T27" fmla="*/ 262 h 298"/>
                    <a:gd name="T28" fmla="*/ 2294 w 2317"/>
                    <a:gd name="T29" fmla="*/ 298 h 298"/>
                    <a:gd name="T30" fmla="*/ 2301 w 2317"/>
                    <a:gd name="T31" fmla="*/ 298 h 298"/>
                    <a:gd name="T32" fmla="*/ 2307 w 2317"/>
                    <a:gd name="T33" fmla="*/ 295 h 298"/>
                    <a:gd name="T34" fmla="*/ 2311 w 2317"/>
                    <a:gd name="T35" fmla="*/ 259 h 298"/>
                    <a:gd name="T36" fmla="*/ 2314 w 2317"/>
                    <a:gd name="T37" fmla="*/ 224 h 298"/>
                    <a:gd name="T38" fmla="*/ 2314 w 2317"/>
                    <a:gd name="T39" fmla="*/ 188 h 298"/>
                    <a:gd name="T40" fmla="*/ 2317 w 2317"/>
                    <a:gd name="T41" fmla="*/ 149 h 298"/>
                    <a:gd name="T42" fmla="*/ 10 w 2317"/>
                    <a:gd name="T43" fmla="*/ 4 h 298"/>
                    <a:gd name="T44" fmla="*/ 7 w 2317"/>
                    <a:gd name="T45" fmla="*/ 39 h 298"/>
                    <a:gd name="T46" fmla="*/ 4 w 2317"/>
                    <a:gd name="T47" fmla="*/ 75 h 298"/>
                    <a:gd name="T48" fmla="*/ 4 w 2317"/>
                    <a:gd name="T49" fmla="*/ 114 h 298"/>
                    <a:gd name="T50" fmla="*/ 0 w 2317"/>
                    <a:gd name="T51" fmla="*/ 149 h 298"/>
                    <a:gd name="T52" fmla="*/ 4 w 2317"/>
                    <a:gd name="T53" fmla="*/ 188 h 298"/>
                    <a:gd name="T54" fmla="*/ 4 w 2317"/>
                    <a:gd name="T55" fmla="*/ 224 h 298"/>
                    <a:gd name="T56" fmla="*/ 7 w 2317"/>
                    <a:gd name="T57" fmla="*/ 259 h 298"/>
                    <a:gd name="T58" fmla="*/ 10 w 2317"/>
                    <a:gd name="T59" fmla="*/ 295 h 298"/>
                    <a:gd name="T60" fmla="*/ 17 w 2317"/>
                    <a:gd name="T61" fmla="*/ 298 h 298"/>
                    <a:gd name="T62" fmla="*/ 23 w 2317"/>
                    <a:gd name="T63" fmla="*/ 298 h 298"/>
                    <a:gd name="T64" fmla="*/ 20 w 2317"/>
                    <a:gd name="T65" fmla="*/ 262 h 298"/>
                    <a:gd name="T66" fmla="*/ 17 w 2317"/>
                    <a:gd name="T67" fmla="*/ 224 h 298"/>
                    <a:gd name="T68" fmla="*/ 13 w 2317"/>
                    <a:gd name="T69" fmla="*/ 188 h 298"/>
                    <a:gd name="T70" fmla="*/ 13 w 2317"/>
                    <a:gd name="T71" fmla="*/ 149 h 298"/>
                    <a:gd name="T72" fmla="*/ 13 w 2317"/>
                    <a:gd name="T73" fmla="*/ 110 h 298"/>
                    <a:gd name="T74" fmla="*/ 17 w 2317"/>
                    <a:gd name="T75" fmla="*/ 75 h 298"/>
                    <a:gd name="T76" fmla="*/ 20 w 2317"/>
                    <a:gd name="T77" fmla="*/ 36 h 298"/>
                    <a:gd name="T78" fmla="*/ 23 w 2317"/>
                    <a:gd name="T79" fmla="*/ 0 h 298"/>
                    <a:gd name="T80" fmla="*/ 17 w 2317"/>
                    <a:gd name="T81" fmla="*/ 0 h 298"/>
                    <a:gd name="T82" fmla="*/ 10 w 2317"/>
                    <a:gd name="T83" fmla="*/ 4 h 29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17" h="298">
                      <a:moveTo>
                        <a:pt x="2317" y="149"/>
                      </a:moveTo>
                      <a:lnTo>
                        <a:pt x="2314" y="114"/>
                      </a:lnTo>
                      <a:lnTo>
                        <a:pt x="2314" y="75"/>
                      </a:lnTo>
                      <a:lnTo>
                        <a:pt x="2311" y="39"/>
                      </a:lnTo>
                      <a:lnTo>
                        <a:pt x="2307" y="4"/>
                      </a:lnTo>
                      <a:lnTo>
                        <a:pt x="2301" y="0"/>
                      </a:lnTo>
                      <a:lnTo>
                        <a:pt x="2294" y="0"/>
                      </a:lnTo>
                      <a:lnTo>
                        <a:pt x="2298" y="36"/>
                      </a:lnTo>
                      <a:lnTo>
                        <a:pt x="2301" y="75"/>
                      </a:lnTo>
                      <a:lnTo>
                        <a:pt x="2304" y="110"/>
                      </a:lnTo>
                      <a:lnTo>
                        <a:pt x="2304" y="149"/>
                      </a:lnTo>
                      <a:lnTo>
                        <a:pt x="2304" y="188"/>
                      </a:lnTo>
                      <a:lnTo>
                        <a:pt x="2301" y="224"/>
                      </a:lnTo>
                      <a:lnTo>
                        <a:pt x="2298" y="262"/>
                      </a:lnTo>
                      <a:lnTo>
                        <a:pt x="2294" y="298"/>
                      </a:lnTo>
                      <a:lnTo>
                        <a:pt x="2301" y="298"/>
                      </a:lnTo>
                      <a:lnTo>
                        <a:pt x="2307" y="295"/>
                      </a:lnTo>
                      <a:lnTo>
                        <a:pt x="2311" y="259"/>
                      </a:lnTo>
                      <a:lnTo>
                        <a:pt x="2314" y="224"/>
                      </a:lnTo>
                      <a:lnTo>
                        <a:pt x="2314" y="188"/>
                      </a:lnTo>
                      <a:lnTo>
                        <a:pt x="2317" y="149"/>
                      </a:lnTo>
                      <a:close/>
                      <a:moveTo>
                        <a:pt x="10" y="4"/>
                      </a:moveTo>
                      <a:lnTo>
                        <a:pt x="7" y="39"/>
                      </a:lnTo>
                      <a:lnTo>
                        <a:pt x="4" y="75"/>
                      </a:lnTo>
                      <a:lnTo>
                        <a:pt x="4" y="114"/>
                      </a:lnTo>
                      <a:lnTo>
                        <a:pt x="0" y="149"/>
                      </a:lnTo>
                      <a:lnTo>
                        <a:pt x="4" y="188"/>
                      </a:lnTo>
                      <a:lnTo>
                        <a:pt x="4" y="224"/>
                      </a:lnTo>
                      <a:lnTo>
                        <a:pt x="7" y="259"/>
                      </a:lnTo>
                      <a:lnTo>
                        <a:pt x="10" y="295"/>
                      </a:lnTo>
                      <a:lnTo>
                        <a:pt x="17" y="298"/>
                      </a:lnTo>
                      <a:lnTo>
                        <a:pt x="23" y="298"/>
                      </a:lnTo>
                      <a:lnTo>
                        <a:pt x="20" y="262"/>
                      </a:lnTo>
                      <a:lnTo>
                        <a:pt x="17" y="224"/>
                      </a:lnTo>
                      <a:lnTo>
                        <a:pt x="13" y="188"/>
                      </a:lnTo>
                      <a:lnTo>
                        <a:pt x="13" y="149"/>
                      </a:lnTo>
                      <a:lnTo>
                        <a:pt x="13" y="110"/>
                      </a:lnTo>
                      <a:lnTo>
                        <a:pt x="17" y="75"/>
                      </a:lnTo>
                      <a:lnTo>
                        <a:pt x="20" y="3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F4A5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7" name="Freeform 349"/>
                <p:cNvSpPr>
                  <a:spLocks noEditPoints="1"/>
                </p:cNvSpPr>
                <p:nvPr/>
              </p:nvSpPr>
              <p:spPr bwMode="auto">
                <a:xfrm>
                  <a:off x="1874" y="2608"/>
                  <a:ext cx="2304" cy="298"/>
                </a:xfrm>
                <a:custGeom>
                  <a:avLst/>
                  <a:gdLst>
                    <a:gd name="T0" fmla="*/ 2304 w 2304"/>
                    <a:gd name="T1" fmla="*/ 149 h 298"/>
                    <a:gd name="T2" fmla="*/ 2304 w 2304"/>
                    <a:gd name="T3" fmla="*/ 114 h 298"/>
                    <a:gd name="T4" fmla="*/ 2300 w 2304"/>
                    <a:gd name="T5" fmla="*/ 75 h 298"/>
                    <a:gd name="T6" fmla="*/ 2297 w 2304"/>
                    <a:gd name="T7" fmla="*/ 39 h 298"/>
                    <a:gd name="T8" fmla="*/ 2294 w 2304"/>
                    <a:gd name="T9" fmla="*/ 0 h 298"/>
                    <a:gd name="T10" fmla="*/ 2287 w 2304"/>
                    <a:gd name="T11" fmla="*/ 0 h 298"/>
                    <a:gd name="T12" fmla="*/ 2281 w 2304"/>
                    <a:gd name="T13" fmla="*/ 0 h 298"/>
                    <a:gd name="T14" fmla="*/ 2287 w 2304"/>
                    <a:gd name="T15" fmla="*/ 36 h 298"/>
                    <a:gd name="T16" fmla="*/ 2287 w 2304"/>
                    <a:gd name="T17" fmla="*/ 75 h 298"/>
                    <a:gd name="T18" fmla="*/ 2291 w 2304"/>
                    <a:gd name="T19" fmla="*/ 110 h 298"/>
                    <a:gd name="T20" fmla="*/ 2291 w 2304"/>
                    <a:gd name="T21" fmla="*/ 149 h 298"/>
                    <a:gd name="T22" fmla="*/ 2291 w 2304"/>
                    <a:gd name="T23" fmla="*/ 188 h 298"/>
                    <a:gd name="T24" fmla="*/ 2287 w 2304"/>
                    <a:gd name="T25" fmla="*/ 224 h 298"/>
                    <a:gd name="T26" fmla="*/ 2287 w 2304"/>
                    <a:gd name="T27" fmla="*/ 262 h 298"/>
                    <a:gd name="T28" fmla="*/ 2281 w 2304"/>
                    <a:gd name="T29" fmla="*/ 298 h 298"/>
                    <a:gd name="T30" fmla="*/ 2287 w 2304"/>
                    <a:gd name="T31" fmla="*/ 298 h 298"/>
                    <a:gd name="T32" fmla="*/ 2294 w 2304"/>
                    <a:gd name="T33" fmla="*/ 298 h 298"/>
                    <a:gd name="T34" fmla="*/ 2297 w 2304"/>
                    <a:gd name="T35" fmla="*/ 259 h 298"/>
                    <a:gd name="T36" fmla="*/ 2300 w 2304"/>
                    <a:gd name="T37" fmla="*/ 224 h 298"/>
                    <a:gd name="T38" fmla="*/ 2304 w 2304"/>
                    <a:gd name="T39" fmla="*/ 188 h 298"/>
                    <a:gd name="T40" fmla="*/ 2304 w 2304"/>
                    <a:gd name="T41" fmla="*/ 149 h 298"/>
                    <a:gd name="T42" fmla="*/ 10 w 2304"/>
                    <a:gd name="T43" fmla="*/ 0 h 298"/>
                    <a:gd name="T44" fmla="*/ 6 w 2304"/>
                    <a:gd name="T45" fmla="*/ 39 h 298"/>
                    <a:gd name="T46" fmla="*/ 3 w 2304"/>
                    <a:gd name="T47" fmla="*/ 75 h 298"/>
                    <a:gd name="T48" fmla="*/ 0 w 2304"/>
                    <a:gd name="T49" fmla="*/ 114 h 298"/>
                    <a:gd name="T50" fmla="*/ 0 w 2304"/>
                    <a:gd name="T51" fmla="*/ 149 h 298"/>
                    <a:gd name="T52" fmla="*/ 0 w 2304"/>
                    <a:gd name="T53" fmla="*/ 188 h 298"/>
                    <a:gd name="T54" fmla="*/ 3 w 2304"/>
                    <a:gd name="T55" fmla="*/ 224 h 298"/>
                    <a:gd name="T56" fmla="*/ 6 w 2304"/>
                    <a:gd name="T57" fmla="*/ 259 h 298"/>
                    <a:gd name="T58" fmla="*/ 10 w 2304"/>
                    <a:gd name="T59" fmla="*/ 298 h 298"/>
                    <a:gd name="T60" fmla="*/ 16 w 2304"/>
                    <a:gd name="T61" fmla="*/ 298 h 298"/>
                    <a:gd name="T62" fmla="*/ 23 w 2304"/>
                    <a:gd name="T63" fmla="*/ 298 h 298"/>
                    <a:gd name="T64" fmla="*/ 19 w 2304"/>
                    <a:gd name="T65" fmla="*/ 262 h 298"/>
                    <a:gd name="T66" fmla="*/ 16 w 2304"/>
                    <a:gd name="T67" fmla="*/ 224 h 298"/>
                    <a:gd name="T68" fmla="*/ 13 w 2304"/>
                    <a:gd name="T69" fmla="*/ 188 h 298"/>
                    <a:gd name="T70" fmla="*/ 13 w 2304"/>
                    <a:gd name="T71" fmla="*/ 149 h 298"/>
                    <a:gd name="T72" fmla="*/ 13 w 2304"/>
                    <a:gd name="T73" fmla="*/ 110 h 298"/>
                    <a:gd name="T74" fmla="*/ 16 w 2304"/>
                    <a:gd name="T75" fmla="*/ 75 h 298"/>
                    <a:gd name="T76" fmla="*/ 19 w 2304"/>
                    <a:gd name="T77" fmla="*/ 36 h 298"/>
                    <a:gd name="T78" fmla="*/ 23 w 2304"/>
                    <a:gd name="T79" fmla="*/ 0 h 298"/>
                    <a:gd name="T80" fmla="*/ 16 w 2304"/>
                    <a:gd name="T81" fmla="*/ 0 h 298"/>
                    <a:gd name="T82" fmla="*/ 10 w 2304"/>
                    <a:gd name="T83" fmla="*/ 0 h 29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304" h="298">
                      <a:moveTo>
                        <a:pt x="2304" y="149"/>
                      </a:moveTo>
                      <a:lnTo>
                        <a:pt x="2304" y="114"/>
                      </a:lnTo>
                      <a:lnTo>
                        <a:pt x="2300" y="75"/>
                      </a:lnTo>
                      <a:lnTo>
                        <a:pt x="2297" y="39"/>
                      </a:lnTo>
                      <a:lnTo>
                        <a:pt x="2294" y="0"/>
                      </a:lnTo>
                      <a:lnTo>
                        <a:pt x="2287" y="0"/>
                      </a:lnTo>
                      <a:lnTo>
                        <a:pt x="2281" y="0"/>
                      </a:lnTo>
                      <a:lnTo>
                        <a:pt x="2287" y="36"/>
                      </a:lnTo>
                      <a:lnTo>
                        <a:pt x="2287" y="75"/>
                      </a:lnTo>
                      <a:lnTo>
                        <a:pt x="2291" y="110"/>
                      </a:lnTo>
                      <a:lnTo>
                        <a:pt x="2291" y="149"/>
                      </a:lnTo>
                      <a:lnTo>
                        <a:pt x="2291" y="188"/>
                      </a:lnTo>
                      <a:lnTo>
                        <a:pt x="2287" y="224"/>
                      </a:lnTo>
                      <a:lnTo>
                        <a:pt x="2287" y="262"/>
                      </a:lnTo>
                      <a:lnTo>
                        <a:pt x="2281" y="298"/>
                      </a:lnTo>
                      <a:lnTo>
                        <a:pt x="2287" y="298"/>
                      </a:lnTo>
                      <a:lnTo>
                        <a:pt x="2294" y="298"/>
                      </a:lnTo>
                      <a:lnTo>
                        <a:pt x="2297" y="259"/>
                      </a:lnTo>
                      <a:lnTo>
                        <a:pt x="2300" y="224"/>
                      </a:lnTo>
                      <a:lnTo>
                        <a:pt x="2304" y="188"/>
                      </a:lnTo>
                      <a:lnTo>
                        <a:pt x="2304" y="149"/>
                      </a:lnTo>
                      <a:close/>
                      <a:moveTo>
                        <a:pt x="10" y="0"/>
                      </a:moveTo>
                      <a:lnTo>
                        <a:pt x="6" y="39"/>
                      </a:lnTo>
                      <a:lnTo>
                        <a:pt x="3" y="75"/>
                      </a:lnTo>
                      <a:lnTo>
                        <a:pt x="0" y="114"/>
                      </a:lnTo>
                      <a:lnTo>
                        <a:pt x="0" y="149"/>
                      </a:lnTo>
                      <a:lnTo>
                        <a:pt x="0" y="188"/>
                      </a:lnTo>
                      <a:lnTo>
                        <a:pt x="3" y="224"/>
                      </a:lnTo>
                      <a:lnTo>
                        <a:pt x="6" y="259"/>
                      </a:lnTo>
                      <a:lnTo>
                        <a:pt x="10" y="298"/>
                      </a:lnTo>
                      <a:lnTo>
                        <a:pt x="16" y="298"/>
                      </a:lnTo>
                      <a:lnTo>
                        <a:pt x="23" y="298"/>
                      </a:lnTo>
                      <a:lnTo>
                        <a:pt x="19" y="262"/>
                      </a:lnTo>
                      <a:lnTo>
                        <a:pt x="16" y="224"/>
                      </a:lnTo>
                      <a:lnTo>
                        <a:pt x="13" y="188"/>
                      </a:lnTo>
                      <a:lnTo>
                        <a:pt x="13" y="149"/>
                      </a:lnTo>
                      <a:lnTo>
                        <a:pt x="13" y="110"/>
                      </a:lnTo>
                      <a:lnTo>
                        <a:pt x="16" y="75"/>
                      </a:lnTo>
                      <a:lnTo>
                        <a:pt x="19" y="36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4A4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8" name="Freeform 350"/>
                <p:cNvSpPr>
                  <a:spLocks noEditPoints="1"/>
                </p:cNvSpPr>
                <p:nvPr/>
              </p:nvSpPr>
              <p:spPr bwMode="auto">
                <a:xfrm>
                  <a:off x="1880" y="2605"/>
                  <a:ext cx="2291" cy="304"/>
                </a:xfrm>
                <a:custGeom>
                  <a:avLst/>
                  <a:gdLst>
                    <a:gd name="T0" fmla="*/ 2291 w 2291"/>
                    <a:gd name="T1" fmla="*/ 152 h 304"/>
                    <a:gd name="T2" fmla="*/ 2291 w 2291"/>
                    <a:gd name="T3" fmla="*/ 113 h 304"/>
                    <a:gd name="T4" fmla="*/ 2288 w 2291"/>
                    <a:gd name="T5" fmla="*/ 78 h 304"/>
                    <a:gd name="T6" fmla="*/ 2285 w 2291"/>
                    <a:gd name="T7" fmla="*/ 39 h 304"/>
                    <a:gd name="T8" fmla="*/ 2281 w 2291"/>
                    <a:gd name="T9" fmla="*/ 3 h 304"/>
                    <a:gd name="T10" fmla="*/ 2269 w 2291"/>
                    <a:gd name="T11" fmla="*/ 0 h 304"/>
                    <a:gd name="T12" fmla="*/ 2275 w 2291"/>
                    <a:gd name="T13" fmla="*/ 39 h 304"/>
                    <a:gd name="T14" fmla="*/ 2278 w 2291"/>
                    <a:gd name="T15" fmla="*/ 78 h 304"/>
                    <a:gd name="T16" fmla="*/ 2278 w 2291"/>
                    <a:gd name="T17" fmla="*/ 113 h 304"/>
                    <a:gd name="T18" fmla="*/ 2278 w 2291"/>
                    <a:gd name="T19" fmla="*/ 152 h 304"/>
                    <a:gd name="T20" fmla="*/ 2278 w 2291"/>
                    <a:gd name="T21" fmla="*/ 191 h 304"/>
                    <a:gd name="T22" fmla="*/ 2278 w 2291"/>
                    <a:gd name="T23" fmla="*/ 230 h 304"/>
                    <a:gd name="T24" fmla="*/ 2275 w 2291"/>
                    <a:gd name="T25" fmla="*/ 265 h 304"/>
                    <a:gd name="T26" fmla="*/ 2269 w 2291"/>
                    <a:gd name="T27" fmla="*/ 304 h 304"/>
                    <a:gd name="T28" fmla="*/ 2281 w 2291"/>
                    <a:gd name="T29" fmla="*/ 301 h 304"/>
                    <a:gd name="T30" fmla="*/ 2285 w 2291"/>
                    <a:gd name="T31" fmla="*/ 265 h 304"/>
                    <a:gd name="T32" fmla="*/ 2288 w 2291"/>
                    <a:gd name="T33" fmla="*/ 227 h 304"/>
                    <a:gd name="T34" fmla="*/ 2291 w 2291"/>
                    <a:gd name="T35" fmla="*/ 191 h 304"/>
                    <a:gd name="T36" fmla="*/ 2291 w 2291"/>
                    <a:gd name="T37" fmla="*/ 152 h 304"/>
                    <a:gd name="T38" fmla="*/ 10 w 2291"/>
                    <a:gd name="T39" fmla="*/ 3 h 304"/>
                    <a:gd name="T40" fmla="*/ 7 w 2291"/>
                    <a:gd name="T41" fmla="*/ 39 h 304"/>
                    <a:gd name="T42" fmla="*/ 4 w 2291"/>
                    <a:gd name="T43" fmla="*/ 78 h 304"/>
                    <a:gd name="T44" fmla="*/ 0 w 2291"/>
                    <a:gd name="T45" fmla="*/ 113 h 304"/>
                    <a:gd name="T46" fmla="*/ 0 w 2291"/>
                    <a:gd name="T47" fmla="*/ 152 h 304"/>
                    <a:gd name="T48" fmla="*/ 0 w 2291"/>
                    <a:gd name="T49" fmla="*/ 191 h 304"/>
                    <a:gd name="T50" fmla="*/ 4 w 2291"/>
                    <a:gd name="T51" fmla="*/ 227 h 304"/>
                    <a:gd name="T52" fmla="*/ 7 w 2291"/>
                    <a:gd name="T53" fmla="*/ 265 h 304"/>
                    <a:gd name="T54" fmla="*/ 10 w 2291"/>
                    <a:gd name="T55" fmla="*/ 301 h 304"/>
                    <a:gd name="T56" fmla="*/ 23 w 2291"/>
                    <a:gd name="T57" fmla="*/ 304 h 304"/>
                    <a:gd name="T58" fmla="*/ 17 w 2291"/>
                    <a:gd name="T59" fmla="*/ 265 h 304"/>
                    <a:gd name="T60" fmla="*/ 13 w 2291"/>
                    <a:gd name="T61" fmla="*/ 230 h 304"/>
                    <a:gd name="T62" fmla="*/ 13 w 2291"/>
                    <a:gd name="T63" fmla="*/ 191 h 304"/>
                    <a:gd name="T64" fmla="*/ 13 w 2291"/>
                    <a:gd name="T65" fmla="*/ 152 h 304"/>
                    <a:gd name="T66" fmla="*/ 13 w 2291"/>
                    <a:gd name="T67" fmla="*/ 113 h 304"/>
                    <a:gd name="T68" fmla="*/ 13 w 2291"/>
                    <a:gd name="T69" fmla="*/ 78 h 304"/>
                    <a:gd name="T70" fmla="*/ 17 w 2291"/>
                    <a:gd name="T71" fmla="*/ 39 h 304"/>
                    <a:gd name="T72" fmla="*/ 23 w 2291"/>
                    <a:gd name="T73" fmla="*/ 0 h 304"/>
                    <a:gd name="T74" fmla="*/ 10 w 2291"/>
                    <a:gd name="T75" fmla="*/ 3 h 3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91" h="304">
                      <a:moveTo>
                        <a:pt x="2291" y="152"/>
                      </a:moveTo>
                      <a:lnTo>
                        <a:pt x="2291" y="113"/>
                      </a:lnTo>
                      <a:lnTo>
                        <a:pt x="2288" y="78"/>
                      </a:lnTo>
                      <a:lnTo>
                        <a:pt x="2285" y="39"/>
                      </a:lnTo>
                      <a:lnTo>
                        <a:pt x="2281" y="3"/>
                      </a:lnTo>
                      <a:lnTo>
                        <a:pt x="2269" y="0"/>
                      </a:lnTo>
                      <a:lnTo>
                        <a:pt x="2275" y="39"/>
                      </a:lnTo>
                      <a:lnTo>
                        <a:pt x="2278" y="78"/>
                      </a:lnTo>
                      <a:lnTo>
                        <a:pt x="2278" y="113"/>
                      </a:lnTo>
                      <a:lnTo>
                        <a:pt x="2278" y="152"/>
                      </a:lnTo>
                      <a:lnTo>
                        <a:pt x="2278" y="191"/>
                      </a:lnTo>
                      <a:lnTo>
                        <a:pt x="2278" y="230"/>
                      </a:lnTo>
                      <a:lnTo>
                        <a:pt x="2275" y="265"/>
                      </a:lnTo>
                      <a:lnTo>
                        <a:pt x="2269" y="304"/>
                      </a:lnTo>
                      <a:lnTo>
                        <a:pt x="2281" y="301"/>
                      </a:lnTo>
                      <a:lnTo>
                        <a:pt x="2285" y="265"/>
                      </a:lnTo>
                      <a:lnTo>
                        <a:pt x="2288" y="227"/>
                      </a:lnTo>
                      <a:lnTo>
                        <a:pt x="2291" y="191"/>
                      </a:lnTo>
                      <a:lnTo>
                        <a:pt x="2291" y="152"/>
                      </a:lnTo>
                      <a:close/>
                      <a:moveTo>
                        <a:pt x="10" y="3"/>
                      </a:moveTo>
                      <a:lnTo>
                        <a:pt x="7" y="39"/>
                      </a:lnTo>
                      <a:lnTo>
                        <a:pt x="4" y="78"/>
                      </a:lnTo>
                      <a:lnTo>
                        <a:pt x="0" y="113"/>
                      </a:lnTo>
                      <a:lnTo>
                        <a:pt x="0" y="152"/>
                      </a:lnTo>
                      <a:lnTo>
                        <a:pt x="0" y="191"/>
                      </a:lnTo>
                      <a:lnTo>
                        <a:pt x="4" y="227"/>
                      </a:lnTo>
                      <a:lnTo>
                        <a:pt x="7" y="265"/>
                      </a:lnTo>
                      <a:lnTo>
                        <a:pt x="10" y="301"/>
                      </a:lnTo>
                      <a:lnTo>
                        <a:pt x="23" y="304"/>
                      </a:lnTo>
                      <a:lnTo>
                        <a:pt x="17" y="265"/>
                      </a:lnTo>
                      <a:lnTo>
                        <a:pt x="13" y="230"/>
                      </a:lnTo>
                      <a:lnTo>
                        <a:pt x="13" y="191"/>
                      </a:lnTo>
                      <a:lnTo>
                        <a:pt x="13" y="152"/>
                      </a:lnTo>
                      <a:lnTo>
                        <a:pt x="13" y="113"/>
                      </a:lnTo>
                      <a:lnTo>
                        <a:pt x="13" y="78"/>
                      </a:lnTo>
                      <a:lnTo>
                        <a:pt x="17" y="39"/>
                      </a:lnTo>
                      <a:lnTo>
                        <a:pt x="23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4A3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29" name="Freeform 351"/>
                <p:cNvSpPr>
                  <a:spLocks noEditPoints="1"/>
                </p:cNvSpPr>
                <p:nvPr/>
              </p:nvSpPr>
              <p:spPr bwMode="auto">
                <a:xfrm>
                  <a:off x="1887" y="2605"/>
                  <a:ext cx="2278" cy="304"/>
                </a:xfrm>
                <a:custGeom>
                  <a:avLst/>
                  <a:gdLst>
                    <a:gd name="T0" fmla="*/ 2278 w 2278"/>
                    <a:gd name="T1" fmla="*/ 152 h 304"/>
                    <a:gd name="T2" fmla="*/ 2278 w 2278"/>
                    <a:gd name="T3" fmla="*/ 113 h 304"/>
                    <a:gd name="T4" fmla="*/ 2274 w 2278"/>
                    <a:gd name="T5" fmla="*/ 78 h 304"/>
                    <a:gd name="T6" fmla="*/ 2274 w 2278"/>
                    <a:gd name="T7" fmla="*/ 39 h 304"/>
                    <a:gd name="T8" fmla="*/ 2268 w 2278"/>
                    <a:gd name="T9" fmla="*/ 3 h 304"/>
                    <a:gd name="T10" fmla="*/ 2262 w 2278"/>
                    <a:gd name="T11" fmla="*/ 0 h 304"/>
                    <a:gd name="T12" fmla="*/ 2255 w 2278"/>
                    <a:gd name="T13" fmla="*/ 0 h 304"/>
                    <a:gd name="T14" fmla="*/ 2262 w 2278"/>
                    <a:gd name="T15" fmla="*/ 39 h 304"/>
                    <a:gd name="T16" fmla="*/ 2265 w 2278"/>
                    <a:gd name="T17" fmla="*/ 75 h 304"/>
                    <a:gd name="T18" fmla="*/ 2265 w 2278"/>
                    <a:gd name="T19" fmla="*/ 113 h 304"/>
                    <a:gd name="T20" fmla="*/ 2268 w 2278"/>
                    <a:gd name="T21" fmla="*/ 152 h 304"/>
                    <a:gd name="T22" fmla="*/ 2265 w 2278"/>
                    <a:gd name="T23" fmla="*/ 191 h 304"/>
                    <a:gd name="T24" fmla="*/ 2265 w 2278"/>
                    <a:gd name="T25" fmla="*/ 230 h 304"/>
                    <a:gd name="T26" fmla="*/ 2262 w 2278"/>
                    <a:gd name="T27" fmla="*/ 269 h 304"/>
                    <a:gd name="T28" fmla="*/ 2255 w 2278"/>
                    <a:gd name="T29" fmla="*/ 304 h 304"/>
                    <a:gd name="T30" fmla="*/ 2262 w 2278"/>
                    <a:gd name="T31" fmla="*/ 304 h 304"/>
                    <a:gd name="T32" fmla="*/ 2268 w 2278"/>
                    <a:gd name="T33" fmla="*/ 301 h 304"/>
                    <a:gd name="T34" fmla="*/ 2274 w 2278"/>
                    <a:gd name="T35" fmla="*/ 265 h 304"/>
                    <a:gd name="T36" fmla="*/ 2274 w 2278"/>
                    <a:gd name="T37" fmla="*/ 227 h 304"/>
                    <a:gd name="T38" fmla="*/ 2278 w 2278"/>
                    <a:gd name="T39" fmla="*/ 191 h 304"/>
                    <a:gd name="T40" fmla="*/ 2278 w 2278"/>
                    <a:gd name="T41" fmla="*/ 152 h 304"/>
                    <a:gd name="T42" fmla="*/ 10 w 2278"/>
                    <a:gd name="T43" fmla="*/ 3 h 304"/>
                    <a:gd name="T44" fmla="*/ 6 w 2278"/>
                    <a:gd name="T45" fmla="*/ 39 h 304"/>
                    <a:gd name="T46" fmla="*/ 3 w 2278"/>
                    <a:gd name="T47" fmla="*/ 78 h 304"/>
                    <a:gd name="T48" fmla="*/ 0 w 2278"/>
                    <a:gd name="T49" fmla="*/ 113 h 304"/>
                    <a:gd name="T50" fmla="*/ 0 w 2278"/>
                    <a:gd name="T51" fmla="*/ 152 h 304"/>
                    <a:gd name="T52" fmla="*/ 0 w 2278"/>
                    <a:gd name="T53" fmla="*/ 191 h 304"/>
                    <a:gd name="T54" fmla="*/ 3 w 2278"/>
                    <a:gd name="T55" fmla="*/ 227 h 304"/>
                    <a:gd name="T56" fmla="*/ 6 w 2278"/>
                    <a:gd name="T57" fmla="*/ 265 h 304"/>
                    <a:gd name="T58" fmla="*/ 10 w 2278"/>
                    <a:gd name="T59" fmla="*/ 301 h 304"/>
                    <a:gd name="T60" fmla="*/ 16 w 2278"/>
                    <a:gd name="T61" fmla="*/ 304 h 304"/>
                    <a:gd name="T62" fmla="*/ 22 w 2278"/>
                    <a:gd name="T63" fmla="*/ 304 h 304"/>
                    <a:gd name="T64" fmla="*/ 16 w 2278"/>
                    <a:gd name="T65" fmla="*/ 269 h 304"/>
                    <a:gd name="T66" fmla="*/ 13 w 2278"/>
                    <a:gd name="T67" fmla="*/ 230 h 304"/>
                    <a:gd name="T68" fmla="*/ 13 w 2278"/>
                    <a:gd name="T69" fmla="*/ 191 h 304"/>
                    <a:gd name="T70" fmla="*/ 10 w 2278"/>
                    <a:gd name="T71" fmla="*/ 152 h 304"/>
                    <a:gd name="T72" fmla="*/ 13 w 2278"/>
                    <a:gd name="T73" fmla="*/ 113 h 304"/>
                    <a:gd name="T74" fmla="*/ 13 w 2278"/>
                    <a:gd name="T75" fmla="*/ 75 h 304"/>
                    <a:gd name="T76" fmla="*/ 16 w 2278"/>
                    <a:gd name="T77" fmla="*/ 39 h 304"/>
                    <a:gd name="T78" fmla="*/ 22 w 2278"/>
                    <a:gd name="T79" fmla="*/ 0 h 304"/>
                    <a:gd name="T80" fmla="*/ 16 w 2278"/>
                    <a:gd name="T81" fmla="*/ 0 h 304"/>
                    <a:gd name="T82" fmla="*/ 10 w 2278"/>
                    <a:gd name="T83" fmla="*/ 3 h 30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278" h="304">
                      <a:moveTo>
                        <a:pt x="2278" y="152"/>
                      </a:moveTo>
                      <a:lnTo>
                        <a:pt x="2278" y="113"/>
                      </a:lnTo>
                      <a:lnTo>
                        <a:pt x="2274" y="78"/>
                      </a:lnTo>
                      <a:lnTo>
                        <a:pt x="2274" y="39"/>
                      </a:lnTo>
                      <a:lnTo>
                        <a:pt x="2268" y="3"/>
                      </a:lnTo>
                      <a:lnTo>
                        <a:pt x="2262" y="0"/>
                      </a:lnTo>
                      <a:lnTo>
                        <a:pt x="2255" y="0"/>
                      </a:lnTo>
                      <a:lnTo>
                        <a:pt x="2262" y="39"/>
                      </a:lnTo>
                      <a:lnTo>
                        <a:pt x="2265" y="75"/>
                      </a:lnTo>
                      <a:lnTo>
                        <a:pt x="2265" y="113"/>
                      </a:lnTo>
                      <a:lnTo>
                        <a:pt x="2268" y="152"/>
                      </a:lnTo>
                      <a:lnTo>
                        <a:pt x="2265" y="191"/>
                      </a:lnTo>
                      <a:lnTo>
                        <a:pt x="2265" y="230"/>
                      </a:lnTo>
                      <a:lnTo>
                        <a:pt x="2262" y="269"/>
                      </a:lnTo>
                      <a:lnTo>
                        <a:pt x="2255" y="304"/>
                      </a:lnTo>
                      <a:lnTo>
                        <a:pt x="2262" y="304"/>
                      </a:lnTo>
                      <a:lnTo>
                        <a:pt x="2268" y="301"/>
                      </a:lnTo>
                      <a:lnTo>
                        <a:pt x="2274" y="265"/>
                      </a:lnTo>
                      <a:lnTo>
                        <a:pt x="2274" y="227"/>
                      </a:lnTo>
                      <a:lnTo>
                        <a:pt x="2278" y="191"/>
                      </a:lnTo>
                      <a:lnTo>
                        <a:pt x="2278" y="152"/>
                      </a:lnTo>
                      <a:close/>
                      <a:moveTo>
                        <a:pt x="10" y="3"/>
                      </a:moveTo>
                      <a:lnTo>
                        <a:pt x="6" y="39"/>
                      </a:lnTo>
                      <a:lnTo>
                        <a:pt x="3" y="78"/>
                      </a:lnTo>
                      <a:lnTo>
                        <a:pt x="0" y="113"/>
                      </a:lnTo>
                      <a:lnTo>
                        <a:pt x="0" y="152"/>
                      </a:lnTo>
                      <a:lnTo>
                        <a:pt x="0" y="191"/>
                      </a:lnTo>
                      <a:lnTo>
                        <a:pt x="3" y="227"/>
                      </a:lnTo>
                      <a:lnTo>
                        <a:pt x="6" y="265"/>
                      </a:lnTo>
                      <a:lnTo>
                        <a:pt x="10" y="301"/>
                      </a:lnTo>
                      <a:lnTo>
                        <a:pt x="16" y="304"/>
                      </a:lnTo>
                      <a:lnTo>
                        <a:pt x="22" y="304"/>
                      </a:lnTo>
                      <a:lnTo>
                        <a:pt x="16" y="269"/>
                      </a:lnTo>
                      <a:lnTo>
                        <a:pt x="13" y="230"/>
                      </a:lnTo>
                      <a:lnTo>
                        <a:pt x="13" y="191"/>
                      </a:lnTo>
                      <a:lnTo>
                        <a:pt x="10" y="152"/>
                      </a:lnTo>
                      <a:lnTo>
                        <a:pt x="13" y="113"/>
                      </a:lnTo>
                      <a:lnTo>
                        <a:pt x="13" y="75"/>
                      </a:lnTo>
                      <a:lnTo>
                        <a:pt x="16" y="39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4A2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0" name="Freeform 352"/>
                <p:cNvSpPr>
                  <a:spLocks noEditPoints="1"/>
                </p:cNvSpPr>
                <p:nvPr/>
              </p:nvSpPr>
              <p:spPr bwMode="auto">
                <a:xfrm>
                  <a:off x="1893" y="2605"/>
                  <a:ext cx="2265" cy="304"/>
                </a:xfrm>
                <a:custGeom>
                  <a:avLst/>
                  <a:gdLst>
                    <a:gd name="T0" fmla="*/ 2265 w 2265"/>
                    <a:gd name="T1" fmla="*/ 152 h 304"/>
                    <a:gd name="T2" fmla="*/ 2265 w 2265"/>
                    <a:gd name="T3" fmla="*/ 113 h 304"/>
                    <a:gd name="T4" fmla="*/ 2265 w 2265"/>
                    <a:gd name="T5" fmla="*/ 78 h 304"/>
                    <a:gd name="T6" fmla="*/ 2262 w 2265"/>
                    <a:gd name="T7" fmla="*/ 39 h 304"/>
                    <a:gd name="T8" fmla="*/ 2256 w 2265"/>
                    <a:gd name="T9" fmla="*/ 0 h 304"/>
                    <a:gd name="T10" fmla="*/ 2246 w 2265"/>
                    <a:gd name="T11" fmla="*/ 0 h 304"/>
                    <a:gd name="T12" fmla="*/ 2249 w 2265"/>
                    <a:gd name="T13" fmla="*/ 36 h 304"/>
                    <a:gd name="T14" fmla="*/ 2252 w 2265"/>
                    <a:gd name="T15" fmla="*/ 75 h 304"/>
                    <a:gd name="T16" fmla="*/ 2256 w 2265"/>
                    <a:gd name="T17" fmla="*/ 113 h 304"/>
                    <a:gd name="T18" fmla="*/ 2256 w 2265"/>
                    <a:gd name="T19" fmla="*/ 152 h 304"/>
                    <a:gd name="T20" fmla="*/ 2256 w 2265"/>
                    <a:gd name="T21" fmla="*/ 191 h 304"/>
                    <a:gd name="T22" fmla="*/ 2252 w 2265"/>
                    <a:gd name="T23" fmla="*/ 230 h 304"/>
                    <a:gd name="T24" fmla="*/ 2249 w 2265"/>
                    <a:gd name="T25" fmla="*/ 269 h 304"/>
                    <a:gd name="T26" fmla="*/ 2246 w 2265"/>
                    <a:gd name="T27" fmla="*/ 304 h 304"/>
                    <a:gd name="T28" fmla="*/ 2256 w 2265"/>
                    <a:gd name="T29" fmla="*/ 304 h 304"/>
                    <a:gd name="T30" fmla="*/ 2262 w 2265"/>
                    <a:gd name="T31" fmla="*/ 265 h 304"/>
                    <a:gd name="T32" fmla="*/ 2265 w 2265"/>
                    <a:gd name="T33" fmla="*/ 230 h 304"/>
                    <a:gd name="T34" fmla="*/ 2265 w 2265"/>
                    <a:gd name="T35" fmla="*/ 191 h 304"/>
                    <a:gd name="T36" fmla="*/ 2265 w 2265"/>
                    <a:gd name="T37" fmla="*/ 152 h 304"/>
                    <a:gd name="T38" fmla="*/ 10 w 2265"/>
                    <a:gd name="T39" fmla="*/ 0 h 304"/>
                    <a:gd name="T40" fmla="*/ 4 w 2265"/>
                    <a:gd name="T41" fmla="*/ 39 h 304"/>
                    <a:gd name="T42" fmla="*/ 0 w 2265"/>
                    <a:gd name="T43" fmla="*/ 78 h 304"/>
                    <a:gd name="T44" fmla="*/ 0 w 2265"/>
                    <a:gd name="T45" fmla="*/ 113 h 304"/>
                    <a:gd name="T46" fmla="*/ 0 w 2265"/>
                    <a:gd name="T47" fmla="*/ 152 h 304"/>
                    <a:gd name="T48" fmla="*/ 0 w 2265"/>
                    <a:gd name="T49" fmla="*/ 191 h 304"/>
                    <a:gd name="T50" fmla="*/ 0 w 2265"/>
                    <a:gd name="T51" fmla="*/ 230 h 304"/>
                    <a:gd name="T52" fmla="*/ 4 w 2265"/>
                    <a:gd name="T53" fmla="*/ 265 h 304"/>
                    <a:gd name="T54" fmla="*/ 10 w 2265"/>
                    <a:gd name="T55" fmla="*/ 304 h 304"/>
                    <a:gd name="T56" fmla="*/ 20 w 2265"/>
                    <a:gd name="T57" fmla="*/ 304 h 304"/>
                    <a:gd name="T58" fmla="*/ 16 w 2265"/>
                    <a:gd name="T59" fmla="*/ 269 h 304"/>
                    <a:gd name="T60" fmla="*/ 13 w 2265"/>
                    <a:gd name="T61" fmla="*/ 230 h 304"/>
                    <a:gd name="T62" fmla="*/ 10 w 2265"/>
                    <a:gd name="T63" fmla="*/ 191 h 304"/>
                    <a:gd name="T64" fmla="*/ 10 w 2265"/>
                    <a:gd name="T65" fmla="*/ 152 h 304"/>
                    <a:gd name="T66" fmla="*/ 10 w 2265"/>
                    <a:gd name="T67" fmla="*/ 113 h 304"/>
                    <a:gd name="T68" fmla="*/ 13 w 2265"/>
                    <a:gd name="T69" fmla="*/ 75 h 304"/>
                    <a:gd name="T70" fmla="*/ 16 w 2265"/>
                    <a:gd name="T71" fmla="*/ 36 h 304"/>
                    <a:gd name="T72" fmla="*/ 20 w 2265"/>
                    <a:gd name="T73" fmla="*/ 0 h 304"/>
                    <a:gd name="T74" fmla="*/ 10 w 2265"/>
                    <a:gd name="T75" fmla="*/ 0 h 3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65" h="304">
                      <a:moveTo>
                        <a:pt x="2265" y="152"/>
                      </a:moveTo>
                      <a:lnTo>
                        <a:pt x="2265" y="113"/>
                      </a:lnTo>
                      <a:lnTo>
                        <a:pt x="2265" y="78"/>
                      </a:lnTo>
                      <a:lnTo>
                        <a:pt x="2262" y="39"/>
                      </a:lnTo>
                      <a:lnTo>
                        <a:pt x="2256" y="0"/>
                      </a:lnTo>
                      <a:lnTo>
                        <a:pt x="2246" y="0"/>
                      </a:lnTo>
                      <a:lnTo>
                        <a:pt x="2249" y="36"/>
                      </a:lnTo>
                      <a:lnTo>
                        <a:pt x="2252" y="75"/>
                      </a:lnTo>
                      <a:lnTo>
                        <a:pt x="2256" y="113"/>
                      </a:lnTo>
                      <a:lnTo>
                        <a:pt x="2256" y="152"/>
                      </a:lnTo>
                      <a:lnTo>
                        <a:pt x="2256" y="191"/>
                      </a:lnTo>
                      <a:lnTo>
                        <a:pt x="2252" y="230"/>
                      </a:lnTo>
                      <a:lnTo>
                        <a:pt x="2249" y="269"/>
                      </a:lnTo>
                      <a:lnTo>
                        <a:pt x="2246" y="304"/>
                      </a:lnTo>
                      <a:lnTo>
                        <a:pt x="2256" y="304"/>
                      </a:lnTo>
                      <a:lnTo>
                        <a:pt x="2262" y="265"/>
                      </a:lnTo>
                      <a:lnTo>
                        <a:pt x="2265" y="230"/>
                      </a:lnTo>
                      <a:lnTo>
                        <a:pt x="2265" y="191"/>
                      </a:lnTo>
                      <a:lnTo>
                        <a:pt x="2265" y="152"/>
                      </a:lnTo>
                      <a:close/>
                      <a:moveTo>
                        <a:pt x="10" y="0"/>
                      </a:moveTo>
                      <a:lnTo>
                        <a:pt x="4" y="39"/>
                      </a:lnTo>
                      <a:lnTo>
                        <a:pt x="0" y="78"/>
                      </a:lnTo>
                      <a:lnTo>
                        <a:pt x="0" y="113"/>
                      </a:lnTo>
                      <a:lnTo>
                        <a:pt x="0" y="152"/>
                      </a:lnTo>
                      <a:lnTo>
                        <a:pt x="0" y="191"/>
                      </a:lnTo>
                      <a:lnTo>
                        <a:pt x="0" y="230"/>
                      </a:lnTo>
                      <a:lnTo>
                        <a:pt x="4" y="265"/>
                      </a:lnTo>
                      <a:lnTo>
                        <a:pt x="10" y="304"/>
                      </a:lnTo>
                      <a:lnTo>
                        <a:pt x="20" y="304"/>
                      </a:lnTo>
                      <a:lnTo>
                        <a:pt x="16" y="269"/>
                      </a:lnTo>
                      <a:lnTo>
                        <a:pt x="13" y="230"/>
                      </a:lnTo>
                      <a:lnTo>
                        <a:pt x="10" y="191"/>
                      </a:lnTo>
                      <a:lnTo>
                        <a:pt x="10" y="152"/>
                      </a:lnTo>
                      <a:lnTo>
                        <a:pt x="10" y="113"/>
                      </a:lnTo>
                      <a:lnTo>
                        <a:pt x="13" y="75"/>
                      </a:lnTo>
                      <a:lnTo>
                        <a:pt x="16" y="36"/>
                      </a:lnTo>
                      <a:lnTo>
                        <a:pt x="2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4A1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1" name="Freeform 353"/>
                <p:cNvSpPr>
                  <a:spLocks noEditPoints="1"/>
                </p:cNvSpPr>
                <p:nvPr/>
              </p:nvSpPr>
              <p:spPr bwMode="auto">
                <a:xfrm>
                  <a:off x="1897" y="2602"/>
                  <a:ext cx="2258" cy="311"/>
                </a:xfrm>
                <a:custGeom>
                  <a:avLst/>
                  <a:gdLst>
                    <a:gd name="T0" fmla="*/ 2258 w 2258"/>
                    <a:gd name="T1" fmla="*/ 155 h 311"/>
                    <a:gd name="T2" fmla="*/ 2255 w 2258"/>
                    <a:gd name="T3" fmla="*/ 116 h 311"/>
                    <a:gd name="T4" fmla="*/ 2255 w 2258"/>
                    <a:gd name="T5" fmla="*/ 78 h 311"/>
                    <a:gd name="T6" fmla="*/ 2252 w 2258"/>
                    <a:gd name="T7" fmla="*/ 42 h 311"/>
                    <a:gd name="T8" fmla="*/ 2245 w 2258"/>
                    <a:gd name="T9" fmla="*/ 3 h 311"/>
                    <a:gd name="T10" fmla="*/ 2242 w 2258"/>
                    <a:gd name="T11" fmla="*/ 3 h 311"/>
                    <a:gd name="T12" fmla="*/ 2235 w 2258"/>
                    <a:gd name="T13" fmla="*/ 0 h 311"/>
                    <a:gd name="T14" fmla="*/ 2239 w 2258"/>
                    <a:gd name="T15" fmla="*/ 39 h 311"/>
                    <a:gd name="T16" fmla="*/ 2242 w 2258"/>
                    <a:gd name="T17" fmla="*/ 78 h 311"/>
                    <a:gd name="T18" fmla="*/ 2245 w 2258"/>
                    <a:gd name="T19" fmla="*/ 116 h 311"/>
                    <a:gd name="T20" fmla="*/ 2245 w 2258"/>
                    <a:gd name="T21" fmla="*/ 155 h 311"/>
                    <a:gd name="T22" fmla="*/ 2245 w 2258"/>
                    <a:gd name="T23" fmla="*/ 194 h 311"/>
                    <a:gd name="T24" fmla="*/ 2242 w 2258"/>
                    <a:gd name="T25" fmla="*/ 233 h 311"/>
                    <a:gd name="T26" fmla="*/ 2239 w 2258"/>
                    <a:gd name="T27" fmla="*/ 272 h 311"/>
                    <a:gd name="T28" fmla="*/ 2235 w 2258"/>
                    <a:gd name="T29" fmla="*/ 311 h 311"/>
                    <a:gd name="T30" fmla="*/ 2242 w 2258"/>
                    <a:gd name="T31" fmla="*/ 307 h 311"/>
                    <a:gd name="T32" fmla="*/ 2245 w 2258"/>
                    <a:gd name="T33" fmla="*/ 307 h 311"/>
                    <a:gd name="T34" fmla="*/ 2252 w 2258"/>
                    <a:gd name="T35" fmla="*/ 272 h 311"/>
                    <a:gd name="T36" fmla="*/ 2255 w 2258"/>
                    <a:gd name="T37" fmla="*/ 233 h 311"/>
                    <a:gd name="T38" fmla="*/ 2255 w 2258"/>
                    <a:gd name="T39" fmla="*/ 194 h 311"/>
                    <a:gd name="T40" fmla="*/ 2258 w 2258"/>
                    <a:gd name="T41" fmla="*/ 155 h 311"/>
                    <a:gd name="T42" fmla="*/ 12 w 2258"/>
                    <a:gd name="T43" fmla="*/ 3 h 311"/>
                    <a:gd name="T44" fmla="*/ 6 w 2258"/>
                    <a:gd name="T45" fmla="*/ 42 h 311"/>
                    <a:gd name="T46" fmla="*/ 3 w 2258"/>
                    <a:gd name="T47" fmla="*/ 78 h 311"/>
                    <a:gd name="T48" fmla="*/ 3 w 2258"/>
                    <a:gd name="T49" fmla="*/ 116 h 311"/>
                    <a:gd name="T50" fmla="*/ 0 w 2258"/>
                    <a:gd name="T51" fmla="*/ 155 h 311"/>
                    <a:gd name="T52" fmla="*/ 3 w 2258"/>
                    <a:gd name="T53" fmla="*/ 194 h 311"/>
                    <a:gd name="T54" fmla="*/ 3 w 2258"/>
                    <a:gd name="T55" fmla="*/ 233 h 311"/>
                    <a:gd name="T56" fmla="*/ 6 w 2258"/>
                    <a:gd name="T57" fmla="*/ 272 h 311"/>
                    <a:gd name="T58" fmla="*/ 12 w 2258"/>
                    <a:gd name="T59" fmla="*/ 307 h 311"/>
                    <a:gd name="T60" fmla="*/ 16 w 2258"/>
                    <a:gd name="T61" fmla="*/ 307 h 311"/>
                    <a:gd name="T62" fmla="*/ 22 w 2258"/>
                    <a:gd name="T63" fmla="*/ 311 h 311"/>
                    <a:gd name="T64" fmla="*/ 19 w 2258"/>
                    <a:gd name="T65" fmla="*/ 272 h 311"/>
                    <a:gd name="T66" fmla="*/ 16 w 2258"/>
                    <a:gd name="T67" fmla="*/ 233 h 311"/>
                    <a:gd name="T68" fmla="*/ 12 w 2258"/>
                    <a:gd name="T69" fmla="*/ 194 h 311"/>
                    <a:gd name="T70" fmla="*/ 12 w 2258"/>
                    <a:gd name="T71" fmla="*/ 155 h 311"/>
                    <a:gd name="T72" fmla="*/ 12 w 2258"/>
                    <a:gd name="T73" fmla="*/ 116 h 311"/>
                    <a:gd name="T74" fmla="*/ 16 w 2258"/>
                    <a:gd name="T75" fmla="*/ 78 h 311"/>
                    <a:gd name="T76" fmla="*/ 19 w 2258"/>
                    <a:gd name="T77" fmla="*/ 39 h 311"/>
                    <a:gd name="T78" fmla="*/ 22 w 2258"/>
                    <a:gd name="T79" fmla="*/ 0 h 311"/>
                    <a:gd name="T80" fmla="*/ 16 w 2258"/>
                    <a:gd name="T81" fmla="*/ 3 h 311"/>
                    <a:gd name="T82" fmla="*/ 12 w 2258"/>
                    <a:gd name="T83" fmla="*/ 3 h 31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258" h="311">
                      <a:moveTo>
                        <a:pt x="2258" y="155"/>
                      </a:moveTo>
                      <a:lnTo>
                        <a:pt x="2255" y="116"/>
                      </a:lnTo>
                      <a:lnTo>
                        <a:pt x="2255" y="78"/>
                      </a:lnTo>
                      <a:lnTo>
                        <a:pt x="2252" y="42"/>
                      </a:lnTo>
                      <a:lnTo>
                        <a:pt x="2245" y="3"/>
                      </a:lnTo>
                      <a:lnTo>
                        <a:pt x="2242" y="3"/>
                      </a:lnTo>
                      <a:lnTo>
                        <a:pt x="2235" y="0"/>
                      </a:lnTo>
                      <a:lnTo>
                        <a:pt x="2239" y="39"/>
                      </a:lnTo>
                      <a:lnTo>
                        <a:pt x="2242" y="78"/>
                      </a:lnTo>
                      <a:lnTo>
                        <a:pt x="2245" y="116"/>
                      </a:lnTo>
                      <a:lnTo>
                        <a:pt x="2245" y="155"/>
                      </a:lnTo>
                      <a:lnTo>
                        <a:pt x="2245" y="194"/>
                      </a:lnTo>
                      <a:lnTo>
                        <a:pt x="2242" y="233"/>
                      </a:lnTo>
                      <a:lnTo>
                        <a:pt x="2239" y="272"/>
                      </a:lnTo>
                      <a:lnTo>
                        <a:pt x="2235" y="311"/>
                      </a:lnTo>
                      <a:lnTo>
                        <a:pt x="2242" y="307"/>
                      </a:lnTo>
                      <a:lnTo>
                        <a:pt x="2245" y="307"/>
                      </a:lnTo>
                      <a:lnTo>
                        <a:pt x="2252" y="272"/>
                      </a:lnTo>
                      <a:lnTo>
                        <a:pt x="2255" y="233"/>
                      </a:lnTo>
                      <a:lnTo>
                        <a:pt x="2255" y="194"/>
                      </a:lnTo>
                      <a:lnTo>
                        <a:pt x="2258" y="155"/>
                      </a:lnTo>
                      <a:close/>
                      <a:moveTo>
                        <a:pt x="12" y="3"/>
                      </a:moveTo>
                      <a:lnTo>
                        <a:pt x="6" y="42"/>
                      </a:lnTo>
                      <a:lnTo>
                        <a:pt x="3" y="78"/>
                      </a:lnTo>
                      <a:lnTo>
                        <a:pt x="3" y="116"/>
                      </a:lnTo>
                      <a:lnTo>
                        <a:pt x="0" y="155"/>
                      </a:lnTo>
                      <a:lnTo>
                        <a:pt x="3" y="194"/>
                      </a:lnTo>
                      <a:lnTo>
                        <a:pt x="3" y="233"/>
                      </a:lnTo>
                      <a:lnTo>
                        <a:pt x="6" y="272"/>
                      </a:lnTo>
                      <a:lnTo>
                        <a:pt x="12" y="307"/>
                      </a:lnTo>
                      <a:lnTo>
                        <a:pt x="16" y="307"/>
                      </a:lnTo>
                      <a:lnTo>
                        <a:pt x="22" y="311"/>
                      </a:lnTo>
                      <a:lnTo>
                        <a:pt x="19" y="272"/>
                      </a:lnTo>
                      <a:lnTo>
                        <a:pt x="16" y="233"/>
                      </a:lnTo>
                      <a:lnTo>
                        <a:pt x="12" y="194"/>
                      </a:lnTo>
                      <a:lnTo>
                        <a:pt x="12" y="155"/>
                      </a:lnTo>
                      <a:lnTo>
                        <a:pt x="12" y="116"/>
                      </a:lnTo>
                      <a:lnTo>
                        <a:pt x="16" y="78"/>
                      </a:lnTo>
                      <a:lnTo>
                        <a:pt x="19" y="39"/>
                      </a:lnTo>
                      <a:lnTo>
                        <a:pt x="22" y="0"/>
                      </a:lnTo>
                      <a:lnTo>
                        <a:pt x="16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F4A08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2" name="Freeform 354"/>
                <p:cNvSpPr>
                  <a:spLocks noEditPoints="1"/>
                </p:cNvSpPr>
                <p:nvPr/>
              </p:nvSpPr>
              <p:spPr bwMode="auto">
                <a:xfrm>
                  <a:off x="1903" y="2602"/>
                  <a:ext cx="2246" cy="311"/>
                </a:xfrm>
                <a:custGeom>
                  <a:avLst/>
                  <a:gdLst>
                    <a:gd name="T0" fmla="*/ 2246 w 2246"/>
                    <a:gd name="T1" fmla="*/ 155 h 311"/>
                    <a:gd name="T2" fmla="*/ 2246 w 2246"/>
                    <a:gd name="T3" fmla="*/ 116 h 311"/>
                    <a:gd name="T4" fmla="*/ 2242 w 2246"/>
                    <a:gd name="T5" fmla="*/ 78 h 311"/>
                    <a:gd name="T6" fmla="*/ 2239 w 2246"/>
                    <a:gd name="T7" fmla="*/ 39 h 311"/>
                    <a:gd name="T8" fmla="*/ 2236 w 2246"/>
                    <a:gd name="T9" fmla="*/ 3 h 311"/>
                    <a:gd name="T10" fmla="*/ 2223 w 2246"/>
                    <a:gd name="T11" fmla="*/ 0 h 311"/>
                    <a:gd name="T12" fmla="*/ 2226 w 2246"/>
                    <a:gd name="T13" fmla="*/ 39 h 311"/>
                    <a:gd name="T14" fmla="*/ 2229 w 2246"/>
                    <a:gd name="T15" fmla="*/ 78 h 311"/>
                    <a:gd name="T16" fmla="*/ 2233 w 2246"/>
                    <a:gd name="T17" fmla="*/ 116 h 311"/>
                    <a:gd name="T18" fmla="*/ 2233 w 2246"/>
                    <a:gd name="T19" fmla="*/ 155 h 311"/>
                    <a:gd name="T20" fmla="*/ 2233 w 2246"/>
                    <a:gd name="T21" fmla="*/ 194 h 311"/>
                    <a:gd name="T22" fmla="*/ 2229 w 2246"/>
                    <a:gd name="T23" fmla="*/ 233 h 311"/>
                    <a:gd name="T24" fmla="*/ 2226 w 2246"/>
                    <a:gd name="T25" fmla="*/ 272 h 311"/>
                    <a:gd name="T26" fmla="*/ 2223 w 2246"/>
                    <a:gd name="T27" fmla="*/ 311 h 311"/>
                    <a:gd name="T28" fmla="*/ 2236 w 2246"/>
                    <a:gd name="T29" fmla="*/ 307 h 311"/>
                    <a:gd name="T30" fmla="*/ 2239 w 2246"/>
                    <a:gd name="T31" fmla="*/ 272 h 311"/>
                    <a:gd name="T32" fmla="*/ 2242 w 2246"/>
                    <a:gd name="T33" fmla="*/ 233 h 311"/>
                    <a:gd name="T34" fmla="*/ 2246 w 2246"/>
                    <a:gd name="T35" fmla="*/ 194 h 311"/>
                    <a:gd name="T36" fmla="*/ 2246 w 2246"/>
                    <a:gd name="T37" fmla="*/ 155 h 311"/>
                    <a:gd name="T38" fmla="*/ 10 w 2246"/>
                    <a:gd name="T39" fmla="*/ 3 h 311"/>
                    <a:gd name="T40" fmla="*/ 6 w 2246"/>
                    <a:gd name="T41" fmla="*/ 39 h 311"/>
                    <a:gd name="T42" fmla="*/ 3 w 2246"/>
                    <a:gd name="T43" fmla="*/ 78 h 311"/>
                    <a:gd name="T44" fmla="*/ 0 w 2246"/>
                    <a:gd name="T45" fmla="*/ 116 h 311"/>
                    <a:gd name="T46" fmla="*/ 0 w 2246"/>
                    <a:gd name="T47" fmla="*/ 155 h 311"/>
                    <a:gd name="T48" fmla="*/ 0 w 2246"/>
                    <a:gd name="T49" fmla="*/ 194 h 311"/>
                    <a:gd name="T50" fmla="*/ 3 w 2246"/>
                    <a:gd name="T51" fmla="*/ 233 h 311"/>
                    <a:gd name="T52" fmla="*/ 6 w 2246"/>
                    <a:gd name="T53" fmla="*/ 272 h 311"/>
                    <a:gd name="T54" fmla="*/ 10 w 2246"/>
                    <a:gd name="T55" fmla="*/ 307 h 311"/>
                    <a:gd name="T56" fmla="*/ 23 w 2246"/>
                    <a:gd name="T57" fmla="*/ 311 h 311"/>
                    <a:gd name="T58" fmla="*/ 19 w 2246"/>
                    <a:gd name="T59" fmla="*/ 272 h 311"/>
                    <a:gd name="T60" fmla="*/ 16 w 2246"/>
                    <a:gd name="T61" fmla="*/ 233 h 311"/>
                    <a:gd name="T62" fmla="*/ 13 w 2246"/>
                    <a:gd name="T63" fmla="*/ 194 h 311"/>
                    <a:gd name="T64" fmla="*/ 13 w 2246"/>
                    <a:gd name="T65" fmla="*/ 155 h 311"/>
                    <a:gd name="T66" fmla="*/ 13 w 2246"/>
                    <a:gd name="T67" fmla="*/ 116 h 311"/>
                    <a:gd name="T68" fmla="*/ 16 w 2246"/>
                    <a:gd name="T69" fmla="*/ 78 h 311"/>
                    <a:gd name="T70" fmla="*/ 19 w 2246"/>
                    <a:gd name="T71" fmla="*/ 39 h 311"/>
                    <a:gd name="T72" fmla="*/ 23 w 2246"/>
                    <a:gd name="T73" fmla="*/ 0 h 311"/>
                    <a:gd name="T74" fmla="*/ 10 w 2246"/>
                    <a:gd name="T75" fmla="*/ 3 h 3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46" h="311">
                      <a:moveTo>
                        <a:pt x="2246" y="155"/>
                      </a:moveTo>
                      <a:lnTo>
                        <a:pt x="2246" y="116"/>
                      </a:lnTo>
                      <a:lnTo>
                        <a:pt x="2242" y="78"/>
                      </a:lnTo>
                      <a:lnTo>
                        <a:pt x="2239" y="39"/>
                      </a:lnTo>
                      <a:lnTo>
                        <a:pt x="2236" y="3"/>
                      </a:lnTo>
                      <a:lnTo>
                        <a:pt x="2223" y="0"/>
                      </a:lnTo>
                      <a:lnTo>
                        <a:pt x="2226" y="39"/>
                      </a:lnTo>
                      <a:lnTo>
                        <a:pt x="2229" y="78"/>
                      </a:lnTo>
                      <a:lnTo>
                        <a:pt x="2233" y="116"/>
                      </a:lnTo>
                      <a:lnTo>
                        <a:pt x="2233" y="155"/>
                      </a:lnTo>
                      <a:lnTo>
                        <a:pt x="2233" y="194"/>
                      </a:lnTo>
                      <a:lnTo>
                        <a:pt x="2229" y="233"/>
                      </a:lnTo>
                      <a:lnTo>
                        <a:pt x="2226" y="272"/>
                      </a:lnTo>
                      <a:lnTo>
                        <a:pt x="2223" y="311"/>
                      </a:lnTo>
                      <a:lnTo>
                        <a:pt x="2236" y="307"/>
                      </a:lnTo>
                      <a:lnTo>
                        <a:pt x="2239" y="272"/>
                      </a:lnTo>
                      <a:lnTo>
                        <a:pt x="2242" y="233"/>
                      </a:lnTo>
                      <a:lnTo>
                        <a:pt x="2246" y="194"/>
                      </a:lnTo>
                      <a:lnTo>
                        <a:pt x="2246" y="155"/>
                      </a:lnTo>
                      <a:close/>
                      <a:moveTo>
                        <a:pt x="10" y="3"/>
                      </a:moveTo>
                      <a:lnTo>
                        <a:pt x="6" y="39"/>
                      </a:lnTo>
                      <a:lnTo>
                        <a:pt x="3" y="78"/>
                      </a:lnTo>
                      <a:lnTo>
                        <a:pt x="0" y="116"/>
                      </a:lnTo>
                      <a:lnTo>
                        <a:pt x="0" y="155"/>
                      </a:lnTo>
                      <a:lnTo>
                        <a:pt x="0" y="194"/>
                      </a:lnTo>
                      <a:lnTo>
                        <a:pt x="3" y="233"/>
                      </a:lnTo>
                      <a:lnTo>
                        <a:pt x="6" y="272"/>
                      </a:lnTo>
                      <a:lnTo>
                        <a:pt x="10" y="307"/>
                      </a:lnTo>
                      <a:lnTo>
                        <a:pt x="23" y="311"/>
                      </a:lnTo>
                      <a:lnTo>
                        <a:pt x="19" y="272"/>
                      </a:lnTo>
                      <a:lnTo>
                        <a:pt x="16" y="233"/>
                      </a:lnTo>
                      <a:lnTo>
                        <a:pt x="13" y="194"/>
                      </a:lnTo>
                      <a:lnTo>
                        <a:pt x="13" y="155"/>
                      </a:lnTo>
                      <a:lnTo>
                        <a:pt x="13" y="116"/>
                      </a:lnTo>
                      <a:lnTo>
                        <a:pt x="16" y="78"/>
                      </a:lnTo>
                      <a:lnTo>
                        <a:pt x="19" y="39"/>
                      </a:lnTo>
                      <a:lnTo>
                        <a:pt x="23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49F8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3" name="Freeform 355"/>
                <p:cNvSpPr>
                  <a:spLocks noEditPoints="1"/>
                </p:cNvSpPr>
                <p:nvPr/>
              </p:nvSpPr>
              <p:spPr bwMode="auto">
                <a:xfrm>
                  <a:off x="1909" y="2602"/>
                  <a:ext cx="2233" cy="311"/>
                </a:xfrm>
                <a:custGeom>
                  <a:avLst/>
                  <a:gdLst>
                    <a:gd name="T0" fmla="*/ 2233 w 2233"/>
                    <a:gd name="T1" fmla="*/ 155 h 311"/>
                    <a:gd name="T2" fmla="*/ 2233 w 2233"/>
                    <a:gd name="T3" fmla="*/ 116 h 311"/>
                    <a:gd name="T4" fmla="*/ 2230 w 2233"/>
                    <a:gd name="T5" fmla="*/ 78 h 311"/>
                    <a:gd name="T6" fmla="*/ 2227 w 2233"/>
                    <a:gd name="T7" fmla="*/ 39 h 311"/>
                    <a:gd name="T8" fmla="*/ 2223 w 2233"/>
                    <a:gd name="T9" fmla="*/ 0 h 311"/>
                    <a:gd name="T10" fmla="*/ 2217 w 2233"/>
                    <a:gd name="T11" fmla="*/ 0 h 311"/>
                    <a:gd name="T12" fmla="*/ 2210 w 2233"/>
                    <a:gd name="T13" fmla="*/ 0 h 311"/>
                    <a:gd name="T14" fmla="*/ 2214 w 2233"/>
                    <a:gd name="T15" fmla="*/ 39 h 311"/>
                    <a:gd name="T16" fmla="*/ 2220 w 2233"/>
                    <a:gd name="T17" fmla="*/ 78 h 311"/>
                    <a:gd name="T18" fmla="*/ 2220 w 2233"/>
                    <a:gd name="T19" fmla="*/ 116 h 311"/>
                    <a:gd name="T20" fmla="*/ 2220 w 2233"/>
                    <a:gd name="T21" fmla="*/ 155 h 311"/>
                    <a:gd name="T22" fmla="*/ 2220 w 2233"/>
                    <a:gd name="T23" fmla="*/ 194 h 311"/>
                    <a:gd name="T24" fmla="*/ 2220 w 2233"/>
                    <a:gd name="T25" fmla="*/ 236 h 311"/>
                    <a:gd name="T26" fmla="*/ 2214 w 2233"/>
                    <a:gd name="T27" fmla="*/ 275 h 311"/>
                    <a:gd name="T28" fmla="*/ 2210 w 2233"/>
                    <a:gd name="T29" fmla="*/ 311 h 311"/>
                    <a:gd name="T30" fmla="*/ 2217 w 2233"/>
                    <a:gd name="T31" fmla="*/ 311 h 311"/>
                    <a:gd name="T32" fmla="*/ 2223 w 2233"/>
                    <a:gd name="T33" fmla="*/ 311 h 311"/>
                    <a:gd name="T34" fmla="*/ 2227 w 2233"/>
                    <a:gd name="T35" fmla="*/ 272 h 311"/>
                    <a:gd name="T36" fmla="*/ 2230 w 2233"/>
                    <a:gd name="T37" fmla="*/ 233 h 311"/>
                    <a:gd name="T38" fmla="*/ 2233 w 2233"/>
                    <a:gd name="T39" fmla="*/ 194 h 311"/>
                    <a:gd name="T40" fmla="*/ 2233 w 2233"/>
                    <a:gd name="T41" fmla="*/ 155 h 311"/>
                    <a:gd name="T42" fmla="*/ 10 w 2233"/>
                    <a:gd name="T43" fmla="*/ 0 h 311"/>
                    <a:gd name="T44" fmla="*/ 7 w 2233"/>
                    <a:gd name="T45" fmla="*/ 39 h 311"/>
                    <a:gd name="T46" fmla="*/ 4 w 2233"/>
                    <a:gd name="T47" fmla="*/ 78 h 311"/>
                    <a:gd name="T48" fmla="*/ 0 w 2233"/>
                    <a:gd name="T49" fmla="*/ 116 h 311"/>
                    <a:gd name="T50" fmla="*/ 0 w 2233"/>
                    <a:gd name="T51" fmla="*/ 155 h 311"/>
                    <a:gd name="T52" fmla="*/ 0 w 2233"/>
                    <a:gd name="T53" fmla="*/ 194 h 311"/>
                    <a:gd name="T54" fmla="*/ 4 w 2233"/>
                    <a:gd name="T55" fmla="*/ 233 h 311"/>
                    <a:gd name="T56" fmla="*/ 7 w 2233"/>
                    <a:gd name="T57" fmla="*/ 272 h 311"/>
                    <a:gd name="T58" fmla="*/ 10 w 2233"/>
                    <a:gd name="T59" fmla="*/ 311 h 311"/>
                    <a:gd name="T60" fmla="*/ 17 w 2233"/>
                    <a:gd name="T61" fmla="*/ 311 h 311"/>
                    <a:gd name="T62" fmla="*/ 23 w 2233"/>
                    <a:gd name="T63" fmla="*/ 311 h 311"/>
                    <a:gd name="T64" fmla="*/ 20 w 2233"/>
                    <a:gd name="T65" fmla="*/ 275 h 311"/>
                    <a:gd name="T66" fmla="*/ 17 w 2233"/>
                    <a:gd name="T67" fmla="*/ 236 h 311"/>
                    <a:gd name="T68" fmla="*/ 13 w 2233"/>
                    <a:gd name="T69" fmla="*/ 194 h 311"/>
                    <a:gd name="T70" fmla="*/ 13 w 2233"/>
                    <a:gd name="T71" fmla="*/ 155 h 311"/>
                    <a:gd name="T72" fmla="*/ 13 w 2233"/>
                    <a:gd name="T73" fmla="*/ 116 h 311"/>
                    <a:gd name="T74" fmla="*/ 17 w 2233"/>
                    <a:gd name="T75" fmla="*/ 78 h 311"/>
                    <a:gd name="T76" fmla="*/ 20 w 2233"/>
                    <a:gd name="T77" fmla="*/ 39 h 311"/>
                    <a:gd name="T78" fmla="*/ 23 w 2233"/>
                    <a:gd name="T79" fmla="*/ 0 h 311"/>
                    <a:gd name="T80" fmla="*/ 17 w 2233"/>
                    <a:gd name="T81" fmla="*/ 0 h 311"/>
                    <a:gd name="T82" fmla="*/ 10 w 2233"/>
                    <a:gd name="T83" fmla="*/ 0 h 31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233" h="311">
                      <a:moveTo>
                        <a:pt x="2233" y="155"/>
                      </a:moveTo>
                      <a:lnTo>
                        <a:pt x="2233" y="116"/>
                      </a:lnTo>
                      <a:lnTo>
                        <a:pt x="2230" y="78"/>
                      </a:lnTo>
                      <a:lnTo>
                        <a:pt x="2227" y="39"/>
                      </a:lnTo>
                      <a:lnTo>
                        <a:pt x="2223" y="0"/>
                      </a:lnTo>
                      <a:lnTo>
                        <a:pt x="2217" y="0"/>
                      </a:lnTo>
                      <a:lnTo>
                        <a:pt x="2210" y="0"/>
                      </a:lnTo>
                      <a:lnTo>
                        <a:pt x="2214" y="39"/>
                      </a:lnTo>
                      <a:lnTo>
                        <a:pt x="2220" y="78"/>
                      </a:lnTo>
                      <a:lnTo>
                        <a:pt x="2220" y="116"/>
                      </a:lnTo>
                      <a:lnTo>
                        <a:pt x="2220" y="155"/>
                      </a:lnTo>
                      <a:lnTo>
                        <a:pt x="2220" y="194"/>
                      </a:lnTo>
                      <a:lnTo>
                        <a:pt x="2220" y="236"/>
                      </a:lnTo>
                      <a:lnTo>
                        <a:pt x="2214" y="275"/>
                      </a:lnTo>
                      <a:lnTo>
                        <a:pt x="2210" y="311"/>
                      </a:lnTo>
                      <a:lnTo>
                        <a:pt x="2217" y="311"/>
                      </a:lnTo>
                      <a:lnTo>
                        <a:pt x="2223" y="311"/>
                      </a:lnTo>
                      <a:lnTo>
                        <a:pt x="2227" y="272"/>
                      </a:lnTo>
                      <a:lnTo>
                        <a:pt x="2230" y="233"/>
                      </a:lnTo>
                      <a:lnTo>
                        <a:pt x="2233" y="194"/>
                      </a:lnTo>
                      <a:lnTo>
                        <a:pt x="2233" y="155"/>
                      </a:lnTo>
                      <a:close/>
                      <a:moveTo>
                        <a:pt x="10" y="0"/>
                      </a:moveTo>
                      <a:lnTo>
                        <a:pt x="7" y="39"/>
                      </a:lnTo>
                      <a:lnTo>
                        <a:pt x="4" y="78"/>
                      </a:lnTo>
                      <a:lnTo>
                        <a:pt x="0" y="116"/>
                      </a:lnTo>
                      <a:lnTo>
                        <a:pt x="0" y="155"/>
                      </a:lnTo>
                      <a:lnTo>
                        <a:pt x="0" y="194"/>
                      </a:lnTo>
                      <a:lnTo>
                        <a:pt x="4" y="233"/>
                      </a:lnTo>
                      <a:lnTo>
                        <a:pt x="7" y="272"/>
                      </a:lnTo>
                      <a:lnTo>
                        <a:pt x="10" y="311"/>
                      </a:lnTo>
                      <a:lnTo>
                        <a:pt x="17" y="311"/>
                      </a:lnTo>
                      <a:lnTo>
                        <a:pt x="23" y="311"/>
                      </a:lnTo>
                      <a:lnTo>
                        <a:pt x="20" y="275"/>
                      </a:lnTo>
                      <a:lnTo>
                        <a:pt x="17" y="236"/>
                      </a:lnTo>
                      <a:lnTo>
                        <a:pt x="13" y="194"/>
                      </a:lnTo>
                      <a:lnTo>
                        <a:pt x="13" y="155"/>
                      </a:lnTo>
                      <a:lnTo>
                        <a:pt x="13" y="116"/>
                      </a:lnTo>
                      <a:lnTo>
                        <a:pt x="17" y="78"/>
                      </a:lnTo>
                      <a:lnTo>
                        <a:pt x="20" y="39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39E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4" name="Freeform 356"/>
                <p:cNvSpPr>
                  <a:spLocks noEditPoints="1"/>
                </p:cNvSpPr>
                <p:nvPr/>
              </p:nvSpPr>
              <p:spPr bwMode="auto">
                <a:xfrm>
                  <a:off x="1916" y="2599"/>
                  <a:ext cx="2220" cy="317"/>
                </a:xfrm>
                <a:custGeom>
                  <a:avLst/>
                  <a:gdLst>
                    <a:gd name="T0" fmla="*/ 2220 w 2220"/>
                    <a:gd name="T1" fmla="*/ 158 h 317"/>
                    <a:gd name="T2" fmla="*/ 2220 w 2220"/>
                    <a:gd name="T3" fmla="*/ 119 h 317"/>
                    <a:gd name="T4" fmla="*/ 2216 w 2220"/>
                    <a:gd name="T5" fmla="*/ 81 h 317"/>
                    <a:gd name="T6" fmla="*/ 2213 w 2220"/>
                    <a:gd name="T7" fmla="*/ 42 h 317"/>
                    <a:gd name="T8" fmla="*/ 2210 w 2220"/>
                    <a:gd name="T9" fmla="*/ 3 h 317"/>
                    <a:gd name="T10" fmla="*/ 2197 w 2220"/>
                    <a:gd name="T11" fmla="*/ 0 h 317"/>
                    <a:gd name="T12" fmla="*/ 2203 w 2220"/>
                    <a:gd name="T13" fmla="*/ 38 h 317"/>
                    <a:gd name="T14" fmla="*/ 2207 w 2220"/>
                    <a:gd name="T15" fmla="*/ 81 h 317"/>
                    <a:gd name="T16" fmla="*/ 2207 w 2220"/>
                    <a:gd name="T17" fmla="*/ 119 h 317"/>
                    <a:gd name="T18" fmla="*/ 2210 w 2220"/>
                    <a:gd name="T19" fmla="*/ 158 h 317"/>
                    <a:gd name="T20" fmla="*/ 2207 w 2220"/>
                    <a:gd name="T21" fmla="*/ 197 h 317"/>
                    <a:gd name="T22" fmla="*/ 2207 w 2220"/>
                    <a:gd name="T23" fmla="*/ 239 h 317"/>
                    <a:gd name="T24" fmla="*/ 2203 w 2220"/>
                    <a:gd name="T25" fmla="*/ 278 h 317"/>
                    <a:gd name="T26" fmla="*/ 2197 w 2220"/>
                    <a:gd name="T27" fmla="*/ 317 h 317"/>
                    <a:gd name="T28" fmla="*/ 2210 w 2220"/>
                    <a:gd name="T29" fmla="*/ 314 h 317"/>
                    <a:gd name="T30" fmla="*/ 2213 w 2220"/>
                    <a:gd name="T31" fmla="*/ 275 h 317"/>
                    <a:gd name="T32" fmla="*/ 2216 w 2220"/>
                    <a:gd name="T33" fmla="*/ 236 h 317"/>
                    <a:gd name="T34" fmla="*/ 2220 w 2220"/>
                    <a:gd name="T35" fmla="*/ 197 h 317"/>
                    <a:gd name="T36" fmla="*/ 2220 w 2220"/>
                    <a:gd name="T37" fmla="*/ 158 h 317"/>
                    <a:gd name="T38" fmla="*/ 10 w 2220"/>
                    <a:gd name="T39" fmla="*/ 3 h 317"/>
                    <a:gd name="T40" fmla="*/ 6 w 2220"/>
                    <a:gd name="T41" fmla="*/ 42 h 317"/>
                    <a:gd name="T42" fmla="*/ 3 w 2220"/>
                    <a:gd name="T43" fmla="*/ 81 h 317"/>
                    <a:gd name="T44" fmla="*/ 0 w 2220"/>
                    <a:gd name="T45" fmla="*/ 119 h 317"/>
                    <a:gd name="T46" fmla="*/ 0 w 2220"/>
                    <a:gd name="T47" fmla="*/ 158 h 317"/>
                    <a:gd name="T48" fmla="*/ 0 w 2220"/>
                    <a:gd name="T49" fmla="*/ 197 h 317"/>
                    <a:gd name="T50" fmla="*/ 3 w 2220"/>
                    <a:gd name="T51" fmla="*/ 236 h 317"/>
                    <a:gd name="T52" fmla="*/ 6 w 2220"/>
                    <a:gd name="T53" fmla="*/ 275 h 317"/>
                    <a:gd name="T54" fmla="*/ 10 w 2220"/>
                    <a:gd name="T55" fmla="*/ 314 h 317"/>
                    <a:gd name="T56" fmla="*/ 23 w 2220"/>
                    <a:gd name="T57" fmla="*/ 317 h 317"/>
                    <a:gd name="T58" fmla="*/ 16 w 2220"/>
                    <a:gd name="T59" fmla="*/ 278 h 317"/>
                    <a:gd name="T60" fmla="*/ 13 w 2220"/>
                    <a:gd name="T61" fmla="*/ 239 h 317"/>
                    <a:gd name="T62" fmla="*/ 13 w 2220"/>
                    <a:gd name="T63" fmla="*/ 197 h 317"/>
                    <a:gd name="T64" fmla="*/ 10 w 2220"/>
                    <a:gd name="T65" fmla="*/ 158 h 317"/>
                    <a:gd name="T66" fmla="*/ 13 w 2220"/>
                    <a:gd name="T67" fmla="*/ 119 h 317"/>
                    <a:gd name="T68" fmla="*/ 13 w 2220"/>
                    <a:gd name="T69" fmla="*/ 81 h 317"/>
                    <a:gd name="T70" fmla="*/ 16 w 2220"/>
                    <a:gd name="T71" fmla="*/ 38 h 317"/>
                    <a:gd name="T72" fmla="*/ 23 w 2220"/>
                    <a:gd name="T73" fmla="*/ 0 h 317"/>
                    <a:gd name="T74" fmla="*/ 10 w 2220"/>
                    <a:gd name="T75" fmla="*/ 3 h 31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20" h="317">
                      <a:moveTo>
                        <a:pt x="2220" y="158"/>
                      </a:moveTo>
                      <a:lnTo>
                        <a:pt x="2220" y="119"/>
                      </a:lnTo>
                      <a:lnTo>
                        <a:pt x="2216" y="81"/>
                      </a:lnTo>
                      <a:lnTo>
                        <a:pt x="2213" y="42"/>
                      </a:lnTo>
                      <a:lnTo>
                        <a:pt x="2210" y="3"/>
                      </a:lnTo>
                      <a:lnTo>
                        <a:pt x="2197" y="0"/>
                      </a:lnTo>
                      <a:lnTo>
                        <a:pt x="2203" y="38"/>
                      </a:lnTo>
                      <a:lnTo>
                        <a:pt x="2207" y="81"/>
                      </a:lnTo>
                      <a:lnTo>
                        <a:pt x="2207" y="119"/>
                      </a:lnTo>
                      <a:lnTo>
                        <a:pt x="2210" y="158"/>
                      </a:lnTo>
                      <a:lnTo>
                        <a:pt x="2207" y="197"/>
                      </a:lnTo>
                      <a:lnTo>
                        <a:pt x="2207" y="239"/>
                      </a:lnTo>
                      <a:lnTo>
                        <a:pt x="2203" y="278"/>
                      </a:lnTo>
                      <a:lnTo>
                        <a:pt x="2197" y="317"/>
                      </a:lnTo>
                      <a:lnTo>
                        <a:pt x="2210" y="314"/>
                      </a:lnTo>
                      <a:lnTo>
                        <a:pt x="2213" y="275"/>
                      </a:lnTo>
                      <a:lnTo>
                        <a:pt x="2216" y="236"/>
                      </a:lnTo>
                      <a:lnTo>
                        <a:pt x="2220" y="197"/>
                      </a:lnTo>
                      <a:lnTo>
                        <a:pt x="2220" y="158"/>
                      </a:lnTo>
                      <a:close/>
                      <a:moveTo>
                        <a:pt x="10" y="3"/>
                      </a:moveTo>
                      <a:lnTo>
                        <a:pt x="6" y="42"/>
                      </a:lnTo>
                      <a:lnTo>
                        <a:pt x="3" y="81"/>
                      </a:lnTo>
                      <a:lnTo>
                        <a:pt x="0" y="119"/>
                      </a:lnTo>
                      <a:lnTo>
                        <a:pt x="0" y="158"/>
                      </a:lnTo>
                      <a:lnTo>
                        <a:pt x="0" y="197"/>
                      </a:lnTo>
                      <a:lnTo>
                        <a:pt x="3" y="236"/>
                      </a:lnTo>
                      <a:lnTo>
                        <a:pt x="6" y="275"/>
                      </a:lnTo>
                      <a:lnTo>
                        <a:pt x="10" y="314"/>
                      </a:lnTo>
                      <a:lnTo>
                        <a:pt x="23" y="317"/>
                      </a:lnTo>
                      <a:lnTo>
                        <a:pt x="16" y="278"/>
                      </a:lnTo>
                      <a:lnTo>
                        <a:pt x="13" y="239"/>
                      </a:lnTo>
                      <a:lnTo>
                        <a:pt x="13" y="197"/>
                      </a:lnTo>
                      <a:lnTo>
                        <a:pt x="10" y="158"/>
                      </a:lnTo>
                      <a:lnTo>
                        <a:pt x="13" y="119"/>
                      </a:lnTo>
                      <a:lnTo>
                        <a:pt x="13" y="81"/>
                      </a:lnTo>
                      <a:lnTo>
                        <a:pt x="16" y="38"/>
                      </a:lnTo>
                      <a:lnTo>
                        <a:pt x="23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39D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5" name="Freeform 357"/>
                <p:cNvSpPr>
                  <a:spLocks noEditPoints="1"/>
                </p:cNvSpPr>
                <p:nvPr/>
              </p:nvSpPr>
              <p:spPr bwMode="auto">
                <a:xfrm>
                  <a:off x="1922" y="2599"/>
                  <a:ext cx="2207" cy="317"/>
                </a:xfrm>
                <a:custGeom>
                  <a:avLst/>
                  <a:gdLst>
                    <a:gd name="T0" fmla="*/ 2207 w 2207"/>
                    <a:gd name="T1" fmla="*/ 158 h 317"/>
                    <a:gd name="T2" fmla="*/ 2207 w 2207"/>
                    <a:gd name="T3" fmla="*/ 119 h 317"/>
                    <a:gd name="T4" fmla="*/ 2207 w 2207"/>
                    <a:gd name="T5" fmla="*/ 81 h 317"/>
                    <a:gd name="T6" fmla="*/ 2201 w 2207"/>
                    <a:gd name="T7" fmla="*/ 42 h 317"/>
                    <a:gd name="T8" fmla="*/ 2197 w 2207"/>
                    <a:gd name="T9" fmla="*/ 3 h 317"/>
                    <a:gd name="T10" fmla="*/ 2191 w 2207"/>
                    <a:gd name="T11" fmla="*/ 0 h 317"/>
                    <a:gd name="T12" fmla="*/ 2184 w 2207"/>
                    <a:gd name="T13" fmla="*/ 0 h 317"/>
                    <a:gd name="T14" fmla="*/ 2191 w 2207"/>
                    <a:gd name="T15" fmla="*/ 38 h 317"/>
                    <a:gd name="T16" fmla="*/ 2194 w 2207"/>
                    <a:gd name="T17" fmla="*/ 77 h 317"/>
                    <a:gd name="T18" fmla="*/ 2197 w 2207"/>
                    <a:gd name="T19" fmla="*/ 119 h 317"/>
                    <a:gd name="T20" fmla="*/ 2197 w 2207"/>
                    <a:gd name="T21" fmla="*/ 158 h 317"/>
                    <a:gd name="T22" fmla="*/ 2197 w 2207"/>
                    <a:gd name="T23" fmla="*/ 200 h 317"/>
                    <a:gd name="T24" fmla="*/ 2194 w 2207"/>
                    <a:gd name="T25" fmla="*/ 239 h 317"/>
                    <a:gd name="T26" fmla="*/ 2191 w 2207"/>
                    <a:gd name="T27" fmla="*/ 278 h 317"/>
                    <a:gd name="T28" fmla="*/ 2184 w 2207"/>
                    <a:gd name="T29" fmla="*/ 317 h 317"/>
                    <a:gd name="T30" fmla="*/ 2191 w 2207"/>
                    <a:gd name="T31" fmla="*/ 317 h 317"/>
                    <a:gd name="T32" fmla="*/ 2197 w 2207"/>
                    <a:gd name="T33" fmla="*/ 314 h 317"/>
                    <a:gd name="T34" fmla="*/ 2201 w 2207"/>
                    <a:gd name="T35" fmla="*/ 278 h 317"/>
                    <a:gd name="T36" fmla="*/ 2207 w 2207"/>
                    <a:gd name="T37" fmla="*/ 239 h 317"/>
                    <a:gd name="T38" fmla="*/ 2207 w 2207"/>
                    <a:gd name="T39" fmla="*/ 197 h 317"/>
                    <a:gd name="T40" fmla="*/ 2207 w 2207"/>
                    <a:gd name="T41" fmla="*/ 158 h 317"/>
                    <a:gd name="T42" fmla="*/ 10 w 2207"/>
                    <a:gd name="T43" fmla="*/ 3 h 317"/>
                    <a:gd name="T44" fmla="*/ 7 w 2207"/>
                    <a:gd name="T45" fmla="*/ 42 h 317"/>
                    <a:gd name="T46" fmla="*/ 4 w 2207"/>
                    <a:gd name="T47" fmla="*/ 81 h 317"/>
                    <a:gd name="T48" fmla="*/ 0 w 2207"/>
                    <a:gd name="T49" fmla="*/ 119 h 317"/>
                    <a:gd name="T50" fmla="*/ 0 w 2207"/>
                    <a:gd name="T51" fmla="*/ 158 h 317"/>
                    <a:gd name="T52" fmla="*/ 0 w 2207"/>
                    <a:gd name="T53" fmla="*/ 197 h 317"/>
                    <a:gd name="T54" fmla="*/ 4 w 2207"/>
                    <a:gd name="T55" fmla="*/ 239 h 317"/>
                    <a:gd name="T56" fmla="*/ 7 w 2207"/>
                    <a:gd name="T57" fmla="*/ 278 h 317"/>
                    <a:gd name="T58" fmla="*/ 10 w 2207"/>
                    <a:gd name="T59" fmla="*/ 314 h 317"/>
                    <a:gd name="T60" fmla="*/ 17 w 2207"/>
                    <a:gd name="T61" fmla="*/ 317 h 317"/>
                    <a:gd name="T62" fmla="*/ 23 w 2207"/>
                    <a:gd name="T63" fmla="*/ 317 h 317"/>
                    <a:gd name="T64" fmla="*/ 17 w 2207"/>
                    <a:gd name="T65" fmla="*/ 278 h 317"/>
                    <a:gd name="T66" fmla="*/ 13 w 2207"/>
                    <a:gd name="T67" fmla="*/ 239 h 317"/>
                    <a:gd name="T68" fmla="*/ 10 w 2207"/>
                    <a:gd name="T69" fmla="*/ 200 h 317"/>
                    <a:gd name="T70" fmla="*/ 10 w 2207"/>
                    <a:gd name="T71" fmla="*/ 158 h 317"/>
                    <a:gd name="T72" fmla="*/ 10 w 2207"/>
                    <a:gd name="T73" fmla="*/ 119 h 317"/>
                    <a:gd name="T74" fmla="*/ 13 w 2207"/>
                    <a:gd name="T75" fmla="*/ 77 h 317"/>
                    <a:gd name="T76" fmla="*/ 17 w 2207"/>
                    <a:gd name="T77" fmla="*/ 38 h 317"/>
                    <a:gd name="T78" fmla="*/ 23 w 2207"/>
                    <a:gd name="T79" fmla="*/ 0 h 317"/>
                    <a:gd name="T80" fmla="*/ 17 w 2207"/>
                    <a:gd name="T81" fmla="*/ 0 h 317"/>
                    <a:gd name="T82" fmla="*/ 10 w 2207"/>
                    <a:gd name="T83" fmla="*/ 3 h 31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207" h="317">
                      <a:moveTo>
                        <a:pt x="2207" y="158"/>
                      </a:moveTo>
                      <a:lnTo>
                        <a:pt x="2207" y="119"/>
                      </a:lnTo>
                      <a:lnTo>
                        <a:pt x="2207" y="81"/>
                      </a:lnTo>
                      <a:lnTo>
                        <a:pt x="2201" y="42"/>
                      </a:lnTo>
                      <a:lnTo>
                        <a:pt x="2197" y="3"/>
                      </a:lnTo>
                      <a:lnTo>
                        <a:pt x="2191" y="0"/>
                      </a:lnTo>
                      <a:lnTo>
                        <a:pt x="2184" y="0"/>
                      </a:lnTo>
                      <a:lnTo>
                        <a:pt x="2191" y="38"/>
                      </a:lnTo>
                      <a:lnTo>
                        <a:pt x="2194" y="77"/>
                      </a:lnTo>
                      <a:lnTo>
                        <a:pt x="2197" y="119"/>
                      </a:lnTo>
                      <a:lnTo>
                        <a:pt x="2197" y="158"/>
                      </a:lnTo>
                      <a:lnTo>
                        <a:pt x="2197" y="200"/>
                      </a:lnTo>
                      <a:lnTo>
                        <a:pt x="2194" y="239"/>
                      </a:lnTo>
                      <a:lnTo>
                        <a:pt x="2191" y="278"/>
                      </a:lnTo>
                      <a:lnTo>
                        <a:pt x="2184" y="317"/>
                      </a:lnTo>
                      <a:lnTo>
                        <a:pt x="2191" y="317"/>
                      </a:lnTo>
                      <a:lnTo>
                        <a:pt x="2197" y="314"/>
                      </a:lnTo>
                      <a:lnTo>
                        <a:pt x="2201" y="278"/>
                      </a:lnTo>
                      <a:lnTo>
                        <a:pt x="2207" y="239"/>
                      </a:lnTo>
                      <a:lnTo>
                        <a:pt x="2207" y="197"/>
                      </a:lnTo>
                      <a:lnTo>
                        <a:pt x="2207" y="158"/>
                      </a:lnTo>
                      <a:close/>
                      <a:moveTo>
                        <a:pt x="10" y="3"/>
                      </a:moveTo>
                      <a:lnTo>
                        <a:pt x="7" y="42"/>
                      </a:lnTo>
                      <a:lnTo>
                        <a:pt x="4" y="81"/>
                      </a:lnTo>
                      <a:lnTo>
                        <a:pt x="0" y="119"/>
                      </a:lnTo>
                      <a:lnTo>
                        <a:pt x="0" y="158"/>
                      </a:lnTo>
                      <a:lnTo>
                        <a:pt x="0" y="197"/>
                      </a:lnTo>
                      <a:lnTo>
                        <a:pt x="4" y="239"/>
                      </a:lnTo>
                      <a:lnTo>
                        <a:pt x="7" y="278"/>
                      </a:lnTo>
                      <a:lnTo>
                        <a:pt x="10" y="314"/>
                      </a:lnTo>
                      <a:lnTo>
                        <a:pt x="17" y="317"/>
                      </a:lnTo>
                      <a:lnTo>
                        <a:pt x="23" y="317"/>
                      </a:lnTo>
                      <a:lnTo>
                        <a:pt x="17" y="278"/>
                      </a:lnTo>
                      <a:lnTo>
                        <a:pt x="13" y="239"/>
                      </a:lnTo>
                      <a:lnTo>
                        <a:pt x="10" y="200"/>
                      </a:lnTo>
                      <a:lnTo>
                        <a:pt x="10" y="158"/>
                      </a:lnTo>
                      <a:lnTo>
                        <a:pt x="10" y="119"/>
                      </a:lnTo>
                      <a:lnTo>
                        <a:pt x="13" y="77"/>
                      </a:lnTo>
                      <a:lnTo>
                        <a:pt x="17" y="38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F39C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6" name="Freeform 358"/>
                <p:cNvSpPr>
                  <a:spLocks noEditPoints="1"/>
                </p:cNvSpPr>
                <p:nvPr/>
              </p:nvSpPr>
              <p:spPr bwMode="auto">
                <a:xfrm>
                  <a:off x="1926" y="2599"/>
                  <a:ext cx="2200" cy="317"/>
                </a:xfrm>
                <a:custGeom>
                  <a:avLst/>
                  <a:gdLst>
                    <a:gd name="T0" fmla="*/ 2200 w 2200"/>
                    <a:gd name="T1" fmla="*/ 158 h 317"/>
                    <a:gd name="T2" fmla="*/ 2197 w 2200"/>
                    <a:gd name="T3" fmla="*/ 119 h 317"/>
                    <a:gd name="T4" fmla="*/ 2197 w 2200"/>
                    <a:gd name="T5" fmla="*/ 81 h 317"/>
                    <a:gd name="T6" fmla="*/ 2193 w 2200"/>
                    <a:gd name="T7" fmla="*/ 38 h 317"/>
                    <a:gd name="T8" fmla="*/ 2187 w 2200"/>
                    <a:gd name="T9" fmla="*/ 0 h 317"/>
                    <a:gd name="T10" fmla="*/ 2174 w 2200"/>
                    <a:gd name="T11" fmla="*/ 0 h 317"/>
                    <a:gd name="T12" fmla="*/ 2180 w 2200"/>
                    <a:gd name="T13" fmla="*/ 38 h 317"/>
                    <a:gd name="T14" fmla="*/ 2184 w 2200"/>
                    <a:gd name="T15" fmla="*/ 77 h 317"/>
                    <a:gd name="T16" fmla="*/ 2187 w 2200"/>
                    <a:gd name="T17" fmla="*/ 119 h 317"/>
                    <a:gd name="T18" fmla="*/ 2187 w 2200"/>
                    <a:gd name="T19" fmla="*/ 158 h 317"/>
                    <a:gd name="T20" fmla="*/ 2187 w 2200"/>
                    <a:gd name="T21" fmla="*/ 200 h 317"/>
                    <a:gd name="T22" fmla="*/ 2184 w 2200"/>
                    <a:gd name="T23" fmla="*/ 239 h 317"/>
                    <a:gd name="T24" fmla="*/ 2180 w 2200"/>
                    <a:gd name="T25" fmla="*/ 278 h 317"/>
                    <a:gd name="T26" fmla="*/ 2174 w 2200"/>
                    <a:gd name="T27" fmla="*/ 317 h 317"/>
                    <a:gd name="T28" fmla="*/ 2187 w 2200"/>
                    <a:gd name="T29" fmla="*/ 317 h 317"/>
                    <a:gd name="T30" fmla="*/ 2193 w 2200"/>
                    <a:gd name="T31" fmla="*/ 278 h 317"/>
                    <a:gd name="T32" fmla="*/ 2197 w 2200"/>
                    <a:gd name="T33" fmla="*/ 239 h 317"/>
                    <a:gd name="T34" fmla="*/ 2197 w 2200"/>
                    <a:gd name="T35" fmla="*/ 197 h 317"/>
                    <a:gd name="T36" fmla="*/ 2200 w 2200"/>
                    <a:gd name="T37" fmla="*/ 158 h 317"/>
                    <a:gd name="T38" fmla="*/ 13 w 2200"/>
                    <a:gd name="T39" fmla="*/ 0 h 317"/>
                    <a:gd name="T40" fmla="*/ 6 w 2200"/>
                    <a:gd name="T41" fmla="*/ 38 h 317"/>
                    <a:gd name="T42" fmla="*/ 3 w 2200"/>
                    <a:gd name="T43" fmla="*/ 81 h 317"/>
                    <a:gd name="T44" fmla="*/ 3 w 2200"/>
                    <a:gd name="T45" fmla="*/ 119 h 317"/>
                    <a:gd name="T46" fmla="*/ 0 w 2200"/>
                    <a:gd name="T47" fmla="*/ 158 h 317"/>
                    <a:gd name="T48" fmla="*/ 3 w 2200"/>
                    <a:gd name="T49" fmla="*/ 197 h 317"/>
                    <a:gd name="T50" fmla="*/ 3 w 2200"/>
                    <a:gd name="T51" fmla="*/ 239 h 317"/>
                    <a:gd name="T52" fmla="*/ 6 w 2200"/>
                    <a:gd name="T53" fmla="*/ 278 h 317"/>
                    <a:gd name="T54" fmla="*/ 13 w 2200"/>
                    <a:gd name="T55" fmla="*/ 317 h 317"/>
                    <a:gd name="T56" fmla="*/ 26 w 2200"/>
                    <a:gd name="T57" fmla="*/ 317 h 317"/>
                    <a:gd name="T58" fmla="*/ 19 w 2200"/>
                    <a:gd name="T59" fmla="*/ 278 h 317"/>
                    <a:gd name="T60" fmla="*/ 16 w 2200"/>
                    <a:gd name="T61" fmla="*/ 239 h 317"/>
                    <a:gd name="T62" fmla="*/ 13 w 2200"/>
                    <a:gd name="T63" fmla="*/ 200 h 317"/>
                    <a:gd name="T64" fmla="*/ 13 w 2200"/>
                    <a:gd name="T65" fmla="*/ 158 h 317"/>
                    <a:gd name="T66" fmla="*/ 13 w 2200"/>
                    <a:gd name="T67" fmla="*/ 119 h 317"/>
                    <a:gd name="T68" fmla="*/ 16 w 2200"/>
                    <a:gd name="T69" fmla="*/ 77 h 317"/>
                    <a:gd name="T70" fmla="*/ 19 w 2200"/>
                    <a:gd name="T71" fmla="*/ 38 h 317"/>
                    <a:gd name="T72" fmla="*/ 26 w 2200"/>
                    <a:gd name="T73" fmla="*/ 0 h 317"/>
                    <a:gd name="T74" fmla="*/ 13 w 2200"/>
                    <a:gd name="T75" fmla="*/ 0 h 31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200" h="317">
                      <a:moveTo>
                        <a:pt x="2200" y="158"/>
                      </a:moveTo>
                      <a:lnTo>
                        <a:pt x="2197" y="119"/>
                      </a:lnTo>
                      <a:lnTo>
                        <a:pt x="2197" y="81"/>
                      </a:lnTo>
                      <a:lnTo>
                        <a:pt x="2193" y="38"/>
                      </a:lnTo>
                      <a:lnTo>
                        <a:pt x="2187" y="0"/>
                      </a:lnTo>
                      <a:lnTo>
                        <a:pt x="2174" y="0"/>
                      </a:lnTo>
                      <a:lnTo>
                        <a:pt x="2180" y="38"/>
                      </a:lnTo>
                      <a:lnTo>
                        <a:pt x="2184" y="77"/>
                      </a:lnTo>
                      <a:lnTo>
                        <a:pt x="2187" y="119"/>
                      </a:lnTo>
                      <a:lnTo>
                        <a:pt x="2187" y="158"/>
                      </a:lnTo>
                      <a:lnTo>
                        <a:pt x="2187" y="200"/>
                      </a:lnTo>
                      <a:lnTo>
                        <a:pt x="2184" y="239"/>
                      </a:lnTo>
                      <a:lnTo>
                        <a:pt x="2180" y="278"/>
                      </a:lnTo>
                      <a:lnTo>
                        <a:pt x="2174" y="317"/>
                      </a:lnTo>
                      <a:lnTo>
                        <a:pt x="2187" y="317"/>
                      </a:lnTo>
                      <a:lnTo>
                        <a:pt x="2193" y="278"/>
                      </a:lnTo>
                      <a:lnTo>
                        <a:pt x="2197" y="239"/>
                      </a:lnTo>
                      <a:lnTo>
                        <a:pt x="2197" y="197"/>
                      </a:lnTo>
                      <a:lnTo>
                        <a:pt x="2200" y="158"/>
                      </a:lnTo>
                      <a:close/>
                      <a:moveTo>
                        <a:pt x="13" y="0"/>
                      </a:moveTo>
                      <a:lnTo>
                        <a:pt x="6" y="38"/>
                      </a:lnTo>
                      <a:lnTo>
                        <a:pt x="3" y="81"/>
                      </a:lnTo>
                      <a:lnTo>
                        <a:pt x="3" y="119"/>
                      </a:lnTo>
                      <a:lnTo>
                        <a:pt x="0" y="158"/>
                      </a:lnTo>
                      <a:lnTo>
                        <a:pt x="3" y="197"/>
                      </a:lnTo>
                      <a:lnTo>
                        <a:pt x="3" y="239"/>
                      </a:lnTo>
                      <a:lnTo>
                        <a:pt x="6" y="278"/>
                      </a:lnTo>
                      <a:lnTo>
                        <a:pt x="13" y="317"/>
                      </a:lnTo>
                      <a:lnTo>
                        <a:pt x="26" y="317"/>
                      </a:lnTo>
                      <a:lnTo>
                        <a:pt x="19" y="278"/>
                      </a:lnTo>
                      <a:lnTo>
                        <a:pt x="16" y="239"/>
                      </a:lnTo>
                      <a:lnTo>
                        <a:pt x="13" y="200"/>
                      </a:lnTo>
                      <a:lnTo>
                        <a:pt x="13" y="158"/>
                      </a:lnTo>
                      <a:lnTo>
                        <a:pt x="13" y="119"/>
                      </a:lnTo>
                      <a:lnTo>
                        <a:pt x="16" y="77"/>
                      </a:lnTo>
                      <a:lnTo>
                        <a:pt x="19" y="38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39B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7" name="Freeform 359"/>
                <p:cNvSpPr>
                  <a:spLocks noEditPoints="1"/>
                </p:cNvSpPr>
                <p:nvPr/>
              </p:nvSpPr>
              <p:spPr bwMode="auto">
                <a:xfrm>
                  <a:off x="1932" y="2595"/>
                  <a:ext cx="2187" cy="324"/>
                </a:xfrm>
                <a:custGeom>
                  <a:avLst/>
                  <a:gdLst>
                    <a:gd name="T0" fmla="*/ 2187 w 2187"/>
                    <a:gd name="T1" fmla="*/ 162 h 324"/>
                    <a:gd name="T2" fmla="*/ 2187 w 2187"/>
                    <a:gd name="T3" fmla="*/ 123 h 324"/>
                    <a:gd name="T4" fmla="*/ 2184 w 2187"/>
                    <a:gd name="T5" fmla="*/ 81 h 324"/>
                    <a:gd name="T6" fmla="*/ 2181 w 2187"/>
                    <a:gd name="T7" fmla="*/ 42 h 324"/>
                    <a:gd name="T8" fmla="*/ 2174 w 2187"/>
                    <a:gd name="T9" fmla="*/ 4 h 324"/>
                    <a:gd name="T10" fmla="*/ 2168 w 2187"/>
                    <a:gd name="T11" fmla="*/ 4 h 324"/>
                    <a:gd name="T12" fmla="*/ 2165 w 2187"/>
                    <a:gd name="T13" fmla="*/ 0 h 324"/>
                    <a:gd name="T14" fmla="*/ 2168 w 2187"/>
                    <a:gd name="T15" fmla="*/ 42 h 324"/>
                    <a:gd name="T16" fmla="*/ 2171 w 2187"/>
                    <a:gd name="T17" fmla="*/ 81 h 324"/>
                    <a:gd name="T18" fmla="*/ 2174 w 2187"/>
                    <a:gd name="T19" fmla="*/ 123 h 324"/>
                    <a:gd name="T20" fmla="*/ 2174 w 2187"/>
                    <a:gd name="T21" fmla="*/ 162 h 324"/>
                    <a:gd name="T22" fmla="*/ 2174 w 2187"/>
                    <a:gd name="T23" fmla="*/ 204 h 324"/>
                    <a:gd name="T24" fmla="*/ 2171 w 2187"/>
                    <a:gd name="T25" fmla="*/ 243 h 324"/>
                    <a:gd name="T26" fmla="*/ 2168 w 2187"/>
                    <a:gd name="T27" fmla="*/ 282 h 324"/>
                    <a:gd name="T28" fmla="*/ 2165 w 2187"/>
                    <a:gd name="T29" fmla="*/ 324 h 324"/>
                    <a:gd name="T30" fmla="*/ 2168 w 2187"/>
                    <a:gd name="T31" fmla="*/ 321 h 324"/>
                    <a:gd name="T32" fmla="*/ 2174 w 2187"/>
                    <a:gd name="T33" fmla="*/ 321 h 324"/>
                    <a:gd name="T34" fmla="*/ 2181 w 2187"/>
                    <a:gd name="T35" fmla="*/ 282 h 324"/>
                    <a:gd name="T36" fmla="*/ 2184 w 2187"/>
                    <a:gd name="T37" fmla="*/ 243 h 324"/>
                    <a:gd name="T38" fmla="*/ 2187 w 2187"/>
                    <a:gd name="T39" fmla="*/ 204 h 324"/>
                    <a:gd name="T40" fmla="*/ 2187 w 2187"/>
                    <a:gd name="T41" fmla="*/ 162 h 324"/>
                    <a:gd name="T42" fmla="*/ 13 w 2187"/>
                    <a:gd name="T43" fmla="*/ 4 h 324"/>
                    <a:gd name="T44" fmla="*/ 7 w 2187"/>
                    <a:gd name="T45" fmla="*/ 42 h 324"/>
                    <a:gd name="T46" fmla="*/ 3 w 2187"/>
                    <a:gd name="T47" fmla="*/ 81 h 324"/>
                    <a:gd name="T48" fmla="*/ 0 w 2187"/>
                    <a:gd name="T49" fmla="*/ 123 h 324"/>
                    <a:gd name="T50" fmla="*/ 0 w 2187"/>
                    <a:gd name="T51" fmla="*/ 162 h 324"/>
                    <a:gd name="T52" fmla="*/ 0 w 2187"/>
                    <a:gd name="T53" fmla="*/ 204 h 324"/>
                    <a:gd name="T54" fmla="*/ 3 w 2187"/>
                    <a:gd name="T55" fmla="*/ 243 h 324"/>
                    <a:gd name="T56" fmla="*/ 7 w 2187"/>
                    <a:gd name="T57" fmla="*/ 282 h 324"/>
                    <a:gd name="T58" fmla="*/ 13 w 2187"/>
                    <a:gd name="T59" fmla="*/ 321 h 324"/>
                    <a:gd name="T60" fmla="*/ 20 w 2187"/>
                    <a:gd name="T61" fmla="*/ 321 h 324"/>
                    <a:gd name="T62" fmla="*/ 26 w 2187"/>
                    <a:gd name="T63" fmla="*/ 324 h 324"/>
                    <a:gd name="T64" fmla="*/ 20 w 2187"/>
                    <a:gd name="T65" fmla="*/ 282 h 324"/>
                    <a:gd name="T66" fmla="*/ 16 w 2187"/>
                    <a:gd name="T67" fmla="*/ 243 h 324"/>
                    <a:gd name="T68" fmla="*/ 13 w 2187"/>
                    <a:gd name="T69" fmla="*/ 204 h 324"/>
                    <a:gd name="T70" fmla="*/ 13 w 2187"/>
                    <a:gd name="T71" fmla="*/ 162 h 324"/>
                    <a:gd name="T72" fmla="*/ 13 w 2187"/>
                    <a:gd name="T73" fmla="*/ 123 h 324"/>
                    <a:gd name="T74" fmla="*/ 16 w 2187"/>
                    <a:gd name="T75" fmla="*/ 81 h 324"/>
                    <a:gd name="T76" fmla="*/ 20 w 2187"/>
                    <a:gd name="T77" fmla="*/ 42 h 324"/>
                    <a:gd name="T78" fmla="*/ 26 w 2187"/>
                    <a:gd name="T79" fmla="*/ 0 h 324"/>
                    <a:gd name="T80" fmla="*/ 20 w 2187"/>
                    <a:gd name="T81" fmla="*/ 4 h 324"/>
                    <a:gd name="T82" fmla="*/ 13 w 2187"/>
                    <a:gd name="T83" fmla="*/ 4 h 32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187" h="324">
                      <a:moveTo>
                        <a:pt x="2187" y="162"/>
                      </a:moveTo>
                      <a:lnTo>
                        <a:pt x="2187" y="123"/>
                      </a:lnTo>
                      <a:lnTo>
                        <a:pt x="2184" y="81"/>
                      </a:lnTo>
                      <a:lnTo>
                        <a:pt x="2181" y="42"/>
                      </a:lnTo>
                      <a:lnTo>
                        <a:pt x="2174" y="4"/>
                      </a:lnTo>
                      <a:lnTo>
                        <a:pt x="2168" y="4"/>
                      </a:lnTo>
                      <a:lnTo>
                        <a:pt x="2165" y="0"/>
                      </a:lnTo>
                      <a:lnTo>
                        <a:pt x="2168" y="42"/>
                      </a:lnTo>
                      <a:lnTo>
                        <a:pt x="2171" y="81"/>
                      </a:lnTo>
                      <a:lnTo>
                        <a:pt x="2174" y="123"/>
                      </a:lnTo>
                      <a:lnTo>
                        <a:pt x="2174" y="162"/>
                      </a:lnTo>
                      <a:lnTo>
                        <a:pt x="2174" y="204"/>
                      </a:lnTo>
                      <a:lnTo>
                        <a:pt x="2171" y="243"/>
                      </a:lnTo>
                      <a:lnTo>
                        <a:pt x="2168" y="282"/>
                      </a:lnTo>
                      <a:lnTo>
                        <a:pt x="2165" y="324"/>
                      </a:lnTo>
                      <a:lnTo>
                        <a:pt x="2168" y="321"/>
                      </a:lnTo>
                      <a:lnTo>
                        <a:pt x="2174" y="321"/>
                      </a:lnTo>
                      <a:lnTo>
                        <a:pt x="2181" y="282"/>
                      </a:lnTo>
                      <a:lnTo>
                        <a:pt x="2184" y="243"/>
                      </a:lnTo>
                      <a:lnTo>
                        <a:pt x="2187" y="204"/>
                      </a:lnTo>
                      <a:lnTo>
                        <a:pt x="2187" y="162"/>
                      </a:lnTo>
                      <a:close/>
                      <a:moveTo>
                        <a:pt x="13" y="4"/>
                      </a:moveTo>
                      <a:lnTo>
                        <a:pt x="7" y="42"/>
                      </a:lnTo>
                      <a:lnTo>
                        <a:pt x="3" y="81"/>
                      </a:lnTo>
                      <a:lnTo>
                        <a:pt x="0" y="123"/>
                      </a:lnTo>
                      <a:lnTo>
                        <a:pt x="0" y="162"/>
                      </a:lnTo>
                      <a:lnTo>
                        <a:pt x="0" y="204"/>
                      </a:lnTo>
                      <a:lnTo>
                        <a:pt x="3" y="243"/>
                      </a:lnTo>
                      <a:lnTo>
                        <a:pt x="7" y="282"/>
                      </a:lnTo>
                      <a:lnTo>
                        <a:pt x="13" y="321"/>
                      </a:lnTo>
                      <a:lnTo>
                        <a:pt x="20" y="321"/>
                      </a:lnTo>
                      <a:lnTo>
                        <a:pt x="26" y="324"/>
                      </a:lnTo>
                      <a:lnTo>
                        <a:pt x="20" y="282"/>
                      </a:lnTo>
                      <a:lnTo>
                        <a:pt x="16" y="243"/>
                      </a:lnTo>
                      <a:lnTo>
                        <a:pt x="13" y="204"/>
                      </a:lnTo>
                      <a:lnTo>
                        <a:pt x="13" y="162"/>
                      </a:lnTo>
                      <a:lnTo>
                        <a:pt x="13" y="123"/>
                      </a:lnTo>
                      <a:lnTo>
                        <a:pt x="16" y="81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20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F39A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8" name="Freeform 360"/>
                <p:cNvSpPr>
                  <a:spLocks noEditPoints="1"/>
                </p:cNvSpPr>
                <p:nvPr/>
              </p:nvSpPr>
              <p:spPr bwMode="auto">
                <a:xfrm>
                  <a:off x="1939" y="2595"/>
                  <a:ext cx="2174" cy="324"/>
                </a:xfrm>
                <a:custGeom>
                  <a:avLst/>
                  <a:gdLst>
                    <a:gd name="T0" fmla="*/ 2174 w 2174"/>
                    <a:gd name="T1" fmla="*/ 162 h 324"/>
                    <a:gd name="T2" fmla="*/ 2174 w 2174"/>
                    <a:gd name="T3" fmla="*/ 123 h 324"/>
                    <a:gd name="T4" fmla="*/ 2171 w 2174"/>
                    <a:gd name="T5" fmla="*/ 81 h 324"/>
                    <a:gd name="T6" fmla="*/ 2167 w 2174"/>
                    <a:gd name="T7" fmla="*/ 42 h 324"/>
                    <a:gd name="T8" fmla="*/ 2161 w 2174"/>
                    <a:gd name="T9" fmla="*/ 4 h 324"/>
                    <a:gd name="T10" fmla="*/ 2151 w 2174"/>
                    <a:gd name="T11" fmla="*/ 0 h 324"/>
                    <a:gd name="T12" fmla="*/ 2155 w 2174"/>
                    <a:gd name="T13" fmla="*/ 39 h 324"/>
                    <a:gd name="T14" fmla="*/ 2158 w 2174"/>
                    <a:gd name="T15" fmla="*/ 81 h 324"/>
                    <a:gd name="T16" fmla="*/ 2161 w 2174"/>
                    <a:gd name="T17" fmla="*/ 120 h 324"/>
                    <a:gd name="T18" fmla="*/ 2161 w 2174"/>
                    <a:gd name="T19" fmla="*/ 162 h 324"/>
                    <a:gd name="T20" fmla="*/ 2161 w 2174"/>
                    <a:gd name="T21" fmla="*/ 204 h 324"/>
                    <a:gd name="T22" fmla="*/ 2158 w 2174"/>
                    <a:gd name="T23" fmla="*/ 243 h 324"/>
                    <a:gd name="T24" fmla="*/ 2155 w 2174"/>
                    <a:gd name="T25" fmla="*/ 285 h 324"/>
                    <a:gd name="T26" fmla="*/ 2151 w 2174"/>
                    <a:gd name="T27" fmla="*/ 324 h 324"/>
                    <a:gd name="T28" fmla="*/ 2161 w 2174"/>
                    <a:gd name="T29" fmla="*/ 321 h 324"/>
                    <a:gd name="T30" fmla="*/ 2167 w 2174"/>
                    <a:gd name="T31" fmla="*/ 282 h 324"/>
                    <a:gd name="T32" fmla="*/ 2171 w 2174"/>
                    <a:gd name="T33" fmla="*/ 243 h 324"/>
                    <a:gd name="T34" fmla="*/ 2174 w 2174"/>
                    <a:gd name="T35" fmla="*/ 204 h 324"/>
                    <a:gd name="T36" fmla="*/ 2174 w 2174"/>
                    <a:gd name="T37" fmla="*/ 162 h 324"/>
                    <a:gd name="T38" fmla="*/ 13 w 2174"/>
                    <a:gd name="T39" fmla="*/ 4 h 324"/>
                    <a:gd name="T40" fmla="*/ 6 w 2174"/>
                    <a:gd name="T41" fmla="*/ 42 h 324"/>
                    <a:gd name="T42" fmla="*/ 3 w 2174"/>
                    <a:gd name="T43" fmla="*/ 81 h 324"/>
                    <a:gd name="T44" fmla="*/ 0 w 2174"/>
                    <a:gd name="T45" fmla="*/ 123 h 324"/>
                    <a:gd name="T46" fmla="*/ 0 w 2174"/>
                    <a:gd name="T47" fmla="*/ 162 h 324"/>
                    <a:gd name="T48" fmla="*/ 0 w 2174"/>
                    <a:gd name="T49" fmla="*/ 204 h 324"/>
                    <a:gd name="T50" fmla="*/ 3 w 2174"/>
                    <a:gd name="T51" fmla="*/ 243 h 324"/>
                    <a:gd name="T52" fmla="*/ 6 w 2174"/>
                    <a:gd name="T53" fmla="*/ 282 h 324"/>
                    <a:gd name="T54" fmla="*/ 13 w 2174"/>
                    <a:gd name="T55" fmla="*/ 321 h 324"/>
                    <a:gd name="T56" fmla="*/ 22 w 2174"/>
                    <a:gd name="T57" fmla="*/ 324 h 324"/>
                    <a:gd name="T58" fmla="*/ 19 w 2174"/>
                    <a:gd name="T59" fmla="*/ 285 h 324"/>
                    <a:gd name="T60" fmla="*/ 16 w 2174"/>
                    <a:gd name="T61" fmla="*/ 243 h 324"/>
                    <a:gd name="T62" fmla="*/ 13 w 2174"/>
                    <a:gd name="T63" fmla="*/ 204 h 324"/>
                    <a:gd name="T64" fmla="*/ 13 w 2174"/>
                    <a:gd name="T65" fmla="*/ 162 h 324"/>
                    <a:gd name="T66" fmla="*/ 13 w 2174"/>
                    <a:gd name="T67" fmla="*/ 120 h 324"/>
                    <a:gd name="T68" fmla="*/ 16 w 2174"/>
                    <a:gd name="T69" fmla="*/ 81 h 324"/>
                    <a:gd name="T70" fmla="*/ 19 w 2174"/>
                    <a:gd name="T71" fmla="*/ 39 h 324"/>
                    <a:gd name="T72" fmla="*/ 22 w 2174"/>
                    <a:gd name="T73" fmla="*/ 0 h 324"/>
                    <a:gd name="T74" fmla="*/ 13 w 2174"/>
                    <a:gd name="T75" fmla="*/ 4 h 32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174" h="324">
                      <a:moveTo>
                        <a:pt x="2174" y="162"/>
                      </a:moveTo>
                      <a:lnTo>
                        <a:pt x="2174" y="123"/>
                      </a:lnTo>
                      <a:lnTo>
                        <a:pt x="2171" y="81"/>
                      </a:lnTo>
                      <a:lnTo>
                        <a:pt x="2167" y="42"/>
                      </a:lnTo>
                      <a:lnTo>
                        <a:pt x="2161" y="4"/>
                      </a:lnTo>
                      <a:lnTo>
                        <a:pt x="2151" y="0"/>
                      </a:lnTo>
                      <a:lnTo>
                        <a:pt x="2155" y="39"/>
                      </a:lnTo>
                      <a:lnTo>
                        <a:pt x="2158" y="81"/>
                      </a:lnTo>
                      <a:lnTo>
                        <a:pt x="2161" y="120"/>
                      </a:lnTo>
                      <a:lnTo>
                        <a:pt x="2161" y="162"/>
                      </a:lnTo>
                      <a:lnTo>
                        <a:pt x="2161" y="204"/>
                      </a:lnTo>
                      <a:lnTo>
                        <a:pt x="2158" y="243"/>
                      </a:lnTo>
                      <a:lnTo>
                        <a:pt x="2155" y="285"/>
                      </a:lnTo>
                      <a:lnTo>
                        <a:pt x="2151" y="324"/>
                      </a:lnTo>
                      <a:lnTo>
                        <a:pt x="2161" y="321"/>
                      </a:lnTo>
                      <a:lnTo>
                        <a:pt x="2167" y="282"/>
                      </a:lnTo>
                      <a:lnTo>
                        <a:pt x="2171" y="243"/>
                      </a:lnTo>
                      <a:lnTo>
                        <a:pt x="2174" y="204"/>
                      </a:lnTo>
                      <a:lnTo>
                        <a:pt x="2174" y="162"/>
                      </a:lnTo>
                      <a:close/>
                      <a:moveTo>
                        <a:pt x="13" y="4"/>
                      </a:moveTo>
                      <a:lnTo>
                        <a:pt x="6" y="42"/>
                      </a:lnTo>
                      <a:lnTo>
                        <a:pt x="3" y="81"/>
                      </a:lnTo>
                      <a:lnTo>
                        <a:pt x="0" y="123"/>
                      </a:lnTo>
                      <a:lnTo>
                        <a:pt x="0" y="162"/>
                      </a:lnTo>
                      <a:lnTo>
                        <a:pt x="0" y="204"/>
                      </a:lnTo>
                      <a:lnTo>
                        <a:pt x="3" y="243"/>
                      </a:lnTo>
                      <a:lnTo>
                        <a:pt x="6" y="282"/>
                      </a:lnTo>
                      <a:lnTo>
                        <a:pt x="13" y="321"/>
                      </a:lnTo>
                      <a:lnTo>
                        <a:pt x="22" y="324"/>
                      </a:lnTo>
                      <a:lnTo>
                        <a:pt x="19" y="285"/>
                      </a:lnTo>
                      <a:lnTo>
                        <a:pt x="16" y="243"/>
                      </a:lnTo>
                      <a:lnTo>
                        <a:pt x="13" y="204"/>
                      </a:lnTo>
                      <a:lnTo>
                        <a:pt x="13" y="162"/>
                      </a:lnTo>
                      <a:lnTo>
                        <a:pt x="13" y="120"/>
                      </a:lnTo>
                      <a:lnTo>
                        <a:pt x="16" y="81"/>
                      </a:lnTo>
                      <a:lnTo>
                        <a:pt x="19" y="39"/>
                      </a:lnTo>
                      <a:lnTo>
                        <a:pt x="22" y="0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F399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39" name="Freeform 361"/>
                <p:cNvSpPr>
                  <a:spLocks noEditPoints="1"/>
                </p:cNvSpPr>
                <p:nvPr/>
              </p:nvSpPr>
              <p:spPr bwMode="auto">
                <a:xfrm>
                  <a:off x="1945" y="2595"/>
                  <a:ext cx="2161" cy="324"/>
                </a:xfrm>
                <a:custGeom>
                  <a:avLst/>
                  <a:gdLst>
                    <a:gd name="T0" fmla="*/ 2161 w 2161"/>
                    <a:gd name="T1" fmla="*/ 162 h 324"/>
                    <a:gd name="T2" fmla="*/ 2161 w 2161"/>
                    <a:gd name="T3" fmla="*/ 123 h 324"/>
                    <a:gd name="T4" fmla="*/ 2158 w 2161"/>
                    <a:gd name="T5" fmla="*/ 81 h 324"/>
                    <a:gd name="T6" fmla="*/ 2155 w 2161"/>
                    <a:gd name="T7" fmla="*/ 42 h 324"/>
                    <a:gd name="T8" fmla="*/ 2152 w 2161"/>
                    <a:gd name="T9" fmla="*/ 0 h 324"/>
                    <a:gd name="T10" fmla="*/ 2145 w 2161"/>
                    <a:gd name="T11" fmla="*/ 0 h 324"/>
                    <a:gd name="T12" fmla="*/ 2139 w 2161"/>
                    <a:gd name="T13" fmla="*/ 0 h 324"/>
                    <a:gd name="T14" fmla="*/ 2142 w 2161"/>
                    <a:gd name="T15" fmla="*/ 39 h 324"/>
                    <a:gd name="T16" fmla="*/ 2149 w 2161"/>
                    <a:gd name="T17" fmla="*/ 81 h 324"/>
                    <a:gd name="T18" fmla="*/ 2149 w 2161"/>
                    <a:gd name="T19" fmla="*/ 120 h 324"/>
                    <a:gd name="T20" fmla="*/ 2152 w 2161"/>
                    <a:gd name="T21" fmla="*/ 162 h 324"/>
                    <a:gd name="T22" fmla="*/ 2149 w 2161"/>
                    <a:gd name="T23" fmla="*/ 204 h 324"/>
                    <a:gd name="T24" fmla="*/ 2149 w 2161"/>
                    <a:gd name="T25" fmla="*/ 243 h 324"/>
                    <a:gd name="T26" fmla="*/ 2142 w 2161"/>
                    <a:gd name="T27" fmla="*/ 285 h 324"/>
                    <a:gd name="T28" fmla="*/ 2139 w 2161"/>
                    <a:gd name="T29" fmla="*/ 324 h 324"/>
                    <a:gd name="T30" fmla="*/ 2145 w 2161"/>
                    <a:gd name="T31" fmla="*/ 324 h 324"/>
                    <a:gd name="T32" fmla="*/ 2152 w 2161"/>
                    <a:gd name="T33" fmla="*/ 324 h 324"/>
                    <a:gd name="T34" fmla="*/ 2155 w 2161"/>
                    <a:gd name="T35" fmla="*/ 282 h 324"/>
                    <a:gd name="T36" fmla="*/ 2158 w 2161"/>
                    <a:gd name="T37" fmla="*/ 243 h 324"/>
                    <a:gd name="T38" fmla="*/ 2161 w 2161"/>
                    <a:gd name="T39" fmla="*/ 204 h 324"/>
                    <a:gd name="T40" fmla="*/ 2161 w 2161"/>
                    <a:gd name="T41" fmla="*/ 162 h 324"/>
                    <a:gd name="T42" fmla="*/ 13 w 2161"/>
                    <a:gd name="T43" fmla="*/ 0 h 324"/>
                    <a:gd name="T44" fmla="*/ 7 w 2161"/>
                    <a:gd name="T45" fmla="*/ 42 h 324"/>
                    <a:gd name="T46" fmla="*/ 3 w 2161"/>
                    <a:gd name="T47" fmla="*/ 81 h 324"/>
                    <a:gd name="T48" fmla="*/ 0 w 2161"/>
                    <a:gd name="T49" fmla="*/ 123 h 324"/>
                    <a:gd name="T50" fmla="*/ 0 w 2161"/>
                    <a:gd name="T51" fmla="*/ 162 h 324"/>
                    <a:gd name="T52" fmla="*/ 0 w 2161"/>
                    <a:gd name="T53" fmla="*/ 204 h 324"/>
                    <a:gd name="T54" fmla="*/ 3 w 2161"/>
                    <a:gd name="T55" fmla="*/ 243 h 324"/>
                    <a:gd name="T56" fmla="*/ 7 w 2161"/>
                    <a:gd name="T57" fmla="*/ 282 h 324"/>
                    <a:gd name="T58" fmla="*/ 13 w 2161"/>
                    <a:gd name="T59" fmla="*/ 324 h 324"/>
                    <a:gd name="T60" fmla="*/ 16 w 2161"/>
                    <a:gd name="T61" fmla="*/ 324 h 324"/>
                    <a:gd name="T62" fmla="*/ 23 w 2161"/>
                    <a:gd name="T63" fmla="*/ 324 h 324"/>
                    <a:gd name="T64" fmla="*/ 19 w 2161"/>
                    <a:gd name="T65" fmla="*/ 285 h 324"/>
                    <a:gd name="T66" fmla="*/ 13 w 2161"/>
                    <a:gd name="T67" fmla="*/ 243 h 324"/>
                    <a:gd name="T68" fmla="*/ 13 w 2161"/>
                    <a:gd name="T69" fmla="*/ 204 h 324"/>
                    <a:gd name="T70" fmla="*/ 10 w 2161"/>
                    <a:gd name="T71" fmla="*/ 162 h 324"/>
                    <a:gd name="T72" fmla="*/ 13 w 2161"/>
                    <a:gd name="T73" fmla="*/ 120 h 324"/>
                    <a:gd name="T74" fmla="*/ 13 w 2161"/>
                    <a:gd name="T75" fmla="*/ 81 h 324"/>
                    <a:gd name="T76" fmla="*/ 19 w 2161"/>
                    <a:gd name="T77" fmla="*/ 39 h 324"/>
                    <a:gd name="T78" fmla="*/ 23 w 2161"/>
                    <a:gd name="T79" fmla="*/ 0 h 324"/>
                    <a:gd name="T80" fmla="*/ 16 w 2161"/>
                    <a:gd name="T81" fmla="*/ 0 h 324"/>
                    <a:gd name="T82" fmla="*/ 13 w 2161"/>
                    <a:gd name="T83" fmla="*/ 0 h 32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161" h="324">
                      <a:moveTo>
                        <a:pt x="2161" y="162"/>
                      </a:moveTo>
                      <a:lnTo>
                        <a:pt x="2161" y="123"/>
                      </a:lnTo>
                      <a:lnTo>
                        <a:pt x="2158" y="81"/>
                      </a:lnTo>
                      <a:lnTo>
                        <a:pt x="2155" y="42"/>
                      </a:lnTo>
                      <a:lnTo>
                        <a:pt x="2152" y="0"/>
                      </a:lnTo>
                      <a:lnTo>
                        <a:pt x="2145" y="0"/>
                      </a:lnTo>
                      <a:lnTo>
                        <a:pt x="2139" y="0"/>
                      </a:lnTo>
                      <a:lnTo>
                        <a:pt x="2142" y="39"/>
                      </a:lnTo>
                      <a:lnTo>
                        <a:pt x="2149" y="81"/>
                      </a:lnTo>
                      <a:lnTo>
                        <a:pt x="2149" y="120"/>
                      </a:lnTo>
                      <a:lnTo>
                        <a:pt x="2152" y="162"/>
                      </a:lnTo>
                      <a:lnTo>
                        <a:pt x="2149" y="204"/>
                      </a:lnTo>
                      <a:lnTo>
                        <a:pt x="2149" y="243"/>
                      </a:lnTo>
                      <a:lnTo>
                        <a:pt x="2142" y="285"/>
                      </a:lnTo>
                      <a:lnTo>
                        <a:pt x="2139" y="324"/>
                      </a:lnTo>
                      <a:lnTo>
                        <a:pt x="2145" y="324"/>
                      </a:lnTo>
                      <a:lnTo>
                        <a:pt x="2152" y="324"/>
                      </a:lnTo>
                      <a:lnTo>
                        <a:pt x="2155" y="282"/>
                      </a:lnTo>
                      <a:lnTo>
                        <a:pt x="2158" y="243"/>
                      </a:lnTo>
                      <a:lnTo>
                        <a:pt x="2161" y="204"/>
                      </a:lnTo>
                      <a:lnTo>
                        <a:pt x="2161" y="162"/>
                      </a:lnTo>
                      <a:close/>
                      <a:moveTo>
                        <a:pt x="13" y="0"/>
                      </a:moveTo>
                      <a:lnTo>
                        <a:pt x="7" y="42"/>
                      </a:lnTo>
                      <a:lnTo>
                        <a:pt x="3" y="81"/>
                      </a:lnTo>
                      <a:lnTo>
                        <a:pt x="0" y="123"/>
                      </a:lnTo>
                      <a:lnTo>
                        <a:pt x="0" y="162"/>
                      </a:lnTo>
                      <a:lnTo>
                        <a:pt x="0" y="204"/>
                      </a:lnTo>
                      <a:lnTo>
                        <a:pt x="3" y="243"/>
                      </a:lnTo>
                      <a:lnTo>
                        <a:pt x="7" y="282"/>
                      </a:lnTo>
                      <a:lnTo>
                        <a:pt x="13" y="324"/>
                      </a:lnTo>
                      <a:lnTo>
                        <a:pt x="16" y="324"/>
                      </a:lnTo>
                      <a:lnTo>
                        <a:pt x="23" y="324"/>
                      </a:lnTo>
                      <a:lnTo>
                        <a:pt x="19" y="285"/>
                      </a:lnTo>
                      <a:lnTo>
                        <a:pt x="13" y="243"/>
                      </a:lnTo>
                      <a:lnTo>
                        <a:pt x="13" y="204"/>
                      </a:lnTo>
                      <a:lnTo>
                        <a:pt x="10" y="162"/>
                      </a:lnTo>
                      <a:lnTo>
                        <a:pt x="13" y="120"/>
                      </a:lnTo>
                      <a:lnTo>
                        <a:pt x="13" y="81"/>
                      </a:lnTo>
                      <a:lnTo>
                        <a:pt x="19" y="39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399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0" name="Freeform 362"/>
                <p:cNvSpPr>
                  <a:spLocks noEditPoints="1"/>
                </p:cNvSpPr>
                <p:nvPr/>
              </p:nvSpPr>
              <p:spPr bwMode="auto">
                <a:xfrm>
                  <a:off x="1952" y="2595"/>
                  <a:ext cx="2148" cy="327"/>
                </a:xfrm>
                <a:custGeom>
                  <a:avLst/>
                  <a:gdLst>
                    <a:gd name="T0" fmla="*/ 2148 w 2148"/>
                    <a:gd name="T1" fmla="*/ 162 h 327"/>
                    <a:gd name="T2" fmla="*/ 2148 w 2148"/>
                    <a:gd name="T3" fmla="*/ 120 h 327"/>
                    <a:gd name="T4" fmla="*/ 2145 w 2148"/>
                    <a:gd name="T5" fmla="*/ 81 h 327"/>
                    <a:gd name="T6" fmla="*/ 2142 w 2148"/>
                    <a:gd name="T7" fmla="*/ 39 h 327"/>
                    <a:gd name="T8" fmla="*/ 2138 w 2148"/>
                    <a:gd name="T9" fmla="*/ 0 h 327"/>
                    <a:gd name="T10" fmla="*/ 2125 w 2148"/>
                    <a:gd name="T11" fmla="*/ 0 h 327"/>
                    <a:gd name="T12" fmla="*/ 2132 w 2148"/>
                    <a:gd name="T13" fmla="*/ 39 h 327"/>
                    <a:gd name="T14" fmla="*/ 2135 w 2148"/>
                    <a:gd name="T15" fmla="*/ 81 h 327"/>
                    <a:gd name="T16" fmla="*/ 2138 w 2148"/>
                    <a:gd name="T17" fmla="*/ 120 h 327"/>
                    <a:gd name="T18" fmla="*/ 2138 w 2148"/>
                    <a:gd name="T19" fmla="*/ 162 h 327"/>
                    <a:gd name="T20" fmla="*/ 2138 w 2148"/>
                    <a:gd name="T21" fmla="*/ 204 h 327"/>
                    <a:gd name="T22" fmla="*/ 2135 w 2148"/>
                    <a:gd name="T23" fmla="*/ 246 h 327"/>
                    <a:gd name="T24" fmla="*/ 2132 w 2148"/>
                    <a:gd name="T25" fmla="*/ 285 h 327"/>
                    <a:gd name="T26" fmla="*/ 2125 w 2148"/>
                    <a:gd name="T27" fmla="*/ 327 h 327"/>
                    <a:gd name="T28" fmla="*/ 2138 w 2148"/>
                    <a:gd name="T29" fmla="*/ 324 h 327"/>
                    <a:gd name="T30" fmla="*/ 2142 w 2148"/>
                    <a:gd name="T31" fmla="*/ 285 h 327"/>
                    <a:gd name="T32" fmla="*/ 2145 w 2148"/>
                    <a:gd name="T33" fmla="*/ 243 h 327"/>
                    <a:gd name="T34" fmla="*/ 2148 w 2148"/>
                    <a:gd name="T35" fmla="*/ 204 h 327"/>
                    <a:gd name="T36" fmla="*/ 2148 w 2148"/>
                    <a:gd name="T37" fmla="*/ 162 h 327"/>
                    <a:gd name="T38" fmla="*/ 9 w 2148"/>
                    <a:gd name="T39" fmla="*/ 0 h 327"/>
                    <a:gd name="T40" fmla="*/ 6 w 2148"/>
                    <a:gd name="T41" fmla="*/ 39 h 327"/>
                    <a:gd name="T42" fmla="*/ 3 w 2148"/>
                    <a:gd name="T43" fmla="*/ 81 h 327"/>
                    <a:gd name="T44" fmla="*/ 0 w 2148"/>
                    <a:gd name="T45" fmla="*/ 120 h 327"/>
                    <a:gd name="T46" fmla="*/ 0 w 2148"/>
                    <a:gd name="T47" fmla="*/ 162 h 327"/>
                    <a:gd name="T48" fmla="*/ 0 w 2148"/>
                    <a:gd name="T49" fmla="*/ 204 h 327"/>
                    <a:gd name="T50" fmla="*/ 3 w 2148"/>
                    <a:gd name="T51" fmla="*/ 243 h 327"/>
                    <a:gd name="T52" fmla="*/ 6 w 2148"/>
                    <a:gd name="T53" fmla="*/ 285 h 327"/>
                    <a:gd name="T54" fmla="*/ 9 w 2148"/>
                    <a:gd name="T55" fmla="*/ 324 h 327"/>
                    <a:gd name="T56" fmla="*/ 22 w 2148"/>
                    <a:gd name="T57" fmla="*/ 327 h 327"/>
                    <a:gd name="T58" fmla="*/ 16 w 2148"/>
                    <a:gd name="T59" fmla="*/ 285 h 327"/>
                    <a:gd name="T60" fmla="*/ 12 w 2148"/>
                    <a:gd name="T61" fmla="*/ 246 h 327"/>
                    <a:gd name="T62" fmla="*/ 12 w 2148"/>
                    <a:gd name="T63" fmla="*/ 204 h 327"/>
                    <a:gd name="T64" fmla="*/ 9 w 2148"/>
                    <a:gd name="T65" fmla="*/ 162 h 327"/>
                    <a:gd name="T66" fmla="*/ 12 w 2148"/>
                    <a:gd name="T67" fmla="*/ 120 h 327"/>
                    <a:gd name="T68" fmla="*/ 12 w 2148"/>
                    <a:gd name="T69" fmla="*/ 81 h 327"/>
                    <a:gd name="T70" fmla="*/ 16 w 2148"/>
                    <a:gd name="T71" fmla="*/ 39 h 327"/>
                    <a:gd name="T72" fmla="*/ 22 w 2148"/>
                    <a:gd name="T73" fmla="*/ 0 h 327"/>
                    <a:gd name="T74" fmla="*/ 9 w 2148"/>
                    <a:gd name="T75" fmla="*/ 0 h 3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148" h="327">
                      <a:moveTo>
                        <a:pt x="2148" y="162"/>
                      </a:moveTo>
                      <a:lnTo>
                        <a:pt x="2148" y="120"/>
                      </a:lnTo>
                      <a:lnTo>
                        <a:pt x="2145" y="81"/>
                      </a:lnTo>
                      <a:lnTo>
                        <a:pt x="2142" y="39"/>
                      </a:lnTo>
                      <a:lnTo>
                        <a:pt x="2138" y="0"/>
                      </a:lnTo>
                      <a:lnTo>
                        <a:pt x="2125" y="0"/>
                      </a:lnTo>
                      <a:lnTo>
                        <a:pt x="2132" y="39"/>
                      </a:lnTo>
                      <a:lnTo>
                        <a:pt x="2135" y="81"/>
                      </a:lnTo>
                      <a:lnTo>
                        <a:pt x="2138" y="120"/>
                      </a:lnTo>
                      <a:lnTo>
                        <a:pt x="2138" y="162"/>
                      </a:lnTo>
                      <a:lnTo>
                        <a:pt x="2138" y="204"/>
                      </a:lnTo>
                      <a:lnTo>
                        <a:pt x="2135" y="246"/>
                      </a:lnTo>
                      <a:lnTo>
                        <a:pt x="2132" y="285"/>
                      </a:lnTo>
                      <a:lnTo>
                        <a:pt x="2125" y="327"/>
                      </a:lnTo>
                      <a:lnTo>
                        <a:pt x="2138" y="324"/>
                      </a:lnTo>
                      <a:lnTo>
                        <a:pt x="2142" y="285"/>
                      </a:lnTo>
                      <a:lnTo>
                        <a:pt x="2145" y="243"/>
                      </a:lnTo>
                      <a:lnTo>
                        <a:pt x="2148" y="204"/>
                      </a:lnTo>
                      <a:lnTo>
                        <a:pt x="2148" y="162"/>
                      </a:lnTo>
                      <a:close/>
                      <a:moveTo>
                        <a:pt x="9" y="0"/>
                      </a:moveTo>
                      <a:lnTo>
                        <a:pt x="6" y="39"/>
                      </a:lnTo>
                      <a:lnTo>
                        <a:pt x="3" y="81"/>
                      </a:lnTo>
                      <a:lnTo>
                        <a:pt x="0" y="120"/>
                      </a:lnTo>
                      <a:lnTo>
                        <a:pt x="0" y="162"/>
                      </a:lnTo>
                      <a:lnTo>
                        <a:pt x="0" y="204"/>
                      </a:lnTo>
                      <a:lnTo>
                        <a:pt x="3" y="243"/>
                      </a:lnTo>
                      <a:lnTo>
                        <a:pt x="6" y="285"/>
                      </a:lnTo>
                      <a:lnTo>
                        <a:pt x="9" y="324"/>
                      </a:lnTo>
                      <a:lnTo>
                        <a:pt x="22" y="327"/>
                      </a:lnTo>
                      <a:lnTo>
                        <a:pt x="16" y="285"/>
                      </a:lnTo>
                      <a:lnTo>
                        <a:pt x="12" y="246"/>
                      </a:lnTo>
                      <a:lnTo>
                        <a:pt x="12" y="204"/>
                      </a:lnTo>
                      <a:lnTo>
                        <a:pt x="9" y="162"/>
                      </a:lnTo>
                      <a:lnTo>
                        <a:pt x="12" y="120"/>
                      </a:lnTo>
                      <a:lnTo>
                        <a:pt x="12" y="81"/>
                      </a:lnTo>
                      <a:lnTo>
                        <a:pt x="16" y="39"/>
                      </a:lnTo>
                      <a:lnTo>
                        <a:pt x="22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398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1" name="Freeform 363"/>
                <p:cNvSpPr>
                  <a:spLocks noEditPoints="1"/>
                </p:cNvSpPr>
                <p:nvPr/>
              </p:nvSpPr>
              <p:spPr bwMode="auto">
                <a:xfrm>
                  <a:off x="1955" y="2592"/>
                  <a:ext cx="2142" cy="330"/>
                </a:xfrm>
                <a:custGeom>
                  <a:avLst/>
                  <a:gdLst>
                    <a:gd name="T0" fmla="*/ 2142 w 2142"/>
                    <a:gd name="T1" fmla="*/ 165 h 330"/>
                    <a:gd name="T2" fmla="*/ 2139 w 2142"/>
                    <a:gd name="T3" fmla="*/ 123 h 330"/>
                    <a:gd name="T4" fmla="*/ 2139 w 2142"/>
                    <a:gd name="T5" fmla="*/ 84 h 330"/>
                    <a:gd name="T6" fmla="*/ 2132 w 2142"/>
                    <a:gd name="T7" fmla="*/ 42 h 330"/>
                    <a:gd name="T8" fmla="*/ 2129 w 2142"/>
                    <a:gd name="T9" fmla="*/ 3 h 330"/>
                    <a:gd name="T10" fmla="*/ 2122 w 2142"/>
                    <a:gd name="T11" fmla="*/ 3 h 330"/>
                    <a:gd name="T12" fmla="*/ 2116 w 2142"/>
                    <a:gd name="T13" fmla="*/ 0 h 330"/>
                    <a:gd name="T14" fmla="*/ 2122 w 2142"/>
                    <a:gd name="T15" fmla="*/ 42 h 330"/>
                    <a:gd name="T16" fmla="*/ 2126 w 2142"/>
                    <a:gd name="T17" fmla="*/ 81 h 330"/>
                    <a:gd name="T18" fmla="*/ 2129 w 2142"/>
                    <a:gd name="T19" fmla="*/ 123 h 330"/>
                    <a:gd name="T20" fmla="*/ 2129 w 2142"/>
                    <a:gd name="T21" fmla="*/ 165 h 330"/>
                    <a:gd name="T22" fmla="*/ 2129 w 2142"/>
                    <a:gd name="T23" fmla="*/ 207 h 330"/>
                    <a:gd name="T24" fmla="*/ 2126 w 2142"/>
                    <a:gd name="T25" fmla="*/ 249 h 330"/>
                    <a:gd name="T26" fmla="*/ 2122 w 2142"/>
                    <a:gd name="T27" fmla="*/ 288 h 330"/>
                    <a:gd name="T28" fmla="*/ 2116 w 2142"/>
                    <a:gd name="T29" fmla="*/ 330 h 330"/>
                    <a:gd name="T30" fmla="*/ 2122 w 2142"/>
                    <a:gd name="T31" fmla="*/ 330 h 330"/>
                    <a:gd name="T32" fmla="*/ 2129 w 2142"/>
                    <a:gd name="T33" fmla="*/ 327 h 330"/>
                    <a:gd name="T34" fmla="*/ 2132 w 2142"/>
                    <a:gd name="T35" fmla="*/ 288 h 330"/>
                    <a:gd name="T36" fmla="*/ 2139 w 2142"/>
                    <a:gd name="T37" fmla="*/ 246 h 330"/>
                    <a:gd name="T38" fmla="*/ 2139 w 2142"/>
                    <a:gd name="T39" fmla="*/ 207 h 330"/>
                    <a:gd name="T40" fmla="*/ 2142 w 2142"/>
                    <a:gd name="T41" fmla="*/ 165 h 330"/>
                    <a:gd name="T42" fmla="*/ 13 w 2142"/>
                    <a:gd name="T43" fmla="*/ 3 h 330"/>
                    <a:gd name="T44" fmla="*/ 9 w 2142"/>
                    <a:gd name="T45" fmla="*/ 42 h 330"/>
                    <a:gd name="T46" fmla="*/ 3 w 2142"/>
                    <a:gd name="T47" fmla="*/ 84 h 330"/>
                    <a:gd name="T48" fmla="*/ 3 w 2142"/>
                    <a:gd name="T49" fmla="*/ 123 h 330"/>
                    <a:gd name="T50" fmla="*/ 0 w 2142"/>
                    <a:gd name="T51" fmla="*/ 165 h 330"/>
                    <a:gd name="T52" fmla="*/ 3 w 2142"/>
                    <a:gd name="T53" fmla="*/ 207 h 330"/>
                    <a:gd name="T54" fmla="*/ 3 w 2142"/>
                    <a:gd name="T55" fmla="*/ 246 h 330"/>
                    <a:gd name="T56" fmla="*/ 9 w 2142"/>
                    <a:gd name="T57" fmla="*/ 288 h 330"/>
                    <a:gd name="T58" fmla="*/ 13 w 2142"/>
                    <a:gd name="T59" fmla="*/ 327 h 330"/>
                    <a:gd name="T60" fmla="*/ 19 w 2142"/>
                    <a:gd name="T61" fmla="*/ 330 h 330"/>
                    <a:gd name="T62" fmla="*/ 26 w 2142"/>
                    <a:gd name="T63" fmla="*/ 330 h 330"/>
                    <a:gd name="T64" fmla="*/ 19 w 2142"/>
                    <a:gd name="T65" fmla="*/ 288 h 330"/>
                    <a:gd name="T66" fmla="*/ 16 w 2142"/>
                    <a:gd name="T67" fmla="*/ 249 h 330"/>
                    <a:gd name="T68" fmla="*/ 13 w 2142"/>
                    <a:gd name="T69" fmla="*/ 207 h 330"/>
                    <a:gd name="T70" fmla="*/ 13 w 2142"/>
                    <a:gd name="T71" fmla="*/ 165 h 330"/>
                    <a:gd name="T72" fmla="*/ 13 w 2142"/>
                    <a:gd name="T73" fmla="*/ 123 h 330"/>
                    <a:gd name="T74" fmla="*/ 16 w 2142"/>
                    <a:gd name="T75" fmla="*/ 81 h 330"/>
                    <a:gd name="T76" fmla="*/ 19 w 2142"/>
                    <a:gd name="T77" fmla="*/ 42 h 330"/>
                    <a:gd name="T78" fmla="*/ 26 w 2142"/>
                    <a:gd name="T79" fmla="*/ 0 h 330"/>
                    <a:gd name="T80" fmla="*/ 19 w 2142"/>
                    <a:gd name="T81" fmla="*/ 3 h 330"/>
                    <a:gd name="T82" fmla="*/ 13 w 2142"/>
                    <a:gd name="T83" fmla="*/ 3 h 33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142" h="330">
                      <a:moveTo>
                        <a:pt x="2142" y="165"/>
                      </a:moveTo>
                      <a:lnTo>
                        <a:pt x="2139" y="123"/>
                      </a:lnTo>
                      <a:lnTo>
                        <a:pt x="2139" y="84"/>
                      </a:lnTo>
                      <a:lnTo>
                        <a:pt x="2132" y="42"/>
                      </a:lnTo>
                      <a:lnTo>
                        <a:pt x="2129" y="3"/>
                      </a:lnTo>
                      <a:lnTo>
                        <a:pt x="2122" y="3"/>
                      </a:lnTo>
                      <a:lnTo>
                        <a:pt x="2116" y="0"/>
                      </a:lnTo>
                      <a:lnTo>
                        <a:pt x="2122" y="42"/>
                      </a:lnTo>
                      <a:lnTo>
                        <a:pt x="2126" y="81"/>
                      </a:lnTo>
                      <a:lnTo>
                        <a:pt x="2129" y="123"/>
                      </a:lnTo>
                      <a:lnTo>
                        <a:pt x="2129" y="165"/>
                      </a:lnTo>
                      <a:lnTo>
                        <a:pt x="2129" y="207"/>
                      </a:lnTo>
                      <a:lnTo>
                        <a:pt x="2126" y="249"/>
                      </a:lnTo>
                      <a:lnTo>
                        <a:pt x="2122" y="288"/>
                      </a:lnTo>
                      <a:lnTo>
                        <a:pt x="2116" y="330"/>
                      </a:lnTo>
                      <a:lnTo>
                        <a:pt x="2122" y="330"/>
                      </a:lnTo>
                      <a:lnTo>
                        <a:pt x="2129" y="327"/>
                      </a:lnTo>
                      <a:lnTo>
                        <a:pt x="2132" y="288"/>
                      </a:lnTo>
                      <a:lnTo>
                        <a:pt x="2139" y="246"/>
                      </a:lnTo>
                      <a:lnTo>
                        <a:pt x="2139" y="207"/>
                      </a:lnTo>
                      <a:lnTo>
                        <a:pt x="2142" y="165"/>
                      </a:lnTo>
                      <a:close/>
                      <a:moveTo>
                        <a:pt x="13" y="3"/>
                      </a:moveTo>
                      <a:lnTo>
                        <a:pt x="9" y="42"/>
                      </a:lnTo>
                      <a:lnTo>
                        <a:pt x="3" y="84"/>
                      </a:lnTo>
                      <a:lnTo>
                        <a:pt x="3" y="123"/>
                      </a:lnTo>
                      <a:lnTo>
                        <a:pt x="0" y="165"/>
                      </a:lnTo>
                      <a:lnTo>
                        <a:pt x="3" y="207"/>
                      </a:lnTo>
                      <a:lnTo>
                        <a:pt x="3" y="246"/>
                      </a:lnTo>
                      <a:lnTo>
                        <a:pt x="9" y="288"/>
                      </a:lnTo>
                      <a:lnTo>
                        <a:pt x="13" y="327"/>
                      </a:lnTo>
                      <a:lnTo>
                        <a:pt x="19" y="330"/>
                      </a:lnTo>
                      <a:lnTo>
                        <a:pt x="26" y="330"/>
                      </a:lnTo>
                      <a:lnTo>
                        <a:pt x="19" y="288"/>
                      </a:lnTo>
                      <a:lnTo>
                        <a:pt x="16" y="249"/>
                      </a:lnTo>
                      <a:lnTo>
                        <a:pt x="13" y="207"/>
                      </a:lnTo>
                      <a:lnTo>
                        <a:pt x="13" y="165"/>
                      </a:lnTo>
                      <a:lnTo>
                        <a:pt x="13" y="123"/>
                      </a:lnTo>
                      <a:lnTo>
                        <a:pt x="16" y="81"/>
                      </a:lnTo>
                      <a:lnTo>
                        <a:pt x="19" y="42"/>
                      </a:lnTo>
                      <a:lnTo>
                        <a:pt x="26" y="0"/>
                      </a:lnTo>
                      <a:lnTo>
                        <a:pt x="19" y="3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297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2" name="Freeform 364"/>
                <p:cNvSpPr>
                  <a:spLocks noEditPoints="1"/>
                </p:cNvSpPr>
                <p:nvPr/>
              </p:nvSpPr>
              <p:spPr bwMode="auto">
                <a:xfrm>
                  <a:off x="1961" y="2592"/>
                  <a:ext cx="2129" cy="330"/>
                </a:xfrm>
                <a:custGeom>
                  <a:avLst/>
                  <a:gdLst>
                    <a:gd name="T0" fmla="*/ 2129 w 2129"/>
                    <a:gd name="T1" fmla="*/ 165 h 330"/>
                    <a:gd name="T2" fmla="*/ 2129 w 2129"/>
                    <a:gd name="T3" fmla="*/ 123 h 330"/>
                    <a:gd name="T4" fmla="*/ 2126 w 2129"/>
                    <a:gd name="T5" fmla="*/ 84 h 330"/>
                    <a:gd name="T6" fmla="*/ 2123 w 2129"/>
                    <a:gd name="T7" fmla="*/ 42 h 330"/>
                    <a:gd name="T8" fmla="*/ 2116 w 2129"/>
                    <a:gd name="T9" fmla="*/ 3 h 330"/>
                    <a:gd name="T10" fmla="*/ 2103 w 2129"/>
                    <a:gd name="T11" fmla="*/ 0 h 330"/>
                    <a:gd name="T12" fmla="*/ 2110 w 2129"/>
                    <a:gd name="T13" fmla="*/ 42 h 330"/>
                    <a:gd name="T14" fmla="*/ 2113 w 2129"/>
                    <a:gd name="T15" fmla="*/ 81 h 330"/>
                    <a:gd name="T16" fmla="*/ 2116 w 2129"/>
                    <a:gd name="T17" fmla="*/ 123 h 330"/>
                    <a:gd name="T18" fmla="*/ 2116 w 2129"/>
                    <a:gd name="T19" fmla="*/ 165 h 330"/>
                    <a:gd name="T20" fmla="*/ 2116 w 2129"/>
                    <a:gd name="T21" fmla="*/ 207 h 330"/>
                    <a:gd name="T22" fmla="*/ 2113 w 2129"/>
                    <a:gd name="T23" fmla="*/ 249 h 330"/>
                    <a:gd name="T24" fmla="*/ 2110 w 2129"/>
                    <a:gd name="T25" fmla="*/ 291 h 330"/>
                    <a:gd name="T26" fmla="*/ 2103 w 2129"/>
                    <a:gd name="T27" fmla="*/ 330 h 330"/>
                    <a:gd name="T28" fmla="*/ 2116 w 2129"/>
                    <a:gd name="T29" fmla="*/ 330 h 330"/>
                    <a:gd name="T30" fmla="*/ 2123 w 2129"/>
                    <a:gd name="T31" fmla="*/ 288 h 330"/>
                    <a:gd name="T32" fmla="*/ 2126 w 2129"/>
                    <a:gd name="T33" fmla="*/ 249 h 330"/>
                    <a:gd name="T34" fmla="*/ 2129 w 2129"/>
                    <a:gd name="T35" fmla="*/ 207 h 330"/>
                    <a:gd name="T36" fmla="*/ 2129 w 2129"/>
                    <a:gd name="T37" fmla="*/ 165 h 330"/>
                    <a:gd name="T38" fmla="*/ 13 w 2129"/>
                    <a:gd name="T39" fmla="*/ 3 h 330"/>
                    <a:gd name="T40" fmla="*/ 7 w 2129"/>
                    <a:gd name="T41" fmla="*/ 42 h 330"/>
                    <a:gd name="T42" fmla="*/ 3 w 2129"/>
                    <a:gd name="T43" fmla="*/ 84 h 330"/>
                    <a:gd name="T44" fmla="*/ 3 w 2129"/>
                    <a:gd name="T45" fmla="*/ 123 h 330"/>
                    <a:gd name="T46" fmla="*/ 0 w 2129"/>
                    <a:gd name="T47" fmla="*/ 165 h 330"/>
                    <a:gd name="T48" fmla="*/ 3 w 2129"/>
                    <a:gd name="T49" fmla="*/ 207 h 330"/>
                    <a:gd name="T50" fmla="*/ 3 w 2129"/>
                    <a:gd name="T51" fmla="*/ 249 h 330"/>
                    <a:gd name="T52" fmla="*/ 7 w 2129"/>
                    <a:gd name="T53" fmla="*/ 288 h 330"/>
                    <a:gd name="T54" fmla="*/ 13 w 2129"/>
                    <a:gd name="T55" fmla="*/ 330 h 330"/>
                    <a:gd name="T56" fmla="*/ 26 w 2129"/>
                    <a:gd name="T57" fmla="*/ 330 h 330"/>
                    <a:gd name="T58" fmla="*/ 20 w 2129"/>
                    <a:gd name="T59" fmla="*/ 291 h 330"/>
                    <a:gd name="T60" fmla="*/ 16 w 2129"/>
                    <a:gd name="T61" fmla="*/ 249 h 330"/>
                    <a:gd name="T62" fmla="*/ 13 w 2129"/>
                    <a:gd name="T63" fmla="*/ 207 h 330"/>
                    <a:gd name="T64" fmla="*/ 13 w 2129"/>
                    <a:gd name="T65" fmla="*/ 165 h 330"/>
                    <a:gd name="T66" fmla="*/ 13 w 2129"/>
                    <a:gd name="T67" fmla="*/ 123 h 330"/>
                    <a:gd name="T68" fmla="*/ 16 w 2129"/>
                    <a:gd name="T69" fmla="*/ 81 h 330"/>
                    <a:gd name="T70" fmla="*/ 20 w 2129"/>
                    <a:gd name="T71" fmla="*/ 42 h 330"/>
                    <a:gd name="T72" fmla="*/ 26 w 2129"/>
                    <a:gd name="T73" fmla="*/ 0 h 330"/>
                    <a:gd name="T74" fmla="*/ 13 w 2129"/>
                    <a:gd name="T75" fmla="*/ 3 h 33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129" h="330">
                      <a:moveTo>
                        <a:pt x="2129" y="165"/>
                      </a:moveTo>
                      <a:lnTo>
                        <a:pt x="2129" y="123"/>
                      </a:lnTo>
                      <a:lnTo>
                        <a:pt x="2126" y="84"/>
                      </a:lnTo>
                      <a:lnTo>
                        <a:pt x="2123" y="42"/>
                      </a:lnTo>
                      <a:lnTo>
                        <a:pt x="2116" y="3"/>
                      </a:lnTo>
                      <a:lnTo>
                        <a:pt x="2103" y="0"/>
                      </a:lnTo>
                      <a:lnTo>
                        <a:pt x="2110" y="42"/>
                      </a:lnTo>
                      <a:lnTo>
                        <a:pt x="2113" y="81"/>
                      </a:lnTo>
                      <a:lnTo>
                        <a:pt x="2116" y="123"/>
                      </a:lnTo>
                      <a:lnTo>
                        <a:pt x="2116" y="165"/>
                      </a:lnTo>
                      <a:lnTo>
                        <a:pt x="2116" y="207"/>
                      </a:lnTo>
                      <a:lnTo>
                        <a:pt x="2113" y="249"/>
                      </a:lnTo>
                      <a:lnTo>
                        <a:pt x="2110" y="291"/>
                      </a:lnTo>
                      <a:lnTo>
                        <a:pt x="2103" y="330"/>
                      </a:lnTo>
                      <a:lnTo>
                        <a:pt x="2116" y="330"/>
                      </a:lnTo>
                      <a:lnTo>
                        <a:pt x="2123" y="288"/>
                      </a:lnTo>
                      <a:lnTo>
                        <a:pt x="2126" y="249"/>
                      </a:lnTo>
                      <a:lnTo>
                        <a:pt x="2129" y="207"/>
                      </a:lnTo>
                      <a:lnTo>
                        <a:pt x="2129" y="165"/>
                      </a:lnTo>
                      <a:close/>
                      <a:moveTo>
                        <a:pt x="13" y="3"/>
                      </a:moveTo>
                      <a:lnTo>
                        <a:pt x="7" y="42"/>
                      </a:lnTo>
                      <a:lnTo>
                        <a:pt x="3" y="84"/>
                      </a:lnTo>
                      <a:lnTo>
                        <a:pt x="3" y="123"/>
                      </a:lnTo>
                      <a:lnTo>
                        <a:pt x="0" y="165"/>
                      </a:lnTo>
                      <a:lnTo>
                        <a:pt x="3" y="207"/>
                      </a:lnTo>
                      <a:lnTo>
                        <a:pt x="3" y="249"/>
                      </a:lnTo>
                      <a:lnTo>
                        <a:pt x="7" y="288"/>
                      </a:lnTo>
                      <a:lnTo>
                        <a:pt x="13" y="330"/>
                      </a:lnTo>
                      <a:lnTo>
                        <a:pt x="26" y="330"/>
                      </a:lnTo>
                      <a:lnTo>
                        <a:pt x="20" y="291"/>
                      </a:lnTo>
                      <a:lnTo>
                        <a:pt x="16" y="249"/>
                      </a:lnTo>
                      <a:lnTo>
                        <a:pt x="13" y="207"/>
                      </a:lnTo>
                      <a:lnTo>
                        <a:pt x="13" y="165"/>
                      </a:lnTo>
                      <a:lnTo>
                        <a:pt x="13" y="123"/>
                      </a:lnTo>
                      <a:lnTo>
                        <a:pt x="16" y="81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295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3" name="Freeform 365"/>
                <p:cNvSpPr>
                  <a:spLocks noEditPoints="1"/>
                </p:cNvSpPr>
                <p:nvPr/>
              </p:nvSpPr>
              <p:spPr bwMode="auto">
                <a:xfrm>
                  <a:off x="1968" y="2592"/>
                  <a:ext cx="2116" cy="330"/>
                </a:xfrm>
                <a:custGeom>
                  <a:avLst/>
                  <a:gdLst>
                    <a:gd name="T0" fmla="*/ 2116 w 2116"/>
                    <a:gd name="T1" fmla="*/ 165 h 330"/>
                    <a:gd name="T2" fmla="*/ 2116 w 2116"/>
                    <a:gd name="T3" fmla="*/ 123 h 330"/>
                    <a:gd name="T4" fmla="*/ 2113 w 2116"/>
                    <a:gd name="T5" fmla="*/ 81 h 330"/>
                    <a:gd name="T6" fmla="*/ 2109 w 2116"/>
                    <a:gd name="T7" fmla="*/ 42 h 330"/>
                    <a:gd name="T8" fmla="*/ 2103 w 2116"/>
                    <a:gd name="T9" fmla="*/ 0 h 330"/>
                    <a:gd name="T10" fmla="*/ 2096 w 2116"/>
                    <a:gd name="T11" fmla="*/ 0 h 330"/>
                    <a:gd name="T12" fmla="*/ 2090 w 2116"/>
                    <a:gd name="T13" fmla="*/ 0 h 330"/>
                    <a:gd name="T14" fmla="*/ 2096 w 2116"/>
                    <a:gd name="T15" fmla="*/ 39 h 330"/>
                    <a:gd name="T16" fmla="*/ 2100 w 2116"/>
                    <a:gd name="T17" fmla="*/ 81 h 330"/>
                    <a:gd name="T18" fmla="*/ 2103 w 2116"/>
                    <a:gd name="T19" fmla="*/ 123 h 330"/>
                    <a:gd name="T20" fmla="*/ 2103 w 2116"/>
                    <a:gd name="T21" fmla="*/ 165 h 330"/>
                    <a:gd name="T22" fmla="*/ 2103 w 2116"/>
                    <a:gd name="T23" fmla="*/ 207 h 330"/>
                    <a:gd name="T24" fmla="*/ 2100 w 2116"/>
                    <a:gd name="T25" fmla="*/ 249 h 330"/>
                    <a:gd name="T26" fmla="*/ 2096 w 2116"/>
                    <a:gd name="T27" fmla="*/ 291 h 330"/>
                    <a:gd name="T28" fmla="*/ 2090 w 2116"/>
                    <a:gd name="T29" fmla="*/ 330 h 330"/>
                    <a:gd name="T30" fmla="*/ 2096 w 2116"/>
                    <a:gd name="T31" fmla="*/ 330 h 330"/>
                    <a:gd name="T32" fmla="*/ 2103 w 2116"/>
                    <a:gd name="T33" fmla="*/ 330 h 330"/>
                    <a:gd name="T34" fmla="*/ 2109 w 2116"/>
                    <a:gd name="T35" fmla="*/ 288 h 330"/>
                    <a:gd name="T36" fmla="*/ 2113 w 2116"/>
                    <a:gd name="T37" fmla="*/ 249 h 330"/>
                    <a:gd name="T38" fmla="*/ 2116 w 2116"/>
                    <a:gd name="T39" fmla="*/ 207 h 330"/>
                    <a:gd name="T40" fmla="*/ 2116 w 2116"/>
                    <a:gd name="T41" fmla="*/ 165 h 330"/>
                    <a:gd name="T42" fmla="*/ 13 w 2116"/>
                    <a:gd name="T43" fmla="*/ 0 h 330"/>
                    <a:gd name="T44" fmla="*/ 6 w 2116"/>
                    <a:gd name="T45" fmla="*/ 42 h 330"/>
                    <a:gd name="T46" fmla="*/ 3 w 2116"/>
                    <a:gd name="T47" fmla="*/ 81 h 330"/>
                    <a:gd name="T48" fmla="*/ 0 w 2116"/>
                    <a:gd name="T49" fmla="*/ 123 h 330"/>
                    <a:gd name="T50" fmla="*/ 0 w 2116"/>
                    <a:gd name="T51" fmla="*/ 165 h 330"/>
                    <a:gd name="T52" fmla="*/ 0 w 2116"/>
                    <a:gd name="T53" fmla="*/ 207 h 330"/>
                    <a:gd name="T54" fmla="*/ 3 w 2116"/>
                    <a:gd name="T55" fmla="*/ 249 h 330"/>
                    <a:gd name="T56" fmla="*/ 6 w 2116"/>
                    <a:gd name="T57" fmla="*/ 288 h 330"/>
                    <a:gd name="T58" fmla="*/ 13 w 2116"/>
                    <a:gd name="T59" fmla="*/ 330 h 330"/>
                    <a:gd name="T60" fmla="*/ 19 w 2116"/>
                    <a:gd name="T61" fmla="*/ 330 h 330"/>
                    <a:gd name="T62" fmla="*/ 26 w 2116"/>
                    <a:gd name="T63" fmla="*/ 330 h 330"/>
                    <a:gd name="T64" fmla="*/ 19 w 2116"/>
                    <a:gd name="T65" fmla="*/ 291 h 330"/>
                    <a:gd name="T66" fmla="*/ 16 w 2116"/>
                    <a:gd name="T67" fmla="*/ 249 h 330"/>
                    <a:gd name="T68" fmla="*/ 13 w 2116"/>
                    <a:gd name="T69" fmla="*/ 207 h 330"/>
                    <a:gd name="T70" fmla="*/ 13 w 2116"/>
                    <a:gd name="T71" fmla="*/ 165 h 330"/>
                    <a:gd name="T72" fmla="*/ 13 w 2116"/>
                    <a:gd name="T73" fmla="*/ 123 h 330"/>
                    <a:gd name="T74" fmla="*/ 16 w 2116"/>
                    <a:gd name="T75" fmla="*/ 81 h 330"/>
                    <a:gd name="T76" fmla="*/ 19 w 2116"/>
                    <a:gd name="T77" fmla="*/ 39 h 330"/>
                    <a:gd name="T78" fmla="*/ 26 w 2116"/>
                    <a:gd name="T79" fmla="*/ 0 h 330"/>
                    <a:gd name="T80" fmla="*/ 19 w 2116"/>
                    <a:gd name="T81" fmla="*/ 0 h 330"/>
                    <a:gd name="T82" fmla="*/ 13 w 2116"/>
                    <a:gd name="T83" fmla="*/ 0 h 33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116" h="330">
                      <a:moveTo>
                        <a:pt x="2116" y="165"/>
                      </a:moveTo>
                      <a:lnTo>
                        <a:pt x="2116" y="123"/>
                      </a:lnTo>
                      <a:lnTo>
                        <a:pt x="2113" y="81"/>
                      </a:lnTo>
                      <a:lnTo>
                        <a:pt x="2109" y="42"/>
                      </a:lnTo>
                      <a:lnTo>
                        <a:pt x="2103" y="0"/>
                      </a:lnTo>
                      <a:lnTo>
                        <a:pt x="2096" y="0"/>
                      </a:lnTo>
                      <a:lnTo>
                        <a:pt x="2090" y="0"/>
                      </a:lnTo>
                      <a:lnTo>
                        <a:pt x="2096" y="39"/>
                      </a:lnTo>
                      <a:lnTo>
                        <a:pt x="2100" y="81"/>
                      </a:lnTo>
                      <a:lnTo>
                        <a:pt x="2103" y="123"/>
                      </a:lnTo>
                      <a:lnTo>
                        <a:pt x="2103" y="165"/>
                      </a:lnTo>
                      <a:lnTo>
                        <a:pt x="2103" y="207"/>
                      </a:lnTo>
                      <a:lnTo>
                        <a:pt x="2100" y="249"/>
                      </a:lnTo>
                      <a:lnTo>
                        <a:pt x="2096" y="291"/>
                      </a:lnTo>
                      <a:lnTo>
                        <a:pt x="2090" y="330"/>
                      </a:lnTo>
                      <a:lnTo>
                        <a:pt x="2096" y="330"/>
                      </a:lnTo>
                      <a:lnTo>
                        <a:pt x="2103" y="330"/>
                      </a:lnTo>
                      <a:lnTo>
                        <a:pt x="2109" y="288"/>
                      </a:lnTo>
                      <a:lnTo>
                        <a:pt x="2113" y="249"/>
                      </a:lnTo>
                      <a:lnTo>
                        <a:pt x="2116" y="207"/>
                      </a:lnTo>
                      <a:lnTo>
                        <a:pt x="2116" y="165"/>
                      </a:lnTo>
                      <a:close/>
                      <a:moveTo>
                        <a:pt x="13" y="0"/>
                      </a:moveTo>
                      <a:lnTo>
                        <a:pt x="6" y="42"/>
                      </a:lnTo>
                      <a:lnTo>
                        <a:pt x="3" y="81"/>
                      </a:lnTo>
                      <a:lnTo>
                        <a:pt x="0" y="123"/>
                      </a:lnTo>
                      <a:lnTo>
                        <a:pt x="0" y="165"/>
                      </a:lnTo>
                      <a:lnTo>
                        <a:pt x="0" y="207"/>
                      </a:lnTo>
                      <a:lnTo>
                        <a:pt x="3" y="249"/>
                      </a:lnTo>
                      <a:lnTo>
                        <a:pt x="6" y="288"/>
                      </a:lnTo>
                      <a:lnTo>
                        <a:pt x="13" y="330"/>
                      </a:lnTo>
                      <a:lnTo>
                        <a:pt x="19" y="330"/>
                      </a:lnTo>
                      <a:lnTo>
                        <a:pt x="26" y="330"/>
                      </a:lnTo>
                      <a:lnTo>
                        <a:pt x="19" y="291"/>
                      </a:lnTo>
                      <a:lnTo>
                        <a:pt x="16" y="249"/>
                      </a:lnTo>
                      <a:lnTo>
                        <a:pt x="13" y="207"/>
                      </a:lnTo>
                      <a:lnTo>
                        <a:pt x="13" y="165"/>
                      </a:lnTo>
                      <a:lnTo>
                        <a:pt x="13" y="123"/>
                      </a:lnTo>
                      <a:lnTo>
                        <a:pt x="16" y="81"/>
                      </a:lnTo>
                      <a:lnTo>
                        <a:pt x="19" y="39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294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4" name="Freeform 366"/>
                <p:cNvSpPr>
                  <a:spLocks noEditPoints="1"/>
                </p:cNvSpPr>
                <p:nvPr/>
              </p:nvSpPr>
              <p:spPr bwMode="auto">
                <a:xfrm>
                  <a:off x="1974" y="2589"/>
                  <a:ext cx="2103" cy="337"/>
                </a:xfrm>
                <a:custGeom>
                  <a:avLst/>
                  <a:gdLst>
                    <a:gd name="T0" fmla="*/ 2103 w 2103"/>
                    <a:gd name="T1" fmla="*/ 168 h 337"/>
                    <a:gd name="T2" fmla="*/ 2103 w 2103"/>
                    <a:gd name="T3" fmla="*/ 126 h 337"/>
                    <a:gd name="T4" fmla="*/ 2100 w 2103"/>
                    <a:gd name="T5" fmla="*/ 84 h 337"/>
                    <a:gd name="T6" fmla="*/ 2097 w 2103"/>
                    <a:gd name="T7" fmla="*/ 45 h 337"/>
                    <a:gd name="T8" fmla="*/ 2090 w 2103"/>
                    <a:gd name="T9" fmla="*/ 3 h 337"/>
                    <a:gd name="T10" fmla="*/ 2077 w 2103"/>
                    <a:gd name="T11" fmla="*/ 0 h 337"/>
                    <a:gd name="T12" fmla="*/ 2084 w 2103"/>
                    <a:gd name="T13" fmla="*/ 42 h 337"/>
                    <a:gd name="T14" fmla="*/ 2087 w 2103"/>
                    <a:gd name="T15" fmla="*/ 84 h 337"/>
                    <a:gd name="T16" fmla="*/ 2090 w 2103"/>
                    <a:gd name="T17" fmla="*/ 126 h 337"/>
                    <a:gd name="T18" fmla="*/ 2094 w 2103"/>
                    <a:gd name="T19" fmla="*/ 168 h 337"/>
                    <a:gd name="T20" fmla="*/ 2090 w 2103"/>
                    <a:gd name="T21" fmla="*/ 210 h 337"/>
                    <a:gd name="T22" fmla="*/ 2087 w 2103"/>
                    <a:gd name="T23" fmla="*/ 252 h 337"/>
                    <a:gd name="T24" fmla="*/ 2084 w 2103"/>
                    <a:gd name="T25" fmla="*/ 294 h 337"/>
                    <a:gd name="T26" fmla="*/ 2077 w 2103"/>
                    <a:gd name="T27" fmla="*/ 337 h 337"/>
                    <a:gd name="T28" fmla="*/ 2090 w 2103"/>
                    <a:gd name="T29" fmla="*/ 333 h 337"/>
                    <a:gd name="T30" fmla="*/ 2097 w 2103"/>
                    <a:gd name="T31" fmla="*/ 294 h 337"/>
                    <a:gd name="T32" fmla="*/ 2100 w 2103"/>
                    <a:gd name="T33" fmla="*/ 252 h 337"/>
                    <a:gd name="T34" fmla="*/ 2103 w 2103"/>
                    <a:gd name="T35" fmla="*/ 210 h 337"/>
                    <a:gd name="T36" fmla="*/ 2103 w 2103"/>
                    <a:gd name="T37" fmla="*/ 168 h 337"/>
                    <a:gd name="T38" fmla="*/ 13 w 2103"/>
                    <a:gd name="T39" fmla="*/ 3 h 337"/>
                    <a:gd name="T40" fmla="*/ 7 w 2103"/>
                    <a:gd name="T41" fmla="*/ 45 h 337"/>
                    <a:gd name="T42" fmla="*/ 3 w 2103"/>
                    <a:gd name="T43" fmla="*/ 84 h 337"/>
                    <a:gd name="T44" fmla="*/ 0 w 2103"/>
                    <a:gd name="T45" fmla="*/ 126 h 337"/>
                    <a:gd name="T46" fmla="*/ 0 w 2103"/>
                    <a:gd name="T47" fmla="*/ 168 h 337"/>
                    <a:gd name="T48" fmla="*/ 0 w 2103"/>
                    <a:gd name="T49" fmla="*/ 210 h 337"/>
                    <a:gd name="T50" fmla="*/ 3 w 2103"/>
                    <a:gd name="T51" fmla="*/ 252 h 337"/>
                    <a:gd name="T52" fmla="*/ 7 w 2103"/>
                    <a:gd name="T53" fmla="*/ 294 h 337"/>
                    <a:gd name="T54" fmla="*/ 13 w 2103"/>
                    <a:gd name="T55" fmla="*/ 333 h 337"/>
                    <a:gd name="T56" fmla="*/ 26 w 2103"/>
                    <a:gd name="T57" fmla="*/ 337 h 337"/>
                    <a:gd name="T58" fmla="*/ 20 w 2103"/>
                    <a:gd name="T59" fmla="*/ 294 h 337"/>
                    <a:gd name="T60" fmla="*/ 16 w 2103"/>
                    <a:gd name="T61" fmla="*/ 252 h 337"/>
                    <a:gd name="T62" fmla="*/ 13 w 2103"/>
                    <a:gd name="T63" fmla="*/ 210 h 337"/>
                    <a:gd name="T64" fmla="*/ 13 w 2103"/>
                    <a:gd name="T65" fmla="*/ 168 h 337"/>
                    <a:gd name="T66" fmla="*/ 13 w 2103"/>
                    <a:gd name="T67" fmla="*/ 126 h 337"/>
                    <a:gd name="T68" fmla="*/ 16 w 2103"/>
                    <a:gd name="T69" fmla="*/ 84 h 337"/>
                    <a:gd name="T70" fmla="*/ 20 w 2103"/>
                    <a:gd name="T71" fmla="*/ 42 h 337"/>
                    <a:gd name="T72" fmla="*/ 26 w 2103"/>
                    <a:gd name="T73" fmla="*/ 0 h 337"/>
                    <a:gd name="T74" fmla="*/ 13 w 2103"/>
                    <a:gd name="T75" fmla="*/ 3 h 33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103" h="337">
                      <a:moveTo>
                        <a:pt x="2103" y="168"/>
                      </a:moveTo>
                      <a:lnTo>
                        <a:pt x="2103" y="126"/>
                      </a:lnTo>
                      <a:lnTo>
                        <a:pt x="2100" y="84"/>
                      </a:lnTo>
                      <a:lnTo>
                        <a:pt x="2097" y="45"/>
                      </a:lnTo>
                      <a:lnTo>
                        <a:pt x="2090" y="3"/>
                      </a:lnTo>
                      <a:lnTo>
                        <a:pt x="2077" y="0"/>
                      </a:lnTo>
                      <a:lnTo>
                        <a:pt x="2084" y="42"/>
                      </a:lnTo>
                      <a:lnTo>
                        <a:pt x="2087" y="84"/>
                      </a:lnTo>
                      <a:lnTo>
                        <a:pt x="2090" y="126"/>
                      </a:lnTo>
                      <a:lnTo>
                        <a:pt x="2094" y="168"/>
                      </a:lnTo>
                      <a:lnTo>
                        <a:pt x="2090" y="210"/>
                      </a:lnTo>
                      <a:lnTo>
                        <a:pt x="2087" y="252"/>
                      </a:lnTo>
                      <a:lnTo>
                        <a:pt x="2084" y="294"/>
                      </a:lnTo>
                      <a:lnTo>
                        <a:pt x="2077" y="337"/>
                      </a:lnTo>
                      <a:lnTo>
                        <a:pt x="2090" y="333"/>
                      </a:lnTo>
                      <a:lnTo>
                        <a:pt x="2097" y="294"/>
                      </a:lnTo>
                      <a:lnTo>
                        <a:pt x="2100" y="252"/>
                      </a:lnTo>
                      <a:lnTo>
                        <a:pt x="2103" y="210"/>
                      </a:lnTo>
                      <a:lnTo>
                        <a:pt x="2103" y="168"/>
                      </a:lnTo>
                      <a:close/>
                      <a:moveTo>
                        <a:pt x="13" y="3"/>
                      </a:moveTo>
                      <a:lnTo>
                        <a:pt x="7" y="45"/>
                      </a:lnTo>
                      <a:lnTo>
                        <a:pt x="3" y="84"/>
                      </a:lnTo>
                      <a:lnTo>
                        <a:pt x="0" y="126"/>
                      </a:lnTo>
                      <a:lnTo>
                        <a:pt x="0" y="168"/>
                      </a:lnTo>
                      <a:lnTo>
                        <a:pt x="0" y="210"/>
                      </a:lnTo>
                      <a:lnTo>
                        <a:pt x="3" y="252"/>
                      </a:lnTo>
                      <a:lnTo>
                        <a:pt x="7" y="294"/>
                      </a:lnTo>
                      <a:lnTo>
                        <a:pt x="13" y="333"/>
                      </a:lnTo>
                      <a:lnTo>
                        <a:pt x="26" y="337"/>
                      </a:lnTo>
                      <a:lnTo>
                        <a:pt x="20" y="294"/>
                      </a:lnTo>
                      <a:lnTo>
                        <a:pt x="16" y="252"/>
                      </a:lnTo>
                      <a:lnTo>
                        <a:pt x="13" y="210"/>
                      </a:lnTo>
                      <a:lnTo>
                        <a:pt x="13" y="168"/>
                      </a:lnTo>
                      <a:lnTo>
                        <a:pt x="13" y="126"/>
                      </a:lnTo>
                      <a:lnTo>
                        <a:pt x="16" y="84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2937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5" name="Freeform 367"/>
                <p:cNvSpPr>
                  <a:spLocks noEditPoints="1"/>
                </p:cNvSpPr>
                <p:nvPr/>
              </p:nvSpPr>
              <p:spPr bwMode="auto">
                <a:xfrm>
                  <a:off x="1981" y="2589"/>
                  <a:ext cx="2090" cy="337"/>
                </a:xfrm>
                <a:custGeom>
                  <a:avLst/>
                  <a:gdLst>
                    <a:gd name="T0" fmla="*/ 2090 w 2090"/>
                    <a:gd name="T1" fmla="*/ 168 h 337"/>
                    <a:gd name="T2" fmla="*/ 2090 w 2090"/>
                    <a:gd name="T3" fmla="*/ 126 h 337"/>
                    <a:gd name="T4" fmla="*/ 2087 w 2090"/>
                    <a:gd name="T5" fmla="*/ 84 h 337"/>
                    <a:gd name="T6" fmla="*/ 2083 w 2090"/>
                    <a:gd name="T7" fmla="*/ 42 h 337"/>
                    <a:gd name="T8" fmla="*/ 2077 w 2090"/>
                    <a:gd name="T9" fmla="*/ 3 h 337"/>
                    <a:gd name="T10" fmla="*/ 2070 w 2090"/>
                    <a:gd name="T11" fmla="*/ 0 h 337"/>
                    <a:gd name="T12" fmla="*/ 2064 w 2090"/>
                    <a:gd name="T13" fmla="*/ 0 h 337"/>
                    <a:gd name="T14" fmla="*/ 2070 w 2090"/>
                    <a:gd name="T15" fmla="*/ 42 h 337"/>
                    <a:gd name="T16" fmla="*/ 2077 w 2090"/>
                    <a:gd name="T17" fmla="*/ 84 h 337"/>
                    <a:gd name="T18" fmla="*/ 2077 w 2090"/>
                    <a:gd name="T19" fmla="*/ 126 h 337"/>
                    <a:gd name="T20" fmla="*/ 2080 w 2090"/>
                    <a:gd name="T21" fmla="*/ 168 h 337"/>
                    <a:gd name="T22" fmla="*/ 2077 w 2090"/>
                    <a:gd name="T23" fmla="*/ 210 h 337"/>
                    <a:gd name="T24" fmla="*/ 2077 w 2090"/>
                    <a:gd name="T25" fmla="*/ 252 h 337"/>
                    <a:gd name="T26" fmla="*/ 2070 w 2090"/>
                    <a:gd name="T27" fmla="*/ 294 h 337"/>
                    <a:gd name="T28" fmla="*/ 2064 w 2090"/>
                    <a:gd name="T29" fmla="*/ 337 h 337"/>
                    <a:gd name="T30" fmla="*/ 2070 w 2090"/>
                    <a:gd name="T31" fmla="*/ 337 h 337"/>
                    <a:gd name="T32" fmla="*/ 2077 w 2090"/>
                    <a:gd name="T33" fmla="*/ 333 h 337"/>
                    <a:gd name="T34" fmla="*/ 2083 w 2090"/>
                    <a:gd name="T35" fmla="*/ 294 h 337"/>
                    <a:gd name="T36" fmla="*/ 2087 w 2090"/>
                    <a:gd name="T37" fmla="*/ 252 h 337"/>
                    <a:gd name="T38" fmla="*/ 2090 w 2090"/>
                    <a:gd name="T39" fmla="*/ 210 h 337"/>
                    <a:gd name="T40" fmla="*/ 2090 w 2090"/>
                    <a:gd name="T41" fmla="*/ 168 h 337"/>
                    <a:gd name="T42" fmla="*/ 13 w 2090"/>
                    <a:gd name="T43" fmla="*/ 3 h 337"/>
                    <a:gd name="T44" fmla="*/ 6 w 2090"/>
                    <a:gd name="T45" fmla="*/ 42 h 337"/>
                    <a:gd name="T46" fmla="*/ 3 w 2090"/>
                    <a:gd name="T47" fmla="*/ 84 h 337"/>
                    <a:gd name="T48" fmla="*/ 0 w 2090"/>
                    <a:gd name="T49" fmla="*/ 126 h 337"/>
                    <a:gd name="T50" fmla="*/ 0 w 2090"/>
                    <a:gd name="T51" fmla="*/ 168 h 337"/>
                    <a:gd name="T52" fmla="*/ 0 w 2090"/>
                    <a:gd name="T53" fmla="*/ 210 h 337"/>
                    <a:gd name="T54" fmla="*/ 3 w 2090"/>
                    <a:gd name="T55" fmla="*/ 252 h 337"/>
                    <a:gd name="T56" fmla="*/ 6 w 2090"/>
                    <a:gd name="T57" fmla="*/ 294 h 337"/>
                    <a:gd name="T58" fmla="*/ 13 w 2090"/>
                    <a:gd name="T59" fmla="*/ 333 h 337"/>
                    <a:gd name="T60" fmla="*/ 19 w 2090"/>
                    <a:gd name="T61" fmla="*/ 337 h 337"/>
                    <a:gd name="T62" fmla="*/ 26 w 2090"/>
                    <a:gd name="T63" fmla="*/ 337 h 337"/>
                    <a:gd name="T64" fmla="*/ 19 w 2090"/>
                    <a:gd name="T65" fmla="*/ 294 h 337"/>
                    <a:gd name="T66" fmla="*/ 13 w 2090"/>
                    <a:gd name="T67" fmla="*/ 252 h 337"/>
                    <a:gd name="T68" fmla="*/ 13 w 2090"/>
                    <a:gd name="T69" fmla="*/ 210 h 337"/>
                    <a:gd name="T70" fmla="*/ 9 w 2090"/>
                    <a:gd name="T71" fmla="*/ 168 h 337"/>
                    <a:gd name="T72" fmla="*/ 13 w 2090"/>
                    <a:gd name="T73" fmla="*/ 126 h 337"/>
                    <a:gd name="T74" fmla="*/ 13 w 2090"/>
                    <a:gd name="T75" fmla="*/ 84 h 337"/>
                    <a:gd name="T76" fmla="*/ 19 w 2090"/>
                    <a:gd name="T77" fmla="*/ 42 h 337"/>
                    <a:gd name="T78" fmla="*/ 26 w 2090"/>
                    <a:gd name="T79" fmla="*/ 0 h 337"/>
                    <a:gd name="T80" fmla="*/ 19 w 2090"/>
                    <a:gd name="T81" fmla="*/ 0 h 337"/>
                    <a:gd name="T82" fmla="*/ 13 w 2090"/>
                    <a:gd name="T83" fmla="*/ 3 h 33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090" h="337">
                      <a:moveTo>
                        <a:pt x="2090" y="168"/>
                      </a:moveTo>
                      <a:lnTo>
                        <a:pt x="2090" y="126"/>
                      </a:lnTo>
                      <a:lnTo>
                        <a:pt x="2087" y="84"/>
                      </a:lnTo>
                      <a:lnTo>
                        <a:pt x="2083" y="42"/>
                      </a:lnTo>
                      <a:lnTo>
                        <a:pt x="2077" y="3"/>
                      </a:lnTo>
                      <a:lnTo>
                        <a:pt x="2070" y="0"/>
                      </a:lnTo>
                      <a:lnTo>
                        <a:pt x="2064" y="0"/>
                      </a:lnTo>
                      <a:lnTo>
                        <a:pt x="2070" y="42"/>
                      </a:lnTo>
                      <a:lnTo>
                        <a:pt x="2077" y="84"/>
                      </a:lnTo>
                      <a:lnTo>
                        <a:pt x="2077" y="126"/>
                      </a:lnTo>
                      <a:lnTo>
                        <a:pt x="2080" y="168"/>
                      </a:lnTo>
                      <a:lnTo>
                        <a:pt x="2077" y="210"/>
                      </a:lnTo>
                      <a:lnTo>
                        <a:pt x="2077" y="252"/>
                      </a:lnTo>
                      <a:lnTo>
                        <a:pt x="2070" y="294"/>
                      </a:lnTo>
                      <a:lnTo>
                        <a:pt x="2064" y="337"/>
                      </a:lnTo>
                      <a:lnTo>
                        <a:pt x="2070" y="337"/>
                      </a:lnTo>
                      <a:lnTo>
                        <a:pt x="2077" y="333"/>
                      </a:lnTo>
                      <a:lnTo>
                        <a:pt x="2083" y="294"/>
                      </a:lnTo>
                      <a:lnTo>
                        <a:pt x="2087" y="252"/>
                      </a:lnTo>
                      <a:lnTo>
                        <a:pt x="2090" y="210"/>
                      </a:lnTo>
                      <a:lnTo>
                        <a:pt x="2090" y="168"/>
                      </a:lnTo>
                      <a:close/>
                      <a:moveTo>
                        <a:pt x="13" y="3"/>
                      </a:moveTo>
                      <a:lnTo>
                        <a:pt x="6" y="42"/>
                      </a:lnTo>
                      <a:lnTo>
                        <a:pt x="3" y="84"/>
                      </a:lnTo>
                      <a:lnTo>
                        <a:pt x="0" y="126"/>
                      </a:lnTo>
                      <a:lnTo>
                        <a:pt x="0" y="168"/>
                      </a:lnTo>
                      <a:lnTo>
                        <a:pt x="0" y="210"/>
                      </a:lnTo>
                      <a:lnTo>
                        <a:pt x="3" y="252"/>
                      </a:lnTo>
                      <a:lnTo>
                        <a:pt x="6" y="294"/>
                      </a:lnTo>
                      <a:lnTo>
                        <a:pt x="13" y="333"/>
                      </a:lnTo>
                      <a:lnTo>
                        <a:pt x="19" y="337"/>
                      </a:lnTo>
                      <a:lnTo>
                        <a:pt x="26" y="337"/>
                      </a:lnTo>
                      <a:lnTo>
                        <a:pt x="19" y="294"/>
                      </a:lnTo>
                      <a:lnTo>
                        <a:pt x="13" y="252"/>
                      </a:lnTo>
                      <a:lnTo>
                        <a:pt x="13" y="210"/>
                      </a:lnTo>
                      <a:lnTo>
                        <a:pt x="9" y="168"/>
                      </a:lnTo>
                      <a:lnTo>
                        <a:pt x="13" y="126"/>
                      </a:lnTo>
                      <a:lnTo>
                        <a:pt x="13" y="84"/>
                      </a:lnTo>
                      <a:lnTo>
                        <a:pt x="19" y="42"/>
                      </a:lnTo>
                      <a:lnTo>
                        <a:pt x="26" y="0"/>
                      </a:lnTo>
                      <a:lnTo>
                        <a:pt x="19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29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6" name="Freeform 368"/>
                <p:cNvSpPr>
                  <a:spLocks noEditPoints="1"/>
                </p:cNvSpPr>
                <p:nvPr/>
              </p:nvSpPr>
              <p:spPr bwMode="auto">
                <a:xfrm>
                  <a:off x="1987" y="2589"/>
                  <a:ext cx="2081" cy="337"/>
                </a:xfrm>
                <a:custGeom>
                  <a:avLst/>
                  <a:gdLst>
                    <a:gd name="T0" fmla="*/ 2081 w 2081"/>
                    <a:gd name="T1" fmla="*/ 168 h 337"/>
                    <a:gd name="T2" fmla="*/ 2077 w 2081"/>
                    <a:gd name="T3" fmla="*/ 126 h 337"/>
                    <a:gd name="T4" fmla="*/ 2074 w 2081"/>
                    <a:gd name="T5" fmla="*/ 84 h 337"/>
                    <a:gd name="T6" fmla="*/ 2071 w 2081"/>
                    <a:gd name="T7" fmla="*/ 42 h 337"/>
                    <a:gd name="T8" fmla="*/ 2064 w 2081"/>
                    <a:gd name="T9" fmla="*/ 0 h 337"/>
                    <a:gd name="T10" fmla="*/ 2061 w 2081"/>
                    <a:gd name="T11" fmla="*/ 0 h 337"/>
                    <a:gd name="T12" fmla="*/ 2055 w 2081"/>
                    <a:gd name="T13" fmla="*/ 0 h 337"/>
                    <a:gd name="T14" fmla="*/ 2058 w 2081"/>
                    <a:gd name="T15" fmla="*/ 42 h 337"/>
                    <a:gd name="T16" fmla="*/ 2064 w 2081"/>
                    <a:gd name="T17" fmla="*/ 84 h 337"/>
                    <a:gd name="T18" fmla="*/ 2068 w 2081"/>
                    <a:gd name="T19" fmla="*/ 126 h 337"/>
                    <a:gd name="T20" fmla="*/ 2068 w 2081"/>
                    <a:gd name="T21" fmla="*/ 168 h 337"/>
                    <a:gd name="T22" fmla="*/ 2068 w 2081"/>
                    <a:gd name="T23" fmla="*/ 210 h 337"/>
                    <a:gd name="T24" fmla="*/ 2064 w 2081"/>
                    <a:gd name="T25" fmla="*/ 256 h 337"/>
                    <a:gd name="T26" fmla="*/ 2058 w 2081"/>
                    <a:gd name="T27" fmla="*/ 298 h 337"/>
                    <a:gd name="T28" fmla="*/ 2055 w 2081"/>
                    <a:gd name="T29" fmla="*/ 337 h 337"/>
                    <a:gd name="T30" fmla="*/ 2061 w 2081"/>
                    <a:gd name="T31" fmla="*/ 337 h 337"/>
                    <a:gd name="T32" fmla="*/ 2064 w 2081"/>
                    <a:gd name="T33" fmla="*/ 337 h 337"/>
                    <a:gd name="T34" fmla="*/ 2071 w 2081"/>
                    <a:gd name="T35" fmla="*/ 294 h 337"/>
                    <a:gd name="T36" fmla="*/ 2074 w 2081"/>
                    <a:gd name="T37" fmla="*/ 252 h 337"/>
                    <a:gd name="T38" fmla="*/ 2077 w 2081"/>
                    <a:gd name="T39" fmla="*/ 210 h 337"/>
                    <a:gd name="T40" fmla="*/ 2081 w 2081"/>
                    <a:gd name="T41" fmla="*/ 168 h 337"/>
                    <a:gd name="T42" fmla="*/ 13 w 2081"/>
                    <a:gd name="T43" fmla="*/ 0 h 337"/>
                    <a:gd name="T44" fmla="*/ 7 w 2081"/>
                    <a:gd name="T45" fmla="*/ 42 h 337"/>
                    <a:gd name="T46" fmla="*/ 3 w 2081"/>
                    <a:gd name="T47" fmla="*/ 84 h 337"/>
                    <a:gd name="T48" fmla="*/ 0 w 2081"/>
                    <a:gd name="T49" fmla="*/ 126 h 337"/>
                    <a:gd name="T50" fmla="*/ 0 w 2081"/>
                    <a:gd name="T51" fmla="*/ 168 h 337"/>
                    <a:gd name="T52" fmla="*/ 0 w 2081"/>
                    <a:gd name="T53" fmla="*/ 210 h 337"/>
                    <a:gd name="T54" fmla="*/ 3 w 2081"/>
                    <a:gd name="T55" fmla="*/ 252 h 337"/>
                    <a:gd name="T56" fmla="*/ 7 w 2081"/>
                    <a:gd name="T57" fmla="*/ 294 h 337"/>
                    <a:gd name="T58" fmla="*/ 13 w 2081"/>
                    <a:gd name="T59" fmla="*/ 337 h 337"/>
                    <a:gd name="T60" fmla="*/ 20 w 2081"/>
                    <a:gd name="T61" fmla="*/ 337 h 337"/>
                    <a:gd name="T62" fmla="*/ 23 w 2081"/>
                    <a:gd name="T63" fmla="*/ 337 h 337"/>
                    <a:gd name="T64" fmla="*/ 20 w 2081"/>
                    <a:gd name="T65" fmla="*/ 298 h 337"/>
                    <a:gd name="T66" fmla="*/ 13 w 2081"/>
                    <a:gd name="T67" fmla="*/ 256 h 337"/>
                    <a:gd name="T68" fmla="*/ 10 w 2081"/>
                    <a:gd name="T69" fmla="*/ 210 h 337"/>
                    <a:gd name="T70" fmla="*/ 10 w 2081"/>
                    <a:gd name="T71" fmla="*/ 168 h 337"/>
                    <a:gd name="T72" fmla="*/ 10 w 2081"/>
                    <a:gd name="T73" fmla="*/ 126 h 337"/>
                    <a:gd name="T74" fmla="*/ 13 w 2081"/>
                    <a:gd name="T75" fmla="*/ 84 h 337"/>
                    <a:gd name="T76" fmla="*/ 20 w 2081"/>
                    <a:gd name="T77" fmla="*/ 42 h 337"/>
                    <a:gd name="T78" fmla="*/ 23 w 2081"/>
                    <a:gd name="T79" fmla="*/ 0 h 337"/>
                    <a:gd name="T80" fmla="*/ 20 w 2081"/>
                    <a:gd name="T81" fmla="*/ 0 h 337"/>
                    <a:gd name="T82" fmla="*/ 13 w 2081"/>
                    <a:gd name="T83" fmla="*/ 0 h 33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081" h="337">
                      <a:moveTo>
                        <a:pt x="2081" y="168"/>
                      </a:moveTo>
                      <a:lnTo>
                        <a:pt x="2077" y="126"/>
                      </a:lnTo>
                      <a:lnTo>
                        <a:pt x="2074" y="84"/>
                      </a:lnTo>
                      <a:lnTo>
                        <a:pt x="2071" y="42"/>
                      </a:lnTo>
                      <a:lnTo>
                        <a:pt x="2064" y="0"/>
                      </a:lnTo>
                      <a:lnTo>
                        <a:pt x="2061" y="0"/>
                      </a:lnTo>
                      <a:lnTo>
                        <a:pt x="2055" y="0"/>
                      </a:lnTo>
                      <a:lnTo>
                        <a:pt x="2058" y="42"/>
                      </a:lnTo>
                      <a:lnTo>
                        <a:pt x="2064" y="84"/>
                      </a:lnTo>
                      <a:lnTo>
                        <a:pt x="2068" y="126"/>
                      </a:lnTo>
                      <a:lnTo>
                        <a:pt x="2068" y="168"/>
                      </a:lnTo>
                      <a:lnTo>
                        <a:pt x="2068" y="210"/>
                      </a:lnTo>
                      <a:lnTo>
                        <a:pt x="2064" y="256"/>
                      </a:lnTo>
                      <a:lnTo>
                        <a:pt x="2058" y="298"/>
                      </a:lnTo>
                      <a:lnTo>
                        <a:pt x="2055" y="337"/>
                      </a:lnTo>
                      <a:lnTo>
                        <a:pt x="2061" y="337"/>
                      </a:lnTo>
                      <a:lnTo>
                        <a:pt x="2064" y="337"/>
                      </a:lnTo>
                      <a:lnTo>
                        <a:pt x="2071" y="294"/>
                      </a:lnTo>
                      <a:lnTo>
                        <a:pt x="2074" y="252"/>
                      </a:lnTo>
                      <a:lnTo>
                        <a:pt x="2077" y="210"/>
                      </a:lnTo>
                      <a:lnTo>
                        <a:pt x="2081" y="168"/>
                      </a:lnTo>
                      <a:close/>
                      <a:moveTo>
                        <a:pt x="13" y="0"/>
                      </a:moveTo>
                      <a:lnTo>
                        <a:pt x="7" y="42"/>
                      </a:lnTo>
                      <a:lnTo>
                        <a:pt x="3" y="84"/>
                      </a:lnTo>
                      <a:lnTo>
                        <a:pt x="0" y="126"/>
                      </a:lnTo>
                      <a:lnTo>
                        <a:pt x="0" y="168"/>
                      </a:lnTo>
                      <a:lnTo>
                        <a:pt x="0" y="210"/>
                      </a:lnTo>
                      <a:lnTo>
                        <a:pt x="3" y="252"/>
                      </a:lnTo>
                      <a:lnTo>
                        <a:pt x="7" y="294"/>
                      </a:lnTo>
                      <a:lnTo>
                        <a:pt x="13" y="337"/>
                      </a:lnTo>
                      <a:lnTo>
                        <a:pt x="20" y="337"/>
                      </a:lnTo>
                      <a:lnTo>
                        <a:pt x="23" y="337"/>
                      </a:lnTo>
                      <a:lnTo>
                        <a:pt x="20" y="298"/>
                      </a:lnTo>
                      <a:lnTo>
                        <a:pt x="13" y="256"/>
                      </a:lnTo>
                      <a:lnTo>
                        <a:pt x="10" y="210"/>
                      </a:lnTo>
                      <a:lnTo>
                        <a:pt x="10" y="168"/>
                      </a:lnTo>
                      <a:lnTo>
                        <a:pt x="10" y="126"/>
                      </a:lnTo>
                      <a:lnTo>
                        <a:pt x="13" y="84"/>
                      </a:lnTo>
                      <a:lnTo>
                        <a:pt x="20" y="42"/>
                      </a:lnTo>
                      <a:lnTo>
                        <a:pt x="23" y="0"/>
                      </a:lnTo>
                      <a:lnTo>
                        <a:pt x="2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292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7" name="Freeform 369"/>
                <p:cNvSpPr>
                  <a:spLocks noEditPoints="1"/>
                </p:cNvSpPr>
                <p:nvPr/>
              </p:nvSpPr>
              <p:spPr bwMode="auto">
                <a:xfrm>
                  <a:off x="1990" y="2589"/>
                  <a:ext cx="2071" cy="340"/>
                </a:xfrm>
                <a:custGeom>
                  <a:avLst/>
                  <a:gdLst>
                    <a:gd name="T0" fmla="*/ 2071 w 2071"/>
                    <a:gd name="T1" fmla="*/ 168 h 340"/>
                    <a:gd name="T2" fmla="*/ 2068 w 2071"/>
                    <a:gd name="T3" fmla="*/ 126 h 340"/>
                    <a:gd name="T4" fmla="*/ 2068 w 2071"/>
                    <a:gd name="T5" fmla="*/ 84 h 340"/>
                    <a:gd name="T6" fmla="*/ 2061 w 2071"/>
                    <a:gd name="T7" fmla="*/ 42 h 340"/>
                    <a:gd name="T8" fmla="*/ 2055 w 2071"/>
                    <a:gd name="T9" fmla="*/ 0 h 340"/>
                    <a:gd name="T10" fmla="*/ 2052 w 2071"/>
                    <a:gd name="T11" fmla="*/ 0 h 340"/>
                    <a:gd name="T12" fmla="*/ 2045 w 2071"/>
                    <a:gd name="T13" fmla="*/ 0 h 340"/>
                    <a:gd name="T14" fmla="*/ 2052 w 2071"/>
                    <a:gd name="T15" fmla="*/ 39 h 340"/>
                    <a:gd name="T16" fmla="*/ 2055 w 2071"/>
                    <a:gd name="T17" fmla="*/ 84 h 340"/>
                    <a:gd name="T18" fmla="*/ 2058 w 2071"/>
                    <a:gd name="T19" fmla="*/ 126 h 340"/>
                    <a:gd name="T20" fmla="*/ 2058 w 2071"/>
                    <a:gd name="T21" fmla="*/ 168 h 340"/>
                    <a:gd name="T22" fmla="*/ 2058 w 2071"/>
                    <a:gd name="T23" fmla="*/ 210 h 340"/>
                    <a:gd name="T24" fmla="*/ 2055 w 2071"/>
                    <a:gd name="T25" fmla="*/ 256 h 340"/>
                    <a:gd name="T26" fmla="*/ 2052 w 2071"/>
                    <a:gd name="T27" fmla="*/ 298 h 340"/>
                    <a:gd name="T28" fmla="*/ 2045 w 2071"/>
                    <a:gd name="T29" fmla="*/ 340 h 340"/>
                    <a:gd name="T30" fmla="*/ 2052 w 2071"/>
                    <a:gd name="T31" fmla="*/ 337 h 340"/>
                    <a:gd name="T32" fmla="*/ 2055 w 2071"/>
                    <a:gd name="T33" fmla="*/ 337 h 340"/>
                    <a:gd name="T34" fmla="*/ 2061 w 2071"/>
                    <a:gd name="T35" fmla="*/ 294 h 340"/>
                    <a:gd name="T36" fmla="*/ 2068 w 2071"/>
                    <a:gd name="T37" fmla="*/ 252 h 340"/>
                    <a:gd name="T38" fmla="*/ 2068 w 2071"/>
                    <a:gd name="T39" fmla="*/ 210 h 340"/>
                    <a:gd name="T40" fmla="*/ 2071 w 2071"/>
                    <a:gd name="T41" fmla="*/ 168 h 340"/>
                    <a:gd name="T42" fmla="*/ 17 w 2071"/>
                    <a:gd name="T43" fmla="*/ 0 h 340"/>
                    <a:gd name="T44" fmla="*/ 10 w 2071"/>
                    <a:gd name="T45" fmla="*/ 42 h 340"/>
                    <a:gd name="T46" fmla="*/ 4 w 2071"/>
                    <a:gd name="T47" fmla="*/ 84 h 340"/>
                    <a:gd name="T48" fmla="*/ 4 w 2071"/>
                    <a:gd name="T49" fmla="*/ 126 h 340"/>
                    <a:gd name="T50" fmla="*/ 0 w 2071"/>
                    <a:gd name="T51" fmla="*/ 168 h 340"/>
                    <a:gd name="T52" fmla="*/ 4 w 2071"/>
                    <a:gd name="T53" fmla="*/ 210 h 340"/>
                    <a:gd name="T54" fmla="*/ 4 w 2071"/>
                    <a:gd name="T55" fmla="*/ 252 h 340"/>
                    <a:gd name="T56" fmla="*/ 10 w 2071"/>
                    <a:gd name="T57" fmla="*/ 294 h 340"/>
                    <a:gd name="T58" fmla="*/ 17 w 2071"/>
                    <a:gd name="T59" fmla="*/ 337 h 340"/>
                    <a:gd name="T60" fmla="*/ 20 w 2071"/>
                    <a:gd name="T61" fmla="*/ 337 h 340"/>
                    <a:gd name="T62" fmla="*/ 26 w 2071"/>
                    <a:gd name="T63" fmla="*/ 340 h 340"/>
                    <a:gd name="T64" fmla="*/ 20 w 2071"/>
                    <a:gd name="T65" fmla="*/ 298 h 340"/>
                    <a:gd name="T66" fmla="*/ 17 w 2071"/>
                    <a:gd name="T67" fmla="*/ 256 h 340"/>
                    <a:gd name="T68" fmla="*/ 13 w 2071"/>
                    <a:gd name="T69" fmla="*/ 210 h 340"/>
                    <a:gd name="T70" fmla="*/ 13 w 2071"/>
                    <a:gd name="T71" fmla="*/ 168 h 340"/>
                    <a:gd name="T72" fmla="*/ 13 w 2071"/>
                    <a:gd name="T73" fmla="*/ 126 h 340"/>
                    <a:gd name="T74" fmla="*/ 17 w 2071"/>
                    <a:gd name="T75" fmla="*/ 84 h 340"/>
                    <a:gd name="T76" fmla="*/ 20 w 2071"/>
                    <a:gd name="T77" fmla="*/ 39 h 340"/>
                    <a:gd name="T78" fmla="*/ 26 w 2071"/>
                    <a:gd name="T79" fmla="*/ 0 h 340"/>
                    <a:gd name="T80" fmla="*/ 20 w 2071"/>
                    <a:gd name="T81" fmla="*/ 0 h 340"/>
                    <a:gd name="T82" fmla="*/ 17 w 2071"/>
                    <a:gd name="T83" fmla="*/ 0 h 34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071" h="340">
                      <a:moveTo>
                        <a:pt x="2071" y="168"/>
                      </a:moveTo>
                      <a:lnTo>
                        <a:pt x="2068" y="126"/>
                      </a:lnTo>
                      <a:lnTo>
                        <a:pt x="2068" y="84"/>
                      </a:lnTo>
                      <a:lnTo>
                        <a:pt x="2061" y="42"/>
                      </a:lnTo>
                      <a:lnTo>
                        <a:pt x="2055" y="0"/>
                      </a:lnTo>
                      <a:lnTo>
                        <a:pt x="2052" y="0"/>
                      </a:lnTo>
                      <a:lnTo>
                        <a:pt x="2045" y="0"/>
                      </a:lnTo>
                      <a:lnTo>
                        <a:pt x="2052" y="39"/>
                      </a:lnTo>
                      <a:lnTo>
                        <a:pt x="2055" y="84"/>
                      </a:lnTo>
                      <a:lnTo>
                        <a:pt x="2058" y="126"/>
                      </a:lnTo>
                      <a:lnTo>
                        <a:pt x="2058" y="168"/>
                      </a:lnTo>
                      <a:lnTo>
                        <a:pt x="2058" y="210"/>
                      </a:lnTo>
                      <a:lnTo>
                        <a:pt x="2055" y="256"/>
                      </a:lnTo>
                      <a:lnTo>
                        <a:pt x="2052" y="298"/>
                      </a:lnTo>
                      <a:lnTo>
                        <a:pt x="2045" y="340"/>
                      </a:lnTo>
                      <a:lnTo>
                        <a:pt x="2052" y="337"/>
                      </a:lnTo>
                      <a:lnTo>
                        <a:pt x="2055" y="337"/>
                      </a:lnTo>
                      <a:lnTo>
                        <a:pt x="2061" y="294"/>
                      </a:lnTo>
                      <a:lnTo>
                        <a:pt x="2068" y="252"/>
                      </a:lnTo>
                      <a:lnTo>
                        <a:pt x="2068" y="210"/>
                      </a:lnTo>
                      <a:lnTo>
                        <a:pt x="2071" y="168"/>
                      </a:lnTo>
                      <a:close/>
                      <a:moveTo>
                        <a:pt x="17" y="0"/>
                      </a:moveTo>
                      <a:lnTo>
                        <a:pt x="10" y="42"/>
                      </a:lnTo>
                      <a:lnTo>
                        <a:pt x="4" y="84"/>
                      </a:lnTo>
                      <a:lnTo>
                        <a:pt x="4" y="126"/>
                      </a:lnTo>
                      <a:lnTo>
                        <a:pt x="0" y="168"/>
                      </a:lnTo>
                      <a:lnTo>
                        <a:pt x="4" y="210"/>
                      </a:lnTo>
                      <a:lnTo>
                        <a:pt x="4" y="252"/>
                      </a:lnTo>
                      <a:lnTo>
                        <a:pt x="10" y="294"/>
                      </a:lnTo>
                      <a:lnTo>
                        <a:pt x="17" y="337"/>
                      </a:lnTo>
                      <a:lnTo>
                        <a:pt x="20" y="337"/>
                      </a:lnTo>
                      <a:lnTo>
                        <a:pt x="26" y="340"/>
                      </a:lnTo>
                      <a:lnTo>
                        <a:pt x="20" y="298"/>
                      </a:lnTo>
                      <a:lnTo>
                        <a:pt x="17" y="256"/>
                      </a:lnTo>
                      <a:lnTo>
                        <a:pt x="13" y="210"/>
                      </a:lnTo>
                      <a:lnTo>
                        <a:pt x="13" y="168"/>
                      </a:lnTo>
                      <a:lnTo>
                        <a:pt x="13" y="126"/>
                      </a:lnTo>
                      <a:lnTo>
                        <a:pt x="17" y="84"/>
                      </a:lnTo>
                      <a:lnTo>
                        <a:pt x="20" y="39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291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8" name="Freeform 370"/>
                <p:cNvSpPr>
                  <a:spLocks noEditPoints="1"/>
                </p:cNvSpPr>
                <p:nvPr/>
              </p:nvSpPr>
              <p:spPr bwMode="auto">
                <a:xfrm>
                  <a:off x="1997" y="2586"/>
                  <a:ext cx="2058" cy="343"/>
                </a:xfrm>
                <a:custGeom>
                  <a:avLst/>
                  <a:gdLst>
                    <a:gd name="T0" fmla="*/ 2058 w 2058"/>
                    <a:gd name="T1" fmla="*/ 171 h 343"/>
                    <a:gd name="T2" fmla="*/ 2058 w 2058"/>
                    <a:gd name="T3" fmla="*/ 129 h 343"/>
                    <a:gd name="T4" fmla="*/ 2054 w 2058"/>
                    <a:gd name="T5" fmla="*/ 87 h 343"/>
                    <a:gd name="T6" fmla="*/ 2048 w 2058"/>
                    <a:gd name="T7" fmla="*/ 45 h 343"/>
                    <a:gd name="T8" fmla="*/ 2045 w 2058"/>
                    <a:gd name="T9" fmla="*/ 3 h 343"/>
                    <a:gd name="T10" fmla="*/ 2032 w 2058"/>
                    <a:gd name="T11" fmla="*/ 0 h 343"/>
                    <a:gd name="T12" fmla="*/ 2038 w 2058"/>
                    <a:gd name="T13" fmla="*/ 42 h 343"/>
                    <a:gd name="T14" fmla="*/ 2042 w 2058"/>
                    <a:gd name="T15" fmla="*/ 84 h 343"/>
                    <a:gd name="T16" fmla="*/ 2045 w 2058"/>
                    <a:gd name="T17" fmla="*/ 129 h 343"/>
                    <a:gd name="T18" fmla="*/ 2045 w 2058"/>
                    <a:gd name="T19" fmla="*/ 171 h 343"/>
                    <a:gd name="T20" fmla="*/ 2045 w 2058"/>
                    <a:gd name="T21" fmla="*/ 217 h 343"/>
                    <a:gd name="T22" fmla="*/ 2042 w 2058"/>
                    <a:gd name="T23" fmla="*/ 259 h 343"/>
                    <a:gd name="T24" fmla="*/ 2038 w 2058"/>
                    <a:gd name="T25" fmla="*/ 301 h 343"/>
                    <a:gd name="T26" fmla="*/ 2032 w 2058"/>
                    <a:gd name="T27" fmla="*/ 343 h 343"/>
                    <a:gd name="T28" fmla="*/ 2045 w 2058"/>
                    <a:gd name="T29" fmla="*/ 340 h 343"/>
                    <a:gd name="T30" fmla="*/ 2048 w 2058"/>
                    <a:gd name="T31" fmla="*/ 301 h 343"/>
                    <a:gd name="T32" fmla="*/ 2054 w 2058"/>
                    <a:gd name="T33" fmla="*/ 259 h 343"/>
                    <a:gd name="T34" fmla="*/ 2058 w 2058"/>
                    <a:gd name="T35" fmla="*/ 213 h 343"/>
                    <a:gd name="T36" fmla="*/ 2058 w 2058"/>
                    <a:gd name="T37" fmla="*/ 171 h 343"/>
                    <a:gd name="T38" fmla="*/ 13 w 2058"/>
                    <a:gd name="T39" fmla="*/ 3 h 343"/>
                    <a:gd name="T40" fmla="*/ 10 w 2058"/>
                    <a:gd name="T41" fmla="*/ 45 h 343"/>
                    <a:gd name="T42" fmla="*/ 3 w 2058"/>
                    <a:gd name="T43" fmla="*/ 87 h 343"/>
                    <a:gd name="T44" fmla="*/ 0 w 2058"/>
                    <a:gd name="T45" fmla="*/ 129 h 343"/>
                    <a:gd name="T46" fmla="*/ 0 w 2058"/>
                    <a:gd name="T47" fmla="*/ 171 h 343"/>
                    <a:gd name="T48" fmla="*/ 0 w 2058"/>
                    <a:gd name="T49" fmla="*/ 213 h 343"/>
                    <a:gd name="T50" fmla="*/ 3 w 2058"/>
                    <a:gd name="T51" fmla="*/ 259 h 343"/>
                    <a:gd name="T52" fmla="*/ 10 w 2058"/>
                    <a:gd name="T53" fmla="*/ 301 h 343"/>
                    <a:gd name="T54" fmla="*/ 13 w 2058"/>
                    <a:gd name="T55" fmla="*/ 340 h 343"/>
                    <a:gd name="T56" fmla="*/ 26 w 2058"/>
                    <a:gd name="T57" fmla="*/ 343 h 343"/>
                    <a:gd name="T58" fmla="*/ 19 w 2058"/>
                    <a:gd name="T59" fmla="*/ 301 h 343"/>
                    <a:gd name="T60" fmla="*/ 16 w 2058"/>
                    <a:gd name="T61" fmla="*/ 259 h 343"/>
                    <a:gd name="T62" fmla="*/ 13 w 2058"/>
                    <a:gd name="T63" fmla="*/ 217 h 343"/>
                    <a:gd name="T64" fmla="*/ 13 w 2058"/>
                    <a:gd name="T65" fmla="*/ 171 h 343"/>
                    <a:gd name="T66" fmla="*/ 13 w 2058"/>
                    <a:gd name="T67" fmla="*/ 129 h 343"/>
                    <a:gd name="T68" fmla="*/ 16 w 2058"/>
                    <a:gd name="T69" fmla="*/ 84 h 343"/>
                    <a:gd name="T70" fmla="*/ 19 w 2058"/>
                    <a:gd name="T71" fmla="*/ 42 h 343"/>
                    <a:gd name="T72" fmla="*/ 26 w 2058"/>
                    <a:gd name="T73" fmla="*/ 0 h 343"/>
                    <a:gd name="T74" fmla="*/ 13 w 2058"/>
                    <a:gd name="T75" fmla="*/ 3 h 34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58" h="343">
                      <a:moveTo>
                        <a:pt x="2058" y="171"/>
                      </a:moveTo>
                      <a:lnTo>
                        <a:pt x="2058" y="129"/>
                      </a:lnTo>
                      <a:lnTo>
                        <a:pt x="2054" y="87"/>
                      </a:lnTo>
                      <a:lnTo>
                        <a:pt x="2048" y="45"/>
                      </a:lnTo>
                      <a:lnTo>
                        <a:pt x="2045" y="3"/>
                      </a:lnTo>
                      <a:lnTo>
                        <a:pt x="2032" y="0"/>
                      </a:lnTo>
                      <a:lnTo>
                        <a:pt x="2038" y="42"/>
                      </a:lnTo>
                      <a:lnTo>
                        <a:pt x="2042" y="84"/>
                      </a:lnTo>
                      <a:lnTo>
                        <a:pt x="2045" y="129"/>
                      </a:lnTo>
                      <a:lnTo>
                        <a:pt x="2045" y="171"/>
                      </a:lnTo>
                      <a:lnTo>
                        <a:pt x="2045" y="217"/>
                      </a:lnTo>
                      <a:lnTo>
                        <a:pt x="2042" y="259"/>
                      </a:lnTo>
                      <a:lnTo>
                        <a:pt x="2038" y="301"/>
                      </a:lnTo>
                      <a:lnTo>
                        <a:pt x="2032" y="343"/>
                      </a:lnTo>
                      <a:lnTo>
                        <a:pt x="2045" y="340"/>
                      </a:lnTo>
                      <a:lnTo>
                        <a:pt x="2048" y="301"/>
                      </a:lnTo>
                      <a:lnTo>
                        <a:pt x="2054" y="259"/>
                      </a:lnTo>
                      <a:lnTo>
                        <a:pt x="2058" y="213"/>
                      </a:lnTo>
                      <a:lnTo>
                        <a:pt x="2058" y="171"/>
                      </a:lnTo>
                      <a:close/>
                      <a:moveTo>
                        <a:pt x="13" y="3"/>
                      </a:moveTo>
                      <a:lnTo>
                        <a:pt x="10" y="45"/>
                      </a:lnTo>
                      <a:lnTo>
                        <a:pt x="3" y="87"/>
                      </a:lnTo>
                      <a:lnTo>
                        <a:pt x="0" y="129"/>
                      </a:lnTo>
                      <a:lnTo>
                        <a:pt x="0" y="171"/>
                      </a:lnTo>
                      <a:lnTo>
                        <a:pt x="0" y="213"/>
                      </a:lnTo>
                      <a:lnTo>
                        <a:pt x="3" y="259"/>
                      </a:lnTo>
                      <a:lnTo>
                        <a:pt x="10" y="301"/>
                      </a:lnTo>
                      <a:lnTo>
                        <a:pt x="13" y="340"/>
                      </a:lnTo>
                      <a:lnTo>
                        <a:pt x="26" y="343"/>
                      </a:lnTo>
                      <a:lnTo>
                        <a:pt x="19" y="301"/>
                      </a:lnTo>
                      <a:lnTo>
                        <a:pt x="16" y="259"/>
                      </a:lnTo>
                      <a:lnTo>
                        <a:pt x="13" y="217"/>
                      </a:lnTo>
                      <a:lnTo>
                        <a:pt x="13" y="171"/>
                      </a:lnTo>
                      <a:lnTo>
                        <a:pt x="13" y="129"/>
                      </a:lnTo>
                      <a:lnTo>
                        <a:pt x="16" y="84"/>
                      </a:lnTo>
                      <a:lnTo>
                        <a:pt x="19" y="42"/>
                      </a:lnTo>
                      <a:lnTo>
                        <a:pt x="26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190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49" name="Freeform 371"/>
                <p:cNvSpPr>
                  <a:spLocks noEditPoints="1"/>
                </p:cNvSpPr>
                <p:nvPr/>
              </p:nvSpPr>
              <p:spPr bwMode="auto">
                <a:xfrm>
                  <a:off x="2003" y="2586"/>
                  <a:ext cx="2045" cy="343"/>
                </a:xfrm>
                <a:custGeom>
                  <a:avLst/>
                  <a:gdLst>
                    <a:gd name="T0" fmla="*/ 2045 w 2045"/>
                    <a:gd name="T1" fmla="*/ 171 h 343"/>
                    <a:gd name="T2" fmla="*/ 2045 w 2045"/>
                    <a:gd name="T3" fmla="*/ 129 h 343"/>
                    <a:gd name="T4" fmla="*/ 2042 w 2045"/>
                    <a:gd name="T5" fmla="*/ 87 h 343"/>
                    <a:gd name="T6" fmla="*/ 2039 w 2045"/>
                    <a:gd name="T7" fmla="*/ 42 h 343"/>
                    <a:gd name="T8" fmla="*/ 2032 w 2045"/>
                    <a:gd name="T9" fmla="*/ 3 h 343"/>
                    <a:gd name="T10" fmla="*/ 2019 w 2045"/>
                    <a:gd name="T11" fmla="*/ 0 h 343"/>
                    <a:gd name="T12" fmla="*/ 2026 w 2045"/>
                    <a:gd name="T13" fmla="*/ 42 h 343"/>
                    <a:gd name="T14" fmla="*/ 2029 w 2045"/>
                    <a:gd name="T15" fmla="*/ 84 h 343"/>
                    <a:gd name="T16" fmla="*/ 2032 w 2045"/>
                    <a:gd name="T17" fmla="*/ 129 h 343"/>
                    <a:gd name="T18" fmla="*/ 2036 w 2045"/>
                    <a:gd name="T19" fmla="*/ 171 h 343"/>
                    <a:gd name="T20" fmla="*/ 2032 w 2045"/>
                    <a:gd name="T21" fmla="*/ 217 h 343"/>
                    <a:gd name="T22" fmla="*/ 2029 w 2045"/>
                    <a:gd name="T23" fmla="*/ 259 h 343"/>
                    <a:gd name="T24" fmla="*/ 2026 w 2045"/>
                    <a:gd name="T25" fmla="*/ 301 h 343"/>
                    <a:gd name="T26" fmla="*/ 2019 w 2045"/>
                    <a:gd name="T27" fmla="*/ 343 h 343"/>
                    <a:gd name="T28" fmla="*/ 2032 w 2045"/>
                    <a:gd name="T29" fmla="*/ 343 h 343"/>
                    <a:gd name="T30" fmla="*/ 2039 w 2045"/>
                    <a:gd name="T31" fmla="*/ 301 h 343"/>
                    <a:gd name="T32" fmla="*/ 2042 w 2045"/>
                    <a:gd name="T33" fmla="*/ 259 h 343"/>
                    <a:gd name="T34" fmla="*/ 2045 w 2045"/>
                    <a:gd name="T35" fmla="*/ 213 h 343"/>
                    <a:gd name="T36" fmla="*/ 2045 w 2045"/>
                    <a:gd name="T37" fmla="*/ 171 h 343"/>
                    <a:gd name="T38" fmla="*/ 13 w 2045"/>
                    <a:gd name="T39" fmla="*/ 3 h 343"/>
                    <a:gd name="T40" fmla="*/ 7 w 2045"/>
                    <a:gd name="T41" fmla="*/ 42 h 343"/>
                    <a:gd name="T42" fmla="*/ 4 w 2045"/>
                    <a:gd name="T43" fmla="*/ 87 h 343"/>
                    <a:gd name="T44" fmla="*/ 0 w 2045"/>
                    <a:gd name="T45" fmla="*/ 129 h 343"/>
                    <a:gd name="T46" fmla="*/ 0 w 2045"/>
                    <a:gd name="T47" fmla="*/ 171 h 343"/>
                    <a:gd name="T48" fmla="*/ 0 w 2045"/>
                    <a:gd name="T49" fmla="*/ 213 h 343"/>
                    <a:gd name="T50" fmla="*/ 4 w 2045"/>
                    <a:gd name="T51" fmla="*/ 259 h 343"/>
                    <a:gd name="T52" fmla="*/ 7 w 2045"/>
                    <a:gd name="T53" fmla="*/ 301 h 343"/>
                    <a:gd name="T54" fmla="*/ 13 w 2045"/>
                    <a:gd name="T55" fmla="*/ 343 h 343"/>
                    <a:gd name="T56" fmla="*/ 26 w 2045"/>
                    <a:gd name="T57" fmla="*/ 343 h 343"/>
                    <a:gd name="T58" fmla="*/ 20 w 2045"/>
                    <a:gd name="T59" fmla="*/ 301 h 343"/>
                    <a:gd name="T60" fmla="*/ 16 w 2045"/>
                    <a:gd name="T61" fmla="*/ 259 h 343"/>
                    <a:gd name="T62" fmla="*/ 13 w 2045"/>
                    <a:gd name="T63" fmla="*/ 217 h 343"/>
                    <a:gd name="T64" fmla="*/ 13 w 2045"/>
                    <a:gd name="T65" fmla="*/ 171 h 343"/>
                    <a:gd name="T66" fmla="*/ 13 w 2045"/>
                    <a:gd name="T67" fmla="*/ 129 h 343"/>
                    <a:gd name="T68" fmla="*/ 16 w 2045"/>
                    <a:gd name="T69" fmla="*/ 84 h 343"/>
                    <a:gd name="T70" fmla="*/ 20 w 2045"/>
                    <a:gd name="T71" fmla="*/ 42 h 343"/>
                    <a:gd name="T72" fmla="*/ 26 w 2045"/>
                    <a:gd name="T73" fmla="*/ 0 h 343"/>
                    <a:gd name="T74" fmla="*/ 13 w 2045"/>
                    <a:gd name="T75" fmla="*/ 3 h 34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45" h="343">
                      <a:moveTo>
                        <a:pt x="2045" y="171"/>
                      </a:moveTo>
                      <a:lnTo>
                        <a:pt x="2045" y="129"/>
                      </a:lnTo>
                      <a:lnTo>
                        <a:pt x="2042" y="87"/>
                      </a:lnTo>
                      <a:lnTo>
                        <a:pt x="2039" y="42"/>
                      </a:lnTo>
                      <a:lnTo>
                        <a:pt x="2032" y="3"/>
                      </a:lnTo>
                      <a:lnTo>
                        <a:pt x="2019" y="0"/>
                      </a:lnTo>
                      <a:lnTo>
                        <a:pt x="2026" y="42"/>
                      </a:lnTo>
                      <a:lnTo>
                        <a:pt x="2029" y="84"/>
                      </a:lnTo>
                      <a:lnTo>
                        <a:pt x="2032" y="129"/>
                      </a:lnTo>
                      <a:lnTo>
                        <a:pt x="2036" y="171"/>
                      </a:lnTo>
                      <a:lnTo>
                        <a:pt x="2032" y="217"/>
                      </a:lnTo>
                      <a:lnTo>
                        <a:pt x="2029" y="259"/>
                      </a:lnTo>
                      <a:lnTo>
                        <a:pt x="2026" y="301"/>
                      </a:lnTo>
                      <a:lnTo>
                        <a:pt x="2019" y="343"/>
                      </a:lnTo>
                      <a:lnTo>
                        <a:pt x="2032" y="343"/>
                      </a:lnTo>
                      <a:lnTo>
                        <a:pt x="2039" y="301"/>
                      </a:lnTo>
                      <a:lnTo>
                        <a:pt x="2042" y="259"/>
                      </a:lnTo>
                      <a:lnTo>
                        <a:pt x="2045" y="213"/>
                      </a:lnTo>
                      <a:lnTo>
                        <a:pt x="2045" y="171"/>
                      </a:lnTo>
                      <a:close/>
                      <a:moveTo>
                        <a:pt x="13" y="3"/>
                      </a:moveTo>
                      <a:lnTo>
                        <a:pt x="7" y="42"/>
                      </a:lnTo>
                      <a:lnTo>
                        <a:pt x="4" y="87"/>
                      </a:lnTo>
                      <a:lnTo>
                        <a:pt x="0" y="129"/>
                      </a:lnTo>
                      <a:lnTo>
                        <a:pt x="0" y="171"/>
                      </a:lnTo>
                      <a:lnTo>
                        <a:pt x="0" y="213"/>
                      </a:lnTo>
                      <a:lnTo>
                        <a:pt x="4" y="259"/>
                      </a:lnTo>
                      <a:lnTo>
                        <a:pt x="7" y="301"/>
                      </a:lnTo>
                      <a:lnTo>
                        <a:pt x="13" y="343"/>
                      </a:lnTo>
                      <a:lnTo>
                        <a:pt x="26" y="343"/>
                      </a:lnTo>
                      <a:lnTo>
                        <a:pt x="20" y="301"/>
                      </a:lnTo>
                      <a:lnTo>
                        <a:pt x="16" y="259"/>
                      </a:lnTo>
                      <a:lnTo>
                        <a:pt x="13" y="217"/>
                      </a:lnTo>
                      <a:lnTo>
                        <a:pt x="13" y="171"/>
                      </a:lnTo>
                      <a:lnTo>
                        <a:pt x="13" y="129"/>
                      </a:lnTo>
                      <a:lnTo>
                        <a:pt x="16" y="84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18F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0" name="Freeform 372"/>
                <p:cNvSpPr>
                  <a:spLocks noEditPoints="1"/>
                </p:cNvSpPr>
                <p:nvPr/>
              </p:nvSpPr>
              <p:spPr bwMode="auto">
                <a:xfrm>
                  <a:off x="2010" y="2586"/>
                  <a:ext cx="2032" cy="343"/>
                </a:xfrm>
                <a:custGeom>
                  <a:avLst/>
                  <a:gdLst>
                    <a:gd name="T0" fmla="*/ 2032 w 2032"/>
                    <a:gd name="T1" fmla="*/ 171 h 343"/>
                    <a:gd name="T2" fmla="*/ 2032 w 2032"/>
                    <a:gd name="T3" fmla="*/ 129 h 343"/>
                    <a:gd name="T4" fmla="*/ 2029 w 2032"/>
                    <a:gd name="T5" fmla="*/ 84 h 343"/>
                    <a:gd name="T6" fmla="*/ 2025 w 2032"/>
                    <a:gd name="T7" fmla="*/ 42 h 343"/>
                    <a:gd name="T8" fmla="*/ 2019 w 2032"/>
                    <a:gd name="T9" fmla="*/ 0 h 343"/>
                    <a:gd name="T10" fmla="*/ 2006 w 2032"/>
                    <a:gd name="T11" fmla="*/ 0 h 343"/>
                    <a:gd name="T12" fmla="*/ 2012 w 2032"/>
                    <a:gd name="T13" fmla="*/ 42 h 343"/>
                    <a:gd name="T14" fmla="*/ 2019 w 2032"/>
                    <a:gd name="T15" fmla="*/ 84 h 343"/>
                    <a:gd name="T16" fmla="*/ 2019 w 2032"/>
                    <a:gd name="T17" fmla="*/ 129 h 343"/>
                    <a:gd name="T18" fmla="*/ 2022 w 2032"/>
                    <a:gd name="T19" fmla="*/ 171 h 343"/>
                    <a:gd name="T20" fmla="*/ 2019 w 2032"/>
                    <a:gd name="T21" fmla="*/ 217 h 343"/>
                    <a:gd name="T22" fmla="*/ 2019 w 2032"/>
                    <a:gd name="T23" fmla="*/ 259 h 343"/>
                    <a:gd name="T24" fmla="*/ 2012 w 2032"/>
                    <a:gd name="T25" fmla="*/ 301 h 343"/>
                    <a:gd name="T26" fmla="*/ 2006 w 2032"/>
                    <a:gd name="T27" fmla="*/ 343 h 343"/>
                    <a:gd name="T28" fmla="*/ 2019 w 2032"/>
                    <a:gd name="T29" fmla="*/ 343 h 343"/>
                    <a:gd name="T30" fmla="*/ 2025 w 2032"/>
                    <a:gd name="T31" fmla="*/ 301 h 343"/>
                    <a:gd name="T32" fmla="*/ 2029 w 2032"/>
                    <a:gd name="T33" fmla="*/ 259 h 343"/>
                    <a:gd name="T34" fmla="*/ 2032 w 2032"/>
                    <a:gd name="T35" fmla="*/ 217 h 343"/>
                    <a:gd name="T36" fmla="*/ 2032 w 2032"/>
                    <a:gd name="T37" fmla="*/ 171 h 343"/>
                    <a:gd name="T38" fmla="*/ 13 w 2032"/>
                    <a:gd name="T39" fmla="*/ 0 h 343"/>
                    <a:gd name="T40" fmla="*/ 6 w 2032"/>
                    <a:gd name="T41" fmla="*/ 42 h 343"/>
                    <a:gd name="T42" fmla="*/ 3 w 2032"/>
                    <a:gd name="T43" fmla="*/ 84 h 343"/>
                    <a:gd name="T44" fmla="*/ 0 w 2032"/>
                    <a:gd name="T45" fmla="*/ 129 h 343"/>
                    <a:gd name="T46" fmla="*/ 0 w 2032"/>
                    <a:gd name="T47" fmla="*/ 171 h 343"/>
                    <a:gd name="T48" fmla="*/ 0 w 2032"/>
                    <a:gd name="T49" fmla="*/ 217 h 343"/>
                    <a:gd name="T50" fmla="*/ 3 w 2032"/>
                    <a:gd name="T51" fmla="*/ 259 h 343"/>
                    <a:gd name="T52" fmla="*/ 6 w 2032"/>
                    <a:gd name="T53" fmla="*/ 301 h 343"/>
                    <a:gd name="T54" fmla="*/ 13 w 2032"/>
                    <a:gd name="T55" fmla="*/ 343 h 343"/>
                    <a:gd name="T56" fmla="*/ 26 w 2032"/>
                    <a:gd name="T57" fmla="*/ 343 h 343"/>
                    <a:gd name="T58" fmla="*/ 19 w 2032"/>
                    <a:gd name="T59" fmla="*/ 301 h 343"/>
                    <a:gd name="T60" fmla="*/ 16 w 2032"/>
                    <a:gd name="T61" fmla="*/ 259 h 343"/>
                    <a:gd name="T62" fmla="*/ 13 w 2032"/>
                    <a:gd name="T63" fmla="*/ 217 h 343"/>
                    <a:gd name="T64" fmla="*/ 9 w 2032"/>
                    <a:gd name="T65" fmla="*/ 171 h 343"/>
                    <a:gd name="T66" fmla="*/ 13 w 2032"/>
                    <a:gd name="T67" fmla="*/ 129 h 343"/>
                    <a:gd name="T68" fmla="*/ 16 w 2032"/>
                    <a:gd name="T69" fmla="*/ 84 h 343"/>
                    <a:gd name="T70" fmla="*/ 19 w 2032"/>
                    <a:gd name="T71" fmla="*/ 42 h 343"/>
                    <a:gd name="T72" fmla="*/ 26 w 2032"/>
                    <a:gd name="T73" fmla="*/ 0 h 343"/>
                    <a:gd name="T74" fmla="*/ 13 w 2032"/>
                    <a:gd name="T75" fmla="*/ 0 h 34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32" h="343">
                      <a:moveTo>
                        <a:pt x="2032" y="171"/>
                      </a:moveTo>
                      <a:lnTo>
                        <a:pt x="2032" y="129"/>
                      </a:lnTo>
                      <a:lnTo>
                        <a:pt x="2029" y="84"/>
                      </a:lnTo>
                      <a:lnTo>
                        <a:pt x="2025" y="42"/>
                      </a:lnTo>
                      <a:lnTo>
                        <a:pt x="2019" y="0"/>
                      </a:lnTo>
                      <a:lnTo>
                        <a:pt x="2006" y="0"/>
                      </a:lnTo>
                      <a:lnTo>
                        <a:pt x="2012" y="42"/>
                      </a:lnTo>
                      <a:lnTo>
                        <a:pt x="2019" y="84"/>
                      </a:lnTo>
                      <a:lnTo>
                        <a:pt x="2019" y="129"/>
                      </a:lnTo>
                      <a:lnTo>
                        <a:pt x="2022" y="171"/>
                      </a:lnTo>
                      <a:lnTo>
                        <a:pt x="2019" y="217"/>
                      </a:lnTo>
                      <a:lnTo>
                        <a:pt x="2019" y="259"/>
                      </a:lnTo>
                      <a:lnTo>
                        <a:pt x="2012" y="301"/>
                      </a:lnTo>
                      <a:lnTo>
                        <a:pt x="2006" y="343"/>
                      </a:lnTo>
                      <a:lnTo>
                        <a:pt x="2019" y="343"/>
                      </a:lnTo>
                      <a:lnTo>
                        <a:pt x="2025" y="301"/>
                      </a:lnTo>
                      <a:lnTo>
                        <a:pt x="2029" y="259"/>
                      </a:lnTo>
                      <a:lnTo>
                        <a:pt x="2032" y="217"/>
                      </a:lnTo>
                      <a:lnTo>
                        <a:pt x="2032" y="171"/>
                      </a:lnTo>
                      <a:close/>
                      <a:moveTo>
                        <a:pt x="13" y="0"/>
                      </a:moveTo>
                      <a:lnTo>
                        <a:pt x="6" y="42"/>
                      </a:lnTo>
                      <a:lnTo>
                        <a:pt x="3" y="84"/>
                      </a:lnTo>
                      <a:lnTo>
                        <a:pt x="0" y="129"/>
                      </a:lnTo>
                      <a:lnTo>
                        <a:pt x="0" y="171"/>
                      </a:lnTo>
                      <a:lnTo>
                        <a:pt x="0" y="217"/>
                      </a:lnTo>
                      <a:lnTo>
                        <a:pt x="3" y="259"/>
                      </a:lnTo>
                      <a:lnTo>
                        <a:pt x="6" y="301"/>
                      </a:lnTo>
                      <a:lnTo>
                        <a:pt x="13" y="343"/>
                      </a:lnTo>
                      <a:lnTo>
                        <a:pt x="26" y="343"/>
                      </a:lnTo>
                      <a:lnTo>
                        <a:pt x="19" y="301"/>
                      </a:lnTo>
                      <a:lnTo>
                        <a:pt x="16" y="259"/>
                      </a:lnTo>
                      <a:lnTo>
                        <a:pt x="13" y="217"/>
                      </a:lnTo>
                      <a:lnTo>
                        <a:pt x="9" y="171"/>
                      </a:lnTo>
                      <a:lnTo>
                        <a:pt x="13" y="129"/>
                      </a:lnTo>
                      <a:lnTo>
                        <a:pt x="16" y="84"/>
                      </a:lnTo>
                      <a:lnTo>
                        <a:pt x="19" y="42"/>
                      </a:lnTo>
                      <a:lnTo>
                        <a:pt x="2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18E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1" name="Freeform 373"/>
                <p:cNvSpPr>
                  <a:spLocks noEditPoints="1"/>
                </p:cNvSpPr>
                <p:nvPr/>
              </p:nvSpPr>
              <p:spPr bwMode="auto">
                <a:xfrm>
                  <a:off x="2016" y="2582"/>
                  <a:ext cx="2023" cy="350"/>
                </a:xfrm>
                <a:custGeom>
                  <a:avLst/>
                  <a:gdLst>
                    <a:gd name="T0" fmla="*/ 2023 w 2023"/>
                    <a:gd name="T1" fmla="*/ 175 h 350"/>
                    <a:gd name="T2" fmla="*/ 2019 w 2023"/>
                    <a:gd name="T3" fmla="*/ 133 h 350"/>
                    <a:gd name="T4" fmla="*/ 2016 w 2023"/>
                    <a:gd name="T5" fmla="*/ 88 h 350"/>
                    <a:gd name="T6" fmla="*/ 2013 w 2023"/>
                    <a:gd name="T7" fmla="*/ 46 h 350"/>
                    <a:gd name="T8" fmla="*/ 2006 w 2023"/>
                    <a:gd name="T9" fmla="*/ 4 h 350"/>
                    <a:gd name="T10" fmla="*/ 1993 w 2023"/>
                    <a:gd name="T11" fmla="*/ 0 h 350"/>
                    <a:gd name="T12" fmla="*/ 2000 w 2023"/>
                    <a:gd name="T13" fmla="*/ 46 h 350"/>
                    <a:gd name="T14" fmla="*/ 2006 w 2023"/>
                    <a:gd name="T15" fmla="*/ 88 h 350"/>
                    <a:gd name="T16" fmla="*/ 2010 w 2023"/>
                    <a:gd name="T17" fmla="*/ 130 h 350"/>
                    <a:gd name="T18" fmla="*/ 2010 w 2023"/>
                    <a:gd name="T19" fmla="*/ 175 h 350"/>
                    <a:gd name="T20" fmla="*/ 2010 w 2023"/>
                    <a:gd name="T21" fmla="*/ 221 h 350"/>
                    <a:gd name="T22" fmla="*/ 2006 w 2023"/>
                    <a:gd name="T23" fmla="*/ 263 h 350"/>
                    <a:gd name="T24" fmla="*/ 2000 w 2023"/>
                    <a:gd name="T25" fmla="*/ 308 h 350"/>
                    <a:gd name="T26" fmla="*/ 1993 w 2023"/>
                    <a:gd name="T27" fmla="*/ 350 h 350"/>
                    <a:gd name="T28" fmla="*/ 2006 w 2023"/>
                    <a:gd name="T29" fmla="*/ 347 h 350"/>
                    <a:gd name="T30" fmla="*/ 2013 w 2023"/>
                    <a:gd name="T31" fmla="*/ 305 h 350"/>
                    <a:gd name="T32" fmla="*/ 2016 w 2023"/>
                    <a:gd name="T33" fmla="*/ 263 h 350"/>
                    <a:gd name="T34" fmla="*/ 2019 w 2023"/>
                    <a:gd name="T35" fmla="*/ 221 h 350"/>
                    <a:gd name="T36" fmla="*/ 2023 w 2023"/>
                    <a:gd name="T37" fmla="*/ 175 h 350"/>
                    <a:gd name="T38" fmla="*/ 13 w 2023"/>
                    <a:gd name="T39" fmla="*/ 4 h 350"/>
                    <a:gd name="T40" fmla="*/ 7 w 2023"/>
                    <a:gd name="T41" fmla="*/ 46 h 350"/>
                    <a:gd name="T42" fmla="*/ 3 w 2023"/>
                    <a:gd name="T43" fmla="*/ 88 h 350"/>
                    <a:gd name="T44" fmla="*/ 0 w 2023"/>
                    <a:gd name="T45" fmla="*/ 133 h 350"/>
                    <a:gd name="T46" fmla="*/ 0 w 2023"/>
                    <a:gd name="T47" fmla="*/ 175 h 350"/>
                    <a:gd name="T48" fmla="*/ 0 w 2023"/>
                    <a:gd name="T49" fmla="*/ 221 h 350"/>
                    <a:gd name="T50" fmla="*/ 3 w 2023"/>
                    <a:gd name="T51" fmla="*/ 263 h 350"/>
                    <a:gd name="T52" fmla="*/ 7 w 2023"/>
                    <a:gd name="T53" fmla="*/ 305 h 350"/>
                    <a:gd name="T54" fmla="*/ 13 w 2023"/>
                    <a:gd name="T55" fmla="*/ 347 h 350"/>
                    <a:gd name="T56" fmla="*/ 26 w 2023"/>
                    <a:gd name="T57" fmla="*/ 350 h 350"/>
                    <a:gd name="T58" fmla="*/ 20 w 2023"/>
                    <a:gd name="T59" fmla="*/ 308 h 350"/>
                    <a:gd name="T60" fmla="*/ 13 w 2023"/>
                    <a:gd name="T61" fmla="*/ 263 h 350"/>
                    <a:gd name="T62" fmla="*/ 10 w 2023"/>
                    <a:gd name="T63" fmla="*/ 221 h 350"/>
                    <a:gd name="T64" fmla="*/ 10 w 2023"/>
                    <a:gd name="T65" fmla="*/ 175 h 350"/>
                    <a:gd name="T66" fmla="*/ 10 w 2023"/>
                    <a:gd name="T67" fmla="*/ 130 h 350"/>
                    <a:gd name="T68" fmla="*/ 13 w 2023"/>
                    <a:gd name="T69" fmla="*/ 88 h 350"/>
                    <a:gd name="T70" fmla="*/ 20 w 2023"/>
                    <a:gd name="T71" fmla="*/ 46 h 350"/>
                    <a:gd name="T72" fmla="*/ 26 w 2023"/>
                    <a:gd name="T73" fmla="*/ 0 h 350"/>
                    <a:gd name="T74" fmla="*/ 13 w 2023"/>
                    <a:gd name="T75" fmla="*/ 4 h 3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23" h="350">
                      <a:moveTo>
                        <a:pt x="2023" y="175"/>
                      </a:moveTo>
                      <a:lnTo>
                        <a:pt x="2019" y="133"/>
                      </a:lnTo>
                      <a:lnTo>
                        <a:pt x="2016" y="88"/>
                      </a:lnTo>
                      <a:lnTo>
                        <a:pt x="2013" y="46"/>
                      </a:lnTo>
                      <a:lnTo>
                        <a:pt x="2006" y="4"/>
                      </a:lnTo>
                      <a:lnTo>
                        <a:pt x="1993" y="0"/>
                      </a:lnTo>
                      <a:lnTo>
                        <a:pt x="2000" y="46"/>
                      </a:lnTo>
                      <a:lnTo>
                        <a:pt x="2006" y="88"/>
                      </a:lnTo>
                      <a:lnTo>
                        <a:pt x="2010" y="130"/>
                      </a:lnTo>
                      <a:lnTo>
                        <a:pt x="2010" y="175"/>
                      </a:lnTo>
                      <a:lnTo>
                        <a:pt x="2010" y="221"/>
                      </a:lnTo>
                      <a:lnTo>
                        <a:pt x="2006" y="263"/>
                      </a:lnTo>
                      <a:lnTo>
                        <a:pt x="2000" y="308"/>
                      </a:lnTo>
                      <a:lnTo>
                        <a:pt x="1993" y="350"/>
                      </a:lnTo>
                      <a:lnTo>
                        <a:pt x="2006" y="347"/>
                      </a:lnTo>
                      <a:lnTo>
                        <a:pt x="2013" y="305"/>
                      </a:lnTo>
                      <a:lnTo>
                        <a:pt x="2016" y="263"/>
                      </a:lnTo>
                      <a:lnTo>
                        <a:pt x="2019" y="221"/>
                      </a:lnTo>
                      <a:lnTo>
                        <a:pt x="2023" y="175"/>
                      </a:lnTo>
                      <a:close/>
                      <a:moveTo>
                        <a:pt x="13" y="4"/>
                      </a:moveTo>
                      <a:lnTo>
                        <a:pt x="7" y="46"/>
                      </a:lnTo>
                      <a:lnTo>
                        <a:pt x="3" y="88"/>
                      </a:lnTo>
                      <a:lnTo>
                        <a:pt x="0" y="133"/>
                      </a:lnTo>
                      <a:lnTo>
                        <a:pt x="0" y="175"/>
                      </a:lnTo>
                      <a:lnTo>
                        <a:pt x="0" y="221"/>
                      </a:lnTo>
                      <a:lnTo>
                        <a:pt x="3" y="263"/>
                      </a:lnTo>
                      <a:lnTo>
                        <a:pt x="7" y="305"/>
                      </a:lnTo>
                      <a:lnTo>
                        <a:pt x="13" y="347"/>
                      </a:lnTo>
                      <a:lnTo>
                        <a:pt x="26" y="350"/>
                      </a:lnTo>
                      <a:lnTo>
                        <a:pt x="20" y="308"/>
                      </a:lnTo>
                      <a:lnTo>
                        <a:pt x="13" y="263"/>
                      </a:lnTo>
                      <a:lnTo>
                        <a:pt x="10" y="221"/>
                      </a:lnTo>
                      <a:lnTo>
                        <a:pt x="10" y="175"/>
                      </a:lnTo>
                      <a:lnTo>
                        <a:pt x="10" y="130"/>
                      </a:lnTo>
                      <a:lnTo>
                        <a:pt x="13" y="88"/>
                      </a:lnTo>
                      <a:lnTo>
                        <a:pt x="20" y="46"/>
                      </a:lnTo>
                      <a:lnTo>
                        <a:pt x="26" y="0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F18C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2" name="Freeform 374"/>
                <p:cNvSpPr>
                  <a:spLocks noEditPoints="1"/>
                </p:cNvSpPr>
                <p:nvPr/>
              </p:nvSpPr>
              <p:spPr bwMode="auto">
                <a:xfrm>
                  <a:off x="2019" y="2582"/>
                  <a:ext cx="2013" cy="350"/>
                </a:xfrm>
                <a:custGeom>
                  <a:avLst/>
                  <a:gdLst>
                    <a:gd name="T0" fmla="*/ 2013 w 2013"/>
                    <a:gd name="T1" fmla="*/ 175 h 350"/>
                    <a:gd name="T2" fmla="*/ 2010 w 2013"/>
                    <a:gd name="T3" fmla="*/ 133 h 350"/>
                    <a:gd name="T4" fmla="*/ 2010 w 2013"/>
                    <a:gd name="T5" fmla="*/ 88 h 350"/>
                    <a:gd name="T6" fmla="*/ 2003 w 2013"/>
                    <a:gd name="T7" fmla="*/ 46 h 350"/>
                    <a:gd name="T8" fmla="*/ 1997 w 2013"/>
                    <a:gd name="T9" fmla="*/ 4 h 350"/>
                    <a:gd name="T10" fmla="*/ 1984 w 2013"/>
                    <a:gd name="T11" fmla="*/ 0 h 350"/>
                    <a:gd name="T12" fmla="*/ 1990 w 2013"/>
                    <a:gd name="T13" fmla="*/ 42 h 350"/>
                    <a:gd name="T14" fmla="*/ 1997 w 2013"/>
                    <a:gd name="T15" fmla="*/ 88 h 350"/>
                    <a:gd name="T16" fmla="*/ 2000 w 2013"/>
                    <a:gd name="T17" fmla="*/ 130 h 350"/>
                    <a:gd name="T18" fmla="*/ 2000 w 2013"/>
                    <a:gd name="T19" fmla="*/ 175 h 350"/>
                    <a:gd name="T20" fmla="*/ 2000 w 2013"/>
                    <a:gd name="T21" fmla="*/ 221 h 350"/>
                    <a:gd name="T22" fmla="*/ 1997 w 2013"/>
                    <a:gd name="T23" fmla="*/ 263 h 350"/>
                    <a:gd name="T24" fmla="*/ 1990 w 2013"/>
                    <a:gd name="T25" fmla="*/ 308 h 350"/>
                    <a:gd name="T26" fmla="*/ 1984 w 2013"/>
                    <a:gd name="T27" fmla="*/ 350 h 350"/>
                    <a:gd name="T28" fmla="*/ 1997 w 2013"/>
                    <a:gd name="T29" fmla="*/ 347 h 350"/>
                    <a:gd name="T30" fmla="*/ 2003 w 2013"/>
                    <a:gd name="T31" fmla="*/ 305 h 350"/>
                    <a:gd name="T32" fmla="*/ 2010 w 2013"/>
                    <a:gd name="T33" fmla="*/ 263 h 350"/>
                    <a:gd name="T34" fmla="*/ 2010 w 2013"/>
                    <a:gd name="T35" fmla="*/ 221 h 350"/>
                    <a:gd name="T36" fmla="*/ 2013 w 2013"/>
                    <a:gd name="T37" fmla="*/ 175 h 350"/>
                    <a:gd name="T38" fmla="*/ 17 w 2013"/>
                    <a:gd name="T39" fmla="*/ 4 h 350"/>
                    <a:gd name="T40" fmla="*/ 10 w 2013"/>
                    <a:gd name="T41" fmla="*/ 46 h 350"/>
                    <a:gd name="T42" fmla="*/ 7 w 2013"/>
                    <a:gd name="T43" fmla="*/ 88 h 350"/>
                    <a:gd name="T44" fmla="*/ 4 w 2013"/>
                    <a:gd name="T45" fmla="*/ 133 h 350"/>
                    <a:gd name="T46" fmla="*/ 0 w 2013"/>
                    <a:gd name="T47" fmla="*/ 175 h 350"/>
                    <a:gd name="T48" fmla="*/ 4 w 2013"/>
                    <a:gd name="T49" fmla="*/ 221 h 350"/>
                    <a:gd name="T50" fmla="*/ 7 w 2013"/>
                    <a:gd name="T51" fmla="*/ 263 h 350"/>
                    <a:gd name="T52" fmla="*/ 10 w 2013"/>
                    <a:gd name="T53" fmla="*/ 305 h 350"/>
                    <a:gd name="T54" fmla="*/ 17 w 2013"/>
                    <a:gd name="T55" fmla="*/ 347 h 350"/>
                    <a:gd name="T56" fmla="*/ 30 w 2013"/>
                    <a:gd name="T57" fmla="*/ 350 h 350"/>
                    <a:gd name="T58" fmla="*/ 23 w 2013"/>
                    <a:gd name="T59" fmla="*/ 308 h 350"/>
                    <a:gd name="T60" fmla="*/ 17 w 2013"/>
                    <a:gd name="T61" fmla="*/ 263 h 350"/>
                    <a:gd name="T62" fmla="*/ 13 w 2013"/>
                    <a:gd name="T63" fmla="*/ 221 h 350"/>
                    <a:gd name="T64" fmla="*/ 13 w 2013"/>
                    <a:gd name="T65" fmla="*/ 175 h 350"/>
                    <a:gd name="T66" fmla="*/ 13 w 2013"/>
                    <a:gd name="T67" fmla="*/ 130 h 350"/>
                    <a:gd name="T68" fmla="*/ 17 w 2013"/>
                    <a:gd name="T69" fmla="*/ 88 h 350"/>
                    <a:gd name="T70" fmla="*/ 23 w 2013"/>
                    <a:gd name="T71" fmla="*/ 42 h 350"/>
                    <a:gd name="T72" fmla="*/ 30 w 2013"/>
                    <a:gd name="T73" fmla="*/ 0 h 350"/>
                    <a:gd name="T74" fmla="*/ 17 w 2013"/>
                    <a:gd name="T75" fmla="*/ 4 h 3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13" h="350">
                      <a:moveTo>
                        <a:pt x="2013" y="175"/>
                      </a:moveTo>
                      <a:lnTo>
                        <a:pt x="2010" y="133"/>
                      </a:lnTo>
                      <a:lnTo>
                        <a:pt x="2010" y="88"/>
                      </a:lnTo>
                      <a:lnTo>
                        <a:pt x="2003" y="46"/>
                      </a:lnTo>
                      <a:lnTo>
                        <a:pt x="1997" y="4"/>
                      </a:lnTo>
                      <a:lnTo>
                        <a:pt x="1984" y="0"/>
                      </a:lnTo>
                      <a:lnTo>
                        <a:pt x="1990" y="42"/>
                      </a:lnTo>
                      <a:lnTo>
                        <a:pt x="1997" y="88"/>
                      </a:lnTo>
                      <a:lnTo>
                        <a:pt x="2000" y="130"/>
                      </a:lnTo>
                      <a:lnTo>
                        <a:pt x="2000" y="175"/>
                      </a:lnTo>
                      <a:lnTo>
                        <a:pt x="2000" y="221"/>
                      </a:lnTo>
                      <a:lnTo>
                        <a:pt x="1997" y="263"/>
                      </a:lnTo>
                      <a:lnTo>
                        <a:pt x="1990" y="308"/>
                      </a:lnTo>
                      <a:lnTo>
                        <a:pt x="1984" y="350"/>
                      </a:lnTo>
                      <a:lnTo>
                        <a:pt x="1997" y="347"/>
                      </a:lnTo>
                      <a:lnTo>
                        <a:pt x="2003" y="305"/>
                      </a:lnTo>
                      <a:lnTo>
                        <a:pt x="2010" y="263"/>
                      </a:lnTo>
                      <a:lnTo>
                        <a:pt x="2010" y="221"/>
                      </a:lnTo>
                      <a:lnTo>
                        <a:pt x="2013" y="175"/>
                      </a:lnTo>
                      <a:close/>
                      <a:moveTo>
                        <a:pt x="17" y="4"/>
                      </a:moveTo>
                      <a:lnTo>
                        <a:pt x="10" y="46"/>
                      </a:lnTo>
                      <a:lnTo>
                        <a:pt x="7" y="88"/>
                      </a:lnTo>
                      <a:lnTo>
                        <a:pt x="4" y="133"/>
                      </a:lnTo>
                      <a:lnTo>
                        <a:pt x="0" y="175"/>
                      </a:lnTo>
                      <a:lnTo>
                        <a:pt x="4" y="221"/>
                      </a:lnTo>
                      <a:lnTo>
                        <a:pt x="7" y="263"/>
                      </a:lnTo>
                      <a:lnTo>
                        <a:pt x="10" y="305"/>
                      </a:lnTo>
                      <a:lnTo>
                        <a:pt x="17" y="347"/>
                      </a:lnTo>
                      <a:lnTo>
                        <a:pt x="30" y="350"/>
                      </a:lnTo>
                      <a:lnTo>
                        <a:pt x="23" y="308"/>
                      </a:lnTo>
                      <a:lnTo>
                        <a:pt x="17" y="263"/>
                      </a:lnTo>
                      <a:lnTo>
                        <a:pt x="13" y="221"/>
                      </a:lnTo>
                      <a:lnTo>
                        <a:pt x="13" y="175"/>
                      </a:lnTo>
                      <a:lnTo>
                        <a:pt x="13" y="130"/>
                      </a:lnTo>
                      <a:lnTo>
                        <a:pt x="17" y="88"/>
                      </a:lnTo>
                      <a:lnTo>
                        <a:pt x="23" y="42"/>
                      </a:lnTo>
                      <a:lnTo>
                        <a:pt x="30" y="0"/>
                      </a:lnTo>
                      <a:lnTo>
                        <a:pt x="17" y="4"/>
                      </a:lnTo>
                      <a:close/>
                    </a:path>
                  </a:pathLst>
                </a:custGeom>
                <a:solidFill>
                  <a:srgbClr val="F18B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3" name="Freeform 375"/>
                <p:cNvSpPr>
                  <a:spLocks noEditPoints="1"/>
                </p:cNvSpPr>
                <p:nvPr/>
              </p:nvSpPr>
              <p:spPr bwMode="auto">
                <a:xfrm>
                  <a:off x="2026" y="2582"/>
                  <a:ext cx="2000" cy="350"/>
                </a:xfrm>
                <a:custGeom>
                  <a:avLst/>
                  <a:gdLst>
                    <a:gd name="T0" fmla="*/ 2000 w 2000"/>
                    <a:gd name="T1" fmla="*/ 175 h 350"/>
                    <a:gd name="T2" fmla="*/ 2000 w 2000"/>
                    <a:gd name="T3" fmla="*/ 130 h 350"/>
                    <a:gd name="T4" fmla="*/ 1996 w 2000"/>
                    <a:gd name="T5" fmla="*/ 88 h 350"/>
                    <a:gd name="T6" fmla="*/ 1990 w 2000"/>
                    <a:gd name="T7" fmla="*/ 46 h 350"/>
                    <a:gd name="T8" fmla="*/ 1983 w 2000"/>
                    <a:gd name="T9" fmla="*/ 0 h 350"/>
                    <a:gd name="T10" fmla="*/ 1970 w 2000"/>
                    <a:gd name="T11" fmla="*/ 0 h 350"/>
                    <a:gd name="T12" fmla="*/ 1980 w 2000"/>
                    <a:gd name="T13" fmla="*/ 42 h 350"/>
                    <a:gd name="T14" fmla="*/ 1983 w 2000"/>
                    <a:gd name="T15" fmla="*/ 88 h 350"/>
                    <a:gd name="T16" fmla="*/ 1987 w 2000"/>
                    <a:gd name="T17" fmla="*/ 130 h 350"/>
                    <a:gd name="T18" fmla="*/ 1987 w 2000"/>
                    <a:gd name="T19" fmla="*/ 175 h 350"/>
                    <a:gd name="T20" fmla="*/ 1987 w 2000"/>
                    <a:gd name="T21" fmla="*/ 221 h 350"/>
                    <a:gd name="T22" fmla="*/ 1983 w 2000"/>
                    <a:gd name="T23" fmla="*/ 263 h 350"/>
                    <a:gd name="T24" fmla="*/ 1980 w 2000"/>
                    <a:gd name="T25" fmla="*/ 308 h 350"/>
                    <a:gd name="T26" fmla="*/ 1970 w 2000"/>
                    <a:gd name="T27" fmla="*/ 350 h 350"/>
                    <a:gd name="T28" fmla="*/ 1983 w 2000"/>
                    <a:gd name="T29" fmla="*/ 350 h 350"/>
                    <a:gd name="T30" fmla="*/ 1990 w 2000"/>
                    <a:gd name="T31" fmla="*/ 308 h 350"/>
                    <a:gd name="T32" fmla="*/ 1996 w 2000"/>
                    <a:gd name="T33" fmla="*/ 263 h 350"/>
                    <a:gd name="T34" fmla="*/ 2000 w 2000"/>
                    <a:gd name="T35" fmla="*/ 221 h 350"/>
                    <a:gd name="T36" fmla="*/ 2000 w 2000"/>
                    <a:gd name="T37" fmla="*/ 175 h 350"/>
                    <a:gd name="T38" fmla="*/ 16 w 2000"/>
                    <a:gd name="T39" fmla="*/ 0 h 350"/>
                    <a:gd name="T40" fmla="*/ 10 w 2000"/>
                    <a:gd name="T41" fmla="*/ 46 h 350"/>
                    <a:gd name="T42" fmla="*/ 3 w 2000"/>
                    <a:gd name="T43" fmla="*/ 88 h 350"/>
                    <a:gd name="T44" fmla="*/ 0 w 2000"/>
                    <a:gd name="T45" fmla="*/ 130 h 350"/>
                    <a:gd name="T46" fmla="*/ 0 w 2000"/>
                    <a:gd name="T47" fmla="*/ 175 h 350"/>
                    <a:gd name="T48" fmla="*/ 0 w 2000"/>
                    <a:gd name="T49" fmla="*/ 221 h 350"/>
                    <a:gd name="T50" fmla="*/ 3 w 2000"/>
                    <a:gd name="T51" fmla="*/ 263 h 350"/>
                    <a:gd name="T52" fmla="*/ 10 w 2000"/>
                    <a:gd name="T53" fmla="*/ 308 h 350"/>
                    <a:gd name="T54" fmla="*/ 16 w 2000"/>
                    <a:gd name="T55" fmla="*/ 350 h 350"/>
                    <a:gd name="T56" fmla="*/ 29 w 2000"/>
                    <a:gd name="T57" fmla="*/ 350 h 350"/>
                    <a:gd name="T58" fmla="*/ 19 w 2000"/>
                    <a:gd name="T59" fmla="*/ 308 h 350"/>
                    <a:gd name="T60" fmla="*/ 16 w 2000"/>
                    <a:gd name="T61" fmla="*/ 263 h 350"/>
                    <a:gd name="T62" fmla="*/ 13 w 2000"/>
                    <a:gd name="T63" fmla="*/ 221 h 350"/>
                    <a:gd name="T64" fmla="*/ 13 w 2000"/>
                    <a:gd name="T65" fmla="*/ 175 h 350"/>
                    <a:gd name="T66" fmla="*/ 13 w 2000"/>
                    <a:gd name="T67" fmla="*/ 130 h 350"/>
                    <a:gd name="T68" fmla="*/ 16 w 2000"/>
                    <a:gd name="T69" fmla="*/ 88 h 350"/>
                    <a:gd name="T70" fmla="*/ 19 w 2000"/>
                    <a:gd name="T71" fmla="*/ 42 h 350"/>
                    <a:gd name="T72" fmla="*/ 29 w 2000"/>
                    <a:gd name="T73" fmla="*/ 0 h 350"/>
                    <a:gd name="T74" fmla="*/ 16 w 2000"/>
                    <a:gd name="T75" fmla="*/ 0 h 35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2000" h="350">
                      <a:moveTo>
                        <a:pt x="2000" y="175"/>
                      </a:moveTo>
                      <a:lnTo>
                        <a:pt x="2000" y="130"/>
                      </a:lnTo>
                      <a:lnTo>
                        <a:pt x="1996" y="88"/>
                      </a:lnTo>
                      <a:lnTo>
                        <a:pt x="1990" y="46"/>
                      </a:lnTo>
                      <a:lnTo>
                        <a:pt x="1983" y="0"/>
                      </a:lnTo>
                      <a:lnTo>
                        <a:pt x="1970" y="0"/>
                      </a:lnTo>
                      <a:lnTo>
                        <a:pt x="1980" y="42"/>
                      </a:lnTo>
                      <a:lnTo>
                        <a:pt x="1983" y="88"/>
                      </a:lnTo>
                      <a:lnTo>
                        <a:pt x="1987" y="130"/>
                      </a:lnTo>
                      <a:lnTo>
                        <a:pt x="1987" y="175"/>
                      </a:lnTo>
                      <a:lnTo>
                        <a:pt x="1987" y="221"/>
                      </a:lnTo>
                      <a:lnTo>
                        <a:pt x="1983" y="263"/>
                      </a:lnTo>
                      <a:lnTo>
                        <a:pt x="1980" y="308"/>
                      </a:lnTo>
                      <a:lnTo>
                        <a:pt x="1970" y="350"/>
                      </a:lnTo>
                      <a:lnTo>
                        <a:pt x="1983" y="350"/>
                      </a:lnTo>
                      <a:lnTo>
                        <a:pt x="1990" y="308"/>
                      </a:lnTo>
                      <a:lnTo>
                        <a:pt x="1996" y="263"/>
                      </a:lnTo>
                      <a:lnTo>
                        <a:pt x="2000" y="221"/>
                      </a:lnTo>
                      <a:lnTo>
                        <a:pt x="2000" y="175"/>
                      </a:lnTo>
                      <a:close/>
                      <a:moveTo>
                        <a:pt x="16" y="0"/>
                      </a:moveTo>
                      <a:lnTo>
                        <a:pt x="10" y="46"/>
                      </a:lnTo>
                      <a:lnTo>
                        <a:pt x="3" y="88"/>
                      </a:lnTo>
                      <a:lnTo>
                        <a:pt x="0" y="130"/>
                      </a:lnTo>
                      <a:lnTo>
                        <a:pt x="0" y="175"/>
                      </a:lnTo>
                      <a:lnTo>
                        <a:pt x="0" y="221"/>
                      </a:lnTo>
                      <a:lnTo>
                        <a:pt x="3" y="263"/>
                      </a:lnTo>
                      <a:lnTo>
                        <a:pt x="10" y="308"/>
                      </a:lnTo>
                      <a:lnTo>
                        <a:pt x="16" y="350"/>
                      </a:lnTo>
                      <a:lnTo>
                        <a:pt x="29" y="350"/>
                      </a:lnTo>
                      <a:lnTo>
                        <a:pt x="19" y="308"/>
                      </a:lnTo>
                      <a:lnTo>
                        <a:pt x="16" y="263"/>
                      </a:lnTo>
                      <a:lnTo>
                        <a:pt x="13" y="221"/>
                      </a:lnTo>
                      <a:lnTo>
                        <a:pt x="13" y="175"/>
                      </a:lnTo>
                      <a:lnTo>
                        <a:pt x="13" y="130"/>
                      </a:lnTo>
                      <a:lnTo>
                        <a:pt x="16" y="88"/>
                      </a:lnTo>
                      <a:lnTo>
                        <a:pt x="19" y="42"/>
                      </a:lnTo>
                      <a:lnTo>
                        <a:pt x="29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F18B6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4" name="Freeform 376"/>
                <p:cNvSpPr>
                  <a:spLocks noEditPoints="1"/>
                </p:cNvSpPr>
                <p:nvPr/>
              </p:nvSpPr>
              <p:spPr bwMode="auto">
                <a:xfrm>
                  <a:off x="2032" y="2582"/>
                  <a:ext cx="1987" cy="350"/>
                </a:xfrm>
                <a:custGeom>
                  <a:avLst/>
                  <a:gdLst>
                    <a:gd name="T0" fmla="*/ 1987 w 1987"/>
                    <a:gd name="T1" fmla="*/ 175 h 350"/>
                    <a:gd name="T2" fmla="*/ 1987 w 1987"/>
                    <a:gd name="T3" fmla="*/ 130 h 350"/>
                    <a:gd name="T4" fmla="*/ 1984 w 1987"/>
                    <a:gd name="T5" fmla="*/ 88 h 350"/>
                    <a:gd name="T6" fmla="*/ 1977 w 1987"/>
                    <a:gd name="T7" fmla="*/ 42 h 350"/>
                    <a:gd name="T8" fmla="*/ 1971 w 1987"/>
                    <a:gd name="T9" fmla="*/ 0 h 350"/>
                    <a:gd name="T10" fmla="*/ 1964 w 1987"/>
                    <a:gd name="T11" fmla="*/ 0 h 350"/>
                    <a:gd name="T12" fmla="*/ 1961 w 1987"/>
                    <a:gd name="T13" fmla="*/ 0 h 350"/>
                    <a:gd name="T14" fmla="*/ 1968 w 1987"/>
                    <a:gd name="T15" fmla="*/ 42 h 350"/>
                    <a:gd name="T16" fmla="*/ 1971 w 1987"/>
                    <a:gd name="T17" fmla="*/ 88 h 350"/>
                    <a:gd name="T18" fmla="*/ 1974 w 1987"/>
                    <a:gd name="T19" fmla="*/ 130 h 350"/>
                    <a:gd name="T20" fmla="*/ 1974 w 1987"/>
                    <a:gd name="T21" fmla="*/ 175 h 350"/>
                    <a:gd name="T22" fmla="*/ 1974 w 1987"/>
                    <a:gd name="T23" fmla="*/ 221 h 350"/>
                    <a:gd name="T24" fmla="*/ 1971 w 1987"/>
                    <a:gd name="T25" fmla="*/ 266 h 350"/>
                    <a:gd name="T26" fmla="*/ 1968 w 1987"/>
                    <a:gd name="T27" fmla="*/ 308 h 350"/>
                    <a:gd name="T28" fmla="*/ 1961 w 1987"/>
                    <a:gd name="T29" fmla="*/ 350 h 350"/>
                    <a:gd name="T30" fmla="*/ 1964 w 1987"/>
                    <a:gd name="T31" fmla="*/ 350 h 350"/>
                    <a:gd name="T32" fmla="*/ 1971 w 1987"/>
                    <a:gd name="T33" fmla="*/ 350 h 350"/>
                    <a:gd name="T34" fmla="*/ 1977 w 1987"/>
                    <a:gd name="T35" fmla="*/ 308 h 350"/>
                    <a:gd name="T36" fmla="*/ 1984 w 1987"/>
                    <a:gd name="T37" fmla="*/ 263 h 350"/>
                    <a:gd name="T38" fmla="*/ 1987 w 1987"/>
                    <a:gd name="T39" fmla="*/ 221 h 350"/>
                    <a:gd name="T40" fmla="*/ 1987 w 1987"/>
                    <a:gd name="T41" fmla="*/ 175 h 350"/>
                    <a:gd name="T42" fmla="*/ 17 w 1987"/>
                    <a:gd name="T43" fmla="*/ 0 h 350"/>
                    <a:gd name="T44" fmla="*/ 10 w 1987"/>
                    <a:gd name="T45" fmla="*/ 42 h 350"/>
                    <a:gd name="T46" fmla="*/ 4 w 1987"/>
                    <a:gd name="T47" fmla="*/ 88 h 350"/>
                    <a:gd name="T48" fmla="*/ 0 w 1987"/>
                    <a:gd name="T49" fmla="*/ 130 h 350"/>
                    <a:gd name="T50" fmla="*/ 0 w 1987"/>
                    <a:gd name="T51" fmla="*/ 175 h 350"/>
                    <a:gd name="T52" fmla="*/ 0 w 1987"/>
                    <a:gd name="T53" fmla="*/ 221 h 350"/>
                    <a:gd name="T54" fmla="*/ 4 w 1987"/>
                    <a:gd name="T55" fmla="*/ 263 h 350"/>
                    <a:gd name="T56" fmla="*/ 10 w 1987"/>
                    <a:gd name="T57" fmla="*/ 308 h 350"/>
                    <a:gd name="T58" fmla="*/ 17 w 1987"/>
                    <a:gd name="T59" fmla="*/ 350 h 350"/>
                    <a:gd name="T60" fmla="*/ 23 w 1987"/>
                    <a:gd name="T61" fmla="*/ 350 h 350"/>
                    <a:gd name="T62" fmla="*/ 26 w 1987"/>
                    <a:gd name="T63" fmla="*/ 350 h 350"/>
                    <a:gd name="T64" fmla="*/ 20 w 1987"/>
                    <a:gd name="T65" fmla="*/ 308 h 350"/>
                    <a:gd name="T66" fmla="*/ 17 w 1987"/>
                    <a:gd name="T67" fmla="*/ 266 h 350"/>
                    <a:gd name="T68" fmla="*/ 13 w 1987"/>
                    <a:gd name="T69" fmla="*/ 221 h 350"/>
                    <a:gd name="T70" fmla="*/ 13 w 1987"/>
                    <a:gd name="T71" fmla="*/ 175 h 350"/>
                    <a:gd name="T72" fmla="*/ 13 w 1987"/>
                    <a:gd name="T73" fmla="*/ 130 h 350"/>
                    <a:gd name="T74" fmla="*/ 17 w 1987"/>
                    <a:gd name="T75" fmla="*/ 88 h 350"/>
                    <a:gd name="T76" fmla="*/ 20 w 1987"/>
                    <a:gd name="T77" fmla="*/ 42 h 350"/>
                    <a:gd name="T78" fmla="*/ 26 w 1987"/>
                    <a:gd name="T79" fmla="*/ 0 h 350"/>
                    <a:gd name="T80" fmla="*/ 23 w 1987"/>
                    <a:gd name="T81" fmla="*/ 0 h 350"/>
                    <a:gd name="T82" fmla="*/ 17 w 1987"/>
                    <a:gd name="T83" fmla="*/ 0 h 35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987" h="350">
                      <a:moveTo>
                        <a:pt x="1987" y="175"/>
                      </a:moveTo>
                      <a:lnTo>
                        <a:pt x="1987" y="130"/>
                      </a:lnTo>
                      <a:lnTo>
                        <a:pt x="1984" y="88"/>
                      </a:lnTo>
                      <a:lnTo>
                        <a:pt x="1977" y="42"/>
                      </a:lnTo>
                      <a:lnTo>
                        <a:pt x="1971" y="0"/>
                      </a:lnTo>
                      <a:lnTo>
                        <a:pt x="1964" y="0"/>
                      </a:lnTo>
                      <a:lnTo>
                        <a:pt x="1961" y="0"/>
                      </a:lnTo>
                      <a:lnTo>
                        <a:pt x="1968" y="42"/>
                      </a:lnTo>
                      <a:lnTo>
                        <a:pt x="1971" y="88"/>
                      </a:lnTo>
                      <a:lnTo>
                        <a:pt x="1974" y="130"/>
                      </a:lnTo>
                      <a:lnTo>
                        <a:pt x="1974" y="175"/>
                      </a:lnTo>
                      <a:lnTo>
                        <a:pt x="1974" y="221"/>
                      </a:lnTo>
                      <a:lnTo>
                        <a:pt x="1971" y="266"/>
                      </a:lnTo>
                      <a:lnTo>
                        <a:pt x="1968" y="308"/>
                      </a:lnTo>
                      <a:lnTo>
                        <a:pt x="1961" y="350"/>
                      </a:lnTo>
                      <a:lnTo>
                        <a:pt x="1964" y="350"/>
                      </a:lnTo>
                      <a:lnTo>
                        <a:pt x="1971" y="350"/>
                      </a:lnTo>
                      <a:lnTo>
                        <a:pt x="1977" y="308"/>
                      </a:lnTo>
                      <a:lnTo>
                        <a:pt x="1984" y="263"/>
                      </a:lnTo>
                      <a:lnTo>
                        <a:pt x="1987" y="221"/>
                      </a:lnTo>
                      <a:lnTo>
                        <a:pt x="1987" y="175"/>
                      </a:lnTo>
                      <a:close/>
                      <a:moveTo>
                        <a:pt x="17" y="0"/>
                      </a:moveTo>
                      <a:lnTo>
                        <a:pt x="10" y="42"/>
                      </a:lnTo>
                      <a:lnTo>
                        <a:pt x="4" y="88"/>
                      </a:lnTo>
                      <a:lnTo>
                        <a:pt x="0" y="130"/>
                      </a:lnTo>
                      <a:lnTo>
                        <a:pt x="0" y="175"/>
                      </a:lnTo>
                      <a:lnTo>
                        <a:pt x="0" y="221"/>
                      </a:lnTo>
                      <a:lnTo>
                        <a:pt x="4" y="263"/>
                      </a:lnTo>
                      <a:lnTo>
                        <a:pt x="10" y="308"/>
                      </a:lnTo>
                      <a:lnTo>
                        <a:pt x="17" y="350"/>
                      </a:lnTo>
                      <a:lnTo>
                        <a:pt x="23" y="350"/>
                      </a:lnTo>
                      <a:lnTo>
                        <a:pt x="26" y="350"/>
                      </a:lnTo>
                      <a:lnTo>
                        <a:pt x="20" y="308"/>
                      </a:lnTo>
                      <a:lnTo>
                        <a:pt x="17" y="266"/>
                      </a:lnTo>
                      <a:lnTo>
                        <a:pt x="13" y="221"/>
                      </a:lnTo>
                      <a:lnTo>
                        <a:pt x="13" y="175"/>
                      </a:lnTo>
                      <a:lnTo>
                        <a:pt x="13" y="130"/>
                      </a:lnTo>
                      <a:lnTo>
                        <a:pt x="17" y="88"/>
                      </a:lnTo>
                      <a:lnTo>
                        <a:pt x="20" y="42"/>
                      </a:lnTo>
                      <a:lnTo>
                        <a:pt x="26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18A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5" name="Freeform 377"/>
                <p:cNvSpPr>
                  <a:spLocks noEditPoints="1"/>
                </p:cNvSpPr>
                <p:nvPr/>
              </p:nvSpPr>
              <p:spPr bwMode="auto">
                <a:xfrm>
                  <a:off x="2039" y="2579"/>
                  <a:ext cx="1974" cy="356"/>
                </a:xfrm>
                <a:custGeom>
                  <a:avLst/>
                  <a:gdLst>
                    <a:gd name="T0" fmla="*/ 1974 w 1974"/>
                    <a:gd name="T1" fmla="*/ 178 h 356"/>
                    <a:gd name="T2" fmla="*/ 1974 w 1974"/>
                    <a:gd name="T3" fmla="*/ 133 h 356"/>
                    <a:gd name="T4" fmla="*/ 1970 w 1974"/>
                    <a:gd name="T5" fmla="*/ 91 h 356"/>
                    <a:gd name="T6" fmla="*/ 1967 w 1974"/>
                    <a:gd name="T7" fmla="*/ 45 h 356"/>
                    <a:gd name="T8" fmla="*/ 1957 w 1974"/>
                    <a:gd name="T9" fmla="*/ 3 h 356"/>
                    <a:gd name="T10" fmla="*/ 1948 w 1974"/>
                    <a:gd name="T11" fmla="*/ 0 h 356"/>
                    <a:gd name="T12" fmla="*/ 1954 w 1974"/>
                    <a:gd name="T13" fmla="*/ 45 h 356"/>
                    <a:gd name="T14" fmla="*/ 1957 w 1974"/>
                    <a:gd name="T15" fmla="*/ 88 h 356"/>
                    <a:gd name="T16" fmla="*/ 1961 w 1974"/>
                    <a:gd name="T17" fmla="*/ 133 h 356"/>
                    <a:gd name="T18" fmla="*/ 1964 w 1974"/>
                    <a:gd name="T19" fmla="*/ 178 h 356"/>
                    <a:gd name="T20" fmla="*/ 1961 w 1974"/>
                    <a:gd name="T21" fmla="*/ 224 h 356"/>
                    <a:gd name="T22" fmla="*/ 1957 w 1974"/>
                    <a:gd name="T23" fmla="*/ 269 h 356"/>
                    <a:gd name="T24" fmla="*/ 1954 w 1974"/>
                    <a:gd name="T25" fmla="*/ 311 h 356"/>
                    <a:gd name="T26" fmla="*/ 1948 w 1974"/>
                    <a:gd name="T27" fmla="*/ 356 h 356"/>
                    <a:gd name="T28" fmla="*/ 1957 w 1974"/>
                    <a:gd name="T29" fmla="*/ 353 h 356"/>
                    <a:gd name="T30" fmla="*/ 1967 w 1974"/>
                    <a:gd name="T31" fmla="*/ 311 h 356"/>
                    <a:gd name="T32" fmla="*/ 1970 w 1974"/>
                    <a:gd name="T33" fmla="*/ 266 h 356"/>
                    <a:gd name="T34" fmla="*/ 1974 w 1974"/>
                    <a:gd name="T35" fmla="*/ 224 h 356"/>
                    <a:gd name="T36" fmla="*/ 1974 w 1974"/>
                    <a:gd name="T37" fmla="*/ 178 h 356"/>
                    <a:gd name="T38" fmla="*/ 16 w 1974"/>
                    <a:gd name="T39" fmla="*/ 3 h 356"/>
                    <a:gd name="T40" fmla="*/ 6 w 1974"/>
                    <a:gd name="T41" fmla="*/ 45 h 356"/>
                    <a:gd name="T42" fmla="*/ 3 w 1974"/>
                    <a:gd name="T43" fmla="*/ 91 h 356"/>
                    <a:gd name="T44" fmla="*/ 0 w 1974"/>
                    <a:gd name="T45" fmla="*/ 133 h 356"/>
                    <a:gd name="T46" fmla="*/ 0 w 1974"/>
                    <a:gd name="T47" fmla="*/ 178 h 356"/>
                    <a:gd name="T48" fmla="*/ 0 w 1974"/>
                    <a:gd name="T49" fmla="*/ 224 h 356"/>
                    <a:gd name="T50" fmla="*/ 3 w 1974"/>
                    <a:gd name="T51" fmla="*/ 266 h 356"/>
                    <a:gd name="T52" fmla="*/ 6 w 1974"/>
                    <a:gd name="T53" fmla="*/ 311 h 356"/>
                    <a:gd name="T54" fmla="*/ 16 w 1974"/>
                    <a:gd name="T55" fmla="*/ 353 h 356"/>
                    <a:gd name="T56" fmla="*/ 26 w 1974"/>
                    <a:gd name="T57" fmla="*/ 356 h 356"/>
                    <a:gd name="T58" fmla="*/ 19 w 1974"/>
                    <a:gd name="T59" fmla="*/ 311 h 356"/>
                    <a:gd name="T60" fmla="*/ 16 w 1974"/>
                    <a:gd name="T61" fmla="*/ 269 h 356"/>
                    <a:gd name="T62" fmla="*/ 13 w 1974"/>
                    <a:gd name="T63" fmla="*/ 224 h 356"/>
                    <a:gd name="T64" fmla="*/ 10 w 1974"/>
                    <a:gd name="T65" fmla="*/ 178 h 356"/>
                    <a:gd name="T66" fmla="*/ 13 w 1974"/>
                    <a:gd name="T67" fmla="*/ 133 h 356"/>
                    <a:gd name="T68" fmla="*/ 16 w 1974"/>
                    <a:gd name="T69" fmla="*/ 88 h 356"/>
                    <a:gd name="T70" fmla="*/ 19 w 1974"/>
                    <a:gd name="T71" fmla="*/ 45 h 356"/>
                    <a:gd name="T72" fmla="*/ 26 w 1974"/>
                    <a:gd name="T73" fmla="*/ 0 h 356"/>
                    <a:gd name="T74" fmla="*/ 16 w 1974"/>
                    <a:gd name="T75" fmla="*/ 3 h 3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74" h="356">
                      <a:moveTo>
                        <a:pt x="1974" y="178"/>
                      </a:moveTo>
                      <a:lnTo>
                        <a:pt x="1974" y="133"/>
                      </a:lnTo>
                      <a:lnTo>
                        <a:pt x="1970" y="91"/>
                      </a:lnTo>
                      <a:lnTo>
                        <a:pt x="1967" y="45"/>
                      </a:lnTo>
                      <a:lnTo>
                        <a:pt x="1957" y="3"/>
                      </a:lnTo>
                      <a:lnTo>
                        <a:pt x="1948" y="0"/>
                      </a:lnTo>
                      <a:lnTo>
                        <a:pt x="1954" y="45"/>
                      </a:lnTo>
                      <a:lnTo>
                        <a:pt x="1957" y="88"/>
                      </a:lnTo>
                      <a:lnTo>
                        <a:pt x="1961" y="133"/>
                      </a:lnTo>
                      <a:lnTo>
                        <a:pt x="1964" y="178"/>
                      </a:lnTo>
                      <a:lnTo>
                        <a:pt x="1961" y="224"/>
                      </a:lnTo>
                      <a:lnTo>
                        <a:pt x="1957" y="269"/>
                      </a:lnTo>
                      <a:lnTo>
                        <a:pt x="1954" y="311"/>
                      </a:lnTo>
                      <a:lnTo>
                        <a:pt x="1948" y="356"/>
                      </a:lnTo>
                      <a:lnTo>
                        <a:pt x="1957" y="353"/>
                      </a:lnTo>
                      <a:lnTo>
                        <a:pt x="1967" y="311"/>
                      </a:lnTo>
                      <a:lnTo>
                        <a:pt x="1970" y="266"/>
                      </a:lnTo>
                      <a:lnTo>
                        <a:pt x="1974" y="224"/>
                      </a:lnTo>
                      <a:lnTo>
                        <a:pt x="1974" y="178"/>
                      </a:lnTo>
                      <a:close/>
                      <a:moveTo>
                        <a:pt x="16" y="3"/>
                      </a:moveTo>
                      <a:lnTo>
                        <a:pt x="6" y="45"/>
                      </a:lnTo>
                      <a:lnTo>
                        <a:pt x="3" y="91"/>
                      </a:lnTo>
                      <a:lnTo>
                        <a:pt x="0" y="133"/>
                      </a:lnTo>
                      <a:lnTo>
                        <a:pt x="0" y="178"/>
                      </a:lnTo>
                      <a:lnTo>
                        <a:pt x="0" y="224"/>
                      </a:lnTo>
                      <a:lnTo>
                        <a:pt x="3" y="266"/>
                      </a:lnTo>
                      <a:lnTo>
                        <a:pt x="6" y="311"/>
                      </a:lnTo>
                      <a:lnTo>
                        <a:pt x="16" y="353"/>
                      </a:lnTo>
                      <a:lnTo>
                        <a:pt x="26" y="356"/>
                      </a:lnTo>
                      <a:lnTo>
                        <a:pt x="19" y="311"/>
                      </a:lnTo>
                      <a:lnTo>
                        <a:pt x="16" y="269"/>
                      </a:lnTo>
                      <a:lnTo>
                        <a:pt x="13" y="224"/>
                      </a:lnTo>
                      <a:lnTo>
                        <a:pt x="10" y="178"/>
                      </a:lnTo>
                      <a:lnTo>
                        <a:pt x="13" y="133"/>
                      </a:lnTo>
                      <a:lnTo>
                        <a:pt x="16" y="88"/>
                      </a:lnTo>
                      <a:lnTo>
                        <a:pt x="19" y="45"/>
                      </a:lnTo>
                      <a:lnTo>
                        <a:pt x="26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F089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6" name="Freeform 378"/>
                <p:cNvSpPr>
                  <a:spLocks noEditPoints="1"/>
                </p:cNvSpPr>
                <p:nvPr/>
              </p:nvSpPr>
              <p:spPr bwMode="auto">
                <a:xfrm>
                  <a:off x="2045" y="2579"/>
                  <a:ext cx="1961" cy="356"/>
                </a:xfrm>
                <a:custGeom>
                  <a:avLst/>
                  <a:gdLst>
                    <a:gd name="T0" fmla="*/ 1961 w 1961"/>
                    <a:gd name="T1" fmla="*/ 178 h 356"/>
                    <a:gd name="T2" fmla="*/ 1961 w 1961"/>
                    <a:gd name="T3" fmla="*/ 133 h 356"/>
                    <a:gd name="T4" fmla="*/ 1958 w 1961"/>
                    <a:gd name="T5" fmla="*/ 91 h 356"/>
                    <a:gd name="T6" fmla="*/ 1955 w 1961"/>
                    <a:gd name="T7" fmla="*/ 45 h 356"/>
                    <a:gd name="T8" fmla="*/ 1948 w 1961"/>
                    <a:gd name="T9" fmla="*/ 3 h 356"/>
                    <a:gd name="T10" fmla="*/ 1942 w 1961"/>
                    <a:gd name="T11" fmla="*/ 0 h 356"/>
                    <a:gd name="T12" fmla="*/ 1935 w 1961"/>
                    <a:gd name="T13" fmla="*/ 0 h 356"/>
                    <a:gd name="T14" fmla="*/ 1942 w 1961"/>
                    <a:gd name="T15" fmla="*/ 45 h 356"/>
                    <a:gd name="T16" fmla="*/ 1948 w 1961"/>
                    <a:gd name="T17" fmla="*/ 88 h 356"/>
                    <a:gd name="T18" fmla="*/ 1951 w 1961"/>
                    <a:gd name="T19" fmla="*/ 133 h 356"/>
                    <a:gd name="T20" fmla="*/ 1951 w 1961"/>
                    <a:gd name="T21" fmla="*/ 178 h 356"/>
                    <a:gd name="T22" fmla="*/ 1951 w 1961"/>
                    <a:gd name="T23" fmla="*/ 224 h 356"/>
                    <a:gd name="T24" fmla="*/ 1948 w 1961"/>
                    <a:gd name="T25" fmla="*/ 269 h 356"/>
                    <a:gd name="T26" fmla="*/ 1942 w 1961"/>
                    <a:gd name="T27" fmla="*/ 314 h 356"/>
                    <a:gd name="T28" fmla="*/ 1935 w 1961"/>
                    <a:gd name="T29" fmla="*/ 356 h 356"/>
                    <a:gd name="T30" fmla="*/ 1942 w 1961"/>
                    <a:gd name="T31" fmla="*/ 356 h 356"/>
                    <a:gd name="T32" fmla="*/ 1948 w 1961"/>
                    <a:gd name="T33" fmla="*/ 353 h 356"/>
                    <a:gd name="T34" fmla="*/ 1955 w 1961"/>
                    <a:gd name="T35" fmla="*/ 311 h 356"/>
                    <a:gd name="T36" fmla="*/ 1958 w 1961"/>
                    <a:gd name="T37" fmla="*/ 269 h 356"/>
                    <a:gd name="T38" fmla="*/ 1961 w 1961"/>
                    <a:gd name="T39" fmla="*/ 224 h 356"/>
                    <a:gd name="T40" fmla="*/ 1961 w 1961"/>
                    <a:gd name="T41" fmla="*/ 178 h 356"/>
                    <a:gd name="T42" fmla="*/ 13 w 1961"/>
                    <a:gd name="T43" fmla="*/ 3 h 356"/>
                    <a:gd name="T44" fmla="*/ 7 w 1961"/>
                    <a:gd name="T45" fmla="*/ 45 h 356"/>
                    <a:gd name="T46" fmla="*/ 4 w 1961"/>
                    <a:gd name="T47" fmla="*/ 91 h 356"/>
                    <a:gd name="T48" fmla="*/ 0 w 1961"/>
                    <a:gd name="T49" fmla="*/ 133 h 356"/>
                    <a:gd name="T50" fmla="*/ 0 w 1961"/>
                    <a:gd name="T51" fmla="*/ 178 h 356"/>
                    <a:gd name="T52" fmla="*/ 0 w 1961"/>
                    <a:gd name="T53" fmla="*/ 224 h 356"/>
                    <a:gd name="T54" fmla="*/ 4 w 1961"/>
                    <a:gd name="T55" fmla="*/ 269 h 356"/>
                    <a:gd name="T56" fmla="*/ 7 w 1961"/>
                    <a:gd name="T57" fmla="*/ 311 h 356"/>
                    <a:gd name="T58" fmla="*/ 13 w 1961"/>
                    <a:gd name="T59" fmla="*/ 353 h 356"/>
                    <a:gd name="T60" fmla="*/ 20 w 1961"/>
                    <a:gd name="T61" fmla="*/ 356 h 356"/>
                    <a:gd name="T62" fmla="*/ 26 w 1961"/>
                    <a:gd name="T63" fmla="*/ 356 h 356"/>
                    <a:gd name="T64" fmla="*/ 20 w 1961"/>
                    <a:gd name="T65" fmla="*/ 314 h 356"/>
                    <a:gd name="T66" fmla="*/ 13 w 1961"/>
                    <a:gd name="T67" fmla="*/ 269 h 356"/>
                    <a:gd name="T68" fmla="*/ 10 w 1961"/>
                    <a:gd name="T69" fmla="*/ 224 h 356"/>
                    <a:gd name="T70" fmla="*/ 10 w 1961"/>
                    <a:gd name="T71" fmla="*/ 178 h 356"/>
                    <a:gd name="T72" fmla="*/ 10 w 1961"/>
                    <a:gd name="T73" fmla="*/ 133 h 356"/>
                    <a:gd name="T74" fmla="*/ 13 w 1961"/>
                    <a:gd name="T75" fmla="*/ 88 h 356"/>
                    <a:gd name="T76" fmla="*/ 20 w 1961"/>
                    <a:gd name="T77" fmla="*/ 45 h 356"/>
                    <a:gd name="T78" fmla="*/ 26 w 1961"/>
                    <a:gd name="T79" fmla="*/ 0 h 356"/>
                    <a:gd name="T80" fmla="*/ 20 w 1961"/>
                    <a:gd name="T81" fmla="*/ 0 h 356"/>
                    <a:gd name="T82" fmla="*/ 13 w 1961"/>
                    <a:gd name="T83" fmla="*/ 3 h 35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961" h="356">
                      <a:moveTo>
                        <a:pt x="1961" y="178"/>
                      </a:moveTo>
                      <a:lnTo>
                        <a:pt x="1961" y="133"/>
                      </a:lnTo>
                      <a:lnTo>
                        <a:pt x="1958" y="91"/>
                      </a:lnTo>
                      <a:lnTo>
                        <a:pt x="1955" y="45"/>
                      </a:lnTo>
                      <a:lnTo>
                        <a:pt x="1948" y="3"/>
                      </a:lnTo>
                      <a:lnTo>
                        <a:pt x="1942" y="0"/>
                      </a:lnTo>
                      <a:lnTo>
                        <a:pt x="1935" y="0"/>
                      </a:lnTo>
                      <a:lnTo>
                        <a:pt x="1942" y="45"/>
                      </a:lnTo>
                      <a:lnTo>
                        <a:pt x="1948" y="88"/>
                      </a:lnTo>
                      <a:lnTo>
                        <a:pt x="1951" y="133"/>
                      </a:lnTo>
                      <a:lnTo>
                        <a:pt x="1951" y="178"/>
                      </a:lnTo>
                      <a:lnTo>
                        <a:pt x="1951" y="224"/>
                      </a:lnTo>
                      <a:lnTo>
                        <a:pt x="1948" y="269"/>
                      </a:lnTo>
                      <a:lnTo>
                        <a:pt x="1942" y="314"/>
                      </a:lnTo>
                      <a:lnTo>
                        <a:pt x="1935" y="356"/>
                      </a:lnTo>
                      <a:lnTo>
                        <a:pt x="1942" y="356"/>
                      </a:lnTo>
                      <a:lnTo>
                        <a:pt x="1948" y="353"/>
                      </a:lnTo>
                      <a:lnTo>
                        <a:pt x="1955" y="311"/>
                      </a:lnTo>
                      <a:lnTo>
                        <a:pt x="1958" y="269"/>
                      </a:lnTo>
                      <a:lnTo>
                        <a:pt x="1961" y="224"/>
                      </a:lnTo>
                      <a:lnTo>
                        <a:pt x="1961" y="178"/>
                      </a:lnTo>
                      <a:close/>
                      <a:moveTo>
                        <a:pt x="13" y="3"/>
                      </a:moveTo>
                      <a:lnTo>
                        <a:pt x="7" y="45"/>
                      </a:lnTo>
                      <a:lnTo>
                        <a:pt x="4" y="91"/>
                      </a:lnTo>
                      <a:lnTo>
                        <a:pt x="0" y="133"/>
                      </a:lnTo>
                      <a:lnTo>
                        <a:pt x="0" y="178"/>
                      </a:lnTo>
                      <a:lnTo>
                        <a:pt x="0" y="224"/>
                      </a:lnTo>
                      <a:lnTo>
                        <a:pt x="4" y="269"/>
                      </a:lnTo>
                      <a:lnTo>
                        <a:pt x="7" y="311"/>
                      </a:lnTo>
                      <a:lnTo>
                        <a:pt x="13" y="353"/>
                      </a:lnTo>
                      <a:lnTo>
                        <a:pt x="20" y="356"/>
                      </a:lnTo>
                      <a:lnTo>
                        <a:pt x="26" y="356"/>
                      </a:lnTo>
                      <a:lnTo>
                        <a:pt x="20" y="314"/>
                      </a:lnTo>
                      <a:lnTo>
                        <a:pt x="13" y="269"/>
                      </a:lnTo>
                      <a:lnTo>
                        <a:pt x="10" y="224"/>
                      </a:lnTo>
                      <a:lnTo>
                        <a:pt x="10" y="178"/>
                      </a:lnTo>
                      <a:lnTo>
                        <a:pt x="10" y="133"/>
                      </a:lnTo>
                      <a:lnTo>
                        <a:pt x="13" y="88"/>
                      </a:lnTo>
                      <a:lnTo>
                        <a:pt x="20" y="45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F088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7" name="Freeform 379"/>
                <p:cNvSpPr>
                  <a:spLocks noEditPoints="1"/>
                </p:cNvSpPr>
                <p:nvPr/>
              </p:nvSpPr>
              <p:spPr bwMode="auto">
                <a:xfrm>
                  <a:off x="2049" y="2579"/>
                  <a:ext cx="1954" cy="356"/>
                </a:xfrm>
                <a:custGeom>
                  <a:avLst/>
                  <a:gdLst>
                    <a:gd name="T0" fmla="*/ 1954 w 1954"/>
                    <a:gd name="T1" fmla="*/ 178 h 356"/>
                    <a:gd name="T2" fmla="*/ 1951 w 1954"/>
                    <a:gd name="T3" fmla="*/ 133 h 356"/>
                    <a:gd name="T4" fmla="*/ 1947 w 1954"/>
                    <a:gd name="T5" fmla="*/ 88 h 356"/>
                    <a:gd name="T6" fmla="*/ 1944 w 1954"/>
                    <a:gd name="T7" fmla="*/ 45 h 356"/>
                    <a:gd name="T8" fmla="*/ 1938 w 1954"/>
                    <a:gd name="T9" fmla="*/ 0 h 356"/>
                    <a:gd name="T10" fmla="*/ 1925 w 1954"/>
                    <a:gd name="T11" fmla="*/ 0 h 356"/>
                    <a:gd name="T12" fmla="*/ 1931 w 1954"/>
                    <a:gd name="T13" fmla="*/ 42 h 356"/>
                    <a:gd name="T14" fmla="*/ 1938 w 1954"/>
                    <a:gd name="T15" fmla="*/ 88 h 356"/>
                    <a:gd name="T16" fmla="*/ 1941 w 1954"/>
                    <a:gd name="T17" fmla="*/ 133 h 356"/>
                    <a:gd name="T18" fmla="*/ 1941 w 1954"/>
                    <a:gd name="T19" fmla="*/ 178 h 356"/>
                    <a:gd name="T20" fmla="*/ 1941 w 1954"/>
                    <a:gd name="T21" fmla="*/ 224 h 356"/>
                    <a:gd name="T22" fmla="*/ 1938 w 1954"/>
                    <a:gd name="T23" fmla="*/ 269 h 356"/>
                    <a:gd name="T24" fmla="*/ 1931 w 1954"/>
                    <a:gd name="T25" fmla="*/ 314 h 356"/>
                    <a:gd name="T26" fmla="*/ 1925 w 1954"/>
                    <a:gd name="T27" fmla="*/ 356 h 356"/>
                    <a:gd name="T28" fmla="*/ 1938 w 1954"/>
                    <a:gd name="T29" fmla="*/ 356 h 356"/>
                    <a:gd name="T30" fmla="*/ 1944 w 1954"/>
                    <a:gd name="T31" fmla="*/ 311 h 356"/>
                    <a:gd name="T32" fmla="*/ 1947 w 1954"/>
                    <a:gd name="T33" fmla="*/ 269 h 356"/>
                    <a:gd name="T34" fmla="*/ 1951 w 1954"/>
                    <a:gd name="T35" fmla="*/ 224 h 356"/>
                    <a:gd name="T36" fmla="*/ 1954 w 1954"/>
                    <a:gd name="T37" fmla="*/ 178 h 356"/>
                    <a:gd name="T38" fmla="*/ 16 w 1954"/>
                    <a:gd name="T39" fmla="*/ 0 h 356"/>
                    <a:gd name="T40" fmla="*/ 9 w 1954"/>
                    <a:gd name="T41" fmla="*/ 45 h 356"/>
                    <a:gd name="T42" fmla="*/ 6 w 1954"/>
                    <a:gd name="T43" fmla="*/ 88 h 356"/>
                    <a:gd name="T44" fmla="*/ 3 w 1954"/>
                    <a:gd name="T45" fmla="*/ 133 h 356"/>
                    <a:gd name="T46" fmla="*/ 0 w 1954"/>
                    <a:gd name="T47" fmla="*/ 178 h 356"/>
                    <a:gd name="T48" fmla="*/ 3 w 1954"/>
                    <a:gd name="T49" fmla="*/ 224 h 356"/>
                    <a:gd name="T50" fmla="*/ 6 w 1954"/>
                    <a:gd name="T51" fmla="*/ 269 h 356"/>
                    <a:gd name="T52" fmla="*/ 9 w 1954"/>
                    <a:gd name="T53" fmla="*/ 311 h 356"/>
                    <a:gd name="T54" fmla="*/ 16 w 1954"/>
                    <a:gd name="T55" fmla="*/ 356 h 356"/>
                    <a:gd name="T56" fmla="*/ 29 w 1954"/>
                    <a:gd name="T57" fmla="*/ 356 h 356"/>
                    <a:gd name="T58" fmla="*/ 22 w 1954"/>
                    <a:gd name="T59" fmla="*/ 314 h 356"/>
                    <a:gd name="T60" fmla="*/ 16 w 1954"/>
                    <a:gd name="T61" fmla="*/ 269 h 356"/>
                    <a:gd name="T62" fmla="*/ 13 w 1954"/>
                    <a:gd name="T63" fmla="*/ 224 h 356"/>
                    <a:gd name="T64" fmla="*/ 13 w 1954"/>
                    <a:gd name="T65" fmla="*/ 178 h 356"/>
                    <a:gd name="T66" fmla="*/ 13 w 1954"/>
                    <a:gd name="T67" fmla="*/ 133 h 356"/>
                    <a:gd name="T68" fmla="*/ 16 w 1954"/>
                    <a:gd name="T69" fmla="*/ 88 h 356"/>
                    <a:gd name="T70" fmla="*/ 22 w 1954"/>
                    <a:gd name="T71" fmla="*/ 42 h 356"/>
                    <a:gd name="T72" fmla="*/ 29 w 1954"/>
                    <a:gd name="T73" fmla="*/ 0 h 356"/>
                    <a:gd name="T74" fmla="*/ 16 w 1954"/>
                    <a:gd name="T75" fmla="*/ 0 h 3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54" h="356">
                      <a:moveTo>
                        <a:pt x="1954" y="178"/>
                      </a:moveTo>
                      <a:lnTo>
                        <a:pt x="1951" y="133"/>
                      </a:lnTo>
                      <a:lnTo>
                        <a:pt x="1947" y="88"/>
                      </a:lnTo>
                      <a:lnTo>
                        <a:pt x="1944" y="45"/>
                      </a:lnTo>
                      <a:lnTo>
                        <a:pt x="1938" y="0"/>
                      </a:lnTo>
                      <a:lnTo>
                        <a:pt x="1925" y="0"/>
                      </a:lnTo>
                      <a:lnTo>
                        <a:pt x="1931" y="42"/>
                      </a:lnTo>
                      <a:lnTo>
                        <a:pt x="1938" y="88"/>
                      </a:lnTo>
                      <a:lnTo>
                        <a:pt x="1941" y="133"/>
                      </a:lnTo>
                      <a:lnTo>
                        <a:pt x="1941" y="178"/>
                      </a:lnTo>
                      <a:lnTo>
                        <a:pt x="1941" y="224"/>
                      </a:lnTo>
                      <a:lnTo>
                        <a:pt x="1938" y="269"/>
                      </a:lnTo>
                      <a:lnTo>
                        <a:pt x="1931" y="314"/>
                      </a:lnTo>
                      <a:lnTo>
                        <a:pt x="1925" y="356"/>
                      </a:lnTo>
                      <a:lnTo>
                        <a:pt x="1938" y="356"/>
                      </a:lnTo>
                      <a:lnTo>
                        <a:pt x="1944" y="311"/>
                      </a:lnTo>
                      <a:lnTo>
                        <a:pt x="1947" y="269"/>
                      </a:lnTo>
                      <a:lnTo>
                        <a:pt x="1951" y="224"/>
                      </a:lnTo>
                      <a:lnTo>
                        <a:pt x="1954" y="178"/>
                      </a:lnTo>
                      <a:close/>
                      <a:moveTo>
                        <a:pt x="16" y="0"/>
                      </a:moveTo>
                      <a:lnTo>
                        <a:pt x="9" y="45"/>
                      </a:lnTo>
                      <a:lnTo>
                        <a:pt x="6" y="88"/>
                      </a:lnTo>
                      <a:lnTo>
                        <a:pt x="3" y="133"/>
                      </a:lnTo>
                      <a:lnTo>
                        <a:pt x="0" y="178"/>
                      </a:lnTo>
                      <a:lnTo>
                        <a:pt x="3" y="224"/>
                      </a:lnTo>
                      <a:lnTo>
                        <a:pt x="6" y="269"/>
                      </a:lnTo>
                      <a:lnTo>
                        <a:pt x="9" y="311"/>
                      </a:lnTo>
                      <a:lnTo>
                        <a:pt x="16" y="356"/>
                      </a:lnTo>
                      <a:lnTo>
                        <a:pt x="29" y="356"/>
                      </a:lnTo>
                      <a:lnTo>
                        <a:pt x="22" y="314"/>
                      </a:lnTo>
                      <a:lnTo>
                        <a:pt x="16" y="269"/>
                      </a:lnTo>
                      <a:lnTo>
                        <a:pt x="13" y="224"/>
                      </a:lnTo>
                      <a:lnTo>
                        <a:pt x="13" y="178"/>
                      </a:lnTo>
                      <a:lnTo>
                        <a:pt x="13" y="133"/>
                      </a:lnTo>
                      <a:lnTo>
                        <a:pt x="16" y="88"/>
                      </a:lnTo>
                      <a:lnTo>
                        <a:pt x="22" y="42"/>
                      </a:lnTo>
                      <a:lnTo>
                        <a:pt x="29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F087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8" name="Freeform 380"/>
                <p:cNvSpPr>
                  <a:spLocks noEditPoints="1"/>
                </p:cNvSpPr>
                <p:nvPr/>
              </p:nvSpPr>
              <p:spPr bwMode="auto">
                <a:xfrm>
                  <a:off x="2055" y="2579"/>
                  <a:ext cx="1941" cy="356"/>
                </a:xfrm>
                <a:custGeom>
                  <a:avLst/>
                  <a:gdLst>
                    <a:gd name="T0" fmla="*/ 1941 w 1941"/>
                    <a:gd name="T1" fmla="*/ 178 h 356"/>
                    <a:gd name="T2" fmla="*/ 1941 w 1941"/>
                    <a:gd name="T3" fmla="*/ 133 h 356"/>
                    <a:gd name="T4" fmla="*/ 1938 w 1941"/>
                    <a:gd name="T5" fmla="*/ 88 h 356"/>
                    <a:gd name="T6" fmla="*/ 1932 w 1941"/>
                    <a:gd name="T7" fmla="*/ 45 h 356"/>
                    <a:gd name="T8" fmla="*/ 1925 w 1941"/>
                    <a:gd name="T9" fmla="*/ 0 h 356"/>
                    <a:gd name="T10" fmla="*/ 1912 w 1941"/>
                    <a:gd name="T11" fmla="*/ 0 h 356"/>
                    <a:gd name="T12" fmla="*/ 1919 w 1941"/>
                    <a:gd name="T13" fmla="*/ 42 h 356"/>
                    <a:gd name="T14" fmla="*/ 1925 w 1941"/>
                    <a:gd name="T15" fmla="*/ 88 h 356"/>
                    <a:gd name="T16" fmla="*/ 1929 w 1941"/>
                    <a:gd name="T17" fmla="*/ 133 h 356"/>
                    <a:gd name="T18" fmla="*/ 1929 w 1941"/>
                    <a:gd name="T19" fmla="*/ 178 h 356"/>
                    <a:gd name="T20" fmla="*/ 1929 w 1941"/>
                    <a:gd name="T21" fmla="*/ 224 h 356"/>
                    <a:gd name="T22" fmla="*/ 1925 w 1941"/>
                    <a:gd name="T23" fmla="*/ 269 h 356"/>
                    <a:gd name="T24" fmla="*/ 1919 w 1941"/>
                    <a:gd name="T25" fmla="*/ 314 h 356"/>
                    <a:gd name="T26" fmla="*/ 1912 w 1941"/>
                    <a:gd name="T27" fmla="*/ 356 h 356"/>
                    <a:gd name="T28" fmla="*/ 1925 w 1941"/>
                    <a:gd name="T29" fmla="*/ 356 h 356"/>
                    <a:gd name="T30" fmla="*/ 1932 w 1941"/>
                    <a:gd name="T31" fmla="*/ 314 h 356"/>
                    <a:gd name="T32" fmla="*/ 1938 w 1941"/>
                    <a:gd name="T33" fmla="*/ 269 h 356"/>
                    <a:gd name="T34" fmla="*/ 1941 w 1941"/>
                    <a:gd name="T35" fmla="*/ 224 h 356"/>
                    <a:gd name="T36" fmla="*/ 1941 w 1941"/>
                    <a:gd name="T37" fmla="*/ 178 h 356"/>
                    <a:gd name="T38" fmla="*/ 16 w 1941"/>
                    <a:gd name="T39" fmla="*/ 0 h 356"/>
                    <a:gd name="T40" fmla="*/ 10 w 1941"/>
                    <a:gd name="T41" fmla="*/ 45 h 356"/>
                    <a:gd name="T42" fmla="*/ 3 w 1941"/>
                    <a:gd name="T43" fmla="*/ 88 h 356"/>
                    <a:gd name="T44" fmla="*/ 3 w 1941"/>
                    <a:gd name="T45" fmla="*/ 133 h 356"/>
                    <a:gd name="T46" fmla="*/ 0 w 1941"/>
                    <a:gd name="T47" fmla="*/ 178 h 356"/>
                    <a:gd name="T48" fmla="*/ 3 w 1941"/>
                    <a:gd name="T49" fmla="*/ 224 h 356"/>
                    <a:gd name="T50" fmla="*/ 3 w 1941"/>
                    <a:gd name="T51" fmla="*/ 269 h 356"/>
                    <a:gd name="T52" fmla="*/ 10 w 1941"/>
                    <a:gd name="T53" fmla="*/ 314 h 356"/>
                    <a:gd name="T54" fmla="*/ 16 w 1941"/>
                    <a:gd name="T55" fmla="*/ 356 h 356"/>
                    <a:gd name="T56" fmla="*/ 29 w 1941"/>
                    <a:gd name="T57" fmla="*/ 356 h 356"/>
                    <a:gd name="T58" fmla="*/ 23 w 1941"/>
                    <a:gd name="T59" fmla="*/ 314 h 356"/>
                    <a:gd name="T60" fmla="*/ 16 w 1941"/>
                    <a:gd name="T61" fmla="*/ 269 h 356"/>
                    <a:gd name="T62" fmla="*/ 13 w 1941"/>
                    <a:gd name="T63" fmla="*/ 224 h 356"/>
                    <a:gd name="T64" fmla="*/ 13 w 1941"/>
                    <a:gd name="T65" fmla="*/ 178 h 356"/>
                    <a:gd name="T66" fmla="*/ 13 w 1941"/>
                    <a:gd name="T67" fmla="*/ 133 h 356"/>
                    <a:gd name="T68" fmla="*/ 16 w 1941"/>
                    <a:gd name="T69" fmla="*/ 88 h 356"/>
                    <a:gd name="T70" fmla="*/ 23 w 1941"/>
                    <a:gd name="T71" fmla="*/ 42 h 356"/>
                    <a:gd name="T72" fmla="*/ 29 w 1941"/>
                    <a:gd name="T73" fmla="*/ 0 h 356"/>
                    <a:gd name="T74" fmla="*/ 16 w 1941"/>
                    <a:gd name="T75" fmla="*/ 0 h 3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41" h="356">
                      <a:moveTo>
                        <a:pt x="1941" y="178"/>
                      </a:moveTo>
                      <a:lnTo>
                        <a:pt x="1941" y="133"/>
                      </a:lnTo>
                      <a:lnTo>
                        <a:pt x="1938" y="88"/>
                      </a:lnTo>
                      <a:lnTo>
                        <a:pt x="1932" y="45"/>
                      </a:lnTo>
                      <a:lnTo>
                        <a:pt x="1925" y="0"/>
                      </a:lnTo>
                      <a:lnTo>
                        <a:pt x="1912" y="0"/>
                      </a:lnTo>
                      <a:lnTo>
                        <a:pt x="1919" y="42"/>
                      </a:lnTo>
                      <a:lnTo>
                        <a:pt x="1925" y="88"/>
                      </a:lnTo>
                      <a:lnTo>
                        <a:pt x="1929" y="133"/>
                      </a:lnTo>
                      <a:lnTo>
                        <a:pt x="1929" y="178"/>
                      </a:lnTo>
                      <a:lnTo>
                        <a:pt x="1929" y="224"/>
                      </a:lnTo>
                      <a:lnTo>
                        <a:pt x="1925" y="269"/>
                      </a:lnTo>
                      <a:lnTo>
                        <a:pt x="1919" y="314"/>
                      </a:lnTo>
                      <a:lnTo>
                        <a:pt x="1912" y="356"/>
                      </a:lnTo>
                      <a:lnTo>
                        <a:pt x="1925" y="356"/>
                      </a:lnTo>
                      <a:lnTo>
                        <a:pt x="1932" y="314"/>
                      </a:lnTo>
                      <a:lnTo>
                        <a:pt x="1938" y="269"/>
                      </a:lnTo>
                      <a:lnTo>
                        <a:pt x="1941" y="224"/>
                      </a:lnTo>
                      <a:lnTo>
                        <a:pt x="1941" y="178"/>
                      </a:lnTo>
                      <a:close/>
                      <a:moveTo>
                        <a:pt x="16" y="0"/>
                      </a:moveTo>
                      <a:lnTo>
                        <a:pt x="10" y="45"/>
                      </a:lnTo>
                      <a:lnTo>
                        <a:pt x="3" y="88"/>
                      </a:lnTo>
                      <a:lnTo>
                        <a:pt x="3" y="133"/>
                      </a:lnTo>
                      <a:lnTo>
                        <a:pt x="0" y="178"/>
                      </a:lnTo>
                      <a:lnTo>
                        <a:pt x="3" y="224"/>
                      </a:lnTo>
                      <a:lnTo>
                        <a:pt x="3" y="269"/>
                      </a:lnTo>
                      <a:lnTo>
                        <a:pt x="10" y="314"/>
                      </a:lnTo>
                      <a:lnTo>
                        <a:pt x="16" y="356"/>
                      </a:lnTo>
                      <a:lnTo>
                        <a:pt x="29" y="356"/>
                      </a:lnTo>
                      <a:lnTo>
                        <a:pt x="23" y="314"/>
                      </a:lnTo>
                      <a:lnTo>
                        <a:pt x="16" y="269"/>
                      </a:lnTo>
                      <a:lnTo>
                        <a:pt x="13" y="224"/>
                      </a:lnTo>
                      <a:lnTo>
                        <a:pt x="13" y="178"/>
                      </a:lnTo>
                      <a:lnTo>
                        <a:pt x="13" y="133"/>
                      </a:lnTo>
                      <a:lnTo>
                        <a:pt x="16" y="88"/>
                      </a:lnTo>
                      <a:lnTo>
                        <a:pt x="23" y="42"/>
                      </a:lnTo>
                      <a:lnTo>
                        <a:pt x="29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F086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59" name="Freeform 381"/>
                <p:cNvSpPr>
                  <a:spLocks noEditPoints="1"/>
                </p:cNvSpPr>
                <p:nvPr/>
              </p:nvSpPr>
              <p:spPr bwMode="auto">
                <a:xfrm>
                  <a:off x="2062" y="2576"/>
                  <a:ext cx="1928" cy="362"/>
                </a:xfrm>
                <a:custGeom>
                  <a:avLst/>
                  <a:gdLst>
                    <a:gd name="T0" fmla="*/ 1928 w 1928"/>
                    <a:gd name="T1" fmla="*/ 181 h 362"/>
                    <a:gd name="T2" fmla="*/ 1928 w 1928"/>
                    <a:gd name="T3" fmla="*/ 136 h 362"/>
                    <a:gd name="T4" fmla="*/ 1925 w 1928"/>
                    <a:gd name="T5" fmla="*/ 91 h 362"/>
                    <a:gd name="T6" fmla="*/ 1918 w 1928"/>
                    <a:gd name="T7" fmla="*/ 45 h 362"/>
                    <a:gd name="T8" fmla="*/ 1912 w 1928"/>
                    <a:gd name="T9" fmla="*/ 3 h 362"/>
                    <a:gd name="T10" fmla="*/ 1899 w 1928"/>
                    <a:gd name="T11" fmla="*/ 0 h 362"/>
                    <a:gd name="T12" fmla="*/ 1905 w 1928"/>
                    <a:gd name="T13" fmla="*/ 45 h 362"/>
                    <a:gd name="T14" fmla="*/ 1912 w 1928"/>
                    <a:gd name="T15" fmla="*/ 91 h 362"/>
                    <a:gd name="T16" fmla="*/ 1915 w 1928"/>
                    <a:gd name="T17" fmla="*/ 136 h 362"/>
                    <a:gd name="T18" fmla="*/ 1915 w 1928"/>
                    <a:gd name="T19" fmla="*/ 181 h 362"/>
                    <a:gd name="T20" fmla="*/ 1915 w 1928"/>
                    <a:gd name="T21" fmla="*/ 227 h 362"/>
                    <a:gd name="T22" fmla="*/ 1912 w 1928"/>
                    <a:gd name="T23" fmla="*/ 272 h 362"/>
                    <a:gd name="T24" fmla="*/ 1905 w 1928"/>
                    <a:gd name="T25" fmla="*/ 317 h 362"/>
                    <a:gd name="T26" fmla="*/ 1899 w 1928"/>
                    <a:gd name="T27" fmla="*/ 362 h 362"/>
                    <a:gd name="T28" fmla="*/ 1912 w 1928"/>
                    <a:gd name="T29" fmla="*/ 359 h 362"/>
                    <a:gd name="T30" fmla="*/ 1918 w 1928"/>
                    <a:gd name="T31" fmla="*/ 317 h 362"/>
                    <a:gd name="T32" fmla="*/ 1925 w 1928"/>
                    <a:gd name="T33" fmla="*/ 272 h 362"/>
                    <a:gd name="T34" fmla="*/ 1928 w 1928"/>
                    <a:gd name="T35" fmla="*/ 227 h 362"/>
                    <a:gd name="T36" fmla="*/ 1928 w 1928"/>
                    <a:gd name="T37" fmla="*/ 181 h 362"/>
                    <a:gd name="T38" fmla="*/ 16 w 1928"/>
                    <a:gd name="T39" fmla="*/ 3 h 362"/>
                    <a:gd name="T40" fmla="*/ 9 w 1928"/>
                    <a:gd name="T41" fmla="*/ 45 h 362"/>
                    <a:gd name="T42" fmla="*/ 3 w 1928"/>
                    <a:gd name="T43" fmla="*/ 91 h 362"/>
                    <a:gd name="T44" fmla="*/ 0 w 1928"/>
                    <a:gd name="T45" fmla="*/ 136 h 362"/>
                    <a:gd name="T46" fmla="*/ 0 w 1928"/>
                    <a:gd name="T47" fmla="*/ 181 h 362"/>
                    <a:gd name="T48" fmla="*/ 0 w 1928"/>
                    <a:gd name="T49" fmla="*/ 227 h 362"/>
                    <a:gd name="T50" fmla="*/ 3 w 1928"/>
                    <a:gd name="T51" fmla="*/ 272 h 362"/>
                    <a:gd name="T52" fmla="*/ 9 w 1928"/>
                    <a:gd name="T53" fmla="*/ 317 h 362"/>
                    <a:gd name="T54" fmla="*/ 16 w 1928"/>
                    <a:gd name="T55" fmla="*/ 359 h 362"/>
                    <a:gd name="T56" fmla="*/ 29 w 1928"/>
                    <a:gd name="T57" fmla="*/ 362 h 362"/>
                    <a:gd name="T58" fmla="*/ 22 w 1928"/>
                    <a:gd name="T59" fmla="*/ 317 h 362"/>
                    <a:gd name="T60" fmla="*/ 16 w 1928"/>
                    <a:gd name="T61" fmla="*/ 272 h 362"/>
                    <a:gd name="T62" fmla="*/ 12 w 1928"/>
                    <a:gd name="T63" fmla="*/ 227 h 362"/>
                    <a:gd name="T64" fmla="*/ 12 w 1928"/>
                    <a:gd name="T65" fmla="*/ 181 h 362"/>
                    <a:gd name="T66" fmla="*/ 12 w 1928"/>
                    <a:gd name="T67" fmla="*/ 136 h 362"/>
                    <a:gd name="T68" fmla="*/ 16 w 1928"/>
                    <a:gd name="T69" fmla="*/ 91 h 362"/>
                    <a:gd name="T70" fmla="*/ 22 w 1928"/>
                    <a:gd name="T71" fmla="*/ 45 h 362"/>
                    <a:gd name="T72" fmla="*/ 29 w 1928"/>
                    <a:gd name="T73" fmla="*/ 0 h 362"/>
                    <a:gd name="T74" fmla="*/ 16 w 1928"/>
                    <a:gd name="T75" fmla="*/ 3 h 3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28" h="362">
                      <a:moveTo>
                        <a:pt x="1928" y="181"/>
                      </a:moveTo>
                      <a:lnTo>
                        <a:pt x="1928" y="136"/>
                      </a:lnTo>
                      <a:lnTo>
                        <a:pt x="1925" y="91"/>
                      </a:lnTo>
                      <a:lnTo>
                        <a:pt x="1918" y="45"/>
                      </a:lnTo>
                      <a:lnTo>
                        <a:pt x="1912" y="3"/>
                      </a:lnTo>
                      <a:lnTo>
                        <a:pt x="1899" y="0"/>
                      </a:lnTo>
                      <a:lnTo>
                        <a:pt x="1905" y="45"/>
                      </a:lnTo>
                      <a:lnTo>
                        <a:pt x="1912" y="91"/>
                      </a:lnTo>
                      <a:lnTo>
                        <a:pt x="1915" y="136"/>
                      </a:lnTo>
                      <a:lnTo>
                        <a:pt x="1915" y="181"/>
                      </a:lnTo>
                      <a:lnTo>
                        <a:pt x="1915" y="227"/>
                      </a:lnTo>
                      <a:lnTo>
                        <a:pt x="1912" y="272"/>
                      </a:lnTo>
                      <a:lnTo>
                        <a:pt x="1905" y="317"/>
                      </a:lnTo>
                      <a:lnTo>
                        <a:pt x="1899" y="362"/>
                      </a:lnTo>
                      <a:lnTo>
                        <a:pt x="1912" y="359"/>
                      </a:lnTo>
                      <a:lnTo>
                        <a:pt x="1918" y="317"/>
                      </a:lnTo>
                      <a:lnTo>
                        <a:pt x="1925" y="272"/>
                      </a:lnTo>
                      <a:lnTo>
                        <a:pt x="1928" y="227"/>
                      </a:lnTo>
                      <a:lnTo>
                        <a:pt x="1928" y="181"/>
                      </a:lnTo>
                      <a:close/>
                      <a:moveTo>
                        <a:pt x="16" y="3"/>
                      </a:moveTo>
                      <a:lnTo>
                        <a:pt x="9" y="45"/>
                      </a:lnTo>
                      <a:lnTo>
                        <a:pt x="3" y="91"/>
                      </a:lnTo>
                      <a:lnTo>
                        <a:pt x="0" y="136"/>
                      </a:lnTo>
                      <a:lnTo>
                        <a:pt x="0" y="181"/>
                      </a:lnTo>
                      <a:lnTo>
                        <a:pt x="0" y="227"/>
                      </a:lnTo>
                      <a:lnTo>
                        <a:pt x="3" y="272"/>
                      </a:lnTo>
                      <a:lnTo>
                        <a:pt x="9" y="317"/>
                      </a:lnTo>
                      <a:lnTo>
                        <a:pt x="16" y="359"/>
                      </a:lnTo>
                      <a:lnTo>
                        <a:pt x="29" y="362"/>
                      </a:lnTo>
                      <a:lnTo>
                        <a:pt x="22" y="317"/>
                      </a:lnTo>
                      <a:lnTo>
                        <a:pt x="16" y="272"/>
                      </a:lnTo>
                      <a:lnTo>
                        <a:pt x="12" y="227"/>
                      </a:lnTo>
                      <a:lnTo>
                        <a:pt x="12" y="181"/>
                      </a:lnTo>
                      <a:lnTo>
                        <a:pt x="12" y="136"/>
                      </a:lnTo>
                      <a:lnTo>
                        <a:pt x="16" y="91"/>
                      </a:lnTo>
                      <a:lnTo>
                        <a:pt x="22" y="45"/>
                      </a:lnTo>
                      <a:lnTo>
                        <a:pt x="29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F085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0" name="Freeform 382"/>
                <p:cNvSpPr>
                  <a:spLocks noEditPoints="1"/>
                </p:cNvSpPr>
                <p:nvPr/>
              </p:nvSpPr>
              <p:spPr bwMode="auto">
                <a:xfrm>
                  <a:off x="2068" y="2576"/>
                  <a:ext cx="1916" cy="362"/>
                </a:xfrm>
                <a:custGeom>
                  <a:avLst/>
                  <a:gdLst>
                    <a:gd name="T0" fmla="*/ 1916 w 1916"/>
                    <a:gd name="T1" fmla="*/ 181 h 362"/>
                    <a:gd name="T2" fmla="*/ 1916 w 1916"/>
                    <a:gd name="T3" fmla="*/ 136 h 362"/>
                    <a:gd name="T4" fmla="*/ 1912 w 1916"/>
                    <a:gd name="T5" fmla="*/ 91 h 362"/>
                    <a:gd name="T6" fmla="*/ 1906 w 1916"/>
                    <a:gd name="T7" fmla="*/ 45 h 362"/>
                    <a:gd name="T8" fmla="*/ 1899 w 1916"/>
                    <a:gd name="T9" fmla="*/ 3 h 362"/>
                    <a:gd name="T10" fmla="*/ 1886 w 1916"/>
                    <a:gd name="T11" fmla="*/ 0 h 362"/>
                    <a:gd name="T12" fmla="*/ 1896 w 1916"/>
                    <a:gd name="T13" fmla="*/ 45 h 362"/>
                    <a:gd name="T14" fmla="*/ 1899 w 1916"/>
                    <a:gd name="T15" fmla="*/ 91 h 362"/>
                    <a:gd name="T16" fmla="*/ 1903 w 1916"/>
                    <a:gd name="T17" fmla="*/ 136 h 362"/>
                    <a:gd name="T18" fmla="*/ 1906 w 1916"/>
                    <a:gd name="T19" fmla="*/ 181 h 362"/>
                    <a:gd name="T20" fmla="*/ 1903 w 1916"/>
                    <a:gd name="T21" fmla="*/ 227 h 362"/>
                    <a:gd name="T22" fmla="*/ 1899 w 1916"/>
                    <a:gd name="T23" fmla="*/ 272 h 362"/>
                    <a:gd name="T24" fmla="*/ 1896 w 1916"/>
                    <a:gd name="T25" fmla="*/ 317 h 362"/>
                    <a:gd name="T26" fmla="*/ 1886 w 1916"/>
                    <a:gd name="T27" fmla="*/ 362 h 362"/>
                    <a:gd name="T28" fmla="*/ 1899 w 1916"/>
                    <a:gd name="T29" fmla="*/ 359 h 362"/>
                    <a:gd name="T30" fmla="*/ 1906 w 1916"/>
                    <a:gd name="T31" fmla="*/ 317 h 362"/>
                    <a:gd name="T32" fmla="*/ 1912 w 1916"/>
                    <a:gd name="T33" fmla="*/ 272 h 362"/>
                    <a:gd name="T34" fmla="*/ 1916 w 1916"/>
                    <a:gd name="T35" fmla="*/ 227 h 362"/>
                    <a:gd name="T36" fmla="*/ 1916 w 1916"/>
                    <a:gd name="T37" fmla="*/ 181 h 362"/>
                    <a:gd name="T38" fmla="*/ 16 w 1916"/>
                    <a:gd name="T39" fmla="*/ 3 h 362"/>
                    <a:gd name="T40" fmla="*/ 10 w 1916"/>
                    <a:gd name="T41" fmla="*/ 45 h 362"/>
                    <a:gd name="T42" fmla="*/ 3 w 1916"/>
                    <a:gd name="T43" fmla="*/ 91 h 362"/>
                    <a:gd name="T44" fmla="*/ 0 w 1916"/>
                    <a:gd name="T45" fmla="*/ 136 h 362"/>
                    <a:gd name="T46" fmla="*/ 0 w 1916"/>
                    <a:gd name="T47" fmla="*/ 181 h 362"/>
                    <a:gd name="T48" fmla="*/ 0 w 1916"/>
                    <a:gd name="T49" fmla="*/ 227 h 362"/>
                    <a:gd name="T50" fmla="*/ 3 w 1916"/>
                    <a:gd name="T51" fmla="*/ 272 h 362"/>
                    <a:gd name="T52" fmla="*/ 10 w 1916"/>
                    <a:gd name="T53" fmla="*/ 317 h 362"/>
                    <a:gd name="T54" fmla="*/ 16 w 1916"/>
                    <a:gd name="T55" fmla="*/ 359 h 362"/>
                    <a:gd name="T56" fmla="*/ 29 w 1916"/>
                    <a:gd name="T57" fmla="*/ 362 h 362"/>
                    <a:gd name="T58" fmla="*/ 19 w 1916"/>
                    <a:gd name="T59" fmla="*/ 317 h 362"/>
                    <a:gd name="T60" fmla="*/ 16 w 1916"/>
                    <a:gd name="T61" fmla="*/ 272 h 362"/>
                    <a:gd name="T62" fmla="*/ 13 w 1916"/>
                    <a:gd name="T63" fmla="*/ 227 h 362"/>
                    <a:gd name="T64" fmla="*/ 10 w 1916"/>
                    <a:gd name="T65" fmla="*/ 181 h 362"/>
                    <a:gd name="T66" fmla="*/ 13 w 1916"/>
                    <a:gd name="T67" fmla="*/ 136 h 362"/>
                    <a:gd name="T68" fmla="*/ 16 w 1916"/>
                    <a:gd name="T69" fmla="*/ 91 h 362"/>
                    <a:gd name="T70" fmla="*/ 19 w 1916"/>
                    <a:gd name="T71" fmla="*/ 45 h 362"/>
                    <a:gd name="T72" fmla="*/ 29 w 1916"/>
                    <a:gd name="T73" fmla="*/ 0 h 362"/>
                    <a:gd name="T74" fmla="*/ 16 w 1916"/>
                    <a:gd name="T75" fmla="*/ 3 h 3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16" h="362">
                      <a:moveTo>
                        <a:pt x="1916" y="181"/>
                      </a:moveTo>
                      <a:lnTo>
                        <a:pt x="1916" y="136"/>
                      </a:lnTo>
                      <a:lnTo>
                        <a:pt x="1912" y="91"/>
                      </a:lnTo>
                      <a:lnTo>
                        <a:pt x="1906" y="45"/>
                      </a:lnTo>
                      <a:lnTo>
                        <a:pt x="1899" y="3"/>
                      </a:lnTo>
                      <a:lnTo>
                        <a:pt x="1886" y="0"/>
                      </a:lnTo>
                      <a:lnTo>
                        <a:pt x="1896" y="45"/>
                      </a:lnTo>
                      <a:lnTo>
                        <a:pt x="1899" y="91"/>
                      </a:lnTo>
                      <a:lnTo>
                        <a:pt x="1903" y="136"/>
                      </a:lnTo>
                      <a:lnTo>
                        <a:pt x="1906" y="181"/>
                      </a:lnTo>
                      <a:lnTo>
                        <a:pt x="1903" y="227"/>
                      </a:lnTo>
                      <a:lnTo>
                        <a:pt x="1899" y="272"/>
                      </a:lnTo>
                      <a:lnTo>
                        <a:pt x="1896" y="317"/>
                      </a:lnTo>
                      <a:lnTo>
                        <a:pt x="1886" y="362"/>
                      </a:lnTo>
                      <a:lnTo>
                        <a:pt x="1899" y="359"/>
                      </a:lnTo>
                      <a:lnTo>
                        <a:pt x="1906" y="317"/>
                      </a:lnTo>
                      <a:lnTo>
                        <a:pt x="1912" y="272"/>
                      </a:lnTo>
                      <a:lnTo>
                        <a:pt x="1916" y="227"/>
                      </a:lnTo>
                      <a:lnTo>
                        <a:pt x="1916" y="181"/>
                      </a:lnTo>
                      <a:close/>
                      <a:moveTo>
                        <a:pt x="16" y="3"/>
                      </a:moveTo>
                      <a:lnTo>
                        <a:pt x="10" y="45"/>
                      </a:lnTo>
                      <a:lnTo>
                        <a:pt x="3" y="91"/>
                      </a:lnTo>
                      <a:lnTo>
                        <a:pt x="0" y="136"/>
                      </a:lnTo>
                      <a:lnTo>
                        <a:pt x="0" y="181"/>
                      </a:lnTo>
                      <a:lnTo>
                        <a:pt x="0" y="227"/>
                      </a:lnTo>
                      <a:lnTo>
                        <a:pt x="3" y="272"/>
                      </a:lnTo>
                      <a:lnTo>
                        <a:pt x="10" y="317"/>
                      </a:lnTo>
                      <a:lnTo>
                        <a:pt x="16" y="359"/>
                      </a:lnTo>
                      <a:lnTo>
                        <a:pt x="29" y="362"/>
                      </a:lnTo>
                      <a:lnTo>
                        <a:pt x="19" y="317"/>
                      </a:lnTo>
                      <a:lnTo>
                        <a:pt x="16" y="272"/>
                      </a:lnTo>
                      <a:lnTo>
                        <a:pt x="13" y="227"/>
                      </a:lnTo>
                      <a:lnTo>
                        <a:pt x="10" y="181"/>
                      </a:lnTo>
                      <a:lnTo>
                        <a:pt x="13" y="136"/>
                      </a:lnTo>
                      <a:lnTo>
                        <a:pt x="16" y="91"/>
                      </a:lnTo>
                      <a:lnTo>
                        <a:pt x="19" y="45"/>
                      </a:lnTo>
                      <a:lnTo>
                        <a:pt x="29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F083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1" name="Freeform 383"/>
                <p:cNvSpPr>
                  <a:spLocks noEditPoints="1"/>
                </p:cNvSpPr>
                <p:nvPr/>
              </p:nvSpPr>
              <p:spPr bwMode="auto">
                <a:xfrm>
                  <a:off x="2074" y="2576"/>
                  <a:ext cx="1903" cy="362"/>
                </a:xfrm>
                <a:custGeom>
                  <a:avLst/>
                  <a:gdLst>
                    <a:gd name="T0" fmla="*/ 1903 w 1903"/>
                    <a:gd name="T1" fmla="*/ 181 h 362"/>
                    <a:gd name="T2" fmla="*/ 1903 w 1903"/>
                    <a:gd name="T3" fmla="*/ 136 h 362"/>
                    <a:gd name="T4" fmla="*/ 1900 w 1903"/>
                    <a:gd name="T5" fmla="*/ 91 h 362"/>
                    <a:gd name="T6" fmla="*/ 1893 w 1903"/>
                    <a:gd name="T7" fmla="*/ 45 h 362"/>
                    <a:gd name="T8" fmla="*/ 1887 w 1903"/>
                    <a:gd name="T9" fmla="*/ 0 h 362"/>
                    <a:gd name="T10" fmla="*/ 1874 w 1903"/>
                    <a:gd name="T11" fmla="*/ 0 h 362"/>
                    <a:gd name="T12" fmla="*/ 1884 w 1903"/>
                    <a:gd name="T13" fmla="*/ 45 h 362"/>
                    <a:gd name="T14" fmla="*/ 1887 w 1903"/>
                    <a:gd name="T15" fmla="*/ 91 h 362"/>
                    <a:gd name="T16" fmla="*/ 1890 w 1903"/>
                    <a:gd name="T17" fmla="*/ 136 h 362"/>
                    <a:gd name="T18" fmla="*/ 1893 w 1903"/>
                    <a:gd name="T19" fmla="*/ 181 h 362"/>
                    <a:gd name="T20" fmla="*/ 1890 w 1903"/>
                    <a:gd name="T21" fmla="*/ 227 h 362"/>
                    <a:gd name="T22" fmla="*/ 1887 w 1903"/>
                    <a:gd name="T23" fmla="*/ 275 h 362"/>
                    <a:gd name="T24" fmla="*/ 1884 w 1903"/>
                    <a:gd name="T25" fmla="*/ 317 h 362"/>
                    <a:gd name="T26" fmla="*/ 1874 w 1903"/>
                    <a:gd name="T27" fmla="*/ 362 h 362"/>
                    <a:gd name="T28" fmla="*/ 1887 w 1903"/>
                    <a:gd name="T29" fmla="*/ 362 h 362"/>
                    <a:gd name="T30" fmla="*/ 1893 w 1903"/>
                    <a:gd name="T31" fmla="*/ 317 h 362"/>
                    <a:gd name="T32" fmla="*/ 1900 w 1903"/>
                    <a:gd name="T33" fmla="*/ 272 h 362"/>
                    <a:gd name="T34" fmla="*/ 1903 w 1903"/>
                    <a:gd name="T35" fmla="*/ 227 h 362"/>
                    <a:gd name="T36" fmla="*/ 1903 w 1903"/>
                    <a:gd name="T37" fmla="*/ 181 h 362"/>
                    <a:gd name="T38" fmla="*/ 17 w 1903"/>
                    <a:gd name="T39" fmla="*/ 0 h 362"/>
                    <a:gd name="T40" fmla="*/ 10 w 1903"/>
                    <a:gd name="T41" fmla="*/ 45 h 362"/>
                    <a:gd name="T42" fmla="*/ 4 w 1903"/>
                    <a:gd name="T43" fmla="*/ 91 h 362"/>
                    <a:gd name="T44" fmla="*/ 0 w 1903"/>
                    <a:gd name="T45" fmla="*/ 136 h 362"/>
                    <a:gd name="T46" fmla="*/ 0 w 1903"/>
                    <a:gd name="T47" fmla="*/ 181 h 362"/>
                    <a:gd name="T48" fmla="*/ 0 w 1903"/>
                    <a:gd name="T49" fmla="*/ 227 h 362"/>
                    <a:gd name="T50" fmla="*/ 4 w 1903"/>
                    <a:gd name="T51" fmla="*/ 272 h 362"/>
                    <a:gd name="T52" fmla="*/ 10 w 1903"/>
                    <a:gd name="T53" fmla="*/ 317 h 362"/>
                    <a:gd name="T54" fmla="*/ 17 w 1903"/>
                    <a:gd name="T55" fmla="*/ 362 h 362"/>
                    <a:gd name="T56" fmla="*/ 30 w 1903"/>
                    <a:gd name="T57" fmla="*/ 362 h 362"/>
                    <a:gd name="T58" fmla="*/ 20 w 1903"/>
                    <a:gd name="T59" fmla="*/ 317 h 362"/>
                    <a:gd name="T60" fmla="*/ 17 w 1903"/>
                    <a:gd name="T61" fmla="*/ 275 h 362"/>
                    <a:gd name="T62" fmla="*/ 13 w 1903"/>
                    <a:gd name="T63" fmla="*/ 227 h 362"/>
                    <a:gd name="T64" fmla="*/ 10 w 1903"/>
                    <a:gd name="T65" fmla="*/ 181 h 362"/>
                    <a:gd name="T66" fmla="*/ 13 w 1903"/>
                    <a:gd name="T67" fmla="*/ 136 h 362"/>
                    <a:gd name="T68" fmla="*/ 17 w 1903"/>
                    <a:gd name="T69" fmla="*/ 91 h 362"/>
                    <a:gd name="T70" fmla="*/ 20 w 1903"/>
                    <a:gd name="T71" fmla="*/ 45 h 362"/>
                    <a:gd name="T72" fmla="*/ 30 w 1903"/>
                    <a:gd name="T73" fmla="*/ 0 h 362"/>
                    <a:gd name="T74" fmla="*/ 17 w 1903"/>
                    <a:gd name="T75" fmla="*/ 0 h 3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903" h="362">
                      <a:moveTo>
                        <a:pt x="1903" y="181"/>
                      </a:moveTo>
                      <a:lnTo>
                        <a:pt x="1903" y="136"/>
                      </a:lnTo>
                      <a:lnTo>
                        <a:pt x="1900" y="91"/>
                      </a:lnTo>
                      <a:lnTo>
                        <a:pt x="1893" y="45"/>
                      </a:lnTo>
                      <a:lnTo>
                        <a:pt x="1887" y="0"/>
                      </a:lnTo>
                      <a:lnTo>
                        <a:pt x="1874" y="0"/>
                      </a:lnTo>
                      <a:lnTo>
                        <a:pt x="1884" y="45"/>
                      </a:lnTo>
                      <a:lnTo>
                        <a:pt x="1887" y="91"/>
                      </a:lnTo>
                      <a:lnTo>
                        <a:pt x="1890" y="136"/>
                      </a:lnTo>
                      <a:lnTo>
                        <a:pt x="1893" y="181"/>
                      </a:lnTo>
                      <a:lnTo>
                        <a:pt x="1890" y="227"/>
                      </a:lnTo>
                      <a:lnTo>
                        <a:pt x="1887" y="275"/>
                      </a:lnTo>
                      <a:lnTo>
                        <a:pt x="1884" y="317"/>
                      </a:lnTo>
                      <a:lnTo>
                        <a:pt x="1874" y="362"/>
                      </a:lnTo>
                      <a:lnTo>
                        <a:pt x="1887" y="362"/>
                      </a:lnTo>
                      <a:lnTo>
                        <a:pt x="1893" y="317"/>
                      </a:lnTo>
                      <a:lnTo>
                        <a:pt x="1900" y="272"/>
                      </a:lnTo>
                      <a:lnTo>
                        <a:pt x="1903" y="227"/>
                      </a:lnTo>
                      <a:lnTo>
                        <a:pt x="1903" y="181"/>
                      </a:lnTo>
                      <a:close/>
                      <a:moveTo>
                        <a:pt x="17" y="0"/>
                      </a:moveTo>
                      <a:lnTo>
                        <a:pt x="10" y="45"/>
                      </a:lnTo>
                      <a:lnTo>
                        <a:pt x="4" y="91"/>
                      </a:lnTo>
                      <a:lnTo>
                        <a:pt x="0" y="136"/>
                      </a:lnTo>
                      <a:lnTo>
                        <a:pt x="0" y="181"/>
                      </a:lnTo>
                      <a:lnTo>
                        <a:pt x="0" y="227"/>
                      </a:lnTo>
                      <a:lnTo>
                        <a:pt x="4" y="272"/>
                      </a:lnTo>
                      <a:lnTo>
                        <a:pt x="10" y="317"/>
                      </a:lnTo>
                      <a:lnTo>
                        <a:pt x="17" y="362"/>
                      </a:lnTo>
                      <a:lnTo>
                        <a:pt x="30" y="362"/>
                      </a:lnTo>
                      <a:lnTo>
                        <a:pt x="20" y="317"/>
                      </a:lnTo>
                      <a:lnTo>
                        <a:pt x="17" y="275"/>
                      </a:lnTo>
                      <a:lnTo>
                        <a:pt x="13" y="227"/>
                      </a:lnTo>
                      <a:lnTo>
                        <a:pt x="10" y="181"/>
                      </a:lnTo>
                      <a:lnTo>
                        <a:pt x="13" y="136"/>
                      </a:lnTo>
                      <a:lnTo>
                        <a:pt x="17" y="91"/>
                      </a:lnTo>
                      <a:lnTo>
                        <a:pt x="20" y="45"/>
                      </a:lnTo>
                      <a:lnTo>
                        <a:pt x="30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083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2" name="Freeform 384"/>
                <p:cNvSpPr>
                  <a:spLocks noEditPoints="1"/>
                </p:cNvSpPr>
                <p:nvPr/>
              </p:nvSpPr>
              <p:spPr bwMode="auto">
                <a:xfrm>
                  <a:off x="2078" y="2576"/>
                  <a:ext cx="1896" cy="362"/>
                </a:xfrm>
                <a:custGeom>
                  <a:avLst/>
                  <a:gdLst>
                    <a:gd name="T0" fmla="*/ 1896 w 1896"/>
                    <a:gd name="T1" fmla="*/ 181 h 362"/>
                    <a:gd name="T2" fmla="*/ 1893 w 1896"/>
                    <a:gd name="T3" fmla="*/ 136 h 362"/>
                    <a:gd name="T4" fmla="*/ 1889 w 1896"/>
                    <a:gd name="T5" fmla="*/ 91 h 362"/>
                    <a:gd name="T6" fmla="*/ 1886 w 1896"/>
                    <a:gd name="T7" fmla="*/ 45 h 362"/>
                    <a:gd name="T8" fmla="*/ 1876 w 1896"/>
                    <a:gd name="T9" fmla="*/ 0 h 362"/>
                    <a:gd name="T10" fmla="*/ 1867 w 1896"/>
                    <a:gd name="T11" fmla="*/ 0 h 362"/>
                    <a:gd name="T12" fmla="*/ 1873 w 1896"/>
                    <a:gd name="T13" fmla="*/ 45 h 362"/>
                    <a:gd name="T14" fmla="*/ 1880 w 1896"/>
                    <a:gd name="T15" fmla="*/ 91 h 362"/>
                    <a:gd name="T16" fmla="*/ 1883 w 1896"/>
                    <a:gd name="T17" fmla="*/ 136 h 362"/>
                    <a:gd name="T18" fmla="*/ 1883 w 1896"/>
                    <a:gd name="T19" fmla="*/ 181 h 362"/>
                    <a:gd name="T20" fmla="*/ 1883 w 1896"/>
                    <a:gd name="T21" fmla="*/ 227 h 362"/>
                    <a:gd name="T22" fmla="*/ 1880 w 1896"/>
                    <a:gd name="T23" fmla="*/ 275 h 362"/>
                    <a:gd name="T24" fmla="*/ 1873 w 1896"/>
                    <a:gd name="T25" fmla="*/ 320 h 362"/>
                    <a:gd name="T26" fmla="*/ 1867 w 1896"/>
                    <a:gd name="T27" fmla="*/ 362 h 362"/>
                    <a:gd name="T28" fmla="*/ 1876 w 1896"/>
                    <a:gd name="T29" fmla="*/ 362 h 362"/>
                    <a:gd name="T30" fmla="*/ 1886 w 1896"/>
                    <a:gd name="T31" fmla="*/ 317 h 362"/>
                    <a:gd name="T32" fmla="*/ 1889 w 1896"/>
                    <a:gd name="T33" fmla="*/ 272 h 362"/>
                    <a:gd name="T34" fmla="*/ 1893 w 1896"/>
                    <a:gd name="T35" fmla="*/ 227 h 362"/>
                    <a:gd name="T36" fmla="*/ 1896 w 1896"/>
                    <a:gd name="T37" fmla="*/ 181 h 362"/>
                    <a:gd name="T38" fmla="*/ 19 w 1896"/>
                    <a:gd name="T39" fmla="*/ 0 h 362"/>
                    <a:gd name="T40" fmla="*/ 9 w 1896"/>
                    <a:gd name="T41" fmla="*/ 45 h 362"/>
                    <a:gd name="T42" fmla="*/ 6 w 1896"/>
                    <a:gd name="T43" fmla="*/ 91 h 362"/>
                    <a:gd name="T44" fmla="*/ 3 w 1896"/>
                    <a:gd name="T45" fmla="*/ 136 h 362"/>
                    <a:gd name="T46" fmla="*/ 0 w 1896"/>
                    <a:gd name="T47" fmla="*/ 181 h 362"/>
                    <a:gd name="T48" fmla="*/ 3 w 1896"/>
                    <a:gd name="T49" fmla="*/ 227 h 362"/>
                    <a:gd name="T50" fmla="*/ 6 w 1896"/>
                    <a:gd name="T51" fmla="*/ 272 h 362"/>
                    <a:gd name="T52" fmla="*/ 9 w 1896"/>
                    <a:gd name="T53" fmla="*/ 317 h 362"/>
                    <a:gd name="T54" fmla="*/ 19 w 1896"/>
                    <a:gd name="T55" fmla="*/ 362 h 362"/>
                    <a:gd name="T56" fmla="*/ 32 w 1896"/>
                    <a:gd name="T57" fmla="*/ 362 h 362"/>
                    <a:gd name="T58" fmla="*/ 22 w 1896"/>
                    <a:gd name="T59" fmla="*/ 320 h 362"/>
                    <a:gd name="T60" fmla="*/ 16 w 1896"/>
                    <a:gd name="T61" fmla="*/ 275 h 362"/>
                    <a:gd name="T62" fmla="*/ 13 w 1896"/>
                    <a:gd name="T63" fmla="*/ 227 h 362"/>
                    <a:gd name="T64" fmla="*/ 13 w 1896"/>
                    <a:gd name="T65" fmla="*/ 181 h 362"/>
                    <a:gd name="T66" fmla="*/ 13 w 1896"/>
                    <a:gd name="T67" fmla="*/ 136 h 362"/>
                    <a:gd name="T68" fmla="*/ 16 w 1896"/>
                    <a:gd name="T69" fmla="*/ 91 h 362"/>
                    <a:gd name="T70" fmla="*/ 22 w 1896"/>
                    <a:gd name="T71" fmla="*/ 45 h 362"/>
                    <a:gd name="T72" fmla="*/ 32 w 1896"/>
                    <a:gd name="T73" fmla="*/ 0 h 362"/>
                    <a:gd name="T74" fmla="*/ 19 w 1896"/>
                    <a:gd name="T75" fmla="*/ 0 h 36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96" h="362">
                      <a:moveTo>
                        <a:pt x="1896" y="181"/>
                      </a:moveTo>
                      <a:lnTo>
                        <a:pt x="1893" y="136"/>
                      </a:lnTo>
                      <a:lnTo>
                        <a:pt x="1889" y="91"/>
                      </a:lnTo>
                      <a:lnTo>
                        <a:pt x="1886" y="45"/>
                      </a:lnTo>
                      <a:lnTo>
                        <a:pt x="1876" y="0"/>
                      </a:lnTo>
                      <a:lnTo>
                        <a:pt x="1867" y="0"/>
                      </a:lnTo>
                      <a:lnTo>
                        <a:pt x="1873" y="45"/>
                      </a:lnTo>
                      <a:lnTo>
                        <a:pt x="1880" y="91"/>
                      </a:lnTo>
                      <a:lnTo>
                        <a:pt x="1883" y="136"/>
                      </a:lnTo>
                      <a:lnTo>
                        <a:pt x="1883" y="181"/>
                      </a:lnTo>
                      <a:lnTo>
                        <a:pt x="1883" y="227"/>
                      </a:lnTo>
                      <a:lnTo>
                        <a:pt x="1880" y="275"/>
                      </a:lnTo>
                      <a:lnTo>
                        <a:pt x="1873" y="320"/>
                      </a:lnTo>
                      <a:lnTo>
                        <a:pt x="1867" y="362"/>
                      </a:lnTo>
                      <a:lnTo>
                        <a:pt x="1876" y="362"/>
                      </a:lnTo>
                      <a:lnTo>
                        <a:pt x="1886" y="317"/>
                      </a:lnTo>
                      <a:lnTo>
                        <a:pt x="1889" y="272"/>
                      </a:lnTo>
                      <a:lnTo>
                        <a:pt x="1893" y="227"/>
                      </a:lnTo>
                      <a:lnTo>
                        <a:pt x="1896" y="181"/>
                      </a:lnTo>
                      <a:close/>
                      <a:moveTo>
                        <a:pt x="19" y="0"/>
                      </a:moveTo>
                      <a:lnTo>
                        <a:pt x="9" y="45"/>
                      </a:lnTo>
                      <a:lnTo>
                        <a:pt x="6" y="91"/>
                      </a:lnTo>
                      <a:lnTo>
                        <a:pt x="3" y="136"/>
                      </a:lnTo>
                      <a:lnTo>
                        <a:pt x="0" y="181"/>
                      </a:lnTo>
                      <a:lnTo>
                        <a:pt x="3" y="227"/>
                      </a:lnTo>
                      <a:lnTo>
                        <a:pt x="6" y="272"/>
                      </a:lnTo>
                      <a:lnTo>
                        <a:pt x="9" y="317"/>
                      </a:lnTo>
                      <a:lnTo>
                        <a:pt x="19" y="362"/>
                      </a:lnTo>
                      <a:lnTo>
                        <a:pt x="32" y="362"/>
                      </a:lnTo>
                      <a:lnTo>
                        <a:pt x="22" y="320"/>
                      </a:lnTo>
                      <a:lnTo>
                        <a:pt x="16" y="275"/>
                      </a:lnTo>
                      <a:lnTo>
                        <a:pt x="13" y="227"/>
                      </a:lnTo>
                      <a:lnTo>
                        <a:pt x="13" y="181"/>
                      </a:lnTo>
                      <a:lnTo>
                        <a:pt x="13" y="136"/>
                      </a:lnTo>
                      <a:lnTo>
                        <a:pt x="16" y="91"/>
                      </a:lnTo>
                      <a:lnTo>
                        <a:pt x="22" y="45"/>
                      </a:lnTo>
                      <a:lnTo>
                        <a:pt x="32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083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3" name="Freeform 385"/>
                <p:cNvSpPr>
                  <a:spLocks noEditPoints="1"/>
                </p:cNvSpPr>
                <p:nvPr/>
              </p:nvSpPr>
              <p:spPr bwMode="auto">
                <a:xfrm>
                  <a:off x="2084" y="2576"/>
                  <a:ext cx="1883" cy="366"/>
                </a:xfrm>
                <a:custGeom>
                  <a:avLst/>
                  <a:gdLst>
                    <a:gd name="T0" fmla="*/ 1883 w 1883"/>
                    <a:gd name="T1" fmla="*/ 181 h 366"/>
                    <a:gd name="T2" fmla="*/ 1880 w 1883"/>
                    <a:gd name="T3" fmla="*/ 136 h 366"/>
                    <a:gd name="T4" fmla="*/ 1877 w 1883"/>
                    <a:gd name="T5" fmla="*/ 91 h 366"/>
                    <a:gd name="T6" fmla="*/ 1874 w 1883"/>
                    <a:gd name="T7" fmla="*/ 45 h 366"/>
                    <a:gd name="T8" fmla="*/ 1864 w 1883"/>
                    <a:gd name="T9" fmla="*/ 0 h 366"/>
                    <a:gd name="T10" fmla="*/ 1854 w 1883"/>
                    <a:gd name="T11" fmla="*/ 0 h 366"/>
                    <a:gd name="T12" fmla="*/ 1861 w 1883"/>
                    <a:gd name="T13" fmla="*/ 42 h 366"/>
                    <a:gd name="T14" fmla="*/ 1867 w 1883"/>
                    <a:gd name="T15" fmla="*/ 87 h 366"/>
                    <a:gd name="T16" fmla="*/ 1870 w 1883"/>
                    <a:gd name="T17" fmla="*/ 136 h 366"/>
                    <a:gd name="T18" fmla="*/ 1870 w 1883"/>
                    <a:gd name="T19" fmla="*/ 181 h 366"/>
                    <a:gd name="T20" fmla="*/ 1870 w 1883"/>
                    <a:gd name="T21" fmla="*/ 230 h 366"/>
                    <a:gd name="T22" fmla="*/ 1867 w 1883"/>
                    <a:gd name="T23" fmla="*/ 275 h 366"/>
                    <a:gd name="T24" fmla="*/ 1861 w 1883"/>
                    <a:gd name="T25" fmla="*/ 320 h 366"/>
                    <a:gd name="T26" fmla="*/ 1854 w 1883"/>
                    <a:gd name="T27" fmla="*/ 366 h 366"/>
                    <a:gd name="T28" fmla="*/ 1864 w 1883"/>
                    <a:gd name="T29" fmla="*/ 362 h 366"/>
                    <a:gd name="T30" fmla="*/ 1874 w 1883"/>
                    <a:gd name="T31" fmla="*/ 317 h 366"/>
                    <a:gd name="T32" fmla="*/ 1877 w 1883"/>
                    <a:gd name="T33" fmla="*/ 275 h 366"/>
                    <a:gd name="T34" fmla="*/ 1880 w 1883"/>
                    <a:gd name="T35" fmla="*/ 227 h 366"/>
                    <a:gd name="T36" fmla="*/ 1883 w 1883"/>
                    <a:gd name="T37" fmla="*/ 181 h 366"/>
                    <a:gd name="T38" fmla="*/ 20 w 1883"/>
                    <a:gd name="T39" fmla="*/ 0 h 366"/>
                    <a:gd name="T40" fmla="*/ 10 w 1883"/>
                    <a:gd name="T41" fmla="*/ 45 h 366"/>
                    <a:gd name="T42" fmla="*/ 7 w 1883"/>
                    <a:gd name="T43" fmla="*/ 91 h 366"/>
                    <a:gd name="T44" fmla="*/ 3 w 1883"/>
                    <a:gd name="T45" fmla="*/ 136 h 366"/>
                    <a:gd name="T46" fmla="*/ 0 w 1883"/>
                    <a:gd name="T47" fmla="*/ 181 h 366"/>
                    <a:gd name="T48" fmla="*/ 3 w 1883"/>
                    <a:gd name="T49" fmla="*/ 227 h 366"/>
                    <a:gd name="T50" fmla="*/ 7 w 1883"/>
                    <a:gd name="T51" fmla="*/ 275 h 366"/>
                    <a:gd name="T52" fmla="*/ 10 w 1883"/>
                    <a:gd name="T53" fmla="*/ 317 h 366"/>
                    <a:gd name="T54" fmla="*/ 20 w 1883"/>
                    <a:gd name="T55" fmla="*/ 362 h 366"/>
                    <a:gd name="T56" fmla="*/ 29 w 1883"/>
                    <a:gd name="T57" fmla="*/ 366 h 366"/>
                    <a:gd name="T58" fmla="*/ 23 w 1883"/>
                    <a:gd name="T59" fmla="*/ 320 h 366"/>
                    <a:gd name="T60" fmla="*/ 16 w 1883"/>
                    <a:gd name="T61" fmla="*/ 275 h 366"/>
                    <a:gd name="T62" fmla="*/ 13 w 1883"/>
                    <a:gd name="T63" fmla="*/ 230 h 366"/>
                    <a:gd name="T64" fmla="*/ 13 w 1883"/>
                    <a:gd name="T65" fmla="*/ 181 h 366"/>
                    <a:gd name="T66" fmla="*/ 13 w 1883"/>
                    <a:gd name="T67" fmla="*/ 136 h 366"/>
                    <a:gd name="T68" fmla="*/ 16 w 1883"/>
                    <a:gd name="T69" fmla="*/ 87 h 366"/>
                    <a:gd name="T70" fmla="*/ 23 w 1883"/>
                    <a:gd name="T71" fmla="*/ 42 h 366"/>
                    <a:gd name="T72" fmla="*/ 29 w 1883"/>
                    <a:gd name="T73" fmla="*/ 0 h 366"/>
                    <a:gd name="T74" fmla="*/ 20 w 1883"/>
                    <a:gd name="T75" fmla="*/ 0 h 36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83" h="366">
                      <a:moveTo>
                        <a:pt x="1883" y="181"/>
                      </a:moveTo>
                      <a:lnTo>
                        <a:pt x="1880" y="136"/>
                      </a:lnTo>
                      <a:lnTo>
                        <a:pt x="1877" y="91"/>
                      </a:lnTo>
                      <a:lnTo>
                        <a:pt x="1874" y="45"/>
                      </a:lnTo>
                      <a:lnTo>
                        <a:pt x="1864" y="0"/>
                      </a:lnTo>
                      <a:lnTo>
                        <a:pt x="1854" y="0"/>
                      </a:lnTo>
                      <a:lnTo>
                        <a:pt x="1861" y="42"/>
                      </a:lnTo>
                      <a:lnTo>
                        <a:pt x="1867" y="87"/>
                      </a:lnTo>
                      <a:lnTo>
                        <a:pt x="1870" y="136"/>
                      </a:lnTo>
                      <a:lnTo>
                        <a:pt x="1870" y="181"/>
                      </a:lnTo>
                      <a:lnTo>
                        <a:pt x="1870" y="230"/>
                      </a:lnTo>
                      <a:lnTo>
                        <a:pt x="1867" y="275"/>
                      </a:lnTo>
                      <a:lnTo>
                        <a:pt x="1861" y="320"/>
                      </a:lnTo>
                      <a:lnTo>
                        <a:pt x="1854" y="366"/>
                      </a:lnTo>
                      <a:lnTo>
                        <a:pt x="1864" y="362"/>
                      </a:lnTo>
                      <a:lnTo>
                        <a:pt x="1874" y="317"/>
                      </a:lnTo>
                      <a:lnTo>
                        <a:pt x="1877" y="275"/>
                      </a:lnTo>
                      <a:lnTo>
                        <a:pt x="1880" y="227"/>
                      </a:lnTo>
                      <a:lnTo>
                        <a:pt x="1883" y="181"/>
                      </a:lnTo>
                      <a:close/>
                      <a:moveTo>
                        <a:pt x="20" y="0"/>
                      </a:moveTo>
                      <a:lnTo>
                        <a:pt x="10" y="45"/>
                      </a:lnTo>
                      <a:lnTo>
                        <a:pt x="7" y="91"/>
                      </a:lnTo>
                      <a:lnTo>
                        <a:pt x="3" y="136"/>
                      </a:lnTo>
                      <a:lnTo>
                        <a:pt x="0" y="181"/>
                      </a:lnTo>
                      <a:lnTo>
                        <a:pt x="3" y="227"/>
                      </a:lnTo>
                      <a:lnTo>
                        <a:pt x="7" y="275"/>
                      </a:lnTo>
                      <a:lnTo>
                        <a:pt x="10" y="317"/>
                      </a:lnTo>
                      <a:lnTo>
                        <a:pt x="20" y="362"/>
                      </a:lnTo>
                      <a:lnTo>
                        <a:pt x="29" y="366"/>
                      </a:lnTo>
                      <a:lnTo>
                        <a:pt x="23" y="320"/>
                      </a:lnTo>
                      <a:lnTo>
                        <a:pt x="16" y="275"/>
                      </a:lnTo>
                      <a:lnTo>
                        <a:pt x="13" y="230"/>
                      </a:lnTo>
                      <a:lnTo>
                        <a:pt x="13" y="181"/>
                      </a:lnTo>
                      <a:lnTo>
                        <a:pt x="13" y="136"/>
                      </a:lnTo>
                      <a:lnTo>
                        <a:pt x="16" y="87"/>
                      </a:lnTo>
                      <a:lnTo>
                        <a:pt x="23" y="42"/>
                      </a:lnTo>
                      <a:lnTo>
                        <a:pt x="29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083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4" name="Freeform 386"/>
                <p:cNvSpPr>
                  <a:spLocks noEditPoints="1"/>
                </p:cNvSpPr>
                <p:nvPr/>
              </p:nvSpPr>
              <p:spPr bwMode="auto">
                <a:xfrm>
                  <a:off x="2091" y="2573"/>
                  <a:ext cx="1870" cy="369"/>
                </a:xfrm>
                <a:custGeom>
                  <a:avLst/>
                  <a:gdLst>
                    <a:gd name="T0" fmla="*/ 1870 w 1870"/>
                    <a:gd name="T1" fmla="*/ 184 h 369"/>
                    <a:gd name="T2" fmla="*/ 1870 w 1870"/>
                    <a:gd name="T3" fmla="*/ 139 h 369"/>
                    <a:gd name="T4" fmla="*/ 1867 w 1870"/>
                    <a:gd name="T5" fmla="*/ 94 h 369"/>
                    <a:gd name="T6" fmla="*/ 1860 w 1870"/>
                    <a:gd name="T7" fmla="*/ 48 h 369"/>
                    <a:gd name="T8" fmla="*/ 1854 w 1870"/>
                    <a:gd name="T9" fmla="*/ 3 h 369"/>
                    <a:gd name="T10" fmla="*/ 1841 w 1870"/>
                    <a:gd name="T11" fmla="*/ 0 h 369"/>
                    <a:gd name="T12" fmla="*/ 1847 w 1870"/>
                    <a:gd name="T13" fmla="*/ 45 h 369"/>
                    <a:gd name="T14" fmla="*/ 1854 w 1870"/>
                    <a:gd name="T15" fmla="*/ 90 h 369"/>
                    <a:gd name="T16" fmla="*/ 1857 w 1870"/>
                    <a:gd name="T17" fmla="*/ 139 h 369"/>
                    <a:gd name="T18" fmla="*/ 1857 w 1870"/>
                    <a:gd name="T19" fmla="*/ 184 h 369"/>
                    <a:gd name="T20" fmla="*/ 1857 w 1870"/>
                    <a:gd name="T21" fmla="*/ 233 h 369"/>
                    <a:gd name="T22" fmla="*/ 1854 w 1870"/>
                    <a:gd name="T23" fmla="*/ 278 h 369"/>
                    <a:gd name="T24" fmla="*/ 1847 w 1870"/>
                    <a:gd name="T25" fmla="*/ 323 h 369"/>
                    <a:gd name="T26" fmla="*/ 1841 w 1870"/>
                    <a:gd name="T27" fmla="*/ 369 h 369"/>
                    <a:gd name="T28" fmla="*/ 1854 w 1870"/>
                    <a:gd name="T29" fmla="*/ 365 h 369"/>
                    <a:gd name="T30" fmla="*/ 1860 w 1870"/>
                    <a:gd name="T31" fmla="*/ 323 h 369"/>
                    <a:gd name="T32" fmla="*/ 1867 w 1870"/>
                    <a:gd name="T33" fmla="*/ 278 h 369"/>
                    <a:gd name="T34" fmla="*/ 1870 w 1870"/>
                    <a:gd name="T35" fmla="*/ 230 h 369"/>
                    <a:gd name="T36" fmla="*/ 1870 w 1870"/>
                    <a:gd name="T37" fmla="*/ 184 h 369"/>
                    <a:gd name="T38" fmla="*/ 19 w 1870"/>
                    <a:gd name="T39" fmla="*/ 3 h 369"/>
                    <a:gd name="T40" fmla="*/ 9 w 1870"/>
                    <a:gd name="T41" fmla="*/ 48 h 369"/>
                    <a:gd name="T42" fmla="*/ 3 w 1870"/>
                    <a:gd name="T43" fmla="*/ 94 h 369"/>
                    <a:gd name="T44" fmla="*/ 0 w 1870"/>
                    <a:gd name="T45" fmla="*/ 139 h 369"/>
                    <a:gd name="T46" fmla="*/ 0 w 1870"/>
                    <a:gd name="T47" fmla="*/ 184 h 369"/>
                    <a:gd name="T48" fmla="*/ 0 w 1870"/>
                    <a:gd name="T49" fmla="*/ 230 h 369"/>
                    <a:gd name="T50" fmla="*/ 3 w 1870"/>
                    <a:gd name="T51" fmla="*/ 278 h 369"/>
                    <a:gd name="T52" fmla="*/ 9 w 1870"/>
                    <a:gd name="T53" fmla="*/ 323 h 369"/>
                    <a:gd name="T54" fmla="*/ 19 w 1870"/>
                    <a:gd name="T55" fmla="*/ 365 h 369"/>
                    <a:gd name="T56" fmla="*/ 29 w 1870"/>
                    <a:gd name="T57" fmla="*/ 369 h 369"/>
                    <a:gd name="T58" fmla="*/ 22 w 1870"/>
                    <a:gd name="T59" fmla="*/ 323 h 369"/>
                    <a:gd name="T60" fmla="*/ 16 w 1870"/>
                    <a:gd name="T61" fmla="*/ 278 h 369"/>
                    <a:gd name="T62" fmla="*/ 13 w 1870"/>
                    <a:gd name="T63" fmla="*/ 233 h 369"/>
                    <a:gd name="T64" fmla="*/ 13 w 1870"/>
                    <a:gd name="T65" fmla="*/ 184 h 369"/>
                    <a:gd name="T66" fmla="*/ 13 w 1870"/>
                    <a:gd name="T67" fmla="*/ 139 h 369"/>
                    <a:gd name="T68" fmla="*/ 16 w 1870"/>
                    <a:gd name="T69" fmla="*/ 90 h 369"/>
                    <a:gd name="T70" fmla="*/ 22 w 1870"/>
                    <a:gd name="T71" fmla="*/ 45 h 369"/>
                    <a:gd name="T72" fmla="*/ 29 w 1870"/>
                    <a:gd name="T73" fmla="*/ 0 h 369"/>
                    <a:gd name="T74" fmla="*/ 19 w 1870"/>
                    <a:gd name="T75" fmla="*/ 3 h 36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70" h="369">
                      <a:moveTo>
                        <a:pt x="1870" y="184"/>
                      </a:moveTo>
                      <a:lnTo>
                        <a:pt x="1870" y="139"/>
                      </a:lnTo>
                      <a:lnTo>
                        <a:pt x="1867" y="94"/>
                      </a:lnTo>
                      <a:lnTo>
                        <a:pt x="1860" y="48"/>
                      </a:lnTo>
                      <a:lnTo>
                        <a:pt x="1854" y="3"/>
                      </a:lnTo>
                      <a:lnTo>
                        <a:pt x="1841" y="0"/>
                      </a:lnTo>
                      <a:lnTo>
                        <a:pt x="1847" y="45"/>
                      </a:lnTo>
                      <a:lnTo>
                        <a:pt x="1854" y="90"/>
                      </a:lnTo>
                      <a:lnTo>
                        <a:pt x="1857" y="139"/>
                      </a:lnTo>
                      <a:lnTo>
                        <a:pt x="1857" y="184"/>
                      </a:lnTo>
                      <a:lnTo>
                        <a:pt x="1857" y="233"/>
                      </a:lnTo>
                      <a:lnTo>
                        <a:pt x="1854" y="278"/>
                      </a:lnTo>
                      <a:lnTo>
                        <a:pt x="1847" y="323"/>
                      </a:lnTo>
                      <a:lnTo>
                        <a:pt x="1841" y="369"/>
                      </a:lnTo>
                      <a:lnTo>
                        <a:pt x="1854" y="365"/>
                      </a:lnTo>
                      <a:lnTo>
                        <a:pt x="1860" y="323"/>
                      </a:lnTo>
                      <a:lnTo>
                        <a:pt x="1867" y="278"/>
                      </a:lnTo>
                      <a:lnTo>
                        <a:pt x="1870" y="230"/>
                      </a:lnTo>
                      <a:lnTo>
                        <a:pt x="1870" y="184"/>
                      </a:lnTo>
                      <a:close/>
                      <a:moveTo>
                        <a:pt x="19" y="3"/>
                      </a:moveTo>
                      <a:lnTo>
                        <a:pt x="9" y="48"/>
                      </a:lnTo>
                      <a:lnTo>
                        <a:pt x="3" y="94"/>
                      </a:lnTo>
                      <a:lnTo>
                        <a:pt x="0" y="139"/>
                      </a:lnTo>
                      <a:lnTo>
                        <a:pt x="0" y="184"/>
                      </a:lnTo>
                      <a:lnTo>
                        <a:pt x="0" y="230"/>
                      </a:lnTo>
                      <a:lnTo>
                        <a:pt x="3" y="278"/>
                      </a:lnTo>
                      <a:lnTo>
                        <a:pt x="9" y="323"/>
                      </a:lnTo>
                      <a:lnTo>
                        <a:pt x="19" y="365"/>
                      </a:lnTo>
                      <a:lnTo>
                        <a:pt x="29" y="369"/>
                      </a:lnTo>
                      <a:lnTo>
                        <a:pt x="22" y="323"/>
                      </a:lnTo>
                      <a:lnTo>
                        <a:pt x="16" y="278"/>
                      </a:lnTo>
                      <a:lnTo>
                        <a:pt x="13" y="233"/>
                      </a:lnTo>
                      <a:lnTo>
                        <a:pt x="13" y="184"/>
                      </a:lnTo>
                      <a:lnTo>
                        <a:pt x="13" y="139"/>
                      </a:lnTo>
                      <a:lnTo>
                        <a:pt x="16" y="90"/>
                      </a:lnTo>
                      <a:lnTo>
                        <a:pt x="22" y="45"/>
                      </a:lnTo>
                      <a:lnTo>
                        <a:pt x="29" y="0"/>
                      </a:lnTo>
                      <a:lnTo>
                        <a:pt x="19" y="3"/>
                      </a:lnTo>
                      <a:close/>
                    </a:path>
                  </a:pathLst>
                </a:custGeom>
                <a:solidFill>
                  <a:srgbClr val="F082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5" name="Freeform 387"/>
                <p:cNvSpPr>
                  <a:spLocks noEditPoints="1"/>
                </p:cNvSpPr>
                <p:nvPr/>
              </p:nvSpPr>
              <p:spPr bwMode="auto">
                <a:xfrm>
                  <a:off x="2097" y="2573"/>
                  <a:ext cx="1857" cy="369"/>
                </a:xfrm>
                <a:custGeom>
                  <a:avLst/>
                  <a:gdLst>
                    <a:gd name="T0" fmla="*/ 1857 w 1857"/>
                    <a:gd name="T1" fmla="*/ 184 h 369"/>
                    <a:gd name="T2" fmla="*/ 1857 w 1857"/>
                    <a:gd name="T3" fmla="*/ 139 h 369"/>
                    <a:gd name="T4" fmla="*/ 1854 w 1857"/>
                    <a:gd name="T5" fmla="*/ 90 h 369"/>
                    <a:gd name="T6" fmla="*/ 1848 w 1857"/>
                    <a:gd name="T7" fmla="*/ 45 h 369"/>
                    <a:gd name="T8" fmla="*/ 1841 w 1857"/>
                    <a:gd name="T9" fmla="*/ 3 h 369"/>
                    <a:gd name="T10" fmla="*/ 1835 w 1857"/>
                    <a:gd name="T11" fmla="*/ 0 h 369"/>
                    <a:gd name="T12" fmla="*/ 1828 w 1857"/>
                    <a:gd name="T13" fmla="*/ 0 h 369"/>
                    <a:gd name="T14" fmla="*/ 1835 w 1857"/>
                    <a:gd name="T15" fmla="*/ 45 h 369"/>
                    <a:gd name="T16" fmla="*/ 1841 w 1857"/>
                    <a:gd name="T17" fmla="*/ 90 h 369"/>
                    <a:gd name="T18" fmla="*/ 1844 w 1857"/>
                    <a:gd name="T19" fmla="*/ 139 h 369"/>
                    <a:gd name="T20" fmla="*/ 1848 w 1857"/>
                    <a:gd name="T21" fmla="*/ 184 h 369"/>
                    <a:gd name="T22" fmla="*/ 1844 w 1857"/>
                    <a:gd name="T23" fmla="*/ 233 h 369"/>
                    <a:gd name="T24" fmla="*/ 1841 w 1857"/>
                    <a:gd name="T25" fmla="*/ 278 h 369"/>
                    <a:gd name="T26" fmla="*/ 1835 w 1857"/>
                    <a:gd name="T27" fmla="*/ 323 h 369"/>
                    <a:gd name="T28" fmla="*/ 1828 w 1857"/>
                    <a:gd name="T29" fmla="*/ 369 h 369"/>
                    <a:gd name="T30" fmla="*/ 1835 w 1857"/>
                    <a:gd name="T31" fmla="*/ 369 h 369"/>
                    <a:gd name="T32" fmla="*/ 1841 w 1857"/>
                    <a:gd name="T33" fmla="*/ 369 h 369"/>
                    <a:gd name="T34" fmla="*/ 1848 w 1857"/>
                    <a:gd name="T35" fmla="*/ 323 h 369"/>
                    <a:gd name="T36" fmla="*/ 1854 w 1857"/>
                    <a:gd name="T37" fmla="*/ 278 h 369"/>
                    <a:gd name="T38" fmla="*/ 1857 w 1857"/>
                    <a:gd name="T39" fmla="*/ 233 h 369"/>
                    <a:gd name="T40" fmla="*/ 1857 w 1857"/>
                    <a:gd name="T41" fmla="*/ 184 h 369"/>
                    <a:gd name="T42" fmla="*/ 16 w 1857"/>
                    <a:gd name="T43" fmla="*/ 3 h 369"/>
                    <a:gd name="T44" fmla="*/ 10 w 1857"/>
                    <a:gd name="T45" fmla="*/ 45 h 369"/>
                    <a:gd name="T46" fmla="*/ 3 w 1857"/>
                    <a:gd name="T47" fmla="*/ 90 h 369"/>
                    <a:gd name="T48" fmla="*/ 0 w 1857"/>
                    <a:gd name="T49" fmla="*/ 139 h 369"/>
                    <a:gd name="T50" fmla="*/ 0 w 1857"/>
                    <a:gd name="T51" fmla="*/ 184 h 369"/>
                    <a:gd name="T52" fmla="*/ 0 w 1857"/>
                    <a:gd name="T53" fmla="*/ 233 h 369"/>
                    <a:gd name="T54" fmla="*/ 3 w 1857"/>
                    <a:gd name="T55" fmla="*/ 278 h 369"/>
                    <a:gd name="T56" fmla="*/ 10 w 1857"/>
                    <a:gd name="T57" fmla="*/ 323 h 369"/>
                    <a:gd name="T58" fmla="*/ 16 w 1857"/>
                    <a:gd name="T59" fmla="*/ 369 h 369"/>
                    <a:gd name="T60" fmla="*/ 23 w 1857"/>
                    <a:gd name="T61" fmla="*/ 369 h 369"/>
                    <a:gd name="T62" fmla="*/ 29 w 1857"/>
                    <a:gd name="T63" fmla="*/ 369 h 369"/>
                    <a:gd name="T64" fmla="*/ 23 w 1857"/>
                    <a:gd name="T65" fmla="*/ 323 h 369"/>
                    <a:gd name="T66" fmla="*/ 16 w 1857"/>
                    <a:gd name="T67" fmla="*/ 278 h 369"/>
                    <a:gd name="T68" fmla="*/ 13 w 1857"/>
                    <a:gd name="T69" fmla="*/ 233 h 369"/>
                    <a:gd name="T70" fmla="*/ 10 w 1857"/>
                    <a:gd name="T71" fmla="*/ 184 h 369"/>
                    <a:gd name="T72" fmla="*/ 13 w 1857"/>
                    <a:gd name="T73" fmla="*/ 139 h 369"/>
                    <a:gd name="T74" fmla="*/ 16 w 1857"/>
                    <a:gd name="T75" fmla="*/ 90 h 369"/>
                    <a:gd name="T76" fmla="*/ 23 w 1857"/>
                    <a:gd name="T77" fmla="*/ 45 h 369"/>
                    <a:gd name="T78" fmla="*/ 29 w 1857"/>
                    <a:gd name="T79" fmla="*/ 0 h 369"/>
                    <a:gd name="T80" fmla="*/ 23 w 1857"/>
                    <a:gd name="T81" fmla="*/ 0 h 369"/>
                    <a:gd name="T82" fmla="*/ 16 w 1857"/>
                    <a:gd name="T83" fmla="*/ 3 h 36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857" h="369">
                      <a:moveTo>
                        <a:pt x="1857" y="184"/>
                      </a:moveTo>
                      <a:lnTo>
                        <a:pt x="1857" y="139"/>
                      </a:lnTo>
                      <a:lnTo>
                        <a:pt x="1854" y="90"/>
                      </a:lnTo>
                      <a:lnTo>
                        <a:pt x="1848" y="45"/>
                      </a:lnTo>
                      <a:lnTo>
                        <a:pt x="1841" y="3"/>
                      </a:lnTo>
                      <a:lnTo>
                        <a:pt x="1835" y="0"/>
                      </a:lnTo>
                      <a:lnTo>
                        <a:pt x="1828" y="0"/>
                      </a:lnTo>
                      <a:lnTo>
                        <a:pt x="1835" y="45"/>
                      </a:lnTo>
                      <a:lnTo>
                        <a:pt x="1841" y="90"/>
                      </a:lnTo>
                      <a:lnTo>
                        <a:pt x="1844" y="139"/>
                      </a:lnTo>
                      <a:lnTo>
                        <a:pt x="1848" y="184"/>
                      </a:lnTo>
                      <a:lnTo>
                        <a:pt x="1844" y="233"/>
                      </a:lnTo>
                      <a:lnTo>
                        <a:pt x="1841" y="278"/>
                      </a:lnTo>
                      <a:lnTo>
                        <a:pt x="1835" y="323"/>
                      </a:lnTo>
                      <a:lnTo>
                        <a:pt x="1828" y="369"/>
                      </a:lnTo>
                      <a:lnTo>
                        <a:pt x="1835" y="369"/>
                      </a:lnTo>
                      <a:lnTo>
                        <a:pt x="1841" y="369"/>
                      </a:lnTo>
                      <a:lnTo>
                        <a:pt x="1848" y="323"/>
                      </a:lnTo>
                      <a:lnTo>
                        <a:pt x="1854" y="278"/>
                      </a:lnTo>
                      <a:lnTo>
                        <a:pt x="1857" y="233"/>
                      </a:lnTo>
                      <a:lnTo>
                        <a:pt x="1857" y="184"/>
                      </a:lnTo>
                      <a:close/>
                      <a:moveTo>
                        <a:pt x="16" y="3"/>
                      </a:moveTo>
                      <a:lnTo>
                        <a:pt x="10" y="45"/>
                      </a:lnTo>
                      <a:lnTo>
                        <a:pt x="3" y="90"/>
                      </a:lnTo>
                      <a:lnTo>
                        <a:pt x="0" y="139"/>
                      </a:lnTo>
                      <a:lnTo>
                        <a:pt x="0" y="184"/>
                      </a:lnTo>
                      <a:lnTo>
                        <a:pt x="0" y="233"/>
                      </a:lnTo>
                      <a:lnTo>
                        <a:pt x="3" y="278"/>
                      </a:lnTo>
                      <a:lnTo>
                        <a:pt x="10" y="323"/>
                      </a:lnTo>
                      <a:lnTo>
                        <a:pt x="16" y="369"/>
                      </a:lnTo>
                      <a:lnTo>
                        <a:pt x="23" y="369"/>
                      </a:lnTo>
                      <a:lnTo>
                        <a:pt x="29" y="369"/>
                      </a:lnTo>
                      <a:lnTo>
                        <a:pt x="23" y="323"/>
                      </a:lnTo>
                      <a:lnTo>
                        <a:pt x="16" y="278"/>
                      </a:lnTo>
                      <a:lnTo>
                        <a:pt x="13" y="233"/>
                      </a:lnTo>
                      <a:lnTo>
                        <a:pt x="10" y="184"/>
                      </a:lnTo>
                      <a:lnTo>
                        <a:pt x="13" y="139"/>
                      </a:lnTo>
                      <a:lnTo>
                        <a:pt x="16" y="90"/>
                      </a:lnTo>
                      <a:lnTo>
                        <a:pt x="23" y="45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EF81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6" name="Freeform 388"/>
                <p:cNvSpPr>
                  <a:spLocks noEditPoints="1"/>
                </p:cNvSpPr>
                <p:nvPr/>
              </p:nvSpPr>
              <p:spPr bwMode="auto">
                <a:xfrm>
                  <a:off x="2104" y="2573"/>
                  <a:ext cx="1844" cy="369"/>
                </a:xfrm>
                <a:custGeom>
                  <a:avLst/>
                  <a:gdLst>
                    <a:gd name="T0" fmla="*/ 1844 w 1844"/>
                    <a:gd name="T1" fmla="*/ 184 h 369"/>
                    <a:gd name="T2" fmla="*/ 1844 w 1844"/>
                    <a:gd name="T3" fmla="*/ 139 h 369"/>
                    <a:gd name="T4" fmla="*/ 1841 w 1844"/>
                    <a:gd name="T5" fmla="*/ 90 h 369"/>
                    <a:gd name="T6" fmla="*/ 1834 w 1844"/>
                    <a:gd name="T7" fmla="*/ 45 h 369"/>
                    <a:gd name="T8" fmla="*/ 1828 w 1844"/>
                    <a:gd name="T9" fmla="*/ 0 h 369"/>
                    <a:gd name="T10" fmla="*/ 1815 w 1844"/>
                    <a:gd name="T11" fmla="*/ 0 h 369"/>
                    <a:gd name="T12" fmla="*/ 1821 w 1844"/>
                    <a:gd name="T13" fmla="*/ 45 h 369"/>
                    <a:gd name="T14" fmla="*/ 1828 w 1844"/>
                    <a:gd name="T15" fmla="*/ 90 h 369"/>
                    <a:gd name="T16" fmla="*/ 1831 w 1844"/>
                    <a:gd name="T17" fmla="*/ 136 h 369"/>
                    <a:gd name="T18" fmla="*/ 1834 w 1844"/>
                    <a:gd name="T19" fmla="*/ 184 h 369"/>
                    <a:gd name="T20" fmla="*/ 1831 w 1844"/>
                    <a:gd name="T21" fmla="*/ 233 h 369"/>
                    <a:gd name="T22" fmla="*/ 1828 w 1844"/>
                    <a:gd name="T23" fmla="*/ 278 h 369"/>
                    <a:gd name="T24" fmla="*/ 1821 w 1844"/>
                    <a:gd name="T25" fmla="*/ 323 h 369"/>
                    <a:gd name="T26" fmla="*/ 1815 w 1844"/>
                    <a:gd name="T27" fmla="*/ 369 h 369"/>
                    <a:gd name="T28" fmla="*/ 1828 w 1844"/>
                    <a:gd name="T29" fmla="*/ 369 h 369"/>
                    <a:gd name="T30" fmla="*/ 1834 w 1844"/>
                    <a:gd name="T31" fmla="*/ 323 h 369"/>
                    <a:gd name="T32" fmla="*/ 1841 w 1844"/>
                    <a:gd name="T33" fmla="*/ 278 h 369"/>
                    <a:gd name="T34" fmla="*/ 1844 w 1844"/>
                    <a:gd name="T35" fmla="*/ 233 h 369"/>
                    <a:gd name="T36" fmla="*/ 1844 w 1844"/>
                    <a:gd name="T37" fmla="*/ 184 h 369"/>
                    <a:gd name="T38" fmla="*/ 16 w 1844"/>
                    <a:gd name="T39" fmla="*/ 0 h 369"/>
                    <a:gd name="T40" fmla="*/ 9 w 1844"/>
                    <a:gd name="T41" fmla="*/ 45 h 369"/>
                    <a:gd name="T42" fmla="*/ 3 w 1844"/>
                    <a:gd name="T43" fmla="*/ 90 h 369"/>
                    <a:gd name="T44" fmla="*/ 0 w 1844"/>
                    <a:gd name="T45" fmla="*/ 139 h 369"/>
                    <a:gd name="T46" fmla="*/ 0 w 1844"/>
                    <a:gd name="T47" fmla="*/ 184 h 369"/>
                    <a:gd name="T48" fmla="*/ 0 w 1844"/>
                    <a:gd name="T49" fmla="*/ 233 h 369"/>
                    <a:gd name="T50" fmla="*/ 3 w 1844"/>
                    <a:gd name="T51" fmla="*/ 278 h 369"/>
                    <a:gd name="T52" fmla="*/ 9 w 1844"/>
                    <a:gd name="T53" fmla="*/ 323 h 369"/>
                    <a:gd name="T54" fmla="*/ 16 w 1844"/>
                    <a:gd name="T55" fmla="*/ 369 h 369"/>
                    <a:gd name="T56" fmla="*/ 29 w 1844"/>
                    <a:gd name="T57" fmla="*/ 369 h 369"/>
                    <a:gd name="T58" fmla="*/ 22 w 1844"/>
                    <a:gd name="T59" fmla="*/ 323 h 369"/>
                    <a:gd name="T60" fmla="*/ 16 w 1844"/>
                    <a:gd name="T61" fmla="*/ 278 h 369"/>
                    <a:gd name="T62" fmla="*/ 13 w 1844"/>
                    <a:gd name="T63" fmla="*/ 233 h 369"/>
                    <a:gd name="T64" fmla="*/ 9 w 1844"/>
                    <a:gd name="T65" fmla="*/ 184 h 369"/>
                    <a:gd name="T66" fmla="*/ 13 w 1844"/>
                    <a:gd name="T67" fmla="*/ 136 h 369"/>
                    <a:gd name="T68" fmla="*/ 16 w 1844"/>
                    <a:gd name="T69" fmla="*/ 90 h 369"/>
                    <a:gd name="T70" fmla="*/ 22 w 1844"/>
                    <a:gd name="T71" fmla="*/ 45 h 369"/>
                    <a:gd name="T72" fmla="*/ 29 w 1844"/>
                    <a:gd name="T73" fmla="*/ 0 h 369"/>
                    <a:gd name="T74" fmla="*/ 16 w 1844"/>
                    <a:gd name="T75" fmla="*/ 0 h 36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44" h="369">
                      <a:moveTo>
                        <a:pt x="1844" y="184"/>
                      </a:moveTo>
                      <a:lnTo>
                        <a:pt x="1844" y="139"/>
                      </a:lnTo>
                      <a:lnTo>
                        <a:pt x="1841" y="90"/>
                      </a:lnTo>
                      <a:lnTo>
                        <a:pt x="1834" y="45"/>
                      </a:lnTo>
                      <a:lnTo>
                        <a:pt x="1828" y="0"/>
                      </a:lnTo>
                      <a:lnTo>
                        <a:pt x="1815" y="0"/>
                      </a:lnTo>
                      <a:lnTo>
                        <a:pt x="1821" y="45"/>
                      </a:lnTo>
                      <a:lnTo>
                        <a:pt x="1828" y="90"/>
                      </a:lnTo>
                      <a:lnTo>
                        <a:pt x="1831" y="136"/>
                      </a:lnTo>
                      <a:lnTo>
                        <a:pt x="1834" y="184"/>
                      </a:lnTo>
                      <a:lnTo>
                        <a:pt x="1831" y="233"/>
                      </a:lnTo>
                      <a:lnTo>
                        <a:pt x="1828" y="278"/>
                      </a:lnTo>
                      <a:lnTo>
                        <a:pt x="1821" y="323"/>
                      </a:lnTo>
                      <a:lnTo>
                        <a:pt x="1815" y="369"/>
                      </a:lnTo>
                      <a:lnTo>
                        <a:pt x="1828" y="369"/>
                      </a:lnTo>
                      <a:lnTo>
                        <a:pt x="1834" y="323"/>
                      </a:lnTo>
                      <a:lnTo>
                        <a:pt x="1841" y="278"/>
                      </a:lnTo>
                      <a:lnTo>
                        <a:pt x="1844" y="233"/>
                      </a:lnTo>
                      <a:lnTo>
                        <a:pt x="1844" y="184"/>
                      </a:lnTo>
                      <a:close/>
                      <a:moveTo>
                        <a:pt x="16" y="0"/>
                      </a:moveTo>
                      <a:lnTo>
                        <a:pt x="9" y="45"/>
                      </a:lnTo>
                      <a:lnTo>
                        <a:pt x="3" y="90"/>
                      </a:lnTo>
                      <a:lnTo>
                        <a:pt x="0" y="139"/>
                      </a:lnTo>
                      <a:lnTo>
                        <a:pt x="0" y="184"/>
                      </a:lnTo>
                      <a:lnTo>
                        <a:pt x="0" y="233"/>
                      </a:lnTo>
                      <a:lnTo>
                        <a:pt x="3" y="278"/>
                      </a:lnTo>
                      <a:lnTo>
                        <a:pt x="9" y="323"/>
                      </a:lnTo>
                      <a:lnTo>
                        <a:pt x="16" y="369"/>
                      </a:lnTo>
                      <a:lnTo>
                        <a:pt x="29" y="369"/>
                      </a:lnTo>
                      <a:lnTo>
                        <a:pt x="22" y="323"/>
                      </a:lnTo>
                      <a:lnTo>
                        <a:pt x="16" y="278"/>
                      </a:lnTo>
                      <a:lnTo>
                        <a:pt x="13" y="233"/>
                      </a:lnTo>
                      <a:lnTo>
                        <a:pt x="9" y="184"/>
                      </a:lnTo>
                      <a:lnTo>
                        <a:pt x="13" y="136"/>
                      </a:lnTo>
                      <a:lnTo>
                        <a:pt x="16" y="90"/>
                      </a:lnTo>
                      <a:lnTo>
                        <a:pt x="22" y="45"/>
                      </a:lnTo>
                      <a:lnTo>
                        <a:pt x="29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EF81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7" name="Freeform 389"/>
                <p:cNvSpPr>
                  <a:spLocks noEditPoints="1"/>
                </p:cNvSpPr>
                <p:nvPr/>
              </p:nvSpPr>
              <p:spPr bwMode="auto">
                <a:xfrm>
                  <a:off x="2107" y="2573"/>
                  <a:ext cx="1838" cy="372"/>
                </a:xfrm>
                <a:custGeom>
                  <a:avLst/>
                  <a:gdLst>
                    <a:gd name="T0" fmla="*/ 1838 w 1838"/>
                    <a:gd name="T1" fmla="*/ 184 h 372"/>
                    <a:gd name="T2" fmla="*/ 1834 w 1838"/>
                    <a:gd name="T3" fmla="*/ 139 h 372"/>
                    <a:gd name="T4" fmla="*/ 1831 w 1838"/>
                    <a:gd name="T5" fmla="*/ 90 h 372"/>
                    <a:gd name="T6" fmla="*/ 1825 w 1838"/>
                    <a:gd name="T7" fmla="*/ 45 h 372"/>
                    <a:gd name="T8" fmla="*/ 1818 w 1838"/>
                    <a:gd name="T9" fmla="*/ 0 h 372"/>
                    <a:gd name="T10" fmla="*/ 1805 w 1838"/>
                    <a:gd name="T11" fmla="*/ 0 h 372"/>
                    <a:gd name="T12" fmla="*/ 1815 w 1838"/>
                    <a:gd name="T13" fmla="*/ 45 h 372"/>
                    <a:gd name="T14" fmla="*/ 1818 w 1838"/>
                    <a:gd name="T15" fmla="*/ 90 h 372"/>
                    <a:gd name="T16" fmla="*/ 1825 w 1838"/>
                    <a:gd name="T17" fmla="*/ 136 h 372"/>
                    <a:gd name="T18" fmla="*/ 1825 w 1838"/>
                    <a:gd name="T19" fmla="*/ 184 h 372"/>
                    <a:gd name="T20" fmla="*/ 1825 w 1838"/>
                    <a:gd name="T21" fmla="*/ 233 h 372"/>
                    <a:gd name="T22" fmla="*/ 1818 w 1838"/>
                    <a:gd name="T23" fmla="*/ 278 h 372"/>
                    <a:gd name="T24" fmla="*/ 1815 w 1838"/>
                    <a:gd name="T25" fmla="*/ 327 h 372"/>
                    <a:gd name="T26" fmla="*/ 1805 w 1838"/>
                    <a:gd name="T27" fmla="*/ 372 h 372"/>
                    <a:gd name="T28" fmla="*/ 1818 w 1838"/>
                    <a:gd name="T29" fmla="*/ 369 h 372"/>
                    <a:gd name="T30" fmla="*/ 1825 w 1838"/>
                    <a:gd name="T31" fmla="*/ 323 h 372"/>
                    <a:gd name="T32" fmla="*/ 1831 w 1838"/>
                    <a:gd name="T33" fmla="*/ 278 h 372"/>
                    <a:gd name="T34" fmla="*/ 1834 w 1838"/>
                    <a:gd name="T35" fmla="*/ 233 h 372"/>
                    <a:gd name="T36" fmla="*/ 1838 w 1838"/>
                    <a:gd name="T37" fmla="*/ 184 h 372"/>
                    <a:gd name="T38" fmla="*/ 19 w 1838"/>
                    <a:gd name="T39" fmla="*/ 0 h 372"/>
                    <a:gd name="T40" fmla="*/ 13 w 1838"/>
                    <a:gd name="T41" fmla="*/ 45 h 372"/>
                    <a:gd name="T42" fmla="*/ 6 w 1838"/>
                    <a:gd name="T43" fmla="*/ 90 h 372"/>
                    <a:gd name="T44" fmla="*/ 3 w 1838"/>
                    <a:gd name="T45" fmla="*/ 139 h 372"/>
                    <a:gd name="T46" fmla="*/ 0 w 1838"/>
                    <a:gd name="T47" fmla="*/ 184 h 372"/>
                    <a:gd name="T48" fmla="*/ 3 w 1838"/>
                    <a:gd name="T49" fmla="*/ 233 h 372"/>
                    <a:gd name="T50" fmla="*/ 6 w 1838"/>
                    <a:gd name="T51" fmla="*/ 278 h 372"/>
                    <a:gd name="T52" fmla="*/ 13 w 1838"/>
                    <a:gd name="T53" fmla="*/ 323 h 372"/>
                    <a:gd name="T54" fmla="*/ 19 w 1838"/>
                    <a:gd name="T55" fmla="*/ 369 h 372"/>
                    <a:gd name="T56" fmla="*/ 32 w 1838"/>
                    <a:gd name="T57" fmla="*/ 372 h 372"/>
                    <a:gd name="T58" fmla="*/ 23 w 1838"/>
                    <a:gd name="T59" fmla="*/ 327 h 372"/>
                    <a:gd name="T60" fmla="*/ 19 w 1838"/>
                    <a:gd name="T61" fmla="*/ 278 h 372"/>
                    <a:gd name="T62" fmla="*/ 13 w 1838"/>
                    <a:gd name="T63" fmla="*/ 233 h 372"/>
                    <a:gd name="T64" fmla="*/ 13 w 1838"/>
                    <a:gd name="T65" fmla="*/ 184 h 372"/>
                    <a:gd name="T66" fmla="*/ 13 w 1838"/>
                    <a:gd name="T67" fmla="*/ 136 h 372"/>
                    <a:gd name="T68" fmla="*/ 19 w 1838"/>
                    <a:gd name="T69" fmla="*/ 90 h 372"/>
                    <a:gd name="T70" fmla="*/ 23 w 1838"/>
                    <a:gd name="T71" fmla="*/ 45 h 372"/>
                    <a:gd name="T72" fmla="*/ 32 w 1838"/>
                    <a:gd name="T73" fmla="*/ 0 h 372"/>
                    <a:gd name="T74" fmla="*/ 19 w 1838"/>
                    <a:gd name="T75" fmla="*/ 0 h 37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38" h="372">
                      <a:moveTo>
                        <a:pt x="1838" y="184"/>
                      </a:moveTo>
                      <a:lnTo>
                        <a:pt x="1834" y="139"/>
                      </a:lnTo>
                      <a:lnTo>
                        <a:pt x="1831" y="90"/>
                      </a:lnTo>
                      <a:lnTo>
                        <a:pt x="1825" y="45"/>
                      </a:lnTo>
                      <a:lnTo>
                        <a:pt x="1818" y="0"/>
                      </a:lnTo>
                      <a:lnTo>
                        <a:pt x="1805" y="0"/>
                      </a:lnTo>
                      <a:lnTo>
                        <a:pt x="1815" y="45"/>
                      </a:lnTo>
                      <a:lnTo>
                        <a:pt x="1818" y="90"/>
                      </a:lnTo>
                      <a:lnTo>
                        <a:pt x="1825" y="136"/>
                      </a:lnTo>
                      <a:lnTo>
                        <a:pt x="1825" y="184"/>
                      </a:lnTo>
                      <a:lnTo>
                        <a:pt x="1825" y="233"/>
                      </a:lnTo>
                      <a:lnTo>
                        <a:pt x="1818" y="278"/>
                      </a:lnTo>
                      <a:lnTo>
                        <a:pt x="1815" y="327"/>
                      </a:lnTo>
                      <a:lnTo>
                        <a:pt x="1805" y="372"/>
                      </a:lnTo>
                      <a:lnTo>
                        <a:pt x="1818" y="369"/>
                      </a:lnTo>
                      <a:lnTo>
                        <a:pt x="1825" y="323"/>
                      </a:lnTo>
                      <a:lnTo>
                        <a:pt x="1831" y="278"/>
                      </a:lnTo>
                      <a:lnTo>
                        <a:pt x="1834" y="233"/>
                      </a:lnTo>
                      <a:lnTo>
                        <a:pt x="1838" y="184"/>
                      </a:lnTo>
                      <a:close/>
                      <a:moveTo>
                        <a:pt x="19" y="0"/>
                      </a:moveTo>
                      <a:lnTo>
                        <a:pt x="13" y="45"/>
                      </a:lnTo>
                      <a:lnTo>
                        <a:pt x="6" y="90"/>
                      </a:lnTo>
                      <a:lnTo>
                        <a:pt x="3" y="139"/>
                      </a:lnTo>
                      <a:lnTo>
                        <a:pt x="0" y="184"/>
                      </a:lnTo>
                      <a:lnTo>
                        <a:pt x="3" y="233"/>
                      </a:lnTo>
                      <a:lnTo>
                        <a:pt x="6" y="278"/>
                      </a:lnTo>
                      <a:lnTo>
                        <a:pt x="13" y="323"/>
                      </a:lnTo>
                      <a:lnTo>
                        <a:pt x="19" y="369"/>
                      </a:lnTo>
                      <a:lnTo>
                        <a:pt x="32" y="372"/>
                      </a:lnTo>
                      <a:lnTo>
                        <a:pt x="23" y="327"/>
                      </a:lnTo>
                      <a:lnTo>
                        <a:pt x="19" y="278"/>
                      </a:lnTo>
                      <a:lnTo>
                        <a:pt x="13" y="233"/>
                      </a:lnTo>
                      <a:lnTo>
                        <a:pt x="13" y="184"/>
                      </a:lnTo>
                      <a:lnTo>
                        <a:pt x="13" y="136"/>
                      </a:lnTo>
                      <a:lnTo>
                        <a:pt x="19" y="90"/>
                      </a:lnTo>
                      <a:lnTo>
                        <a:pt x="23" y="45"/>
                      </a:lnTo>
                      <a:lnTo>
                        <a:pt x="32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F80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8" name="Freeform 390"/>
                <p:cNvSpPr>
                  <a:spLocks noEditPoints="1"/>
                </p:cNvSpPr>
                <p:nvPr/>
              </p:nvSpPr>
              <p:spPr bwMode="auto">
                <a:xfrm>
                  <a:off x="2113" y="2569"/>
                  <a:ext cx="1825" cy="376"/>
                </a:xfrm>
                <a:custGeom>
                  <a:avLst/>
                  <a:gdLst>
                    <a:gd name="T0" fmla="*/ 1825 w 1825"/>
                    <a:gd name="T1" fmla="*/ 188 h 376"/>
                    <a:gd name="T2" fmla="*/ 1822 w 1825"/>
                    <a:gd name="T3" fmla="*/ 140 h 376"/>
                    <a:gd name="T4" fmla="*/ 1819 w 1825"/>
                    <a:gd name="T5" fmla="*/ 94 h 376"/>
                    <a:gd name="T6" fmla="*/ 1812 w 1825"/>
                    <a:gd name="T7" fmla="*/ 49 h 376"/>
                    <a:gd name="T8" fmla="*/ 1806 w 1825"/>
                    <a:gd name="T9" fmla="*/ 4 h 376"/>
                    <a:gd name="T10" fmla="*/ 1793 w 1825"/>
                    <a:gd name="T11" fmla="*/ 0 h 376"/>
                    <a:gd name="T12" fmla="*/ 1803 w 1825"/>
                    <a:gd name="T13" fmla="*/ 46 h 376"/>
                    <a:gd name="T14" fmla="*/ 1809 w 1825"/>
                    <a:gd name="T15" fmla="*/ 94 h 376"/>
                    <a:gd name="T16" fmla="*/ 1812 w 1825"/>
                    <a:gd name="T17" fmla="*/ 140 h 376"/>
                    <a:gd name="T18" fmla="*/ 1812 w 1825"/>
                    <a:gd name="T19" fmla="*/ 188 h 376"/>
                    <a:gd name="T20" fmla="*/ 1812 w 1825"/>
                    <a:gd name="T21" fmla="*/ 237 h 376"/>
                    <a:gd name="T22" fmla="*/ 1809 w 1825"/>
                    <a:gd name="T23" fmla="*/ 282 h 376"/>
                    <a:gd name="T24" fmla="*/ 1803 w 1825"/>
                    <a:gd name="T25" fmla="*/ 331 h 376"/>
                    <a:gd name="T26" fmla="*/ 1793 w 1825"/>
                    <a:gd name="T27" fmla="*/ 376 h 376"/>
                    <a:gd name="T28" fmla="*/ 1806 w 1825"/>
                    <a:gd name="T29" fmla="*/ 373 h 376"/>
                    <a:gd name="T30" fmla="*/ 1812 w 1825"/>
                    <a:gd name="T31" fmla="*/ 327 h 376"/>
                    <a:gd name="T32" fmla="*/ 1819 w 1825"/>
                    <a:gd name="T33" fmla="*/ 282 h 376"/>
                    <a:gd name="T34" fmla="*/ 1822 w 1825"/>
                    <a:gd name="T35" fmla="*/ 237 h 376"/>
                    <a:gd name="T36" fmla="*/ 1825 w 1825"/>
                    <a:gd name="T37" fmla="*/ 188 h 376"/>
                    <a:gd name="T38" fmla="*/ 20 w 1825"/>
                    <a:gd name="T39" fmla="*/ 4 h 376"/>
                    <a:gd name="T40" fmla="*/ 13 w 1825"/>
                    <a:gd name="T41" fmla="*/ 49 h 376"/>
                    <a:gd name="T42" fmla="*/ 7 w 1825"/>
                    <a:gd name="T43" fmla="*/ 94 h 376"/>
                    <a:gd name="T44" fmla="*/ 4 w 1825"/>
                    <a:gd name="T45" fmla="*/ 140 h 376"/>
                    <a:gd name="T46" fmla="*/ 0 w 1825"/>
                    <a:gd name="T47" fmla="*/ 188 h 376"/>
                    <a:gd name="T48" fmla="*/ 4 w 1825"/>
                    <a:gd name="T49" fmla="*/ 237 h 376"/>
                    <a:gd name="T50" fmla="*/ 7 w 1825"/>
                    <a:gd name="T51" fmla="*/ 282 h 376"/>
                    <a:gd name="T52" fmla="*/ 13 w 1825"/>
                    <a:gd name="T53" fmla="*/ 327 h 376"/>
                    <a:gd name="T54" fmla="*/ 20 w 1825"/>
                    <a:gd name="T55" fmla="*/ 373 h 376"/>
                    <a:gd name="T56" fmla="*/ 33 w 1825"/>
                    <a:gd name="T57" fmla="*/ 376 h 376"/>
                    <a:gd name="T58" fmla="*/ 23 w 1825"/>
                    <a:gd name="T59" fmla="*/ 331 h 376"/>
                    <a:gd name="T60" fmla="*/ 17 w 1825"/>
                    <a:gd name="T61" fmla="*/ 282 h 376"/>
                    <a:gd name="T62" fmla="*/ 13 w 1825"/>
                    <a:gd name="T63" fmla="*/ 237 h 376"/>
                    <a:gd name="T64" fmla="*/ 13 w 1825"/>
                    <a:gd name="T65" fmla="*/ 188 h 376"/>
                    <a:gd name="T66" fmla="*/ 13 w 1825"/>
                    <a:gd name="T67" fmla="*/ 140 h 376"/>
                    <a:gd name="T68" fmla="*/ 17 w 1825"/>
                    <a:gd name="T69" fmla="*/ 94 h 376"/>
                    <a:gd name="T70" fmla="*/ 23 w 1825"/>
                    <a:gd name="T71" fmla="*/ 46 h 376"/>
                    <a:gd name="T72" fmla="*/ 33 w 1825"/>
                    <a:gd name="T73" fmla="*/ 0 h 376"/>
                    <a:gd name="T74" fmla="*/ 20 w 1825"/>
                    <a:gd name="T75" fmla="*/ 4 h 3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25" h="376">
                      <a:moveTo>
                        <a:pt x="1825" y="188"/>
                      </a:moveTo>
                      <a:lnTo>
                        <a:pt x="1822" y="140"/>
                      </a:lnTo>
                      <a:lnTo>
                        <a:pt x="1819" y="94"/>
                      </a:lnTo>
                      <a:lnTo>
                        <a:pt x="1812" y="49"/>
                      </a:lnTo>
                      <a:lnTo>
                        <a:pt x="1806" y="4"/>
                      </a:lnTo>
                      <a:lnTo>
                        <a:pt x="1793" y="0"/>
                      </a:lnTo>
                      <a:lnTo>
                        <a:pt x="1803" y="46"/>
                      </a:lnTo>
                      <a:lnTo>
                        <a:pt x="1809" y="94"/>
                      </a:lnTo>
                      <a:lnTo>
                        <a:pt x="1812" y="140"/>
                      </a:lnTo>
                      <a:lnTo>
                        <a:pt x="1812" y="188"/>
                      </a:lnTo>
                      <a:lnTo>
                        <a:pt x="1812" y="237"/>
                      </a:lnTo>
                      <a:lnTo>
                        <a:pt x="1809" y="282"/>
                      </a:lnTo>
                      <a:lnTo>
                        <a:pt x="1803" y="331"/>
                      </a:lnTo>
                      <a:lnTo>
                        <a:pt x="1793" y="376"/>
                      </a:lnTo>
                      <a:lnTo>
                        <a:pt x="1806" y="373"/>
                      </a:lnTo>
                      <a:lnTo>
                        <a:pt x="1812" y="327"/>
                      </a:lnTo>
                      <a:lnTo>
                        <a:pt x="1819" y="282"/>
                      </a:lnTo>
                      <a:lnTo>
                        <a:pt x="1822" y="237"/>
                      </a:lnTo>
                      <a:lnTo>
                        <a:pt x="1825" y="188"/>
                      </a:lnTo>
                      <a:close/>
                      <a:moveTo>
                        <a:pt x="20" y="4"/>
                      </a:moveTo>
                      <a:lnTo>
                        <a:pt x="13" y="49"/>
                      </a:lnTo>
                      <a:lnTo>
                        <a:pt x="7" y="94"/>
                      </a:lnTo>
                      <a:lnTo>
                        <a:pt x="4" y="140"/>
                      </a:lnTo>
                      <a:lnTo>
                        <a:pt x="0" y="188"/>
                      </a:lnTo>
                      <a:lnTo>
                        <a:pt x="4" y="237"/>
                      </a:lnTo>
                      <a:lnTo>
                        <a:pt x="7" y="282"/>
                      </a:lnTo>
                      <a:lnTo>
                        <a:pt x="13" y="327"/>
                      </a:lnTo>
                      <a:lnTo>
                        <a:pt x="20" y="373"/>
                      </a:lnTo>
                      <a:lnTo>
                        <a:pt x="33" y="376"/>
                      </a:lnTo>
                      <a:lnTo>
                        <a:pt x="23" y="331"/>
                      </a:lnTo>
                      <a:lnTo>
                        <a:pt x="17" y="282"/>
                      </a:lnTo>
                      <a:lnTo>
                        <a:pt x="13" y="237"/>
                      </a:lnTo>
                      <a:lnTo>
                        <a:pt x="13" y="188"/>
                      </a:lnTo>
                      <a:lnTo>
                        <a:pt x="13" y="140"/>
                      </a:lnTo>
                      <a:lnTo>
                        <a:pt x="17" y="94"/>
                      </a:lnTo>
                      <a:lnTo>
                        <a:pt x="23" y="46"/>
                      </a:lnTo>
                      <a:lnTo>
                        <a:pt x="33" y="0"/>
                      </a:lnTo>
                      <a:lnTo>
                        <a:pt x="20" y="4"/>
                      </a:lnTo>
                      <a:close/>
                    </a:path>
                  </a:pathLst>
                </a:custGeom>
                <a:solidFill>
                  <a:srgbClr val="EF7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69" name="Freeform 391"/>
                <p:cNvSpPr>
                  <a:spLocks noEditPoints="1"/>
                </p:cNvSpPr>
                <p:nvPr/>
              </p:nvSpPr>
              <p:spPr bwMode="auto">
                <a:xfrm>
                  <a:off x="2120" y="2569"/>
                  <a:ext cx="1812" cy="376"/>
                </a:xfrm>
                <a:custGeom>
                  <a:avLst/>
                  <a:gdLst>
                    <a:gd name="T0" fmla="*/ 1812 w 1812"/>
                    <a:gd name="T1" fmla="*/ 188 h 376"/>
                    <a:gd name="T2" fmla="*/ 1812 w 1812"/>
                    <a:gd name="T3" fmla="*/ 140 h 376"/>
                    <a:gd name="T4" fmla="*/ 1805 w 1812"/>
                    <a:gd name="T5" fmla="*/ 94 h 376"/>
                    <a:gd name="T6" fmla="*/ 1802 w 1812"/>
                    <a:gd name="T7" fmla="*/ 49 h 376"/>
                    <a:gd name="T8" fmla="*/ 1792 w 1812"/>
                    <a:gd name="T9" fmla="*/ 4 h 376"/>
                    <a:gd name="T10" fmla="*/ 1779 w 1812"/>
                    <a:gd name="T11" fmla="*/ 0 h 376"/>
                    <a:gd name="T12" fmla="*/ 1789 w 1812"/>
                    <a:gd name="T13" fmla="*/ 46 h 376"/>
                    <a:gd name="T14" fmla="*/ 1796 w 1812"/>
                    <a:gd name="T15" fmla="*/ 94 h 376"/>
                    <a:gd name="T16" fmla="*/ 1799 w 1812"/>
                    <a:gd name="T17" fmla="*/ 140 h 376"/>
                    <a:gd name="T18" fmla="*/ 1799 w 1812"/>
                    <a:gd name="T19" fmla="*/ 188 h 376"/>
                    <a:gd name="T20" fmla="*/ 1799 w 1812"/>
                    <a:gd name="T21" fmla="*/ 237 h 376"/>
                    <a:gd name="T22" fmla="*/ 1796 w 1812"/>
                    <a:gd name="T23" fmla="*/ 285 h 376"/>
                    <a:gd name="T24" fmla="*/ 1789 w 1812"/>
                    <a:gd name="T25" fmla="*/ 331 h 376"/>
                    <a:gd name="T26" fmla="*/ 1779 w 1812"/>
                    <a:gd name="T27" fmla="*/ 376 h 376"/>
                    <a:gd name="T28" fmla="*/ 1792 w 1812"/>
                    <a:gd name="T29" fmla="*/ 376 h 376"/>
                    <a:gd name="T30" fmla="*/ 1802 w 1812"/>
                    <a:gd name="T31" fmla="*/ 331 h 376"/>
                    <a:gd name="T32" fmla="*/ 1805 w 1812"/>
                    <a:gd name="T33" fmla="*/ 282 h 376"/>
                    <a:gd name="T34" fmla="*/ 1812 w 1812"/>
                    <a:gd name="T35" fmla="*/ 237 h 376"/>
                    <a:gd name="T36" fmla="*/ 1812 w 1812"/>
                    <a:gd name="T37" fmla="*/ 188 h 376"/>
                    <a:gd name="T38" fmla="*/ 19 w 1812"/>
                    <a:gd name="T39" fmla="*/ 4 h 376"/>
                    <a:gd name="T40" fmla="*/ 10 w 1812"/>
                    <a:gd name="T41" fmla="*/ 49 h 376"/>
                    <a:gd name="T42" fmla="*/ 6 w 1812"/>
                    <a:gd name="T43" fmla="*/ 94 h 376"/>
                    <a:gd name="T44" fmla="*/ 0 w 1812"/>
                    <a:gd name="T45" fmla="*/ 140 h 376"/>
                    <a:gd name="T46" fmla="*/ 0 w 1812"/>
                    <a:gd name="T47" fmla="*/ 188 h 376"/>
                    <a:gd name="T48" fmla="*/ 0 w 1812"/>
                    <a:gd name="T49" fmla="*/ 237 h 376"/>
                    <a:gd name="T50" fmla="*/ 6 w 1812"/>
                    <a:gd name="T51" fmla="*/ 282 h 376"/>
                    <a:gd name="T52" fmla="*/ 10 w 1812"/>
                    <a:gd name="T53" fmla="*/ 331 h 376"/>
                    <a:gd name="T54" fmla="*/ 19 w 1812"/>
                    <a:gd name="T55" fmla="*/ 376 h 376"/>
                    <a:gd name="T56" fmla="*/ 32 w 1812"/>
                    <a:gd name="T57" fmla="*/ 376 h 376"/>
                    <a:gd name="T58" fmla="*/ 22 w 1812"/>
                    <a:gd name="T59" fmla="*/ 331 h 376"/>
                    <a:gd name="T60" fmla="*/ 16 w 1812"/>
                    <a:gd name="T61" fmla="*/ 285 h 376"/>
                    <a:gd name="T62" fmla="*/ 13 w 1812"/>
                    <a:gd name="T63" fmla="*/ 237 h 376"/>
                    <a:gd name="T64" fmla="*/ 13 w 1812"/>
                    <a:gd name="T65" fmla="*/ 188 h 376"/>
                    <a:gd name="T66" fmla="*/ 13 w 1812"/>
                    <a:gd name="T67" fmla="*/ 140 h 376"/>
                    <a:gd name="T68" fmla="*/ 16 w 1812"/>
                    <a:gd name="T69" fmla="*/ 94 h 376"/>
                    <a:gd name="T70" fmla="*/ 22 w 1812"/>
                    <a:gd name="T71" fmla="*/ 46 h 376"/>
                    <a:gd name="T72" fmla="*/ 32 w 1812"/>
                    <a:gd name="T73" fmla="*/ 0 h 376"/>
                    <a:gd name="T74" fmla="*/ 19 w 1812"/>
                    <a:gd name="T75" fmla="*/ 4 h 3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812" h="376">
                      <a:moveTo>
                        <a:pt x="1812" y="188"/>
                      </a:moveTo>
                      <a:lnTo>
                        <a:pt x="1812" y="140"/>
                      </a:lnTo>
                      <a:lnTo>
                        <a:pt x="1805" y="94"/>
                      </a:lnTo>
                      <a:lnTo>
                        <a:pt x="1802" y="49"/>
                      </a:lnTo>
                      <a:lnTo>
                        <a:pt x="1792" y="4"/>
                      </a:lnTo>
                      <a:lnTo>
                        <a:pt x="1779" y="0"/>
                      </a:lnTo>
                      <a:lnTo>
                        <a:pt x="1789" y="46"/>
                      </a:lnTo>
                      <a:lnTo>
                        <a:pt x="1796" y="94"/>
                      </a:lnTo>
                      <a:lnTo>
                        <a:pt x="1799" y="140"/>
                      </a:lnTo>
                      <a:lnTo>
                        <a:pt x="1799" y="188"/>
                      </a:lnTo>
                      <a:lnTo>
                        <a:pt x="1799" y="237"/>
                      </a:lnTo>
                      <a:lnTo>
                        <a:pt x="1796" y="285"/>
                      </a:lnTo>
                      <a:lnTo>
                        <a:pt x="1789" y="331"/>
                      </a:lnTo>
                      <a:lnTo>
                        <a:pt x="1779" y="376"/>
                      </a:lnTo>
                      <a:lnTo>
                        <a:pt x="1792" y="376"/>
                      </a:lnTo>
                      <a:lnTo>
                        <a:pt x="1802" y="331"/>
                      </a:lnTo>
                      <a:lnTo>
                        <a:pt x="1805" y="282"/>
                      </a:lnTo>
                      <a:lnTo>
                        <a:pt x="1812" y="237"/>
                      </a:lnTo>
                      <a:lnTo>
                        <a:pt x="1812" y="188"/>
                      </a:lnTo>
                      <a:close/>
                      <a:moveTo>
                        <a:pt x="19" y="4"/>
                      </a:moveTo>
                      <a:lnTo>
                        <a:pt x="10" y="49"/>
                      </a:lnTo>
                      <a:lnTo>
                        <a:pt x="6" y="94"/>
                      </a:lnTo>
                      <a:lnTo>
                        <a:pt x="0" y="140"/>
                      </a:lnTo>
                      <a:lnTo>
                        <a:pt x="0" y="188"/>
                      </a:lnTo>
                      <a:lnTo>
                        <a:pt x="0" y="237"/>
                      </a:lnTo>
                      <a:lnTo>
                        <a:pt x="6" y="282"/>
                      </a:lnTo>
                      <a:lnTo>
                        <a:pt x="10" y="331"/>
                      </a:lnTo>
                      <a:lnTo>
                        <a:pt x="19" y="376"/>
                      </a:lnTo>
                      <a:lnTo>
                        <a:pt x="32" y="376"/>
                      </a:lnTo>
                      <a:lnTo>
                        <a:pt x="22" y="331"/>
                      </a:lnTo>
                      <a:lnTo>
                        <a:pt x="16" y="285"/>
                      </a:lnTo>
                      <a:lnTo>
                        <a:pt x="13" y="237"/>
                      </a:lnTo>
                      <a:lnTo>
                        <a:pt x="13" y="188"/>
                      </a:lnTo>
                      <a:lnTo>
                        <a:pt x="13" y="140"/>
                      </a:lnTo>
                      <a:lnTo>
                        <a:pt x="16" y="94"/>
                      </a:lnTo>
                      <a:lnTo>
                        <a:pt x="22" y="46"/>
                      </a:lnTo>
                      <a:lnTo>
                        <a:pt x="32" y="0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rgbClr val="EF7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0" name="Freeform 392"/>
                <p:cNvSpPr>
                  <a:spLocks noEditPoints="1"/>
                </p:cNvSpPr>
                <p:nvPr/>
              </p:nvSpPr>
              <p:spPr bwMode="auto">
                <a:xfrm>
                  <a:off x="2126" y="2569"/>
                  <a:ext cx="1799" cy="376"/>
                </a:xfrm>
                <a:custGeom>
                  <a:avLst/>
                  <a:gdLst>
                    <a:gd name="T0" fmla="*/ 1799 w 1799"/>
                    <a:gd name="T1" fmla="*/ 188 h 376"/>
                    <a:gd name="T2" fmla="*/ 1799 w 1799"/>
                    <a:gd name="T3" fmla="*/ 140 h 376"/>
                    <a:gd name="T4" fmla="*/ 1796 w 1799"/>
                    <a:gd name="T5" fmla="*/ 94 h 376"/>
                    <a:gd name="T6" fmla="*/ 1790 w 1799"/>
                    <a:gd name="T7" fmla="*/ 46 h 376"/>
                    <a:gd name="T8" fmla="*/ 1780 w 1799"/>
                    <a:gd name="T9" fmla="*/ 0 h 376"/>
                    <a:gd name="T10" fmla="*/ 1767 w 1799"/>
                    <a:gd name="T11" fmla="*/ 0 h 376"/>
                    <a:gd name="T12" fmla="*/ 1777 w 1799"/>
                    <a:gd name="T13" fmla="*/ 46 h 376"/>
                    <a:gd name="T14" fmla="*/ 1783 w 1799"/>
                    <a:gd name="T15" fmla="*/ 94 h 376"/>
                    <a:gd name="T16" fmla="*/ 1786 w 1799"/>
                    <a:gd name="T17" fmla="*/ 140 h 376"/>
                    <a:gd name="T18" fmla="*/ 1790 w 1799"/>
                    <a:gd name="T19" fmla="*/ 188 h 376"/>
                    <a:gd name="T20" fmla="*/ 1786 w 1799"/>
                    <a:gd name="T21" fmla="*/ 237 h 376"/>
                    <a:gd name="T22" fmla="*/ 1783 w 1799"/>
                    <a:gd name="T23" fmla="*/ 285 h 376"/>
                    <a:gd name="T24" fmla="*/ 1777 w 1799"/>
                    <a:gd name="T25" fmla="*/ 331 h 376"/>
                    <a:gd name="T26" fmla="*/ 1767 w 1799"/>
                    <a:gd name="T27" fmla="*/ 376 h 376"/>
                    <a:gd name="T28" fmla="*/ 1780 w 1799"/>
                    <a:gd name="T29" fmla="*/ 376 h 376"/>
                    <a:gd name="T30" fmla="*/ 1790 w 1799"/>
                    <a:gd name="T31" fmla="*/ 331 h 376"/>
                    <a:gd name="T32" fmla="*/ 1796 w 1799"/>
                    <a:gd name="T33" fmla="*/ 282 h 376"/>
                    <a:gd name="T34" fmla="*/ 1799 w 1799"/>
                    <a:gd name="T35" fmla="*/ 237 h 376"/>
                    <a:gd name="T36" fmla="*/ 1799 w 1799"/>
                    <a:gd name="T37" fmla="*/ 188 h 376"/>
                    <a:gd name="T38" fmla="*/ 20 w 1799"/>
                    <a:gd name="T39" fmla="*/ 0 h 376"/>
                    <a:gd name="T40" fmla="*/ 10 w 1799"/>
                    <a:gd name="T41" fmla="*/ 46 h 376"/>
                    <a:gd name="T42" fmla="*/ 4 w 1799"/>
                    <a:gd name="T43" fmla="*/ 94 h 376"/>
                    <a:gd name="T44" fmla="*/ 0 w 1799"/>
                    <a:gd name="T45" fmla="*/ 140 h 376"/>
                    <a:gd name="T46" fmla="*/ 0 w 1799"/>
                    <a:gd name="T47" fmla="*/ 188 h 376"/>
                    <a:gd name="T48" fmla="*/ 0 w 1799"/>
                    <a:gd name="T49" fmla="*/ 237 h 376"/>
                    <a:gd name="T50" fmla="*/ 4 w 1799"/>
                    <a:gd name="T51" fmla="*/ 282 h 376"/>
                    <a:gd name="T52" fmla="*/ 10 w 1799"/>
                    <a:gd name="T53" fmla="*/ 331 h 376"/>
                    <a:gd name="T54" fmla="*/ 20 w 1799"/>
                    <a:gd name="T55" fmla="*/ 376 h 376"/>
                    <a:gd name="T56" fmla="*/ 33 w 1799"/>
                    <a:gd name="T57" fmla="*/ 376 h 376"/>
                    <a:gd name="T58" fmla="*/ 23 w 1799"/>
                    <a:gd name="T59" fmla="*/ 331 h 376"/>
                    <a:gd name="T60" fmla="*/ 16 w 1799"/>
                    <a:gd name="T61" fmla="*/ 285 h 376"/>
                    <a:gd name="T62" fmla="*/ 13 w 1799"/>
                    <a:gd name="T63" fmla="*/ 237 h 376"/>
                    <a:gd name="T64" fmla="*/ 10 w 1799"/>
                    <a:gd name="T65" fmla="*/ 188 h 376"/>
                    <a:gd name="T66" fmla="*/ 13 w 1799"/>
                    <a:gd name="T67" fmla="*/ 140 h 376"/>
                    <a:gd name="T68" fmla="*/ 16 w 1799"/>
                    <a:gd name="T69" fmla="*/ 94 h 376"/>
                    <a:gd name="T70" fmla="*/ 23 w 1799"/>
                    <a:gd name="T71" fmla="*/ 46 h 376"/>
                    <a:gd name="T72" fmla="*/ 33 w 1799"/>
                    <a:gd name="T73" fmla="*/ 0 h 376"/>
                    <a:gd name="T74" fmla="*/ 20 w 1799"/>
                    <a:gd name="T75" fmla="*/ 0 h 3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99" h="376">
                      <a:moveTo>
                        <a:pt x="1799" y="188"/>
                      </a:moveTo>
                      <a:lnTo>
                        <a:pt x="1799" y="140"/>
                      </a:lnTo>
                      <a:lnTo>
                        <a:pt x="1796" y="94"/>
                      </a:lnTo>
                      <a:lnTo>
                        <a:pt x="1790" y="46"/>
                      </a:lnTo>
                      <a:lnTo>
                        <a:pt x="1780" y="0"/>
                      </a:lnTo>
                      <a:lnTo>
                        <a:pt x="1767" y="0"/>
                      </a:lnTo>
                      <a:lnTo>
                        <a:pt x="1777" y="46"/>
                      </a:lnTo>
                      <a:lnTo>
                        <a:pt x="1783" y="94"/>
                      </a:lnTo>
                      <a:lnTo>
                        <a:pt x="1786" y="140"/>
                      </a:lnTo>
                      <a:lnTo>
                        <a:pt x="1790" y="188"/>
                      </a:lnTo>
                      <a:lnTo>
                        <a:pt x="1786" y="237"/>
                      </a:lnTo>
                      <a:lnTo>
                        <a:pt x="1783" y="285"/>
                      </a:lnTo>
                      <a:lnTo>
                        <a:pt x="1777" y="331"/>
                      </a:lnTo>
                      <a:lnTo>
                        <a:pt x="1767" y="376"/>
                      </a:lnTo>
                      <a:lnTo>
                        <a:pt x="1780" y="376"/>
                      </a:lnTo>
                      <a:lnTo>
                        <a:pt x="1790" y="331"/>
                      </a:lnTo>
                      <a:lnTo>
                        <a:pt x="1796" y="282"/>
                      </a:lnTo>
                      <a:lnTo>
                        <a:pt x="1799" y="237"/>
                      </a:lnTo>
                      <a:lnTo>
                        <a:pt x="1799" y="188"/>
                      </a:lnTo>
                      <a:close/>
                      <a:moveTo>
                        <a:pt x="20" y="0"/>
                      </a:moveTo>
                      <a:lnTo>
                        <a:pt x="10" y="46"/>
                      </a:lnTo>
                      <a:lnTo>
                        <a:pt x="4" y="94"/>
                      </a:lnTo>
                      <a:lnTo>
                        <a:pt x="0" y="140"/>
                      </a:lnTo>
                      <a:lnTo>
                        <a:pt x="0" y="188"/>
                      </a:lnTo>
                      <a:lnTo>
                        <a:pt x="0" y="237"/>
                      </a:lnTo>
                      <a:lnTo>
                        <a:pt x="4" y="282"/>
                      </a:lnTo>
                      <a:lnTo>
                        <a:pt x="10" y="331"/>
                      </a:lnTo>
                      <a:lnTo>
                        <a:pt x="20" y="376"/>
                      </a:lnTo>
                      <a:lnTo>
                        <a:pt x="33" y="376"/>
                      </a:lnTo>
                      <a:lnTo>
                        <a:pt x="23" y="331"/>
                      </a:lnTo>
                      <a:lnTo>
                        <a:pt x="16" y="285"/>
                      </a:lnTo>
                      <a:lnTo>
                        <a:pt x="13" y="237"/>
                      </a:lnTo>
                      <a:lnTo>
                        <a:pt x="10" y="188"/>
                      </a:lnTo>
                      <a:lnTo>
                        <a:pt x="13" y="140"/>
                      </a:lnTo>
                      <a:lnTo>
                        <a:pt x="16" y="94"/>
                      </a:lnTo>
                      <a:lnTo>
                        <a:pt x="23" y="46"/>
                      </a:lnTo>
                      <a:lnTo>
                        <a:pt x="3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EF7E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1" name="Freeform 393"/>
                <p:cNvSpPr>
                  <a:spLocks noEditPoints="1"/>
                </p:cNvSpPr>
                <p:nvPr/>
              </p:nvSpPr>
              <p:spPr bwMode="auto">
                <a:xfrm>
                  <a:off x="2133" y="2569"/>
                  <a:ext cx="1786" cy="376"/>
                </a:xfrm>
                <a:custGeom>
                  <a:avLst/>
                  <a:gdLst>
                    <a:gd name="T0" fmla="*/ 1786 w 1786"/>
                    <a:gd name="T1" fmla="*/ 188 h 376"/>
                    <a:gd name="T2" fmla="*/ 1786 w 1786"/>
                    <a:gd name="T3" fmla="*/ 140 h 376"/>
                    <a:gd name="T4" fmla="*/ 1783 w 1786"/>
                    <a:gd name="T5" fmla="*/ 94 h 376"/>
                    <a:gd name="T6" fmla="*/ 1776 w 1786"/>
                    <a:gd name="T7" fmla="*/ 46 h 376"/>
                    <a:gd name="T8" fmla="*/ 1766 w 1786"/>
                    <a:gd name="T9" fmla="*/ 0 h 376"/>
                    <a:gd name="T10" fmla="*/ 1753 w 1786"/>
                    <a:gd name="T11" fmla="*/ 0 h 376"/>
                    <a:gd name="T12" fmla="*/ 1763 w 1786"/>
                    <a:gd name="T13" fmla="*/ 46 h 376"/>
                    <a:gd name="T14" fmla="*/ 1770 w 1786"/>
                    <a:gd name="T15" fmla="*/ 91 h 376"/>
                    <a:gd name="T16" fmla="*/ 1773 w 1786"/>
                    <a:gd name="T17" fmla="*/ 140 h 376"/>
                    <a:gd name="T18" fmla="*/ 1776 w 1786"/>
                    <a:gd name="T19" fmla="*/ 188 h 376"/>
                    <a:gd name="T20" fmla="*/ 1773 w 1786"/>
                    <a:gd name="T21" fmla="*/ 237 h 376"/>
                    <a:gd name="T22" fmla="*/ 1770 w 1786"/>
                    <a:gd name="T23" fmla="*/ 285 h 376"/>
                    <a:gd name="T24" fmla="*/ 1763 w 1786"/>
                    <a:gd name="T25" fmla="*/ 331 h 376"/>
                    <a:gd name="T26" fmla="*/ 1753 w 1786"/>
                    <a:gd name="T27" fmla="*/ 376 h 376"/>
                    <a:gd name="T28" fmla="*/ 1766 w 1786"/>
                    <a:gd name="T29" fmla="*/ 376 h 376"/>
                    <a:gd name="T30" fmla="*/ 1776 w 1786"/>
                    <a:gd name="T31" fmla="*/ 331 h 376"/>
                    <a:gd name="T32" fmla="*/ 1783 w 1786"/>
                    <a:gd name="T33" fmla="*/ 285 h 376"/>
                    <a:gd name="T34" fmla="*/ 1786 w 1786"/>
                    <a:gd name="T35" fmla="*/ 237 h 376"/>
                    <a:gd name="T36" fmla="*/ 1786 w 1786"/>
                    <a:gd name="T37" fmla="*/ 188 h 376"/>
                    <a:gd name="T38" fmla="*/ 19 w 1786"/>
                    <a:gd name="T39" fmla="*/ 0 h 376"/>
                    <a:gd name="T40" fmla="*/ 9 w 1786"/>
                    <a:gd name="T41" fmla="*/ 46 h 376"/>
                    <a:gd name="T42" fmla="*/ 3 w 1786"/>
                    <a:gd name="T43" fmla="*/ 94 h 376"/>
                    <a:gd name="T44" fmla="*/ 0 w 1786"/>
                    <a:gd name="T45" fmla="*/ 140 h 376"/>
                    <a:gd name="T46" fmla="*/ 0 w 1786"/>
                    <a:gd name="T47" fmla="*/ 188 h 376"/>
                    <a:gd name="T48" fmla="*/ 0 w 1786"/>
                    <a:gd name="T49" fmla="*/ 237 h 376"/>
                    <a:gd name="T50" fmla="*/ 3 w 1786"/>
                    <a:gd name="T51" fmla="*/ 285 h 376"/>
                    <a:gd name="T52" fmla="*/ 9 w 1786"/>
                    <a:gd name="T53" fmla="*/ 331 h 376"/>
                    <a:gd name="T54" fmla="*/ 19 w 1786"/>
                    <a:gd name="T55" fmla="*/ 376 h 376"/>
                    <a:gd name="T56" fmla="*/ 32 w 1786"/>
                    <a:gd name="T57" fmla="*/ 376 h 376"/>
                    <a:gd name="T58" fmla="*/ 22 w 1786"/>
                    <a:gd name="T59" fmla="*/ 331 h 376"/>
                    <a:gd name="T60" fmla="*/ 16 w 1786"/>
                    <a:gd name="T61" fmla="*/ 285 h 376"/>
                    <a:gd name="T62" fmla="*/ 13 w 1786"/>
                    <a:gd name="T63" fmla="*/ 237 h 376"/>
                    <a:gd name="T64" fmla="*/ 9 w 1786"/>
                    <a:gd name="T65" fmla="*/ 188 h 376"/>
                    <a:gd name="T66" fmla="*/ 13 w 1786"/>
                    <a:gd name="T67" fmla="*/ 140 h 376"/>
                    <a:gd name="T68" fmla="*/ 16 w 1786"/>
                    <a:gd name="T69" fmla="*/ 91 h 376"/>
                    <a:gd name="T70" fmla="*/ 22 w 1786"/>
                    <a:gd name="T71" fmla="*/ 46 h 376"/>
                    <a:gd name="T72" fmla="*/ 32 w 1786"/>
                    <a:gd name="T73" fmla="*/ 0 h 376"/>
                    <a:gd name="T74" fmla="*/ 19 w 1786"/>
                    <a:gd name="T75" fmla="*/ 0 h 37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86" h="376">
                      <a:moveTo>
                        <a:pt x="1786" y="188"/>
                      </a:moveTo>
                      <a:lnTo>
                        <a:pt x="1786" y="140"/>
                      </a:lnTo>
                      <a:lnTo>
                        <a:pt x="1783" y="94"/>
                      </a:lnTo>
                      <a:lnTo>
                        <a:pt x="1776" y="46"/>
                      </a:lnTo>
                      <a:lnTo>
                        <a:pt x="1766" y="0"/>
                      </a:lnTo>
                      <a:lnTo>
                        <a:pt x="1753" y="0"/>
                      </a:lnTo>
                      <a:lnTo>
                        <a:pt x="1763" y="46"/>
                      </a:lnTo>
                      <a:lnTo>
                        <a:pt x="1770" y="91"/>
                      </a:lnTo>
                      <a:lnTo>
                        <a:pt x="1773" y="140"/>
                      </a:lnTo>
                      <a:lnTo>
                        <a:pt x="1776" y="188"/>
                      </a:lnTo>
                      <a:lnTo>
                        <a:pt x="1773" y="237"/>
                      </a:lnTo>
                      <a:lnTo>
                        <a:pt x="1770" y="285"/>
                      </a:lnTo>
                      <a:lnTo>
                        <a:pt x="1763" y="331"/>
                      </a:lnTo>
                      <a:lnTo>
                        <a:pt x="1753" y="376"/>
                      </a:lnTo>
                      <a:lnTo>
                        <a:pt x="1766" y="376"/>
                      </a:lnTo>
                      <a:lnTo>
                        <a:pt x="1776" y="331"/>
                      </a:lnTo>
                      <a:lnTo>
                        <a:pt x="1783" y="285"/>
                      </a:lnTo>
                      <a:lnTo>
                        <a:pt x="1786" y="237"/>
                      </a:lnTo>
                      <a:lnTo>
                        <a:pt x="1786" y="188"/>
                      </a:lnTo>
                      <a:close/>
                      <a:moveTo>
                        <a:pt x="19" y="0"/>
                      </a:moveTo>
                      <a:lnTo>
                        <a:pt x="9" y="46"/>
                      </a:lnTo>
                      <a:lnTo>
                        <a:pt x="3" y="94"/>
                      </a:lnTo>
                      <a:lnTo>
                        <a:pt x="0" y="140"/>
                      </a:lnTo>
                      <a:lnTo>
                        <a:pt x="0" y="188"/>
                      </a:lnTo>
                      <a:lnTo>
                        <a:pt x="0" y="237"/>
                      </a:lnTo>
                      <a:lnTo>
                        <a:pt x="3" y="285"/>
                      </a:lnTo>
                      <a:lnTo>
                        <a:pt x="9" y="331"/>
                      </a:lnTo>
                      <a:lnTo>
                        <a:pt x="19" y="376"/>
                      </a:lnTo>
                      <a:lnTo>
                        <a:pt x="32" y="376"/>
                      </a:lnTo>
                      <a:lnTo>
                        <a:pt x="22" y="331"/>
                      </a:lnTo>
                      <a:lnTo>
                        <a:pt x="16" y="285"/>
                      </a:lnTo>
                      <a:lnTo>
                        <a:pt x="13" y="237"/>
                      </a:lnTo>
                      <a:lnTo>
                        <a:pt x="9" y="188"/>
                      </a:lnTo>
                      <a:lnTo>
                        <a:pt x="13" y="140"/>
                      </a:lnTo>
                      <a:lnTo>
                        <a:pt x="16" y="91"/>
                      </a:lnTo>
                      <a:lnTo>
                        <a:pt x="22" y="46"/>
                      </a:lnTo>
                      <a:lnTo>
                        <a:pt x="32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F7E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2" name="Freeform 394"/>
                <p:cNvSpPr>
                  <a:spLocks noEditPoints="1"/>
                </p:cNvSpPr>
                <p:nvPr/>
              </p:nvSpPr>
              <p:spPr bwMode="auto">
                <a:xfrm>
                  <a:off x="2136" y="2569"/>
                  <a:ext cx="1780" cy="379"/>
                </a:xfrm>
                <a:custGeom>
                  <a:avLst/>
                  <a:gdLst>
                    <a:gd name="T0" fmla="*/ 1780 w 1780"/>
                    <a:gd name="T1" fmla="*/ 188 h 379"/>
                    <a:gd name="T2" fmla="*/ 1776 w 1780"/>
                    <a:gd name="T3" fmla="*/ 140 h 379"/>
                    <a:gd name="T4" fmla="*/ 1773 w 1780"/>
                    <a:gd name="T5" fmla="*/ 94 h 379"/>
                    <a:gd name="T6" fmla="*/ 1767 w 1780"/>
                    <a:gd name="T7" fmla="*/ 46 h 379"/>
                    <a:gd name="T8" fmla="*/ 1757 w 1780"/>
                    <a:gd name="T9" fmla="*/ 0 h 379"/>
                    <a:gd name="T10" fmla="*/ 1750 w 1780"/>
                    <a:gd name="T11" fmla="*/ 0 h 379"/>
                    <a:gd name="T12" fmla="*/ 1747 w 1780"/>
                    <a:gd name="T13" fmla="*/ 0 h 379"/>
                    <a:gd name="T14" fmla="*/ 1754 w 1780"/>
                    <a:gd name="T15" fmla="*/ 46 h 379"/>
                    <a:gd name="T16" fmla="*/ 1760 w 1780"/>
                    <a:gd name="T17" fmla="*/ 91 h 379"/>
                    <a:gd name="T18" fmla="*/ 1767 w 1780"/>
                    <a:gd name="T19" fmla="*/ 140 h 379"/>
                    <a:gd name="T20" fmla="*/ 1767 w 1780"/>
                    <a:gd name="T21" fmla="*/ 188 h 379"/>
                    <a:gd name="T22" fmla="*/ 1767 w 1780"/>
                    <a:gd name="T23" fmla="*/ 237 h 379"/>
                    <a:gd name="T24" fmla="*/ 1760 w 1780"/>
                    <a:gd name="T25" fmla="*/ 285 h 379"/>
                    <a:gd name="T26" fmla="*/ 1754 w 1780"/>
                    <a:gd name="T27" fmla="*/ 331 h 379"/>
                    <a:gd name="T28" fmla="*/ 1747 w 1780"/>
                    <a:gd name="T29" fmla="*/ 379 h 379"/>
                    <a:gd name="T30" fmla="*/ 1750 w 1780"/>
                    <a:gd name="T31" fmla="*/ 376 h 379"/>
                    <a:gd name="T32" fmla="*/ 1757 w 1780"/>
                    <a:gd name="T33" fmla="*/ 376 h 379"/>
                    <a:gd name="T34" fmla="*/ 1767 w 1780"/>
                    <a:gd name="T35" fmla="*/ 331 h 379"/>
                    <a:gd name="T36" fmla="*/ 1773 w 1780"/>
                    <a:gd name="T37" fmla="*/ 285 h 379"/>
                    <a:gd name="T38" fmla="*/ 1776 w 1780"/>
                    <a:gd name="T39" fmla="*/ 237 h 379"/>
                    <a:gd name="T40" fmla="*/ 1780 w 1780"/>
                    <a:gd name="T41" fmla="*/ 188 h 379"/>
                    <a:gd name="T42" fmla="*/ 23 w 1780"/>
                    <a:gd name="T43" fmla="*/ 0 h 379"/>
                    <a:gd name="T44" fmla="*/ 13 w 1780"/>
                    <a:gd name="T45" fmla="*/ 46 h 379"/>
                    <a:gd name="T46" fmla="*/ 6 w 1780"/>
                    <a:gd name="T47" fmla="*/ 94 h 379"/>
                    <a:gd name="T48" fmla="*/ 3 w 1780"/>
                    <a:gd name="T49" fmla="*/ 140 h 379"/>
                    <a:gd name="T50" fmla="*/ 0 w 1780"/>
                    <a:gd name="T51" fmla="*/ 188 h 379"/>
                    <a:gd name="T52" fmla="*/ 3 w 1780"/>
                    <a:gd name="T53" fmla="*/ 237 h 379"/>
                    <a:gd name="T54" fmla="*/ 6 w 1780"/>
                    <a:gd name="T55" fmla="*/ 285 h 379"/>
                    <a:gd name="T56" fmla="*/ 13 w 1780"/>
                    <a:gd name="T57" fmla="*/ 331 h 379"/>
                    <a:gd name="T58" fmla="*/ 23 w 1780"/>
                    <a:gd name="T59" fmla="*/ 376 h 379"/>
                    <a:gd name="T60" fmla="*/ 29 w 1780"/>
                    <a:gd name="T61" fmla="*/ 376 h 379"/>
                    <a:gd name="T62" fmla="*/ 32 w 1780"/>
                    <a:gd name="T63" fmla="*/ 379 h 379"/>
                    <a:gd name="T64" fmla="*/ 26 w 1780"/>
                    <a:gd name="T65" fmla="*/ 331 h 379"/>
                    <a:gd name="T66" fmla="*/ 19 w 1780"/>
                    <a:gd name="T67" fmla="*/ 285 h 379"/>
                    <a:gd name="T68" fmla="*/ 13 w 1780"/>
                    <a:gd name="T69" fmla="*/ 237 h 379"/>
                    <a:gd name="T70" fmla="*/ 13 w 1780"/>
                    <a:gd name="T71" fmla="*/ 188 h 379"/>
                    <a:gd name="T72" fmla="*/ 13 w 1780"/>
                    <a:gd name="T73" fmla="*/ 140 h 379"/>
                    <a:gd name="T74" fmla="*/ 19 w 1780"/>
                    <a:gd name="T75" fmla="*/ 91 h 379"/>
                    <a:gd name="T76" fmla="*/ 26 w 1780"/>
                    <a:gd name="T77" fmla="*/ 46 h 379"/>
                    <a:gd name="T78" fmla="*/ 32 w 1780"/>
                    <a:gd name="T79" fmla="*/ 0 h 379"/>
                    <a:gd name="T80" fmla="*/ 29 w 1780"/>
                    <a:gd name="T81" fmla="*/ 0 h 379"/>
                    <a:gd name="T82" fmla="*/ 23 w 1780"/>
                    <a:gd name="T83" fmla="*/ 0 h 37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780" h="379">
                      <a:moveTo>
                        <a:pt x="1780" y="188"/>
                      </a:moveTo>
                      <a:lnTo>
                        <a:pt x="1776" y="140"/>
                      </a:lnTo>
                      <a:lnTo>
                        <a:pt x="1773" y="94"/>
                      </a:lnTo>
                      <a:lnTo>
                        <a:pt x="1767" y="46"/>
                      </a:lnTo>
                      <a:lnTo>
                        <a:pt x="1757" y="0"/>
                      </a:lnTo>
                      <a:lnTo>
                        <a:pt x="1750" y="0"/>
                      </a:lnTo>
                      <a:lnTo>
                        <a:pt x="1747" y="0"/>
                      </a:lnTo>
                      <a:lnTo>
                        <a:pt x="1754" y="46"/>
                      </a:lnTo>
                      <a:lnTo>
                        <a:pt x="1760" y="91"/>
                      </a:lnTo>
                      <a:lnTo>
                        <a:pt x="1767" y="140"/>
                      </a:lnTo>
                      <a:lnTo>
                        <a:pt x="1767" y="188"/>
                      </a:lnTo>
                      <a:lnTo>
                        <a:pt x="1767" y="237"/>
                      </a:lnTo>
                      <a:lnTo>
                        <a:pt x="1760" y="285"/>
                      </a:lnTo>
                      <a:lnTo>
                        <a:pt x="1754" y="331"/>
                      </a:lnTo>
                      <a:lnTo>
                        <a:pt x="1747" y="379"/>
                      </a:lnTo>
                      <a:lnTo>
                        <a:pt x="1750" y="376"/>
                      </a:lnTo>
                      <a:lnTo>
                        <a:pt x="1757" y="376"/>
                      </a:lnTo>
                      <a:lnTo>
                        <a:pt x="1767" y="331"/>
                      </a:lnTo>
                      <a:lnTo>
                        <a:pt x="1773" y="285"/>
                      </a:lnTo>
                      <a:lnTo>
                        <a:pt x="1776" y="237"/>
                      </a:lnTo>
                      <a:lnTo>
                        <a:pt x="1780" y="188"/>
                      </a:lnTo>
                      <a:close/>
                      <a:moveTo>
                        <a:pt x="23" y="0"/>
                      </a:moveTo>
                      <a:lnTo>
                        <a:pt x="13" y="46"/>
                      </a:lnTo>
                      <a:lnTo>
                        <a:pt x="6" y="94"/>
                      </a:lnTo>
                      <a:lnTo>
                        <a:pt x="3" y="140"/>
                      </a:lnTo>
                      <a:lnTo>
                        <a:pt x="0" y="188"/>
                      </a:lnTo>
                      <a:lnTo>
                        <a:pt x="3" y="237"/>
                      </a:lnTo>
                      <a:lnTo>
                        <a:pt x="6" y="285"/>
                      </a:lnTo>
                      <a:lnTo>
                        <a:pt x="13" y="331"/>
                      </a:lnTo>
                      <a:lnTo>
                        <a:pt x="23" y="376"/>
                      </a:lnTo>
                      <a:lnTo>
                        <a:pt x="29" y="376"/>
                      </a:lnTo>
                      <a:lnTo>
                        <a:pt x="32" y="379"/>
                      </a:lnTo>
                      <a:lnTo>
                        <a:pt x="26" y="331"/>
                      </a:lnTo>
                      <a:lnTo>
                        <a:pt x="19" y="285"/>
                      </a:lnTo>
                      <a:lnTo>
                        <a:pt x="13" y="237"/>
                      </a:lnTo>
                      <a:lnTo>
                        <a:pt x="13" y="188"/>
                      </a:lnTo>
                      <a:lnTo>
                        <a:pt x="13" y="140"/>
                      </a:lnTo>
                      <a:lnTo>
                        <a:pt x="19" y="91"/>
                      </a:lnTo>
                      <a:lnTo>
                        <a:pt x="26" y="46"/>
                      </a:lnTo>
                      <a:lnTo>
                        <a:pt x="32" y="0"/>
                      </a:lnTo>
                      <a:lnTo>
                        <a:pt x="29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F7D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3" name="Freeform 395"/>
                <p:cNvSpPr>
                  <a:spLocks noEditPoints="1"/>
                </p:cNvSpPr>
                <p:nvPr/>
              </p:nvSpPr>
              <p:spPr bwMode="auto">
                <a:xfrm>
                  <a:off x="2142" y="2566"/>
                  <a:ext cx="1767" cy="382"/>
                </a:xfrm>
                <a:custGeom>
                  <a:avLst/>
                  <a:gdLst>
                    <a:gd name="T0" fmla="*/ 1767 w 1767"/>
                    <a:gd name="T1" fmla="*/ 191 h 382"/>
                    <a:gd name="T2" fmla="*/ 1764 w 1767"/>
                    <a:gd name="T3" fmla="*/ 143 h 382"/>
                    <a:gd name="T4" fmla="*/ 1761 w 1767"/>
                    <a:gd name="T5" fmla="*/ 94 h 382"/>
                    <a:gd name="T6" fmla="*/ 1754 w 1767"/>
                    <a:gd name="T7" fmla="*/ 49 h 382"/>
                    <a:gd name="T8" fmla="*/ 1744 w 1767"/>
                    <a:gd name="T9" fmla="*/ 3 h 382"/>
                    <a:gd name="T10" fmla="*/ 1735 w 1767"/>
                    <a:gd name="T11" fmla="*/ 0 h 382"/>
                    <a:gd name="T12" fmla="*/ 1741 w 1767"/>
                    <a:gd name="T13" fmla="*/ 49 h 382"/>
                    <a:gd name="T14" fmla="*/ 1751 w 1767"/>
                    <a:gd name="T15" fmla="*/ 94 h 382"/>
                    <a:gd name="T16" fmla="*/ 1754 w 1767"/>
                    <a:gd name="T17" fmla="*/ 143 h 382"/>
                    <a:gd name="T18" fmla="*/ 1754 w 1767"/>
                    <a:gd name="T19" fmla="*/ 191 h 382"/>
                    <a:gd name="T20" fmla="*/ 1754 w 1767"/>
                    <a:gd name="T21" fmla="*/ 240 h 382"/>
                    <a:gd name="T22" fmla="*/ 1751 w 1767"/>
                    <a:gd name="T23" fmla="*/ 288 h 382"/>
                    <a:gd name="T24" fmla="*/ 1741 w 1767"/>
                    <a:gd name="T25" fmla="*/ 337 h 382"/>
                    <a:gd name="T26" fmla="*/ 1735 w 1767"/>
                    <a:gd name="T27" fmla="*/ 382 h 382"/>
                    <a:gd name="T28" fmla="*/ 1744 w 1767"/>
                    <a:gd name="T29" fmla="*/ 379 h 382"/>
                    <a:gd name="T30" fmla="*/ 1754 w 1767"/>
                    <a:gd name="T31" fmla="*/ 334 h 382"/>
                    <a:gd name="T32" fmla="*/ 1761 w 1767"/>
                    <a:gd name="T33" fmla="*/ 288 h 382"/>
                    <a:gd name="T34" fmla="*/ 1764 w 1767"/>
                    <a:gd name="T35" fmla="*/ 240 h 382"/>
                    <a:gd name="T36" fmla="*/ 1767 w 1767"/>
                    <a:gd name="T37" fmla="*/ 191 h 382"/>
                    <a:gd name="T38" fmla="*/ 23 w 1767"/>
                    <a:gd name="T39" fmla="*/ 3 h 382"/>
                    <a:gd name="T40" fmla="*/ 13 w 1767"/>
                    <a:gd name="T41" fmla="*/ 49 h 382"/>
                    <a:gd name="T42" fmla="*/ 7 w 1767"/>
                    <a:gd name="T43" fmla="*/ 94 h 382"/>
                    <a:gd name="T44" fmla="*/ 4 w 1767"/>
                    <a:gd name="T45" fmla="*/ 143 h 382"/>
                    <a:gd name="T46" fmla="*/ 0 w 1767"/>
                    <a:gd name="T47" fmla="*/ 191 h 382"/>
                    <a:gd name="T48" fmla="*/ 4 w 1767"/>
                    <a:gd name="T49" fmla="*/ 240 h 382"/>
                    <a:gd name="T50" fmla="*/ 7 w 1767"/>
                    <a:gd name="T51" fmla="*/ 288 h 382"/>
                    <a:gd name="T52" fmla="*/ 13 w 1767"/>
                    <a:gd name="T53" fmla="*/ 334 h 382"/>
                    <a:gd name="T54" fmla="*/ 23 w 1767"/>
                    <a:gd name="T55" fmla="*/ 379 h 382"/>
                    <a:gd name="T56" fmla="*/ 33 w 1767"/>
                    <a:gd name="T57" fmla="*/ 382 h 382"/>
                    <a:gd name="T58" fmla="*/ 26 w 1767"/>
                    <a:gd name="T59" fmla="*/ 337 h 382"/>
                    <a:gd name="T60" fmla="*/ 20 w 1767"/>
                    <a:gd name="T61" fmla="*/ 288 h 382"/>
                    <a:gd name="T62" fmla="*/ 13 w 1767"/>
                    <a:gd name="T63" fmla="*/ 240 h 382"/>
                    <a:gd name="T64" fmla="*/ 13 w 1767"/>
                    <a:gd name="T65" fmla="*/ 191 h 382"/>
                    <a:gd name="T66" fmla="*/ 13 w 1767"/>
                    <a:gd name="T67" fmla="*/ 143 h 382"/>
                    <a:gd name="T68" fmla="*/ 20 w 1767"/>
                    <a:gd name="T69" fmla="*/ 94 h 382"/>
                    <a:gd name="T70" fmla="*/ 26 w 1767"/>
                    <a:gd name="T71" fmla="*/ 49 h 382"/>
                    <a:gd name="T72" fmla="*/ 33 w 1767"/>
                    <a:gd name="T73" fmla="*/ 0 h 382"/>
                    <a:gd name="T74" fmla="*/ 23 w 1767"/>
                    <a:gd name="T75" fmla="*/ 3 h 3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67" h="382">
                      <a:moveTo>
                        <a:pt x="1767" y="191"/>
                      </a:moveTo>
                      <a:lnTo>
                        <a:pt x="1764" y="143"/>
                      </a:lnTo>
                      <a:lnTo>
                        <a:pt x="1761" y="94"/>
                      </a:lnTo>
                      <a:lnTo>
                        <a:pt x="1754" y="49"/>
                      </a:lnTo>
                      <a:lnTo>
                        <a:pt x="1744" y="3"/>
                      </a:lnTo>
                      <a:lnTo>
                        <a:pt x="1735" y="0"/>
                      </a:lnTo>
                      <a:lnTo>
                        <a:pt x="1741" y="49"/>
                      </a:lnTo>
                      <a:lnTo>
                        <a:pt x="1751" y="94"/>
                      </a:lnTo>
                      <a:lnTo>
                        <a:pt x="1754" y="143"/>
                      </a:lnTo>
                      <a:lnTo>
                        <a:pt x="1754" y="191"/>
                      </a:lnTo>
                      <a:lnTo>
                        <a:pt x="1754" y="240"/>
                      </a:lnTo>
                      <a:lnTo>
                        <a:pt x="1751" y="288"/>
                      </a:lnTo>
                      <a:lnTo>
                        <a:pt x="1741" y="337"/>
                      </a:lnTo>
                      <a:lnTo>
                        <a:pt x="1735" y="382"/>
                      </a:lnTo>
                      <a:lnTo>
                        <a:pt x="1744" y="379"/>
                      </a:lnTo>
                      <a:lnTo>
                        <a:pt x="1754" y="334"/>
                      </a:lnTo>
                      <a:lnTo>
                        <a:pt x="1761" y="288"/>
                      </a:lnTo>
                      <a:lnTo>
                        <a:pt x="1764" y="240"/>
                      </a:lnTo>
                      <a:lnTo>
                        <a:pt x="1767" y="191"/>
                      </a:lnTo>
                      <a:close/>
                      <a:moveTo>
                        <a:pt x="23" y="3"/>
                      </a:moveTo>
                      <a:lnTo>
                        <a:pt x="13" y="49"/>
                      </a:lnTo>
                      <a:lnTo>
                        <a:pt x="7" y="94"/>
                      </a:lnTo>
                      <a:lnTo>
                        <a:pt x="4" y="143"/>
                      </a:lnTo>
                      <a:lnTo>
                        <a:pt x="0" y="191"/>
                      </a:lnTo>
                      <a:lnTo>
                        <a:pt x="4" y="240"/>
                      </a:lnTo>
                      <a:lnTo>
                        <a:pt x="7" y="288"/>
                      </a:lnTo>
                      <a:lnTo>
                        <a:pt x="13" y="334"/>
                      </a:lnTo>
                      <a:lnTo>
                        <a:pt x="23" y="379"/>
                      </a:lnTo>
                      <a:lnTo>
                        <a:pt x="33" y="382"/>
                      </a:lnTo>
                      <a:lnTo>
                        <a:pt x="26" y="337"/>
                      </a:lnTo>
                      <a:lnTo>
                        <a:pt x="20" y="288"/>
                      </a:lnTo>
                      <a:lnTo>
                        <a:pt x="13" y="240"/>
                      </a:lnTo>
                      <a:lnTo>
                        <a:pt x="13" y="191"/>
                      </a:lnTo>
                      <a:lnTo>
                        <a:pt x="13" y="143"/>
                      </a:lnTo>
                      <a:lnTo>
                        <a:pt x="20" y="94"/>
                      </a:lnTo>
                      <a:lnTo>
                        <a:pt x="26" y="49"/>
                      </a:lnTo>
                      <a:lnTo>
                        <a:pt x="33" y="0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EF7C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4" name="Freeform 396"/>
                <p:cNvSpPr>
                  <a:spLocks noEditPoints="1"/>
                </p:cNvSpPr>
                <p:nvPr/>
              </p:nvSpPr>
              <p:spPr bwMode="auto">
                <a:xfrm>
                  <a:off x="2149" y="2566"/>
                  <a:ext cx="1754" cy="382"/>
                </a:xfrm>
                <a:custGeom>
                  <a:avLst/>
                  <a:gdLst>
                    <a:gd name="T0" fmla="*/ 1754 w 1754"/>
                    <a:gd name="T1" fmla="*/ 191 h 382"/>
                    <a:gd name="T2" fmla="*/ 1754 w 1754"/>
                    <a:gd name="T3" fmla="*/ 143 h 382"/>
                    <a:gd name="T4" fmla="*/ 1747 w 1754"/>
                    <a:gd name="T5" fmla="*/ 94 h 382"/>
                    <a:gd name="T6" fmla="*/ 1741 w 1754"/>
                    <a:gd name="T7" fmla="*/ 49 h 382"/>
                    <a:gd name="T8" fmla="*/ 1734 w 1754"/>
                    <a:gd name="T9" fmla="*/ 3 h 382"/>
                    <a:gd name="T10" fmla="*/ 1728 w 1754"/>
                    <a:gd name="T11" fmla="*/ 0 h 382"/>
                    <a:gd name="T12" fmla="*/ 1721 w 1754"/>
                    <a:gd name="T13" fmla="*/ 0 h 382"/>
                    <a:gd name="T14" fmla="*/ 1731 w 1754"/>
                    <a:gd name="T15" fmla="*/ 46 h 382"/>
                    <a:gd name="T16" fmla="*/ 1737 w 1754"/>
                    <a:gd name="T17" fmla="*/ 94 h 382"/>
                    <a:gd name="T18" fmla="*/ 1741 w 1754"/>
                    <a:gd name="T19" fmla="*/ 143 h 382"/>
                    <a:gd name="T20" fmla="*/ 1741 w 1754"/>
                    <a:gd name="T21" fmla="*/ 191 h 382"/>
                    <a:gd name="T22" fmla="*/ 1741 w 1754"/>
                    <a:gd name="T23" fmla="*/ 240 h 382"/>
                    <a:gd name="T24" fmla="*/ 1737 w 1754"/>
                    <a:gd name="T25" fmla="*/ 288 h 382"/>
                    <a:gd name="T26" fmla="*/ 1731 w 1754"/>
                    <a:gd name="T27" fmla="*/ 337 h 382"/>
                    <a:gd name="T28" fmla="*/ 1721 w 1754"/>
                    <a:gd name="T29" fmla="*/ 382 h 382"/>
                    <a:gd name="T30" fmla="*/ 1728 w 1754"/>
                    <a:gd name="T31" fmla="*/ 382 h 382"/>
                    <a:gd name="T32" fmla="*/ 1734 w 1754"/>
                    <a:gd name="T33" fmla="*/ 382 h 382"/>
                    <a:gd name="T34" fmla="*/ 1741 w 1754"/>
                    <a:gd name="T35" fmla="*/ 334 h 382"/>
                    <a:gd name="T36" fmla="*/ 1747 w 1754"/>
                    <a:gd name="T37" fmla="*/ 288 h 382"/>
                    <a:gd name="T38" fmla="*/ 1754 w 1754"/>
                    <a:gd name="T39" fmla="*/ 240 h 382"/>
                    <a:gd name="T40" fmla="*/ 1754 w 1754"/>
                    <a:gd name="T41" fmla="*/ 191 h 382"/>
                    <a:gd name="T42" fmla="*/ 19 w 1754"/>
                    <a:gd name="T43" fmla="*/ 3 h 382"/>
                    <a:gd name="T44" fmla="*/ 13 w 1754"/>
                    <a:gd name="T45" fmla="*/ 49 h 382"/>
                    <a:gd name="T46" fmla="*/ 6 w 1754"/>
                    <a:gd name="T47" fmla="*/ 94 h 382"/>
                    <a:gd name="T48" fmla="*/ 0 w 1754"/>
                    <a:gd name="T49" fmla="*/ 143 h 382"/>
                    <a:gd name="T50" fmla="*/ 0 w 1754"/>
                    <a:gd name="T51" fmla="*/ 191 h 382"/>
                    <a:gd name="T52" fmla="*/ 0 w 1754"/>
                    <a:gd name="T53" fmla="*/ 240 h 382"/>
                    <a:gd name="T54" fmla="*/ 6 w 1754"/>
                    <a:gd name="T55" fmla="*/ 288 h 382"/>
                    <a:gd name="T56" fmla="*/ 13 w 1754"/>
                    <a:gd name="T57" fmla="*/ 334 h 382"/>
                    <a:gd name="T58" fmla="*/ 19 w 1754"/>
                    <a:gd name="T59" fmla="*/ 382 h 382"/>
                    <a:gd name="T60" fmla="*/ 26 w 1754"/>
                    <a:gd name="T61" fmla="*/ 382 h 382"/>
                    <a:gd name="T62" fmla="*/ 32 w 1754"/>
                    <a:gd name="T63" fmla="*/ 382 h 382"/>
                    <a:gd name="T64" fmla="*/ 23 w 1754"/>
                    <a:gd name="T65" fmla="*/ 337 h 382"/>
                    <a:gd name="T66" fmla="*/ 16 w 1754"/>
                    <a:gd name="T67" fmla="*/ 288 h 382"/>
                    <a:gd name="T68" fmla="*/ 13 w 1754"/>
                    <a:gd name="T69" fmla="*/ 240 h 382"/>
                    <a:gd name="T70" fmla="*/ 13 w 1754"/>
                    <a:gd name="T71" fmla="*/ 191 h 382"/>
                    <a:gd name="T72" fmla="*/ 13 w 1754"/>
                    <a:gd name="T73" fmla="*/ 143 h 382"/>
                    <a:gd name="T74" fmla="*/ 16 w 1754"/>
                    <a:gd name="T75" fmla="*/ 94 h 382"/>
                    <a:gd name="T76" fmla="*/ 23 w 1754"/>
                    <a:gd name="T77" fmla="*/ 46 h 382"/>
                    <a:gd name="T78" fmla="*/ 32 w 1754"/>
                    <a:gd name="T79" fmla="*/ 0 h 382"/>
                    <a:gd name="T80" fmla="*/ 26 w 1754"/>
                    <a:gd name="T81" fmla="*/ 0 h 382"/>
                    <a:gd name="T82" fmla="*/ 19 w 1754"/>
                    <a:gd name="T83" fmla="*/ 3 h 382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754" h="382">
                      <a:moveTo>
                        <a:pt x="1754" y="191"/>
                      </a:moveTo>
                      <a:lnTo>
                        <a:pt x="1754" y="143"/>
                      </a:lnTo>
                      <a:lnTo>
                        <a:pt x="1747" y="94"/>
                      </a:lnTo>
                      <a:lnTo>
                        <a:pt x="1741" y="49"/>
                      </a:lnTo>
                      <a:lnTo>
                        <a:pt x="1734" y="3"/>
                      </a:lnTo>
                      <a:lnTo>
                        <a:pt x="1728" y="0"/>
                      </a:lnTo>
                      <a:lnTo>
                        <a:pt x="1721" y="0"/>
                      </a:lnTo>
                      <a:lnTo>
                        <a:pt x="1731" y="46"/>
                      </a:lnTo>
                      <a:lnTo>
                        <a:pt x="1737" y="94"/>
                      </a:lnTo>
                      <a:lnTo>
                        <a:pt x="1741" y="143"/>
                      </a:lnTo>
                      <a:lnTo>
                        <a:pt x="1741" y="191"/>
                      </a:lnTo>
                      <a:lnTo>
                        <a:pt x="1741" y="240"/>
                      </a:lnTo>
                      <a:lnTo>
                        <a:pt x="1737" y="288"/>
                      </a:lnTo>
                      <a:lnTo>
                        <a:pt x="1731" y="337"/>
                      </a:lnTo>
                      <a:lnTo>
                        <a:pt x="1721" y="382"/>
                      </a:lnTo>
                      <a:lnTo>
                        <a:pt x="1728" y="382"/>
                      </a:lnTo>
                      <a:lnTo>
                        <a:pt x="1734" y="382"/>
                      </a:lnTo>
                      <a:lnTo>
                        <a:pt x="1741" y="334"/>
                      </a:lnTo>
                      <a:lnTo>
                        <a:pt x="1747" y="288"/>
                      </a:lnTo>
                      <a:lnTo>
                        <a:pt x="1754" y="240"/>
                      </a:lnTo>
                      <a:lnTo>
                        <a:pt x="1754" y="191"/>
                      </a:lnTo>
                      <a:close/>
                      <a:moveTo>
                        <a:pt x="19" y="3"/>
                      </a:moveTo>
                      <a:lnTo>
                        <a:pt x="13" y="49"/>
                      </a:lnTo>
                      <a:lnTo>
                        <a:pt x="6" y="94"/>
                      </a:lnTo>
                      <a:lnTo>
                        <a:pt x="0" y="143"/>
                      </a:lnTo>
                      <a:lnTo>
                        <a:pt x="0" y="191"/>
                      </a:lnTo>
                      <a:lnTo>
                        <a:pt x="0" y="240"/>
                      </a:lnTo>
                      <a:lnTo>
                        <a:pt x="6" y="288"/>
                      </a:lnTo>
                      <a:lnTo>
                        <a:pt x="13" y="334"/>
                      </a:lnTo>
                      <a:lnTo>
                        <a:pt x="19" y="382"/>
                      </a:lnTo>
                      <a:lnTo>
                        <a:pt x="26" y="382"/>
                      </a:lnTo>
                      <a:lnTo>
                        <a:pt x="32" y="382"/>
                      </a:lnTo>
                      <a:lnTo>
                        <a:pt x="23" y="337"/>
                      </a:lnTo>
                      <a:lnTo>
                        <a:pt x="16" y="288"/>
                      </a:lnTo>
                      <a:lnTo>
                        <a:pt x="13" y="240"/>
                      </a:lnTo>
                      <a:lnTo>
                        <a:pt x="13" y="191"/>
                      </a:lnTo>
                      <a:lnTo>
                        <a:pt x="13" y="143"/>
                      </a:lnTo>
                      <a:lnTo>
                        <a:pt x="16" y="94"/>
                      </a:lnTo>
                      <a:lnTo>
                        <a:pt x="23" y="46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3"/>
                      </a:lnTo>
                      <a:close/>
                    </a:path>
                  </a:pathLst>
                </a:custGeom>
                <a:solidFill>
                  <a:srgbClr val="EF7C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5" name="Freeform 397"/>
                <p:cNvSpPr>
                  <a:spLocks noEditPoints="1"/>
                </p:cNvSpPr>
                <p:nvPr/>
              </p:nvSpPr>
              <p:spPr bwMode="auto">
                <a:xfrm>
                  <a:off x="2155" y="2566"/>
                  <a:ext cx="1741" cy="382"/>
                </a:xfrm>
                <a:custGeom>
                  <a:avLst/>
                  <a:gdLst>
                    <a:gd name="T0" fmla="*/ 1741 w 1741"/>
                    <a:gd name="T1" fmla="*/ 191 h 382"/>
                    <a:gd name="T2" fmla="*/ 1741 w 1741"/>
                    <a:gd name="T3" fmla="*/ 143 h 382"/>
                    <a:gd name="T4" fmla="*/ 1738 w 1741"/>
                    <a:gd name="T5" fmla="*/ 94 h 382"/>
                    <a:gd name="T6" fmla="*/ 1728 w 1741"/>
                    <a:gd name="T7" fmla="*/ 49 h 382"/>
                    <a:gd name="T8" fmla="*/ 1722 w 1741"/>
                    <a:gd name="T9" fmla="*/ 0 h 382"/>
                    <a:gd name="T10" fmla="*/ 1709 w 1741"/>
                    <a:gd name="T11" fmla="*/ 0 h 382"/>
                    <a:gd name="T12" fmla="*/ 1719 w 1741"/>
                    <a:gd name="T13" fmla="*/ 46 h 382"/>
                    <a:gd name="T14" fmla="*/ 1725 w 1741"/>
                    <a:gd name="T15" fmla="*/ 94 h 382"/>
                    <a:gd name="T16" fmla="*/ 1728 w 1741"/>
                    <a:gd name="T17" fmla="*/ 143 h 382"/>
                    <a:gd name="T18" fmla="*/ 1731 w 1741"/>
                    <a:gd name="T19" fmla="*/ 191 h 382"/>
                    <a:gd name="T20" fmla="*/ 1728 w 1741"/>
                    <a:gd name="T21" fmla="*/ 240 h 382"/>
                    <a:gd name="T22" fmla="*/ 1725 w 1741"/>
                    <a:gd name="T23" fmla="*/ 288 h 382"/>
                    <a:gd name="T24" fmla="*/ 1719 w 1741"/>
                    <a:gd name="T25" fmla="*/ 337 h 382"/>
                    <a:gd name="T26" fmla="*/ 1709 w 1741"/>
                    <a:gd name="T27" fmla="*/ 382 h 382"/>
                    <a:gd name="T28" fmla="*/ 1722 w 1741"/>
                    <a:gd name="T29" fmla="*/ 382 h 382"/>
                    <a:gd name="T30" fmla="*/ 1728 w 1741"/>
                    <a:gd name="T31" fmla="*/ 337 h 382"/>
                    <a:gd name="T32" fmla="*/ 1738 w 1741"/>
                    <a:gd name="T33" fmla="*/ 288 h 382"/>
                    <a:gd name="T34" fmla="*/ 1741 w 1741"/>
                    <a:gd name="T35" fmla="*/ 240 h 382"/>
                    <a:gd name="T36" fmla="*/ 1741 w 1741"/>
                    <a:gd name="T37" fmla="*/ 191 h 382"/>
                    <a:gd name="T38" fmla="*/ 20 w 1741"/>
                    <a:gd name="T39" fmla="*/ 0 h 382"/>
                    <a:gd name="T40" fmla="*/ 13 w 1741"/>
                    <a:gd name="T41" fmla="*/ 49 h 382"/>
                    <a:gd name="T42" fmla="*/ 7 w 1741"/>
                    <a:gd name="T43" fmla="*/ 94 h 382"/>
                    <a:gd name="T44" fmla="*/ 0 w 1741"/>
                    <a:gd name="T45" fmla="*/ 143 h 382"/>
                    <a:gd name="T46" fmla="*/ 0 w 1741"/>
                    <a:gd name="T47" fmla="*/ 191 h 382"/>
                    <a:gd name="T48" fmla="*/ 0 w 1741"/>
                    <a:gd name="T49" fmla="*/ 240 h 382"/>
                    <a:gd name="T50" fmla="*/ 7 w 1741"/>
                    <a:gd name="T51" fmla="*/ 288 h 382"/>
                    <a:gd name="T52" fmla="*/ 13 w 1741"/>
                    <a:gd name="T53" fmla="*/ 337 h 382"/>
                    <a:gd name="T54" fmla="*/ 20 w 1741"/>
                    <a:gd name="T55" fmla="*/ 382 h 382"/>
                    <a:gd name="T56" fmla="*/ 33 w 1741"/>
                    <a:gd name="T57" fmla="*/ 382 h 382"/>
                    <a:gd name="T58" fmla="*/ 23 w 1741"/>
                    <a:gd name="T59" fmla="*/ 337 h 382"/>
                    <a:gd name="T60" fmla="*/ 17 w 1741"/>
                    <a:gd name="T61" fmla="*/ 288 h 382"/>
                    <a:gd name="T62" fmla="*/ 13 w 1741"/>
                    <a:gd name="T63" fmla="*/ 240 h 382"/>
                    <a:gd name="T64" fmla="*/ 10 w 1741"/>
                    <a:gd name="T65" fmla="*/ 191 h 382"/>
                    <a:gd name="T66" fmla="*/ 13 w 1741"/>
                    <a:gd name="T67" fmla="*/ 143 h 382"/>
                    <a:gd name="T68" fmla="*/ 17 w 1741"/>
                    <a:gd name="T69" fmla="*/ 94 h 382"/>
                    <a:gd name="T70" fmla="*/ 23 w 1741"/>
                    <a:gd name="T71" fmla="*/ 46 h 382"/>
                    <a:gd name="T72" fmla="*/ 33 w 1741"/>
                    <a:gd name="T73" fmla="*/ 0 h 382"/>
                    <a:gd name="T74" fmla="*/ 20 w 1741"/>
                    <a:gd name="T75" fmla="*/ 0 h 38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41" h="382">
                      <a:moveTo>
                        <a:pt x="1741" y="191"/>
                      </a:moveTo>
                      <a:lnTo>
                        <a:pt x="1741" y="143"/>
                      </a:lnTo>
                      <a:lnTo>
                        <a:pt x="1738" y="94"/>
                      </a:lnTo>
                      <a:lnTo>
                        <a:pt x="1728" y="49"/>
                      </a:lnTo>
                      <a:lnTo>
                        <a:pt x="1722" y="0"/>
                      </a:lnTo>
                      <a:lnTo>
                        <a:pt x="1709" y="0"/>
                      </a:lnTo>
                      <a:lnTo>
                        <a:pt x="1719" y="46"/>
                      </a:lnTo>
                      <a:lnTo>
                        <a:pt x="1725" y="94"/>
                      </a:lnTo>
                      <a:lnTo>
                        <a:pt x="1728" y="143"/>
                      </a:lnTo>
                      <a:lnTo>
                        <a:pt x="1731" y="191"/>
                      </a:lnTo>
                      <a:lnTo>
                        <a:pt x="1728" y="240"/>
                      </a:lnTo>
                      <a:lnTo>
                        <a:pt x="1725" y="288"/>
                      </a:lnTo>
                      <a:lnTo>
                        <a:pt x="1719" y="337"/>
                      </a:lnTo>
                      <a:lnTo>
                        <a:pt x="1709" y="382"/>
                      </a:lnTo>
                      <a:lnTo>
                        <a:pt x="1722" y="382"/>
                      </a:lnTo>
                      <a:lnTo>
                        <a:pt x="1728" y="337"/>
                      </a:lnTo>
                      <a:lnTo>
                        <a:pt x="1738" y="288"/>
                      </a:lnTo>
                      <a:lnTo>
                        <a:pt x="1741" y="240"/>
                      </a:lnTo>
                      <a:lnTo>
                        <a:pt x="1741" y="191"/>
                      </a:lnTo>
                      <a:close/>
                      <a:moveTo>
                        <a:pt x="20" y="0"/>
                      </a:moveTo>
                      <a:lnTo>
                        <a:pt x="13" y="49"/>
                      </a:lnTo>
                      <a:lnTo>
                        <a:pt x="7" y="94"/>
                      </a:lnTo>
                      <a:lnTo>
                        <a:pt x="0" y="143"/>
                      </a:lnTo>
                      <a:lnTo>
                        <a:pt x="0" y="191"/>
                      </a:lnTo>
                      <a:lnTo>
                        <a:pt x="0" y="240"/>
                      </a:lnTo>
                      <a:lnTo>
                        <a:pt x="7" y="288"/>
                      </a:lnTo>
                      <a:lnTo>
                        <a:pt x="13" y="337"/>
                      </a:lnTo>
                      <a:lnTo>
                        <a:pt x="20" y="382"/>
                      </a:lnTo>
                      <a:lnTo>
                        <a:pt x="33" y="382"/>
                      </a:lnTo>
                      <a:lnTo>
                        <a:pt x="23" y="337"/>
                      </a:lnTo>
                      <a:lnTo>
                        <a:pt x="17" y="288"/>
                      </a:lnTo>
                      <a:lnTo>
                        <a:pt x="13" y="240"/>
                      </a:lnTo>
                      <a:lnTo>
                        <a:pt x="10" y="191"/>
                      </a:lnTo>
                      <a:lnTo>
                        <a:pt x="13" y="143"/>
                      </a:lnTo>
                      <a:lnTo>
                        <a:pt x="17" y="94"/>
                      </a:lnTo>
                      <a:lnTo>
                        <a:pt x="23" y="46"/>
                      </a:lnTo>
                      <a:lnTo>
                        <a:pt x="33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EF7B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6" name="Freeform 398"/>
                <p:cNvSpPr>
                  <a:spLocks noEditPoints="1"/>
                </p:cNvSpPr>
                <p:nvPr/>
              </p:nvSpPr>
              <p:spPr bwMode="auto">
                <a:xfrm>
                  <a:off x="2162" y="2566"/>
                  <a:ext cx="1728" cy="385"/>
                </a:xfrm>
                <a:custGeom>
                  <a:avLst/>
                  <a:gdLst>
                    <a:gd name="T0" fmla="*/ 1728 w 1728"/>
                    <a:gd name="T1" fmla="*/ 191 h 385"/>
                    <a:gd name="T2" fmla="*/ 1728 w 1728"/>
                    <a:gd name="T3" fmla="*/ 143 h 385"/>
                    <a:gd name="T4" fmla="*/ 1724 w 1728"/>
                    <a:gd name="T5" fmla="*/ 94 h 385"/>
                    <a:gd name="T6" fmla="*/ 1718 w 1728"/>
                    <a:gd name="T7" fmla="*/ 46 h 385"/>
                    <a:gd name="T8" fmla="*/ 1708 w 1728"/>
                    <a:gd name="T9" fmla="*/ 0 h 385"/>
                    <a:gd name="T10" fmla="*/ 1695 w 1728"/>
                    <a:gd name="T11" fmla="*/ 0 h 385"/>
                    <a:gd name="T12" fmla="*/ 1705 w 1728"/>
                    <a:gd name="T13" fmla="*/ 46 h 385"/>
                    <a:gd name="T14" fmla="*/ 1712 w 1728"/>
                    <a:gd name="T15" fmla="*/ 94 h 385"/>
                    <a:gd name="T16" fmla="*/ 1715 w 1728"/>
                    <a:gd name="T17" fmla="*/ 143 h 385"/>
                    <a:gd name="T18" fmla="*/ 1718 w 1728"/>
                    <a:gd name="T19" fmla="*/ 191 h 385"/>
                    <a:gd name="T20" fmla="*/ 1715 w 1728"/>
                    <a:gd name="T21" fmla="*/ 240 h 385"/>
                    <a:gd name="T22" fmla="*/ 1712 w 1728"/>
                    <a:gd name="T23" fmla="*/ 288 h 385"/>
                    <a:gd name="T24" fmla="*/ 1705 w 1728"/>
                    <a:gd name="T25" fmla="*/ 337 h 385"/>
                    <a:gd name="T26" fmla="*/ 1695 w 1728"/>
                    <a:gd name="T27" fmla="*/ 385 h 385"/>
                    <a:gd name="T28" fmla="*/ 1708 w 1728"/>
                    <a:gd name="T29" fmla="*/ 382 h 385"/>
                    <a:gd name="T30" fmla="*/ 1718 w 1728"/>
                    <a:gd name="T31" fmla="*/ 337 h 385"/>
                    <a:gd name="T32" fmla="*/ 1724 w 1728"/>
                    <a:gd name="T33" fmla="*/ 288 h 385"/>
                    <a:gd name="T34" fmla="*/ 1728 w 1728"/>
                    <a:gd name="T35" fmla="*/ 240 h 385"/>
                    <a:gd name="T36" fmla="*/ 1728 w 1728"/>
                    <a:gd name="T37" fmla="*/ 191 h 385"/>
                    <a:gd name="T38" fmla="*/ 19 w 1728"/>
                    <a:gd name="T39" fmla="*/ 0 h 385"/>
                    <a:gd name="T40" fmla="*/ 10 w 1728"/>
                    <a:gd name="T41" fmla="*/ 46 h 385"/>
                    <a:gd name="T42" fmla="*/ 3 w 1728"/>
                    <a:gd name="T43" fmla="*/ 94 h 385"/>
                    <a:gd name="T44" fmla="*/ 0 w 1728"/>
                    <a:gd name="T45" fmla="*/ 143 h 385"/>
                    <a:gd name="T46" fmla="*/ 0 w 1728"/>
                    <a:gd name="T47" fmla="*/ 191 h 385"/>
                    <a:gd name="T48" fmla="*/ 0 w 1728"/>
                    <a:gd name="T49" fmla="*/ 240 h 385"/>
                    <a:gd name="T50" fmla="*/ 3 w 1728"/>
                    <a:gd name="T51" fmla="*/ 288 h 385"/>
                    <a:gd name="T52" fmla="*/ 10 w 1728"/>
                    <a:gd name="T53" fmla="*/ 337 h 385"/>
                    <a:gd name="T54" fmla="*/ 19 w 1728"/>
                    <a:gd name="T55" fmla="*/ 382 h 385"/>
                    <a:gd name="T56" fmla="*/ 32 w 1728"/>
                    <a:gd name="T57" fmla="*/ 385 h 385"/>
                    <a:gd name="T58" fmla="*/ 23 w 1728"/>
                    <a:gd name="T59" fmla="*/ 337 h 385"/>
                    <a:gd name="T60" fmla="*/ 16 w 1728"/>
                    <a:gd name="T61" fmla="*/ 288 h 385"/>
                    <a:gd name="T62" fmla="*/ 13 w 1728"/>
                    <a:gd name="T63" fmla="*/ 240 h 385"/>
                    <a:gd name="T64" fmla="*/ 10 w 1728"/>
                    <a:gd name="T65" fmla="*/ 191 h 385"/>
                    <a:gd name="T66" fmla="*/ 13 w 1728"/>
                    <a:gd name="T67" fmla="*/ 143 h 385"/>
                    <a:gd name="T68" fmla="*/ 16 w 1728"/>
                    <a:gd name="T69" fmla="*/ 94 h 385"/>
                    <a:gd name="T70" fmla="*/ 23 w 1728"/>
                    <a:gd name="T71" fmla="*/ 46 h 385"/>
                    <a:gd name="T72" fmla="*/ 32 w 1728"/>
                    <a:gd name="T73" fmla="*/ 0 h 385"/>
                    <a:gd name="T74" fmla="*/ 19 w 1728"/>
                    <a:gd name="T75" fmla="*/ 0 h 38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28" h="385">
                      <a:moveTo>
                        <a:pt x="1728" y="191"/>
                      </a:moveTo>
                      <a:lnTo>
                        <a:pt x="1728" y="143"/>
                      </a:lnTo>
                      <a:lnTo>
                        <a:pt x="1724" y="94"/>
                      </a:lnTo>
                      <a:lnTo>
                        <a:pt x="1718" y="46"/>
                      </a:lnTo>
                      <a:lnTo>
                        <a:pt x="1708" y="0"/>
                      </a:lnTo>
                      <a:lnTo>
                        <a:pt x="1695" y="0"/>
                      </a:lnTo>
                      <a:lnTo>
                        <a:pt x="1705" y="46"/>
                      </a:lnTo>
                      <a:lnTo>
                        <a:pt x="1712" y="94"/>
                      </a:lnTo>
                      <a:lnTo>
                        <a:pt x="1715" y="143"/>
                      </a:lnTo>
                      <a:lnTo>
                        <a:pt x="1718" y="191"/>
                      </a:lnTo>
                      <a:lnTo>
                        <a:pt x="1715" y="240"/>
                      </a:lnTo>
                      <a:lnTo>
                        <a:pt x="1712" y="288"/>
                      </a:lnTo>
                      <a:lnTo>
                        <a:pt x="1705" y="337"/>
                      </a:lnTo>
                      <a:lnTo>
                        <a:pt x="1695" y="385"/>
                      </a:lnTo>
                      <a:lnTo>
                        <a:pt x="1708" y="382"/>
                      </a:lnTo>
                      <a:lnTo>
                        <a:pt x="1718" y="337"/>
                      </a:lnTo>
                      <a:lnTo>
                        <a:pt x="1724" y="288"/>
                      </a:lnTo>
                      <a:lnTo>
                        <a:pt x="1728" y="240"/>
                      </a:lnTo>
                      <a:lnTo>
                        <a:pt x="1728" y="191"/>
                      </a:lnTo>
                      <a:close/>
                      <a:moveTo>
                        <a:pt x="19" y="0"/>
                      </a:moveTo>
                      <a:lnTo>
                        <a:pt x="10" y="46"/>
                      </a:lnTo>
                      <a:lnTo>
                        <a:pt x="3" y="94"/>
                      </a:lnTo>
                      <a:lnTo>
                        <a:pt x="0" y="143"/>
                      </a:lnTo>
                      <a:lnTo>
                        <a:pt x="0" y="191"/>
                      </a:lnTo>
                      <a:lnTo>
                        <a:pt x="0" y="240"/>
                      </a:lnTo>
                      <a:lnTo>
                        <a:pt x="3" y="288"/>
                      </a:lnTo>
                      <a:lnTo>
                        <a:pt x="10" y="337"/>
                      </a:lnTo>
                      <a:lnTo>
                        <a:pt x="19" y="382"/>
                      </a:lnTo>
                      <a:lnTo>
                        <a:pt x="32" y="385"/>
                      </a:lnTo>
                      <a:lnTo>
                        <a:pt x="23" y="337"/>
                      </a:lnTo>
                      <a:lnTo>
                        <a:pt x="16" y="288"/>
                      </a:lnTo>
                      <a:lnTo>
                        <a:pt x="13" y="240"/>
                      </a:lnTo>
                      <a:lnTo>
                        <a:pt x="10" y="191"/>
                      </a:lnTo>
                      <a:lnTo>
                        <a:pt x="13" y="143"/>
                      </a:lnTo>
                      <a:lnTo>
                        <a:pt x="16" y="94"/>
                      </a:lnTo>
                      <a:lnTo>
                        <a:pt x="23" y="46"/>
                      </a:lnTo>
                      <a:lnTo>
                        <a:pt x="32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F7A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7" name="Freeform 399"/>
                <p:cNvSpPr>
                  <a:spLocks noEditPoints="1"/>
                </p:cNvSpPr>
                <p:nvPr/>
              </p:nvSpPr>
              <p:spPr bwMode="auto">
                <a:xfrm>
                  <a:off x="2165" y="2563"/>
                  <a:ext cx="1721" cy="388"/>
                </a:xfrm>
                <a:custGeom>
                  <a:avLst/>
                  <a:gdLst>
                    <a:gd name="T0" fmla="*/ 1721 w 1721"/>
                    <a:gd name="T1" fmla="*/ 194 h 388"/>
                    <a:gd name="T2" fmla="*/ 1718 w 1721"/>
                    <a:gd name="T3" fmla="*/ 146 h 388"/>
                    <a:gd name="T4" fmla="*/ 1715 w 1721"/>
                    <a:gd name="T5" fmla="*/ 97 h 388"/>
                    <a:gd name="T6" fmla="*/ 1709 w 1721"/>
                    <a:gd name="T7" fmla="*/ 49 h 388"/>
                    <a:gd name="T8" fmla="*/ 1699 w 1721"/>
                    <a:gd name="T9" fmla="*/ 3 h 388"/>
                    <a:gd name="T10" fmla="*/ 1692 w 1721"/>
                    <a:gd name="T11" fmla="*/ 3 h 388"/>
                    <a:gd name="T12" fmla="*/ 1686 w 1721"/>
                    <a:gd name="T13" fmla="*/ 0 h 388"/>
                    <a:gd name="T14" fmla="*/ 1696 w 1721"/>
                    <a:gd name="T15" fmla="*/ 49 h 388"/>
                    <a:gd name="T16" fmla="*/ 1702 w 1721"/>
                    <a:gd name="T17" fmla="*/ 97 h 388"/>
                    <a:gd name="T18" fmla="*/ 1705 w 1721"/>
                    <a:gd name="T19" fmla="*/ 146 h 388"/>
                    <a:gd name="T20" fmla="*/ 1709 w 1721"/>
                    <a:gd name="T21" fmla="*/ 194 h 388"/>
                    <a:gd name="T22" fmla="*/ 1705 w 1721"/>
                    <a:gd name="T23" fmla="*/ 243 h 388"/>
                    <a:gd name="T24" fmla="*/ 1702 w 1721"/>
                    <a:gd name="T25" fmla="*/ 291 h 388"/>
                    <a:gd name="T26" fmla="*/ 1696 w 1721"/>
                    <a:gd name="T27" fmla="*/ 340 h 388"/>
                    <a:gd name="T28" fmla="*/ 1686 w 1721"/>
                    <a:gd name="T29" fmla="*/ 388 h 388"/>
                    <a:gd name="T30" fmla="*/ 1692 w 1721"/>
                    <a:gd name="T31" fmla="*/ 388 h 388"/>
                    <a:gd name="T32" fmla="*/ 1699 w 1721"/>
                    <a:gd name="T33" fmla="*/ 385 h 388"/>
                    <a:gd name="T34" fmla="*/ 1709 w 1721"/>
                    <a:gd name="T35" fmla="*/ 340 h 388"/>
                    <a:gd name="T36" fmla="*/ 1715 w 1721"/>
                    <a:gd name="T37" fmla="*/ 291 h 388"/>
                    <a:gd name="T38" fmla="*/ 1718 w 1721"/>
                    <a:gd name="T39" fmla="*/ 243 h 388"/>
                    <a:gd name="T40" fmla="*/ 1721 w 1721"/>
                    <a:gd name="T41" fmla="*/ 194 h 388"/>
                    <a:gd name="T42" fmla="*/ 23 w 1721"/>
                    <a:gd name="T43" fmla="*/ 3 h 388"/>
                    <a:gd name="T44" fmla="*/ 13 w 1721"/>
                    <a:gd name="T45" fmla="*/ 49 h 388"/>
                    <a:gd name="T46" fmla="*/ 7 w 1721"/>
                    <a:gd name="T47" fmla="*/ 97 h 388"/>
                    <a:gd name="T48" fmla="*/ 3 w 1721"/>
                    <a:gd name="T49" fmla="*/ 146 h 388"/>
                    <a:gd name="T50" fmla="*/ 0 w 1721"/>
                    <a:gd name="T51" fmla="*/ 194 h 388"/>
                    <a:gd name="T52" fmla="*/ 3 w 1721"/>
                    <a:gd name="T53" fmla="*/ 243 h 388"/>
                    <a:gd name="T54" fmla="*/ 7 w 1721"/>
                    <a:gd name="T55" fmla="*/ 291 h 388"/>
                    <a:gd name="T56" fmla="*/ 13 w 1721"/>
                    <a:gd name="T57" fmla="*/ 340 h 388"/>
                    <a:gd name="T58" fmla="*/ 23 w 1721"/>
                    <a:gd name="T59" fmla="*/ 385 h 388"/>
                    <a:gd name="T60" fmla="*/ 29 w 1721"/>
                    <a:gd name="T61" fmla="*/ 388 h 388"/>
                    <a:gd name="T62" fmla="*/ 36 w 1721"/>
                    <a:gd name="T63" fmla="*/ 388 h 388"/>
                    <a:gd name="T64" fmla="*/ 26 w 1721"/>
                    <a:gd name="T65" fmla="*/ 340 h 388"/>
                    <a:gd name="T66" fmla="*/ 20 w 1721"/>
                    <a:gd name="T67" fmla="*/ 291 h 388"/>
                    <a:gd name="T68" fmla="*/ 16 w 1721"/>
                    <a:gd name="T69" fmla="*/ 243 h 388"/>
                    <a:gd name="T70" fmla="*/ 13 w 1721"/>
                    <a:gd name="T71" fmla="*/ 194 h 388"/>
                    <a:gd name="T72" fmla="*/ 16 w 1721"/>
                    <a:gd name="T73" fmla="*/ 146 h 388"/>
                    <a:gd name="T74" fmla="*/ 20 w 1721"/>
                    <a:gd name="T75" fmla="*/ 97 h 388"/>
                    <a:gd name="T76" fmla="*/ 26 w 1721"/>
                    <a:gd name="T77" fmla="*/ 49 h 388"/>
                    <a:gd name="T78" fmla="*/ 36 w 1721"/>
                    <a:gd name="T79" fmla="*/ 0 h 388"/>
                    <a:gd name="T80" fmla="*/ 29 w 1721"/>
                    <a:gd name="T81" fmla="*/ 3 h 388"/>
                    <a:gd name="T82" fmla="*/ 23 w 1721"/>
                    <a:gd name="T83" fmla="*/ 3 h 38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721" h="388">
                      <a:moveTo>
                        <a:pt x="1721" y="194"/>
                      </a:moveTo>
                      <a:lnTo>
                        <a:pt x="1718" y="146"/>
                      </a:lnTo>
                      <a:lnTo>
                        <a:pt x="1715" y="97"/>
                      </a:lnTo>
                      <a:lnTo>
                        <a:pt x="1709" y="49"/>
                      </a:lnTo>
                      <a:lnTo>
                        <a:pt x="1699" y="3"/>
                      </a:lnTo>
                      <a:lnTo>
                        <a:pt x="1692" y="3"/>
                      </a:lnTo>
                      <a:lnTo>
                        <a:pt x="1686" y="0"/>
                      </a:lnTo>
                      <a:lnTo>
                        <a:pt x="1696" y="49"/>
                      </a:lnTo>
                      <a:lnTo>
                        <a:pt x="1702" y="97"/>
                      </a:lnTo>
                      <a:lnTo>
                        <a:pt x="1705" y="146"/>
                      </a:lnTo>
                      <a:lnTo>
                        <a:pt x="1709" y="194"/>
                      </a:lnTo>
                      <a:lnTo>
                        <a:pt x="1705" y="243"/>
                      </a:lnTo>
                      <a:lnTo>
                        <a:pt x="1702" y="291"/>
                      </a:lnTo>
                      <a:lnTo>
                        <a:pt x="1696" y="340"/>
                      </a:lnTo>
                      <a:lnTo>
                        <a:pt x="1686" y="388"/>
                      </a:lnTo>
                      <a:lnTo>
                        <a:pt x="1692" y="388"/>
                      </a:lnTo>
                      <a:lnTo>
                        <a:pt x="1699" y="385"/>
                      </a:lnTo>
                      <a:lnTo>
                        <a:pt x="1709" y="340"/>
                      </a:lnTo>
                      <a:lnTo>
                        <a:pt x="1715" y="291"/>
                      </a:lnTo>
                      <a:lnTo>
                        <a:pt x="1718" y="243"/>
                      </a:lnTo>
                      <a:lnTo>
                        <a:pt x="1721" y="194"/>
                      </a:lnTo>
                      <a:close/>
                      <a:moveTo>
                        <a:pt x="23" y="3"/>
                      </a:moveTo>
                      <a:lnTo>
                        <a:pt x="13" y="49"/>
                      </a:lnTo>
                      <a:lnTo>
                        <a:pt x="7" y="97"/>
                      </a:lnTo>
                      <a:lnTo>
                        <a:pt x="3" y="146"/>
                      </a:lnTo>
                      <a:lnTo>
                        <a:pt x="0" y="194"/>
                      </a:lnTo>
                      <a:lnTo>
                        <a:pt x="3" y="243"/>
                      </a:lnTo>
                      <a:lnTo>
                        <a:pt x="7" y="291"/>
                      </a:lnTo>
                      <a:lnTo>
                        <a:pt x="13" y="340"/>
                      </a:lnTo>
                      <a:lnTo>
                        <a:pt x="23" y="385"/>
                      </a:lnTo>
                      <a:lnTo>
                        <a:pt x="29" y="388"/>
                      </a:lnTo>
                      <a:lnTo>
                        <a:pt x="36" y="388"/>
                      </a:lnTo>
                      <a:lnTo>
                        <a:pt x="26" y="340"/>
                      </a:lnTo>
                      <a:lnTo>
                        <a:pt x="20" y="291"/>
                      </a:lnTo>
                      <a:lnTo>
                        <a:pt x="16" y="243"/>
                      </a:lnTo>
                      <a:lnTo>
                        <a:pt x="13" y="194"/>
                      </a:lnTo>
                      <a:lnTo>
                        <a:pt x="16" y="146"/>
                      </a:lnTo>
                      <a:lnTo>
                        <a:pt x="20" y="97"/>
                      </a:lnTo>
                      <a:lnTo>
                        <a:pt x="26" y="49"/>
                      </a:lnTo>
                      <a:lnTo>
                        <a:pt x="36" y="0"/>
                      </a:lnTo>
                      <a:lnTo>
                        <a:pt x="29" y="3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EF7A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8" name="Freeform 400"/>
                <p:cNvSpPr>
                  <a:spLocks noEditPoints="1"/>
                </p:cNvSpPr>
                <p:nvPr/>
              </p:nvSpPr>
              <p:spPr bwMode="auto">
                <a:xfrm>
                  <a:off x="2172" y="2563"/>
                  <a:ext cx="1708" cy="388"/>
                </a:xfrm>
                <a:custGeom>
                  <a:avLst/>
                  <a:gdLst>
                    <a:gd name="T0" fmla="*/ 1708 w 1708"/>
                    <a:gd name="T1" fmla="*/ 194 h 388"/>
                    <a:gd name="T2" fmla="*/ 1705 w 1708"/>
                    <a:gd name="T3" fmla="*/ 146 h 388"/>
                    <a:gd name="T4" fmla="*/ 1702 w 1708"/>
                    <a:gd name="T5" fmla="*/ 97 h 388"/>
                    <a:gd name="T6" fmla="*/ 1695 w 1708"/>
                    <a:gd name="T7" fmla="*/ 49 h 388"/>
                    <a:gd name="T8" fmla="*/ 1685 w 1708"/>
                    <a:gd name="T9" fmla="*/ 3 h 388"/>
                    <a:gd name="T10" fmla="*/ 1672 w 1708"/>
                    <a:gd name="T11" fmla="*/ 0 h 388"/>
                    <a:gd name="T12" fmla="*/ 1682 w 1708"/>
                    <a:gd name="T13" fmla="*/ 49 h 388"/>
                    <a:gd name="T14" fmla="*/ 1689 w 1708"/>
                    <a:gd name="T15" fmla="*/ 97 h 388"/>
                    <a:gd name="T16" fmla="*/ 1695 w 1708"/>
                    <a:gd name="T17" fmla="*/ 146 h 388"/>
                    <a:gd name="T18" fmla="*/ 1695 w 1708"/>
                    <a:gd name="T19" fmla="*/ 194 h 388"/>
                    <a:gd name="T20" fmla="*/ 1695 w 1708"/>
                    <a:gd name="T21" fmla="*/ 243 h 388"/>
                    <a:gd name="T22" fmla="*/ 1689 w 1708"/>
                    <a:gd name="T23" fmla="*/ 295 h 388"/>
                    <a:gd name="T24" fmla="*/ 1682 w 1708"/>
                    <a:gd name="T25" fmla="*/ 340 h 388"/>
                    <a:gd name="T26" fmla="*/ 1672 w 1708"/>
                    <a:gd name="T27" fmla="*/ 388 h 388"/>
                    <a:gd name="T28" fmla="*/ 1685 w 1708"/>
                    <a:gd name="T29" fmla="*/ 388 h 388"/>
                    <a:gd name="T30" fmla="*/ 1695 w 1708"/>
                    <a:gd name="T31" fmla="*/ 340 h 388"/>
                    <a:gd name="T32" fmla="*/ 1702 w 1708"/>
                    <a:gd name="T33" fmla="*/ 291 h 388"/>
                    <a:gd name="T34" fmla="*/ 1705 w 1708"/>
                    <a:gd name="T35" fmla="*/ 243 h 388"/>
                    <a:gd name="T36" fmla="*/ 1708 w 1708"/>
                    <a:gd name="T37" fmla="*/ 194 h 388"/>
                    <a:gd name="T38" fmla="*/ 22 w 1708"/>
                    <a:gd name="T39" fmla="*/ 3 h 388"/>
                    <a:gd name="T40" fmla="*/ 13 w 1708"/>
                    <a:gd name="T41" fmla="*/ 49 h 388"/>
                    <a:gd name="T42" fmla="*/ 6 w 1708"/>
                    <a:gd name="T43" fmla="*/ 97 h 388"/>
                    <a:gd name="T44" fmla="*/ 3 w 1708"/>
                    <a:gd name="T45" fmla="*/ 146 h 388"/>
                    <a:gd name="T46" fmla="*/ 0 w 1708"/>
                    <a:gd name="T47" fmla="*/ 194 h 388"/>
                    <a:gd name="T48" fmla="*/ 3 w 1708"/>
                    <a:gd name="T49" fmla="*/ 243 h 388"/>
                    <a:gd name="T50" fmla="*/ 6 w 1708"/>
                    <a:gd name="T51" fmla="*/ 291 h 388"/>
                    <a:gd name="T52" fmla="*/ 13 w 1708"/>
                    <a:gd name="T53" fmla="*/ 340 h 388"/>
                    <a:gd name="T54" fmla="*/ 22 w 1708"/>
                    <a:gd name="T55" fmla="*/ 388 h 388"/>
                    <a:gd name="T56" fmla="*/ 35 w 1708"/>
                    <a:gd name="T57" fmla="*/ 388 h 388"/>
                    <a:gd name="T58" fmla="*/ 25 w 1708"/>
                    <a:gd name="T59" fmla="*/ 340 h 388"/>
                    <a:gd name="T60" fmla="*/ 19 w 1708"/>
                    <a:gd name="T61" fmla="*/ 295 h 388"/>
                    <a:gd name="T62" fmla="*/ 13 w 1708"/>
                    <a:gd name="T63" fmla="*/ 243 h 388"/>
                    <a:gd name="T64" fmla="*/ 13 w 1708"/>
                    <a:gd name="T65" fmla="*/ 194 h 388"/>
                    <a:gd name="T66" fmla="*/ 13 w 1708"/>
                    <a:gd name="T67" fmla="*/ 146 h 388"/>
                    <a:gd name="T68" fmla="*/ 19 w 1708"/>
                    <a:gd name="T69" fmla="*/ 97 h 388"/>
                    <a:gd name="T70" fmla="*/ 25 w 1708"/>
                    <a:gd name="T71" fmla="*/ 49 h 388"/>
                    <a:gd name="T72" fmla="*/ 35 w 1708"/>
                    <a:gd name="T73" fmla="*/ 0 h 388"/>
                    <a:gd name="T74" fmla="*/ 22 w 1708"/>
                    <a:gd name="T75" fmla="*/ 3 h 3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708" h="388">
                      <a:moveTo>
                        <a:pt x="1708" y="194"/>
                      </a:moveTo>
                      <a:lnTo>
                        <a:pt x="1705" y="146"/>
                      </a:lnTo>
                      <a:lnTo>
                        <a:pt x="1702" y="97"/>
                      </a:lnTo>
                      <a:lnTo>
                        <a:pt x="1695" y="49"/>
                      </a:lnTo>
                      <a:lnTo>
                        <a:pt x="1685" y="3"/>
                      </a:lnTo>
                      <a:lnTo>
                        <a:pt x="1672" y="0"/>
                      </a:lnTo>
                      <a:lnTo>
                        <a:pt x="1682" y="49"/>
                      </a:lnTo>
                      <a:lnTo>
                        <a:pt x="1689" y="97"/>
                      </a:lnTo>
                      <a:lnTo>
                        <a:pt x="1695" y="146"/>
                      </a:lnTo>
                      <a:lnTo>
                        <a:pt x="1695" y="194"/>
                      </a:lnTo>
                      <a:lnTo>
                        <a:pt x="1695" y="243"/>
                      </a:lnTo>
                      <a:lnTo>
                        <a:pt x="1689" y="295"/>
                      </a:lnTo>
                      <a:lnTo>
                        <a:pt x="1682" y="340"/>
                      </a:lnTo>
                      <a:lnTo>
                        <a:pt x="1672" y="388"/>
                      </a:lnTo>
                      <a:lnTo>
                        <a:pt x="1685" y="388"/>
                      </a:lnTo>
                      <a:lnTo>
                        <a:pt x="1695" y="340"/>
                      </a:lnTo>
                      <a:lnTo>
                        <a:pt x="1702" y="291"/>
                      </a:lnTo>
                      <a:lnTo>
                        <a:pt x="1705" y="243"/>
                      </a:lnTo>
                      <a:lnTo>
                        <a:pt x="1708" y="194"/>
                      </a:lnTo>
                      <a:close/>
                      <a:moveTo>
                        <a:pt x="22" y="3"/>
                      </a:moveTo>
                      <a:lnTo>
                        <a:pt x="13" y="49"/>
                      </a:lnTo>
                      <a:lnTo>
                        <a:pt x="6" y="97"/>
                      </a:lnTo>
                      <a:lnTo>
                        <a:pt x="3" y="146"/>
                      </a:lnTo>
                      <a:lnTo>
                        <a:pt x="0" y="194"/>
                      </a:lnTo>
                      <a:lnTo>
                        <a:pt x="3" y="243"/>
                      </a:lnTo>
                      <a:lnTo>
                        <a:pt x="6" y="291"/>
                      </a:lnTo>
                      <a:lnTo>
                        <a:pt x="13" y="340"/>
                      </a:lnTo>
                      <a:lnTo>
                        <a:pt x="22" y="388"/>
                      </a:lnTo>
                      <a:lnTo>
                        <a:pt x="35" y="388"/>
                      </a:lnTo>
                      <a:lnTo>
                        <a:pt x="25" y="340"/>
                      </a:lnTo>
                      <a:lnTo>
                        <a:pt x="19" y="295"/>
                      </a:lnTo>
                      <a:lnTo>
                        <a:pt x="13" y="243"/>
                      </a:lnTo>
                      <a:lnTo>
                        <a:pt x="13" y="194"/>
                      </a:lnTo>
                      <a:lnTo>
                        <a:pt x="13" y="146"/>
                      </a:lnTo>
                      <a:lnTo>
                        <a:pt x="19" y="97"/>
                      </a:lnTo>
                      <a:lnTo>
                        <a:pt x="25" y="49"/>
                      </a:lnTo>
                      <a:lnTo>
                        <a:pt x="35" y="0"/>
                      </a:lnTo>
                      <a:lnTo>
                        <a:pt x="22" y="3"/>
                      </a:lnTo>
                      <a:close/>
                    </a:path>
                  </a:pathLst>
                </a:custGeom>
                <a:solidFill>
                  <a:srgbClr val="EE79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79" name="Freeform 401"/>
                <p:cNvSpPr>
                  <a:spLocks noEditPoints="1"/>
                </p:cNvSpPr>
                <p:nvPr/>
              </p:nvSpPr>
              <p:spPr bwMode="auto">
                <a:xfrm>
                  <a:off x="2178" y="2563"/>
                  <a:ext cx="1696" cy="388"/>
                </a:xfrm>
                <a:custGeom>
                  <a:avLst/>
                  <a:gdLst>
                    <a:gd name="T0" fmla="*/ 1696 w 1696"/>
                    <a:gd name="T1" fmla="*/ 194 h 388"/>
                    <a:gd name="T2" fmla="*/ 1692 w 1696"/>
                    <a:gd name="T3" fmla="*/ 146 h 388"/>
                    <a:gd name="T4" fmla="*/ 1689 w 1696"/>
                    <a:gd name="T5" fmla="*/ 97 h 388"/>
                    <a:gd name="T6" fmla="*/ 1683 w 1696"/>
                    <a:gd name="T7" fmla="*/ 49 h 388"/>
                    <a:gd name="T8" fmla="*/ 1673 w 1696"/>
                    <a:gd name="T9" fmla="*/ 0 h 388"/>
                    <a:gd name="T10" fmla="*/ 1660 w 1696"/>
                    <a:gd name="T11" fmla="*/ 0 h 388"/>
                    <a:gd name="T12" fmla="*/ 1670 w 1696"/>
                    <a:gd name="T13" fmla="*/ 49 h 388"/>
                    <a:gd name="T14" fmla="*/ 1679 w 1696"/>
                    <a:gd name="T15" fmla="*/ 97 h 388"/>
                    <a:gd name="T16" fmla="*/ 1683 w 1696"/>
                    <a:gd name="T17" fmla="*/ 146 h 388"/>
                    <a:gd name="T18" fmla="*/ 1683 w 1696"/>
                    <a:gd name="T19" fmla="*/ 194 h 388"/>
                    <a:gd name="T20" fmla="*/ 1683 w 1696"/>
                    <a:gd name="T21" fmla="*/ 243 h 388"/>
                    <a:gd name="T22" fmla="*/ 1679 w 1696"/>
                    <a:gd name="T23" fmla="*/ 295 h 388"/>
                    <a:gd name="T24" fmla="*/ 1670 w 1696"/>
                    <a:gd name="T25" fmla="*/ 343 h 388"/>
                    <a:gd name="T26" fmla="*/ 1660 w 1696"/>
                    <a:gd name="T27" fmla="*/ 388 h 388"/>
                    <a:gd name="T28" fmla="*/ 1673 w 1696"/>
                    <a:gd name="T29" fmla="*/ 388 h 388"/>
                    <a:gd name="T30" fmla="*/ 1683 w 1696"/>
                    <a:gd name="T31" fmla="*/ 340 h 388"/>
                    <a:gd name="T32" fmla="*/ 1689 w 1696"/>
                    <a:gd name="T33" fmla="*/ 291 h 388"/>
                    <a:gd name="T34" fmla="*/ 1692 w 1696"/>
                    <a:gd name="T35" fmla="*/ 243 h 388"/>
                    <a:gd name="T36" fmla="*/ 1696 w 1696"/>
                    <a:gd name="T37" fmla="*/ 194 h 388"/>
                    <a:gd name="T38" fmla="*/ 23 w 1696"/>
                    <a:gd name="T39" fmla="*/ 0 h 388"/>
                    <a:gd name="T40" fmla="*/ 13 w 1696"/>
                    <a:gd name="T41" fmla="*/ 49 h 388"/>
                    <a:gd name="T42" fmla="*/ 7 w 1696"/>
                    <a:gd name="T43" fmla="*/ 97 h 388"/>
                    <a:gd name="T44" fmla="*/ 3 w 1696"/>
                    <a:gd name="T45" fmla="*/ 146 h 388"/>
                    <a:gd name="T46" fmla="*/ 0 w 1696"/>
                    <a:gd name="T47" fmla="*/ 194 h 388"/>
                    <a:gd name="T48" fmla="*/ 3 w 1696"/>
                    <a:gd name="T49" fmla="*/ 243 h 388"/>
                    <a:gd name="T50" fmla="*/ 7 w 1696"/>
                    <a:gd name="T51" fmla="*/ 291 h 388"/>
                    <a:gd name="T52" fmla="*/ 13 w 1696"/>
                    <a:gd name="T53" fmla="*/ 340 h 388"/>
                    <a:gd name="T54" fmla="*/ 23 w 1696"/>
                    <a:gd name="T55" fmla="*/ 388 h 388"/>
                    <a:gd name="T56" fmla="*/ 36 w 1696"/>
                    <a:gd name="T57" fmla="*/ 388 h 388"/>
                    <a:gd name="T58" fmla="*/ 26 w 1696"/>
                    <a:gd name="T59" fmla="*/ 343 h 388"/>
                    <a:gd name="T60" fmla="*/ 19 w 1696"/>
                    <a:gd name="T61" fmla="*/ 295 h 388"/>
                    <a:gd name="T62" fmla="*/ 13 w 1696"/>
                    <a:gd name="T63" fmla="*/ 243 h 388"/>
                    <a:gd name="T64" fmla="*/ 13 w 1696"/>
                    <a:gd name="T65" fmla="*/ 194 h 388"/>
                    <a:gd name="T66" fmla="*/ 13 w 1696"/>
                    <a:gd name="T67" fmla="*/ 146 h 388"/>
                    <a:gd name="T68" fmla="*/ 19 w 1696"/>
                    <a:gd name="T69" fmla="*/ 97 h 388"/>
                    <a:gd name="T70" fmla="*/ 26 w 1696"/>
                    <a:gd name="T71" fmla="*/ 49 h 388"/>
                    <a:gd name="T72" fmla="*/ 36 w 1696"/>
                    <a:gd name="T73" fmla="*/ 0 h 388"/>
                    <a:gd name="T74" fmla="*/ 23 w 1696"/>
                    <a:gd name="T75" fmla="*/ 0 h 3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96" h="388">
                      <a:moveTo>
                        <a:pt x="1696" y="194"/>
                      </a:moveTo>
                      <a:lnTo>
                        <a:pt x="1692" y="146"/>
                      </a:lnTo>
                      <a:lnTo>
                        <a:pt x="1689" y="97"/>
                      </a:lnTo>
                      <a:lnTo>
                        <a:pt x="1683" y="49"/>
                      </a:lnTo>
                      <a:lnTo>
                        <a:pt x="1673" y="0"/>
                      </a:lnTo>
                      <a:lnTo>
                        <a:pt x="1660" y="0"/>
                      </a:lnTo>
                      <a:lnTo>
                        <a:pt x="1670" y="49"/>
                      </a:lnTo>
                      <a:lnTo>
                        <a:pt x="1679" y="97"/>
                      </a:lnTo>
                      <a:lnTo>
                        <a:pt x="1683" y="146"/>
                      </a:lnTo>
                      <a:lnTo>
                        <a:pt x="1683" y="194"/>
                      </a:lnTo>
                      <a:lnTo>
                        <a:pt x="1683" y="243"/>
                      </a:lnTo>
                      <a:lnTo>
                        <a:pt x="1679" y="295"/>
                      </a:lnTo>
                      <a:lnTo>
                        <a:pt x="1670" y="343"/>
                      </a:lnTo>
                      <a:lnTo>
                        <a:pt x="1660" y="388"/>
                      </a:lnTo>
                      <a:lnTo>
                        <a:pt x="1673" y="388"/>
                      </a:lnTo>
                      <a:lnTo>
                        <a:pt x="1683" y="340"/>
                      </a:lnTo>
                      <a:lnTo>
                        <a:pt x="1689" y="291"/>
                      </a:lnTo>
                      <a:lnTo>
                        <a:pt x="1692" y="243"/>
                      </a:lnTo>
                      <a:lnTo>
                        <a:pt x="1696" y="194"/>
                      </a:lnTo>
                      <a:close/>
                      <a:moveTo>
                        <a:pt x="23" y="0"/>
                      </a:moveTo>
                      <a:lnTo>
                        <a:pt x="13" y="49"/>
                      </a:lnTo>
                      <a:lnTo>
                        <a:pt x="7" y="97"/>
                      </a:lnTo>
                      <a:lnTo>
                        <a:pt x="3" y="146"/>
                      </a:lnTo>
                      <a:lnTo>
                        <a:pt x="0" y="194"/>
                      </a:lnTo>
                      <a:lnTo>
                        <a:pt x="3" y="243"/>
                      </a:lnTo>
                      <a:lnTo>
                        <a:pt x="7" y="291"/>
                      </a:lnTo>
                      <a:lnTo>
                        <a:pt x="13" y="340"/>
                      </a:lnTo>
                      <a:lnTo>
                        <a:pt x="23" y="388"/>
                      </a:lnTo>
                      <a:lnTo>
                        <a:pt x="36" y="388"/>
                      </a:lnTo>
                      <a:lnTo>
                        <a:pt x="26" y="343"/>
                      </a:lnTo>
                      <a:lnTo>
                        <a:pt x="19" y="295"/>
                      </a:lnTo>
                      <a:lnTo>
                        <a:pt x="13" y="243"/>
                      </a:lnTo>
                      <a:lnTo>
                        <a:pt x="13" y="194"/>
                      </a:lnTo>
                      <a:lnTo>
                        <a:pt x="13" y="146"/>
                      </a:lnTo>
                      <a:lnTo>
                        <a:pt x="19" y="97"/>
                      </a:lnTo>
                      <a:lnTo>
                        <a:pt x="26" y="49"/>
                      </a:lnTo>
                      <a:lnTo>
                        <a:pt x="36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E79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80" name="Freeform 402"/>
                <p:cNvSpPr>
                  <a:spLocks noEditPoints="1"/>
                </p:cNvSpPr>
                <p:nvPr/>
              </p:nvSpPr>
              <p:spPr bwMode="auto">
                <a:xfrm>
                  <a:off x="2185" y="2563"/>
                  <a:ext cx="1682" cy="388"/>
                </a:xfrm>
                <a:custGeom>
                  <a:avLst/>
                  <a:gdLst>
                    <a:gd name="T0" fmla="*/ 1682 w 1682"/>
                    <a:gd name="T1" fmla="*/ 194 h 388"/>
                    <a:gd name="T2" fmla="*/ 1682 w 1682"/>
                    <a:gd name="T3" fmla="*/ 146 h 388"/>
                    <a:gd name="T4" fmla="*/ 1676 w 1682"/>
                    <a:gd name="T5" fmla="*/ 97 h 388"/>
                    <a:gd name="T6" fmla="*/ 1669 w 1682"/>
                    <a:gd name="T7" fmla="*/ 49 h 388"/>
                    <a:gd name="T8" fmla="*/ 1659 w 1682"/>
                    <a:gd name="T9" fmla="*/ 0 h 388"/>
                    <a:gd name="T10" fmla="*/ 1646 w 1682"/>
                    <a:gd name="T11" fmla="*/ 0 h 388"/>
                    <a:gd name="T12" fmla="*/ 1656 w 1682"/>
                    <a:gd name="T13" fmla="*/ 49 h 388"/>
                    <a:gd name="T14" fmla="*/ 1666 w 1682"/>
                    <a:gd name="T15" fmla="*/ 94 h 388"/>
                    <a:gd name="T16" fmla="*/ 1669 w 1682"/>
                    <a:gd name="T17" fmla="*/ 146 h 388"/>
                    <a:gd name="T18" fmla="*/ 1672 w 1682"/>
                    <a:gd name="T19" fmla="*/ 194 h 388"/>
                    <a:gd name="T20" fmla="*/ 1669 w 1682"/>
                    <a:gd name="T21" fmla="*/ 246 h 388"/>
                    <a:gd name="T22" fmla="*/ 1666 w 1682"/>
                    <a:gd name="T23" fmla="*/ 295 h 388"/>
                    <a:gd name="T24" fmla="*/ 1656 w 1682"/>
                    <a:gd name="T25" fmla="*/ 343 h 388"/>
                    <a:gd name="T26" fmla="*/ 1646 w 1682"/>
                    <a:gd name="T27" fmla="*/ 388 h 388"/>
                    <a:gd name="T28" fmla="*/ 1659 w 1682"/>
                    <a:gd name="T29" fmla="*/ 388 h 388"/>
                    <a:gd name="T30" fmla="*/ 1669 w 1682"/>
                    <a:gd name="T31" fmla="*/ 340 h 388"/>
                    <a:gd name="T32" fmla="*/ 1676 w 1682"/>
                    <a:gd name="T33" fmla="*/ 295 h 388"/>
                    <a:gd name="T34" fmla="*/ 1682 w 1682"/>
                    <a:gd name="T35" fmla="*/ 243 h 388"/>
                    <a:gd name="T36" fmla="*/ 1682 w 1682"/>
                    <a:gd name="T37" fmla="*/ 194 h 388"/>
                    <a:gd name="T38" fmla="*/ 22 w 1682"/>
                    <a:gd name="T39" fmla="*/ 0 h 388"/>
                    <a:gd name="T40" fmla="*/ 12 w 1682"/>
                    <a:gd name="T41" fmla="*/ 49 h 388"/>
                    <a:gd name="T42" fmla="*/ 6 w 1682"/>
                    <a:gd name="T43" fmla="*/ 97 h 388"/>
                    <a:gd name="T44" fmla="*/ 0 w 1682"/>
                    <a:gd name="T45" fmla="*/ 146 h 388"/>
                    <a:gd name="T46" fmla="*/ 0 w 1682"/>
                    <a:gd name="T47" fmla="*/ 194 h 388"/>
                    <a:gd name="T48" fmla="*/ 0 w 1682"/>
                    <a:gd name="T49" fmla="*/ 243 h 388"/>
                    <a:gd name="T50" fmla="*/ 6 w 1682"/>
                    <a:gd name="T51" fmla="*/ 295 h 388"/>
                    <a:gd name="T52" fmla="*/ 12 w 1682"/>
                    <a:gd name="T53" fmla="*/ 340 h 388"/>
                    <a:gd name="T54" fmla="*/ 22 w 1682"/>
                    <a:gd name="T55" fmla="*/ 388 h 388"/>
                    <a:gd name="T56" fmla="*/ 35 w 1682"/>
                    <a:gd name="T57" fmla="*/ 388 h 388"/>
                    <a:gd name="T58" fmla="*/ 25 w 1682"/>
                    <a:gd name="T59" fmla="*/ 343 h 388"/>
                    <a:gd name="T60" fmla="*/ 16 w 1682"/>
                    <a:gd name="T61" fmla="*/ 295 h 388"/>
                    <a:gd name="T62" fmla="*/ 12 w 1682"/>
                    <a:gd name="T63" fmla="*/ 246 h 388"/>
                    <a:gd name="T64" fmla="*/ 12 w 1682"/>
                    <a:gd name="T65" fmla="*/ 194 h 388"/>
                    <a:gd name="T66" fmla="*/ 12 w 1682"/>
                    <a:gd name="T67" fmla="*/ 146 h 388"/>
                    <a:gd name="T68" fmla="*/ 16 w 1682"/>
                    <a:gd name="T69" fmla="*/ 94 h 388"/>
                    <a:gd name="T70" fmla="*/ 25 w 1682"/>
                    <a:gd name="T71" fmla="*/ 49 h 388"/>
                    <a:gd name="T72" fmla="*/ 35 w 1682"/>
                    <a:gd name="T73" fmla="*/ 0 h 388"/>
                    <a:gd name="T74" fmla="*/ 22 w 1682"/>
                    <a:gd name="T75" fmla="*/ 0 h 38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82" h="388">
                      <a:moveTo>
                        <a:pt x="1682" y="194"/>
                      </a:moveTo>
                      <a:lnTo>
                        <a:pt x="1682" y="146"/>
                      </a:lnTo>
                      <a:lnTo>
                        <a:pt x="1676" y="97"/>
                      </a:lnTo>
                      <a:lnTo>
                        <a:pt x="1669" y="49"/>
                      </a:lnTo>
                      <a:lnTo>
                        <a:pt x="1659" y="0"/>
                      </a:lnTo>
                      <a:lnTo>
                        <a:pt x="1646" y="0"/>
                      </a:lnTo>
                      <a:lnTo>
                        <a:pt x="1656" y="49"/>
                      </a:lnTo>
                      <a:lnTo>
                        <a:pt x="1666" y="94"/>
                      </a:lnTo>
                      <a:lnTo>
                        <a:pt x="1669" y="146"/>
                      </a:lnTo>
                      <a:lnTo>
                        <a:pt x="1672" y="194"/>
                      </a:lnTo>
                      <a:lnTo>
                        <a:pt x="1669" y="246"/>
                      </a:lnTo>
                      <a:lnTo>
                        <a:pt x="1666" y="295"/>
                      </a:lnTo>
                      <a:lnTo>
                        <a:pt x="1656" y="343"/>
                      </a:lnTo>
                      <a:lnTo>
                        <a:pt x="1646" y="388"/>
                      </a:lnTo>
                      <a:lnTo>
                        <a:pt x="1659" y="388"/>
                      </a:lnTo>
                      <a:lnTo>
                        <a:pt x="1669" y="340"/>
                      </a:lnTo>
                      <a:lnTo>
                        <a:pt x="1676" y="295"/>
                      </a:lnTo>
                      <a:lnTo>
                        <a:pt x="1682" y="243"/>
                      </a:lnTo>
                      <a:lnTo>
                        <a:pt x="1682" y="194"/>
                      </a:lnTo>
                      <a:close/>
                      <a:moveTo>
                        <a:pt x="22" y="0"/>
                      </a:moveTo>
                      <a:lnTo>
                        <a:pt x="12" y="49"/>
                      </a:lnTo>
                      <a:lnTo>
                        <a:pt x="6" y="97"/>
                      </a:lnTo>
                      <a:lnTo>
                        <a:pt x="0" y="146"/>
                      </a:lnTo>
                      <a:lnTo>
                        <a:pt x="0" y="194"/>
                      </a:lnTo>
                      <a:lnTo>
                        <a:pt x="0" y="243"/>
                      </a:lnTo>
                      <a:lnTo>
                        <a:pt x="6" y="295"/>
                      </a:lnTo>
                      <a:lnTo>
                        <a:pt x="12" y="340"/>
                      </a:lnTo>
                      <a:lnTo>
                        <a:pt x="22" y="388"/>
                      </a:lnTo>
                      <a:lnTo>
                        <a:pt x="35" y="388"/>
                      </a:lnTo>
                      <a:lnTo>
                        <a:pt x="25" y="343"/>
                      </a:lnTo>
                      <a:lnTo>
                        <a:pt x="16" y="295"/>
                      </a:lnTo>
                      <a:lnTo>
                        <a:pt x="12" y="246"/>
                      </a:lnTo>
                      <a:lnTo>
                        <a:pt x="12" y="194"/>
                      </a:lnTo>
                      <a:lnTo>
                        <a:pt x="12" y="146"/>
                      </a:lnTo>
                      <a:lnTo>
                        <a:pt x="16" y="94"/>
                      </a:lnTo>
                      <a:lnTo>
                        <a:pt x="25" y="49"/>
                      </a:lnTo>
                      <a:lnTo>
                        <a:pt x="35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E78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81" name="Freeform 403"/>
                <p:cNvSpPr>
                  <a:spLocks noEditPoints="1"/>
                </p:cNvSpPr>
                <p:nvPr/>
              </p:nvSpPr>
              <p:spPr bwMode="auto">
                <a:xfrm>
                  <a:off x="2191" y="2563"/>
                  <a:ext cx="1670" cy="392"/>
                </a:xfrm>
                <a:custGeom>
                  <a:avLst/>
                  <a:gdLst>
                    <a:gd name="T0" fmla="*/ 1670 w 1670"/>
                    <a:gd name="T1" fmla="*/ 194 h 392"/>
                    <a:gd name="T2" fmla="*/ 1670 w 1670"/>
                    <a:gd name="T3" fmla="*/ 146 h 392"/>
                    <a:gd name="T4" fmla="*/ 1666 w 1670"/>
                    <a:gd name="T5" fmla="*/ 97 h 392"/>
                    <a:gd name="T6" fmla="*/ 1657 w 1670"/>
                    <a:gd name="T7" fmla="*/ 49 h 392"/>
                    <a:gd name="T8" fmla="*/ 1647 w 1670"/>
                    <a:gd name="T9" fmla="*/ 0 h 392"/>
                    <a:gd name="T10" fmla="*/ 1634 w 1670"/>
                    <a:gd name="T11" fmla="*/ 0 h 392"/>
                    <a:gd name="T12" fmla="*/ 1647 w 1670"/>
                    <a:gd name="T13" fmla="*/ 45 h 392"/>
                    <a:gd name="T14" fmla="*/ 1653 w 1670"/>
                    <a:gd name="T15" fmla="*/ 94 h 392"/>
                    <a:gd name="T16" fmla="*/ 1657 w 1670"/>
                    <a:gd name="T17" fmla="*/ 146 h 392"/>
                    <a:gd name="T18" fmla="*/ 1660 w 1670"/>
                    <a:gd name="T19" fmla="*/ 194 h 392"/>
                    <a:gd name="T20" fmla="*/ 1657 w 1670"/>
                    <a:gd name="T21" fmla="*/ 246 h 392"/>
                    <a:gd name="T22" fmla="*/ 1653 w 1670"/>
                    <a:gd name="T23" fmla="*/ 295 h 392"/>
                    <a:gd name="T24" fmla="*/ 1647 w 1670"/>
                    <a:gd name="T25" fmla="*/ 343 h 392"/>
                    <a:gd name="T26" fmla="*/ 1634 w 1670"/>
                    <a:gd name="T27" fmla="*/ 392 h 392"/>
                    <a:gd name="T28" fmla="*/ 1647 w 1670"/>
                    <a:gd name="T29" fmla="*/ 388 h 392"/>
                    <a:gd name="T30" fmla="*/ 1657 w 1670"/>
                    <a:gd name="T31" fmla="*/ 343 h 392"/>
                    <a:gd name="T32" fmla="*/ 1666 w 1670"/>
                    <a:gd name="T33" fmla="*/ 295 h 392"/>
                    <a:gd name="T34" fmla="*/ 1670 w 1670"/>
                    <a:gd name="T35" fmla="*/ 243 h 392"/>
                    <a:gd name="T36" fmla="*/ 1670 w 1670"/>
                    <a:gd name="T37" fmla="*/ 194 h 392"/>
                    <a:gd name="T38" fmla="*/ 23 w 1670"/>
                    <a:gd name="T39" fmla="*/ 0 h 392"/>
                    <a:gd name="T40" fmla="*/ 13 w 1670"/>
                    <a:gd name="T41" fmla="*/ 49 h 392"/>
                    <a:gd name="T42" fmla="*/ 6 w 1670"/>
                    <a:gd name="T43" fmla="*/ 97 h 392"/>
                    <a:gd name="T44" fmla="*/ 0 w 1670"/>
                    <a:gd name="T45" fmla="*/ 146 h 392"/>
                    <a:gd name="T46" fmla="*/ 0 w 1670"/>
                    <a:gd name="T47" fmla="*/ 194 h 392"/>
                    <a:gd name="T48" fmla="*/ 0 w 1670"/>
                    <a:gd name="T49" fmla="*/ 243 h 392"/>
                    <a:gd name="T50" fmla="*/ 6 w 1670"/>
                    <a:gd name="T51" fmla="*/ 295 h 392"/>
                    <a:gd name="T52" fmla="*/ 13 w 1670"/>
                    <a:gd name="T53" fmla="*/ 343 h 392"/>
                    <a:gd name="T54" fmla="*/ 23 w 1670"/>
                    <a:gd name="T55" fmla="*/ 388 h 392"/>
                    <a:gd name="T56" fmla="*/ 36 w 1670"/>
                    <a:gd name="T57" fmla="*/ 392 h 392"/>
                    <a:gd name="T58" fmla="*/ 23 w 1670"/>
                    <a:gd name="T59" fmla="*/ 343 h 392"/>
                    <a:gd name="T60" fmla="*/ 16 w 1670"/>
                    <a:gd name="T61" fmla="*/ 295 h 392"/>
                    <a:gd name="T62" fmla="*/ 13 w 1670"/>
                    <a:gd name="T63" fmla="*/ 246 h 392"/>
                    <a:gd name="T64" fmla="*/ 10 w 1670"/>
                    <a:gd name="T65" fmla="*/ 194 h 392"/>
                    <a:gd name="T66" fmla="*/ 13 w 1670"/>
                    <a:gd name="T67" fmla="*/ 146 h 392"/>
                    <a:gd name="T68" fmla="*/ 16 w 1670"/>
                    <a:gd name="T69" fmla="*/ 94 h 392"/>
                    <a:gd name="T70" fmla="*/ 23 w 1670"/>
                    <a:gd name="T71" fmla="*/ 45 h 392"/>
                    <a:gd name="T72" fmla="*/ 36 w 1670"/>
                    <a:gd name="T73" fmla="*/ 0 h 392"/>
                    <a:gd name="T74" fmla="*/ 23 w 1670"/>
                    <a:gd name="T75" fmla="*/ 0 h 39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70" h="392">
                      <a:moveTo>
                        <a:pt x="1670" y="194"/>
                      </a:moveTo>
                      <a:lnTo>
                        <a:pt x="1670" y="146"/>
                      </a:lnTo>
                      <a:lnTo>
                        <a:pt x="1666" y="97"/>
                      </a:lnTo>
                      <a:lnTo>
                        <a:pt x="1657" y="49"/>
                      </a:lnTo>
                      <a:lnTo>
                        <a:pt x="1647" y="0"/>
                      </a:lnTo>
                      <a:lnTo>
                        <a:pt x="1634" y="0"/>
                      </a:lnTo>
                      <a:lnTo>
                        <a:pt x="1647" y="45"/>
                      </a:lnTo>
                      <a:lnTo>
                        <a:pt x="1653" y="94"/>
                      </a:lnTo>
                      <a:lnTo>
                        <a:pt x="1657" y="146"/>
                      </a:lnTo>
                      <a:lnTo>
                        <a:pt x="1660" y="194"/>
                      </a:lnTo>
                      <a:lnTo>
                        <a:pt x="1657" y="246"/>
                      </a:lnTo>
                      <a:lnTo>
                        <a:pt x="1653" y="295"/>
                      </a:lnTo>
                      <a:lnTo>
                        <a:pt x="1647" y="343"/>
                      </a:lnTo>
                      <a:lnTo>
                        <a:pt x="1634" y="392"/>
                      </a:lnTo>
                      <a:lnTo>
                        <a:pt x="1647" y="388"/>
                      </a:lnTo>
                      <a:lnTo>
                        <a:pt x="1657" y="343"/>
                      </a:lnTo>
                      <a:lnTo>
                        <a:pt x="1666" y="295"/>
                      </a:lnTo>
                      <a:lnTo>
                        <a:pt x="1670" y="243"/>
                      </a:lnTo>
                      <a:lnTo>
                        <a:pt x="1670" y="194"/>
                      </a:lnTo>
                      <a:close/>
                      <a:moveTo>
                        <a:pt x="23" y="0"/>
                      </a:moveTo>
                      <a:lnTo>
                        <a:pt x="13" y="49"/>
                      </a:lnTo>
                      <a:lnTo>
                        <a:pt x="6" y="97"/>
                      </a:lnTo>
                      <a:lnTo>
                        <a:pt x="0" y="146"/>
                      </a:lnTo>
                      <a:lnTo>
                        <a:pt x="0" y="194"/>
                      </a:lnTo>
                      <a:lnTo>
                        <a:pt x="0" y="243"/>
                      </a:lnTo>
                      <a:lnTo>
                        <a:pt x="6" y="295"/>
                      </a:lnTo>
                      <a:lnTo>
                        <a:pt x="13" y="343"/>
                      </a:lnTo>
                      <a:lnTo>
                        <a:pt x="23" y="388"/>
                      </a:lnTo>
                      <a:lnTo>
                        <a:pt x="36" y="392"/>
                      </a:lnTo>
                      <a:lnTo>
                        <a:pt x="23" y="343"/>
                      </a:lnTo>
                      <a:lnTo>
                        <a:pt x="16" y="295"/>
                      </a:lnTo>
                      <a:lnTo>
                        <a:pt x="13" y="246"/>
                      </a:lnTo>
                      <a:lnTo>
                        <a:pt x="10" y="194"/>
                      </a:lnTo>
                      <a:lnTo>
                        <a:pt x="13" y="146"/>
                      </a:lnTo>
                      <a:lnTo>
                        <a:pt x="16" y="94"/>
                      </a:lnTo>
                      <a:lnTo>
                        <a:pt x="23" y="45"/>
                      </a:lnTo>
                      <a:lnTo>
                        <a:pt x="36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E77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82" name="Freeform 404"/>
                <p:cNvSpPr>
                  <a:spLocks noEditPoints="1"/>
                </p:cNvSpPr>
                <p:nvPr/>
              </p:nvSpPr>
              <p:spPr bwMode="auto">
                <a:xfrm>
                  <a:off x="2197" y="2560"/>
                  <a:ext cx="1660" cy="395"/>
                </a:xfrm>
                <a:custGeom>
                  <a:avLst/>
                  <a:gdLst>
                    <a:gd name="T0" fmla="*/ 1660 w 1660"/>
                    <a:gd name="T1" fmla="*/ 197 h 395"/>
                    <a:gd name="T2" fmla="*/ 1657 w 1660"/>
                    <a:gd name="T3" fmla="*/ 149 h 395"/>
                    <a:gd name="T4" fmla="*/ 1654 w 1660"/>
                    <a:gd name="T5" fmla="*/ 97 h 395"/>
                    <a:gd name="T6" fmla="*/ 1644 w 1660"/>
                    <a:gd name="T7" fmla="*/ 52 h 395"/>
                    <a:gd name="T8" fmla="*/ 1634 w 1660"/>
                    <a:gd name="T9" fmla="*/ 3 h 395"/>
                    <a:gd name="T10" fmla="*/ 1625 w 1660"/>
                    <a:gd name="T11" fmla="*/ 0 h 395"/>
                    <a:gd name="T12" fmla="*/ 1634 w 1660"/>
                    <a:gd name="T13" fmla="*/ 48 h 395"/>
                    <a:gd name="T14" fmla="*/ 1641 w 1660"/>
                    <a:gd name="T15" fmla="*/ 97 h 395"/>
                    <a:gd name="T16" fmla="*/ 1644 w 1660"/>
                    <a:gd name="T17" fmla="*/ 149 h 395"/>
                    <a:gd name="T18" fmla="*/ 1647 w 1660"/>
                    <a:gd name="T19" fmla="*/ 197 h 395"/>
                    <a:gd name="T20" fmla="*/ 1644 w 1660"/>
                    <a:gd name="T21" fmla="*/ 249 h 395"/>
                    <a:gd name="T22" fmla="*/ 1641 w 1660"/>
                    <a:gd name="T23" fmla="*/ 298 h 395"/>
                    <a:gd name="T24" fmla="*/ 1634 w 1660"/>
                    <a:gd name="T25" fmla="*/ 346 h 395"/>
                    <a:gd name="T26" fmla="*/ 1625 w 1660"/>
                    <a:gd name="T27" fmla="*/ 395 h 395"/>
                    <a:gd name="T28" fmla="*/ 1634 w 1660"/>
                    <a:gd name="T29" fmla="*/ 391 h 395"/>
                    <a:gd name="T30" fmla="*/ 1644 w 1660"/>
                    <a:gd name="T31" fmla="*/ 346 h 395"/>
                    <a:gd name="T32" fmla="*/ 1654 w 1660"/>
                    <a:gd name="T33" fmla="*/ 298 h 395"/>
                    <a:gd name="T34" fmla="*/ 1657 w 1660"/>
                    <a:gd name="T35" fmla="*/ 249 h 395"/>
                    <a:gd name="T36" fmla="*/ 1660 w 1660"/>
                    <a:gd name="T37" fmla="*/ 197 h 395"/>
                    <a:gd name="T38" fmla="*/ 23 w 1660"/>
                    <a:gd name="T39" fmla="*/ 3 h 395"/>
                    <a:gd name="T40" fmla="*/ 13 w 1660"/>
                    <a:gd name="T41" fmla="*/ 52 h 395"/>
                    <a:gd name="T42" fmla="*/ 4 w 1660"/>
                    <a:gd name="T43" fmla="*/ 97 h 395"/>
                    <a:gd name="T44" fmla="*/ 0 w 1660"/>
                    <a:gd name="T45" fmla="*/ 149 h 395"/>
                    <a:gd name="T46" fmla="*/ 0 w 1660"/>
                    <a:gd name="T47" fmla="*/ 197 h 395"/>
                    <a:gd name="T48" fmla="*/ 0 w 1660"/>
                    <a:gd name="T49" fmla="*/ 249 h 395"/>
                    <a:gd name="T50" fmla="*/ 4 w 1660"/>
                    <a:gd name="T51" fmla="*/ 298 h 395"/>
                    <a:gd name="T52" fmla="*/ 13 w 1660"/>
                    <a:gd name="T53" fmla="*/ 346 h 395"/>
                    <a:gd name="T54" fmla="*/ 23 w 1660"/>
                    <a:gd name="T55" fmla="*/ 391 h 395"/>
                    <a:gd name="T56" fmla="*/ 33 w 1660"/>
                    <a:gd name="T57" fmla="*/ 395 h 395"/>
                    <a:gd name="T58" fmla="*/ 23 w 1660"/>
                    <a:gd name="T59" fmla="*/ 346 h 395"/>
                    <a:gd name="T60" fmla="*/ 17 w 1660"/>
                    <a:gd name="T61" fmla="*/ 298 h 395"/>
                    <a:gd name="T62" fmla="*/ 13 w 1660"/>
                    <a:gd name="T63" fmla="*/ 249 h 395"/>
                    <a:gd name="T64" fmla="*/ 10 w 1660"/>
                    <a:gd name="T65" fmla="*/ 197 h 395"/>
                    <a:gd name="T66" fmla="*/ 13 w 1660"/>
                    <a:gd name="T67" fmla="*/ 149 h 395"/>
                    <a:gd name="T68" fmla="*/ 17 w 1660"/>
                    <a:gd name="T69" fmla="*/ 97 h 395"/>
                    <a:gd name="T70" fmla="*/ 23 w 1660"/>
                    <a:gd name="T71" fmla="*/ 48 h 395"/>
                    <a:gd name="T72" fmla="*/ 33 w 1660"/>
                    <a:gd name="T73" fmla="*/ 0 h 395"/>
                    <a:gd name="T74" fmla="*/ 23 w 1660"/>
                    <a:gd name="T75" fmla="*/ 3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60" h="395">
                      <a:moveTo>
                        <a:pt x="1660" y="197"/>
                      </a:moveTo>
                      <a:lnTo>
                        <a:pt x="1657" y="149"/>
                      </a:lnTo>
                      <a:lnTo>
                        <a:pt x="1654" y="97"/>
                      </a:lnTo>
                      <a:lnTo>
                        <a:pt x="1644" y="52"/>
                      </a:lnTo>
                      <a:lnTo>
                        <a:pt x="1634" y="3"/>
                      </a:lnTo>
                      <a:lnTo>
                        <a:pt x="1625" y="0"/>
                      </a:lnTo>
                      <a:lnTo>
                        <a:pt x="1634" y="48"/>
                      </a:lnTo>
                      <a:lnTo>
                        <a:pt x="1641" y="97"/>
                      </a:lnTo>
                      <a:lnTo>
                        <a:pt x="1644" y="149"/>
                      </a:lnTo>
                      <a:lnTo>
                        <a:pt x="1647" y="197"/>
                      </a:lnTo>
                      <a:lnTo>
                        <a:pt x="1644" y="249"/>
                      </a:lnTo>
                      <a:lnTo>
                        <a:pt x="1641" y="298"/>
                      </a:lnTo>
                      <a:lnTo>
                        <a:pt x="1634" y="346"/>
                      </a:lnTo>
                      <a:lnTo>
                        <a:pt x="1625" y="395"/>
                      </a:lnTo>
                      <a:lnTo>
                        <a:pt x="1634" y="391"/>
                      </a:lnTo>
                      <a:lnTo>
                        <a:pt x="1644" y="346"/>
                      </a:lnTo>
                      <a:lnTo>
                        <a:pt x="1654" y="298"/>
                      </a:lnTo>
                      <a:lnTo>
                        <a:pt x="1657" y="249"/>
                      </a:lnTo>
                      <a:lnTo>
                        <a:pt x="1660" y="197"/>
                      </a:lnTo>
                      <a:close/>
                      <a:moveTo>
                        <a:pt x="23" y="3"/>
                      </a:moveTo>
                      <a:lnTo>
                        <a:pt x="13" y="52"/>
                      </a:lnTo>
                      <a:lnTo>
                        <a:pt x="4" y="97"/>
                      </a:lnTo>
                      <a:lnTo>
                        <a:pt x="0" y="149"/>
                      </a:lnTo>
                      <a:lnTo>
                        <a:pt x="0" y="197"/>
                      </a:lnTo>
                      <a:lnTo>
                        <a:pt x="0" y="249"/>
                      </a:lnTo>
                      <a:lnTo>
                        <a:pt x="4" y="298"/>
                      </a:lnTo>
                      <a:lnTo>
                        <a:pt x="13" y="346"/>
                      </a:lnTo>
                      <a:lnTo>
                        <a:pt x="23" y="391"/>
                      </a:lnTo>
                      <a:lnTo>
                        <a:pt x="33" y="395"/>
                      </a:lnTo>
                      <a:lnTo>
                        <a:pt x="23" y="346"/>
                      </a:lnTo>
                      <a:lnTo>
                        <a:pt x="17" y="298"/>
                      </a:lnTo>
                      <a:lnTo>
                        <a:pt x="13" y="249"/>
                      </a:lnTo>
                      <a:lnTo>
                        <a:pt x="10" y="197"/>
                      </a:lnTo>
                      <a:lnTo>
                        <a:pt x="13" y="149"/>
                      </a:lnTo>
                      <a:lnTo>
                        <a:pt x="17" y="97"/>
                      </a:lnTo>
                      <a:lnTo>
                        <a:pt x="23" y="48"/>
                      </a:lnTo>
                      <a:lnTo>
                        <a:pt x="33" y="0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EE77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83" name="Freeform 405"/>
                <p:cNvSpPr>
                  <a:spLocks noEditPoints="1"/>
                </p:cNvSpPr>
                <p:nvPr/>
              </p:nvSpPr>
              <p:spPr bwMode="auto">
                <a:xfrm>
                  <a:off x="2201" y="2560"/>
                  <a:ext cx="1650" cy="395"/>
                </a:xfrm>
                <a:custGeom>
                  <a:avLst/>
                  <a:gdLst>
                    <a:gd name="T0" fmla="*/ 1650 w 1650"/>
                    <a:gd name="T1" fmla="*/ 197 h 395"/>
                    <a:gd name="T2" fmla="*/ 1647 w 1650"/>
                    <a:gd name="T3" fmla="*/ 149 h 395"/>
                    <a:gd name="T4" fmla="*/ 1643 w 1650"/>
                    <a:gd name="T5" fmla="*/ 97 h 395"/>
                    <a:gd name="T6" fmla="*/ 1637 w 1650"/>
                    <a:gd name="T7" fmla="*/ 48 h 395"/>
                    <a:gd name="T8" fmla="*/ 1624 w 1650"/>
                    <a:gd name="T9" fmla="*/ 3 h 395"/>
                    <a:gd name="T10" fmla="*/ 1614 w 1650"/>
                    <a:gd name="T11" fmla="*/ 0 h 395"/>
                    <a:gd name="T12" fmla="*/ 1624 w 1650"/>
                    <a:gd name="T13" fmla="*/ 48 h 395"/>
                    <a:gd name="T14" fmla="*/ 1630 w 1650"/>
                    <a:gd name="T15" fmla="*/ 97 h 395"/>
                    <a:gd name="T16" fmla="*/ 1637 w 1650"/>
                    <a:gd name="T17" fmla="*/ 145 h 395"/>
                    <a:gd name="T18" fmla="*/ 1637 w 1650"/>
                    <a:gd name="T19" fmla="*/ 197 h 395"/>
                    <a:gd name="T20" fmla="*/ 1637 w 1650"/>
                    <a:gd name="T21" fmla="*/ 249 h 395"/>
                    <a:gd name="T22" fmla="*/ 1630 w 1650"/>
                    <a:gd name="T23" fmla="*/ 298 h 395"/>
                    <a:gd name="T24" fmla="*/ 1624 w 1650"/>
                    <a:gd name="T25" fmla="*/ 346 h 395"/>
                    <a:gd name="T26" fmla="*/ 1614 w 1650"/>
                    <a:gd name="T27" fmla="*/ 395 h 395"/>
                    <a:gd name="T28" fmla="*/ 1624 w 1650"/>
                    <a:gd name="T29" fmla="*/ 395 h 395"/>
                    <a:gd name="T30" fmla="*/ 1637 w 1650"/>
                    <a:gd name="T31" fmla="*/ 346 h 395"/>
                    <a:gd name="T32" fmla="*/ 1643 w 1650"/>
                    <a:gd name="T33" fmla="*/ 298 h 395"/>
                    <a:gd name="T34" fmla="*/ 1647 w 1650"/>
                    <a:gd name="T35" fmla="*/ 249 h 395"/>
                    <a:gd name="T36" fmla="*/ 1650 w 1650"/>
                    <a:gd name="T37" fmla="*/ 197 h 395"/>
                    <a:gd name="T38" fmla="*/ 26 w 1650"/>
                    <a:gd name="T39" fmla="*/ 3 h 395"/>
                    <a:gd name="T40" fmla="*/ 13 w 1650"/>
                    <a:gd name="T41" fmla="*/ 48 h 395"/>
                    <a:gd name="T42" fmla="*/ 6 w 1650"/>
                    <a:gd name="T43" fmla="*/ 97 h 395"/>
                    <a:gd name="T44" fmla="*/ 3 w 1650"/>
                    <a:gd name="T45" fmla="*/ 149 h 395"/>
                    <a:gd name="T46" fmla="*/ 0 w 1650"/>
                    <a:gd name="T47" fmla="*/ 197 h 395"/>
                    <a:gd name="T48" fmla="*/ 3 w 1650"/>
                    <a:gd name="T49" fmla="*/ 249 h 395"/>
                    <a:gd name="T50" fmla="*/ 6 w 1650"/>
                    <a:gd name="T51" fmla="*/ 298 h 395"/>
                    <a:gd name="T52" fmla="*/ 13 w 1650"/>
                    <a:gd name="T53" fmla="*/ 346 h 395"/>
                    <a:gd name="T54" fmla="*/ 26 w 1650"/>
                    <a:gd name="T55" fmla="*/ 395 h 395"/>
                    <a:gd name="T56" fmla="*/ 35 w 1650"/>
                    <a:gd name="T57" fmla="*/ 395 h 395"/>
                    <a:gd name="T58" fmla="*/ 26 w 1650"/>
                    <a:gd name="T59" fmla="*/ 346 h 395"/>
                    <a:gd name="T60" fmla="*/ 19 w 1650"/>
                    <a:gd name="T61" fmla="*/ 298 h 395"/>
                    <a:gd name="T62" fmla="*/ 13 w 1650"/>
                    <a:gd name="T63" fmla="*/ 249 h 395"/>
                    <a:gd name="T64" fmla="*/ 13 w 1650"/>
                    <a:gd name="T65" fmla="*/ 197 h 395"/>
                    <a:gd name="T66" fmla="*/ 13 w 1650"/>
                    <a:gd name="T67" fmla="*/ 145 h 395"/>
                    <a:gd name="T68" fmla="*/ 19 w 1650"/>
                    <a:gd name="T69" fmla="*/ 97 h 395"/>
                    <a:gd name="T70" fmla="*/ 26 w 1650"/>
                    <a:gd name="T71" fmla="*/ 48 h 395"/>
                    <a:gd name="T72" fmla="*/ 35 w 1650"/>
                    <a:gd name="T73" fmla="*/ 0 h 395"/>
                    <a:gd name="T74" fmla="*/ 26 w 1650"/>
                    <a:gd name="T75" fmla="*/ 3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50" h="395">
                      <a:moveTo>
                        <a:pt x="1650" y="197"/>
                      </a:moveTo>
                      <a:lnTo>
                        <a:pt x="1647" y="149"/>
                      </a:lnTo>
                      <a:lnTo>
                        <a:pt x="1643" y="97"/>
                      </a:lnTo>
                      <a:lnTo>
                        <a:pt x="1637" y="48"/>
                      </a:lnTo>
                      <a:lnTo>
                        <a:pt x="1624" y="3"/>
                      </a:lnTo>
                      <a:lnTo>
                        <a:pt x="1614" y="0"/>
                      </a:lnTo>
                      <a:lnTo>
                        <a:pt x="1624" y="48"/>
                      </a:lnTo>
                      <a:lnTo>
                        <a:pt x="1630" y="97"/>
                      </a:lnTo>
                      <a:lnTo>
                        <a:pt x="1637" y="145"/>
                      </a:lnTo>
                      <a:lnTo>
                        <a:pt x="1637" y="197"/>
                      </a:lnTo>
                      <a:lnTo>
                        <a:pt x="1637" y="249"/>
                      </a:lnTo>
                      <a:lnTo>
                        <a:pt x="1630" y="298"/>
                      </a:lnTo>
                      <a:lnTo>
                        <a:pt x="1624" y="346"/>
                      </a:lnTo>
                      <a:lnTo>
                        <a:pt x="1614" y="395"/>
                      </a:lnTo>
                      <a:lnTo>
                        <a:pt x="1624" y="395"/>
                      </a:lnTo>
                      <a:lnTo>
                        <a:pt x="1637" y="346"/>
                      </a:lnTo>
                      <a:lnTo>
                        <a:pt x="1643" y="298"/>
                      </a:lnTo>
                      <a:lnTo>
                        <a:pt x="1647" y="249"/>
                      </a:lnTo>
                      <a:lnTo>
                        <a:pt x="1650" y="197"/>
                      </a:lnTo>
                      <a:close/>
                      <a:moveTo>
                        <a:pt x="26" y="3"/>
                      </a:moveTo>
                      <a:lnTo>
                        <a:pt x="13" y="48"/>
                      </a:lnTo>
                      <a:lnTo>
                        <a:pt x="6" y="97"/>
                      </a:lnTo>
                      <a:lnTo>
                        <a:pt x="3" y="149"/>
                      </a:lnTo>
                      <a:lnTo>
                        <a:pt x="0" y="197"/>
                      </a:lnTo>
                      <a:lnTo>
                        <a:pt x="3" y="249"/>
                      </a:lnTo>
                      <a:lnTo>
                        <a:pt x="6" y="298"/>
                      </a:lnTo>
                      <a:lnTo>
                        <a:pt x="13" y="346"/>
                      </a:lnTo>
                      <a:lnTo>
                        <a:pt x="26" y="395"/>
                      </a:lnTo>
                      <a:lnTo>
                        <a:pt x="35" y="395"/>
                      </a:lnTo>
                      <a:lnTo>
                        <a:pt x="26" y="346"/>
                      </a:lnTo>
                      <a:lnTo>
                        <a:pt x="19" y="298"/>
                      </a:lnTo>
                      <a:lnTo>
                        <a:pt x="13" y="249"/>
                      </a:lnTo>
                      <a:lnTo>
                        <a:pt x="13" y="197"/>
                      </a:lnTo>
                      <a:lnTo>
                        <a:pt x="13" y="145"/>
                      </a:lnTo>
                      <a:lnTo>
                        <a:pt x="19" y="97"/>
                      </a:lnTo>
                      <a:lnTo>
                        <a:pt x="26" y="48"/>
                      </a:lnTo>
                      <a:lnTo>
                        <a:pt x="35" y="0"/>
                      </a:lnTo>
                      <a:lnTo>
                        <a:pt x="26" y="3"/>
                      </a:lnTo>
                      <a:close/>
                    </a:path>
                  </a:pathLst>
                </a:custGeom>
                <a:solidFill>
                  <a:srgbClr val="EE77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484" name="Freeform 406"/>
                <p:cNvSpPr>
                  <a:spLocks noEditPoints="1"/>
                </p:cNvSpPr>
                <p:nvPr/>
              </p:nvSpPr>
              <p:spPr bwMode="auto">
                <a:xfrm>
                  <a:off x="2207" y="2560"/>
                  <a:ext cx="1637" cy="395"/>
                </a:xfrm>
                <a:custGeom>
                  <a:avLst/>
                  <a:gdLst>
                    <a:gd name="T0" fmla="*/ 1637 w 1637"/>
                    <a:gd name="T1" fmla="*/ 197 h 395"/>
                    <a:gd name="T2" fmla="*/ 1634 w 1637"/>
                    <a:gd name="T3" fmla="*/ 149 h 395"/>
                    <a:gd name="T4" fmla="*/ 1631 w 1637"/>
                    <a:gd name="T5" fmla="*/ 97 h 395"/>
                    <a:gd name="T6" fmla="*/ 1624 w 1637"/>
                    <a:gd name="T7" fmla="*/ 48 h 395"/>
                    <a:gd name="T8" fmla="*/ 1615 w 1637"/>
                    <a:gd name="T9" fmla="*/ 0 h 395"/>
                    <a:gd name="T10" fmla="*/ 1602 w 1637"/>
                    <a:gd name="T11" fmla="*/ 0 h 395"/>
                    <a:gd name="T12" fmla="*/ 1611 w 1637"/>
                    <a:gd name="T13" fmla="*/ 48 h 395"/>
                    <a:gd name="T14" fmla="*/ 1618 w 1637"/>
                    <a:gd name="T15" fmla="*/ 97 h 395"/>
                    <a:gd name="T16" fmla="*/ 1624 w 1637"/>
                    <a:gd name="T17" fmla="*/ 145 h 395"/>
                    <a:gd name="T18" fmla="*/ 1624 w 1637"/>
                    <a:gd name="T19" fmla="*/ 197 h 395"/>
                    <a:gd name="T20" fmla="*/ 1624 w 1637"/>
                    <a:gd name="T21" fmla="*/ 249 h 395"/>
                    <a:gd name="T22" fmla="*/ 1618 w 1637"/>
                    <a:gd name="T23" fmla="*/ 298 h 395"/>
                    <a:gd name="T24" fmla="*/ 1611 w 1637"/>
                    <a:gd name="T25" fmla="*/ 346 h 395"/>
                    <a:gd name="T26" fmla="*/ 1602 w 1637"/>
                    <a:gd name="T27" fmla="*/ 395 h 395"/>
                    <a:gd name="T28" fmla="*/ 1615 w 1637"/>
                    <a:gd name="T29" fmla="*/ 395 h 395"/>
                    <a:gd name="T30" fmla="*/ 1624 w 1637"/>
                    <a:gd name="T31" fmla="*/ 346 h 395"/>
                    <a:gd name="T32" fmla="*/ 1631 w 1637"/>
                    <a:gd name="T33" fmla="*/ 298 h 395"/>
                    <a:gd name="T34" fmla="*/ 1634 w 1637"/>
                    <a:gd name="T35" fmla="*/ 249 h 395"/>
                    <a:gd name="T36" fmla="*/ 1637 w 1637"/>
                    <a:gd name="T37" fmla="*/ 197 h 395"/>
                    <a:gd name="T38" fmla="*/ 23 w 1637"/>
                    <a:gd name="T39" fmla="*/ 0 h 395"/>
                    <a:gd name="T40" fmla="*/ 13 w 1637"/>
                    <a:gd name="T41" fmla="*/ 48 h 395"/>
                    <a:gd name="T42" fmla="*/ 7 w 1637"/>
                    <a:gd name="T43" fmla="*/ 97 h 395"/>
                    <a:gd name="T44" fmla="*/ 3 w 1637"/>
                    <a:gd name="T45" fmla="*/ 149 h 395"/>
                    <a:gd name="T46" fmla="*/ 0 w 1637"/>
                    <a:gd name="T47" fmla="*/ 197 h 395"/>
                    <a:gd name="T48" fmla="*/ 3 w 1637"/>
                    <a:gd name="T49" fmla="*/ 249 h 395"/>
                    <a:gd name="T50" fmla="*/ 7 w 1637"/>
                    <a:gd name="T51" fmla="*/ 298 h 395"/>
                    <a:gd name="T52" fmla="*/ 13 w 1637"/>
                    <a:gd name="T53" fmla="*/ 346 h 395"/>
                    <a:gd name="T54" fmla="*/ 23 w 1637"/>
                    <a:gd name="T55" fmla="*/ 395 h 395"/>
                    <a:gd name="T56" fmla="*/ 36 w 1637"/>
                    <a:gd name="T57" fmla="*/ 395 h 395"/>
                    <a:gd name="T58" fmla="*/ 26 w 1637"/>
                    <a:gd name="T59" fmla="*/ 346 h 395"/>
                    <a:gd name="T60" fmla="*/ 20 w 1637"/>
                    <a:gd name="T61" fmla="*/ 298 h 395"/>
                    <a:gd name="T62" fmla="*/ 13 w 1637"/>
                    <a:gd name="T63" fmla="*/ 249 h 395"/>
                    <a:gd name="T64" fmla="*/ 13 w 1637"/>
                    <a:gd name="T65" fmla="*/ 197 h 395"/>
                    <a:gd name="T66" fmla="*/ 13 w 1637"/>
                    <a:gd name="T67" fmla="*/ 145 h 395"/>
                    <a:gd name="T68" fmla="*/ 20 w 1637"/>
                    <a:gd name="T69" fmla="*/ 97 h 395"/>
                    <a:gd name="T70" fmla="*/ 26 w 1637"/>
                    <a:gd name="T71" fmla="*/ 48 h 395"/>
                    <a:gd name="T72" fmla="*/ 36 w 1637"/>
                    <a:gd name="T73" fmla="*/ 0 h 395"/>
                    <a:gd name="T74" fmla="*/ 23 w 1637"/>
                    <a:gd name="T75" fmla="*/ 0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37" h="395">
                      <a:moveTo>
                        <a:pt x="1637" y="197"/>
                      </a:moveTo>
                      <a:lnTo>
                        <a:pt x="1634" y="149"/>
                      </a:lnTo>
                      <a:lnTo>
                        <a:pt x="1631" y="97"/>
                      </a:lnTo>
                      <a:lnTo>
                        <a:pt x="1624" y="48"/>
                      </a:lnTo>
                      <a:lnTo>
                        <a:pt x="1615" y="0"/>
                      </a:lnTo>
                      <a:lnTo>
                        <a:pt x="1602" y="0"/>
                      </a:lnTo>
                      <a:lnTo>
                        <a:pt x="1611" y="48"/>
                      </a:lnTo>
                      <a:lnTo>
                        <a:pt x="1618" y="97"/>
                      </a:lnTo>
                      <a:lnTo>
                        <a:pt x="1624" y="145"/>
                      </a:lnTo>
                      <a:lnTo>
                        <a:pt x="1624" y="197"/>
                      </a:lnTo>
                      <a:lnTo>
                        <a:pt x="1624" y="249"/>
                      </a:lnTo>
                      <a:lnTo>
                        <a:pt x="1618" y="298"/>
                      </a:lnTo>
                      <a:lnTo>
                        <a:pt x="1611" y="346"/>
                      </a:lnTo>
                      <a:lnTo>
                        <a:pt x="1602" y="395"/>
                      </a:lnTo>
                      <a:lnTo>
                        <a:pt x="1615" y="395"/>
                      </a:lnTo>
                      <a:lnTo>
                        <a:pt x="1624" y="346"/>
                      </a:lnTo>
                      <a:lnTo>
                        <a:pt x="1631" y="298"/>
                      </a:lnTo>
                      <a:lnTo>
                        <a:pt x="1634" y="249"/>
                      </a:lnTo>
                      <a:lnTo>
                        <a:pt x="1637" y="197"/>
                      </a:lnTo>
                      <a:close/>
                      <a:moveTo>
                        <a:pt x="23" y="0"/>
                      </a:moveTo>
                      <a:lnTo>
                        <a:pt x="13" y="48"/>
                      </a:lnTo>
                      <a:lnTo>
                        <a:pt x="7" y="97"/>
                      </a:lnTo>
                      <a:lnTo>
                        <a:pt x="3" y="149"/>
                      </a:lnTo>
                      <a:lnTo>
                        <a:pt x="0" y="197"/>
                      </a:lnTo>
                      <a:lnTo>
                        <a:pt x="3" y="249"/>
                      </a:lnTo>
                      <a:lnTo>
                        <a:pt x="7" y="298"/>
                      </a:lnTo>
                      <a:lnTo>
                        <a:pt x="13" y="346"/>
                      </a:lnTo>
                      <a:lnTo>
                        <a:pt x="23" y="395"/>
                      </a:lnTo>
                      <a:lnTo>
                        <a:pt x="36" y="395"/>
                      </a:lnTo>
                      <a:lnTo>
                        <a:pt x="26" y="346"/>
                      </a:lnTo>
                      <a:lnTo>
                        <a:pt x="20" y="298"/>
                      </a:lnTo>
                      <a:lnTo>
                        <a:pt x="13" y="249"/>
                      </a:lnTo>
                      <a:lnTo>
                        <a:pt x="13" y="197"/>
                      </a:lnTo>
                      <a:lnTo>
                        <a:pt x="13" y="145"/>
                      </a:lnTo>
                      <a:lnTo>
                        <a:pt x="20" y="97"/>
                      </a:lnTo>
                      <a:lnTo>
                        <a:pt x="26" y="48"/>
                      </a:lnTo>
                      <a:lnTo>
                        <a:pt x="36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E76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38924" name="Group 608"/>
              <p:cNvGrpSpPr>
                <a:grpSpLocks/>
              </p:cNvGrpSpPr>
              <p:nvPr/>
            </p:nvGrpSpPr>
            <p:grpSpPr bwMode="auto">
              <a:xfrm>
                <a:off x="1927225" y="2043113"/>
                <a:ext cx="5573713" cy="3278187"/>
                <a:chOff x="1395" y="1242"/>
                <a:chExt cx="3511" cy="2065"/>
              </a:xfrm>
            </p:grpSpPr>
            <p:sp>
              <p:nvSpPr>
                <p:cNvPr id="39085" name="Freeform 408"/>
                <p:cNvSpPr>
                  <a:spLocks noEditPoints="1"/>
                </p:cNvSpPr>
                <p:nvPr/>
              </p:nvSpPr>
              <p:spPr bwMode="auto">
                <a:xfrm>
                  <a:off x="2214" y="2560"/>
                  <a:ext cx="1624" cy="395"/>
                </a:xfrm>
                <a:custGeom>
                  <a:avLst/>
                  <a:gdLst>
                    <a:gd name="T0" fmla="*/ 1624 w 1624"/>
                    <a:gd name="T1" fmla="*/ 197 h 395"/>
                    <a:gd name="T2" fmla="*/ 1624 w 1624"/>
                    <a:gd name="T3" fmla="*/ 145 h 395"/>
                    <a:gd name="T4" fmla="*/ 1617 w 1624"/>
                    <a:gd name="T5" fmla="*/ 97 h 395"/>
                    <a:gd name="T6" fmla="*/ 1611 w 1624"/>
                    <a:gd name="T7" fmla="*/ 48 h 395"/>
                    <a:gd name="T8" fmla="*/ 1601 w 1624"/>
                    <a:gd name="T9" fmla="*/ 0 h 395"/>
                    <a:gd name="T10" fmla="*/ 1588 w 1624"/>
                    <a:gd name="T11" fmla="*/ 0 h 395"/>
                    <a:gd name="T12" fmla="*/ 1598 w 1624"/>
                    <a:gd name="T13" fmla="*/ 48 h 395"/>
                    <a:gd name="T14" fmla="*/ 1608 w 1624"/>
                    <a:gd name="T15" fmla="*/ 97 h 395"/>
                    <a:gd name="T16" fmla="*/ 1611 w 1624"/>
                    <a:gd name="T17" fmla="*/ 145 h 395"/>
                    <a:gd name="T18" fmla="*/ 1611 w 1624"/>
                    <a:gd name="T19" fmla="*/ 197 h 395"/>
                    <a:gd name="T20" fmla="*/ 1611 w 1624"/>
                    <a:gd name="T21" fmla="*/ 249 h 395"/>
                    <a:gd name="T22" fmla="*/ 1608 w 1624"/>
                    <a:gd name="T23" fmla="*/ 298 h 395"/>
                    <a:gd name="T24" fmla="*/ 1598 w 1624"/>
                    <a:gd name="T25" fmla="*/ 346 h 395"/>
                    <a:gd name="T26" fmla="*/ 1588 w 1624"/>
                    <a:gd name="T27" fmla="*/ 395 h 395"/>
                    <a:gd name="T28" fmla="*/ 1601 w 1624"/>
                    <a:gd name="T29" fmla="*/ 395 h 395"/>
                    <a:gd name="T30" fmla="*/ 1611 w 1624"/>
                    <a:gd name="T31" fmla="*/ 346 h 395"/>
                    <a:gd name="T32" fmla="*/ 1617 w 1624"/>
                    <a:gd name="T33" fmla="*/ 298 h 395"/>
                    <a:gd name="T34" fmla="*/ 1624 w 1624"/>
                    <a:gd name="T35" fmla="*/ 249 h 395"/>
                    <a:gd name="T36" fmla="*/ 1624 w 1624"/>
                    <a:gd name="T37" fmla="*/ 197 h 395"/>
                    <a:gd name="T38" fmla="*/ 22 w 1624"/>
                    <a:gd name="T39" fmla="*/ 0 h 395"/>
                    <a:gd name="T40" fmla="*/ 13 w 1624"/>
                    <a:gd name="T41" fmla="*/ 48 h 395"/>
                    <a:gd name="T42" fmla="*/ 6 w 1624"/>
                    <a:gd name="T43" fmla="*/ 97 h 395"/>
                    <a:gd name="T44" fmla="*/ 0 w 1624"/>
                    <a:gd name="T45" fmla="*/ 145 h 395"/>
                    <a:gd name="T46" fmla="*/ 0 w 1624"/>
                    <a:gd name="T47" fmla="*/ 197 h 395"/>
                    <a:gd name="T48" fmla="*/ 0 w 1624"/>
                    <a:gd name="T49" fmla="*/ 249 h 395"/>
                    <a:gd name="T50" fmla="*/ 6 w 1624"/>
                    <a:gd name="T51" fmla="*/ 298 h 395"/>
                    <a:gd name="T52" fmla="*/ 13 w 1624"/>
                    <a:gd name="T53" fmla="*/ 346 h 395"/>
                    <a:gd name="T54" fmla="*/ 22 w 1624"/>
                    <a:gd name="T55" fmla="*/ 395 h 395"/>
                    <a:gd name="T56" fmla="*/ 35 w 1624"/>
                    <a:gd name="T57" fmla="*/ 395 h 395"/>
                    <a:gd name="T58" fmla="*/ 26 w 1624"/>
                    <a:gd name="T59" fmla="*/ 346 h 395"/>
                    <a:gd name="T60" fmla="*/ 19 w 1624"/>
                    <a:gd name="T61" fmla="*/ 298 h 395"/>
                    <a:gd name="T62" fmla="*/ 13 w 1624"/>
                    <a:gd name="T63" fmla="*/ 249 h 395"/>
                    <a:gd name="T64" fmla="*/ 13 w 1624"/>
                    <a:gd name="T65" fmla="*/ 197 h 395"/>
                    <a:gd name="T66" fmla="*/ 13 w 1624"/>
                    <a:gd name="T67" fmla="*/ 145 h 395"/>
                    <a:gd name="T68" fmla="*/ 19 w 1624"/>
                    <a:gd name="T69" fmla="*/ 97 h 395"/>
                    <a:gd name="T70" fmla="*/ 26 w 1624"/>
                    <a:gd name="T71" fmla="*/ 48 h 395"/>
                    <a:gd name="T72" fmla="*/ 35 w 1624"/>
                    <a:gd name="T73" fmla="*/ 0 h 395"/>
                    <a:gd name="T74" fmla="*/ 22 w 1624"/>
                    <a:gd name="T75" fmla="*/ 0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24" h="395">
                      <a:moveTo>
                        <a:pt x="1624" y="197"/>
                      </a:moveTo>
                      <a:lnTo>
                        <a:pt x="1624" y="145"/>
                      </a:lnTo>
                      <a:lnTo>
                        <a:pt x="1617" y="97"/>
                      </a:lnTo>
                      <a:lnTo>
                        <a:pt x="1611" y="48"/>
                      </a:lnTo>
                      <a:lnTo>
                        <a:pt x="1601" y="0"/>
                      </a:lnTo>
                      <a:lnTo>
                        <a:pt x="1588" y="0"/>
                      </a:lnTo>
                      <a:lnTo>
                        <a:pt x="1598" y="48"/>
                      </a:lnTo>
                      <a:lnTo>
                        <a:pt x="1608" y="97"/>
                      </a:lnTo>
                      <a:lnTo>
                        <a:pt x="1611" y="145"/>
                      </a:lnTo>
                      <a:lnTo>
                        <a:pt x="1611" y="197"/>
                      </a:lnTo>
                      <a:lnTo>
                        <a:pt x="1611" y="249"/>
                      </a:lnTo>
                      <a:lnTo>
                        <a:pt x="1608" y="298"/>
                      </a:lnTo>
                      <a:lnTo>
                        <a:pt x="1598" y="346"/>
                      </a:lnTo>
                      <a:lnTo>
                        <a:pt x="1588" y="395"/>
                      </a:lnTo>
                      <a:lnTo>
                        <a:pt x="1601" y="395"/>
                      </a:lnTo>
                      <a:lnTo>
                        <a:pt x="1611" y="346"/>
                      </a:lnTo>
                      <a:lnTo>
                        <a:pt x="1617" y="298"/>
                      </a:lnTo>
                      <a:lnTo>
                        <a:pt x="1624" y="249"/>
                      </a:lnTo>
                      <a:lnTo>
                        <a:pt x="1624" y="197"/>
                      </a:lnTo>
                      <a:close/>
                      <a:moveTo>
                        <a:pt x="22" y="0"/>
                      </a:moveTo>
                      <a:lnTo>
                        <a:pt x="13" y="48"/>
                      </a:lnTo>
                      <a:lnTo>
                        <a:pt x="6" y="97"/>
                      </a:lnTo>
                      <a:lnTo>
                        <a:pt x="0" y="145"/>
                      </a:lnTo>
                      <a:lnTo>
                        <a:pt x="0" y="197"/>
                      </a:lnTo>
                      <a:lnTo>
                        <a:pt x="0" y="249"/>
                      </a:lnTo>
                      <a:lnTo>
                        <a:pt x="6" y="298"/>
                      </a:lnTo>
                      <a:lnTo>
                        <a:pt x="13" y="346"/>
                      </a:lnTo>
                      <a:lnTo>
                        <a:pt x="22" y="395"/>
                      </a:lnTo>
                      <a:lnTo>
                        <a:pt x="35" y="395"/>
                      </a:lnTo>
                      <a:lnTo>
                        <a:pt x="26" y="346"/>
                      </a:lnTo>
                      <a:lnTo>
                        <a:pt x="19" y="298"/>
                      </a:lnTo>
                      <a:lnTo>
                        <a:pt x="13" y="249"/>
                      </a:lnTo>
                      <a:lnTo>
                        <a:pt x="13" y="197"/>
                      </a:lnTo>
                      <a:lnTo>
                        <a:pt x="13" y="145"/>
                      </a:lnTo>
                      <a:lnTo>
                        <a:pt x="19" y="97"/>
                      </a:lnTo>
                      <a:lnTo>
                        <a:pt x="26" y="48"/>
                      </a:lnTo>
                      <a:lnTo>
                        <a:pt x="35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E76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86" name="Freeform 409"/>
                <p:cNvSpPr>
                  <a:spLocks noEditPoints="1"/>
                </p:cNvSpPr>
                <p:nvPr/>
              </p:nvSpPr>
              <p:spPr bwMode="auto">
                <a:xfrm>
                  <a:off x="2220" y="2560"/>
                  <a:ext cx="1611" cy="395"/>
                </a:xfrm>
                <a:custGeom>
                  <a:avLst/>
                  <a:gdLst>
                    <a:gd name="T0" fmla="*/ 1611 w 1611"/>
                    <a:gd name="T1" fmla="*/ 197 h 395"/>
                    <a:gd name="T2" fmla="*/ 1611 w 1611"/>
                    <a:gd name="T3" fmla="*/ 145 h 395"/>
                    <a:gd name="T4" fmla="*/ 1605 w 1611"/>
                    <a:gd name="T5" fmla="*/ 97 h 395"/>
                    <a:gd name="T6" fmla="*/ 1598 w 1611"/>
                    <a:gd name="T7" fmla="*/ 48 h 395"/>
                    <a:gd name="T8" fmla="*/ 1589 w 1611"/>
                    <a:gd name="T9" fmla="*/ 0 h 395"/>
                    <a:gd name="T10" fmla="*/ 1576 w 1611"/>
                    <a:gd name="T11" fmla="*/ 0 h 395"/>
                    <a:gd name="T12" fmla="*/ 1586 w 1611"/>
                    <a:gd name="T13" fmla="*/ 48 h 395"/>
                    <a:gd name="T14" fmla="*/ 1595 w 1611"/>
                    <a:gd name="T15" fmla="*/ 97 h 395"/>
                    <a:gd name="T16" fmla="*/ 1598 w 1611"/>
                    <a:gd name="T17" fmla="*/ 145 h 395"/>
                    <a:gd name="T18" fmla="*/ 1602 w 1611"/>
                    <a:gd name="T19" fmla="*/ 197 h 395"/>
                    <a:gd name="T20" fmla="*/ 1598 w 1611"/>
                    <a:gd name="T21" fmla="*/ 249 h 395"/>
                    <a:gd name="T22" fmla="*/ 1595 w 1611"/>
                    <a:gd name="T23" fmla="*/ 298 h 395"/>
                    <a:gd name="T24" fmla="*/ 1586 w 1611"/>
                    <a:gd name="T25" fmla="*/ 349 h 395"/>
                    <a:gd name="T26" fmla="*/ 1576 w 1611"/>
                    <a:gd name="T27" fmla="*/ 395 h 395"/>
                    <a:gd name="T28" fmla="*/ 1589 w 1611"/>
                    <a:gd name="T29" fmla="*/ 395 h 395"/>
                    <a:gd name="T30" fmla="*/ 1598 w 1611"/>
                    <a:gd name="T31" fmla="*/ 346 h 395"/>
                    <a:gd name="T32" fmla="*/ 1605 w 1611"/>
                    <a:gd name="T33" fmla="*/ 298 h 395"/>
                    <a:gd name="T34" fmla="*/ 1611 w 1611"/>
                    <a:gd name="T35" fmla="*/ 249 h 395"/>
                    <a:gd name="T36" fmla="*/ 1611 w 1611"/>
                    <a:gd name="T37" fmla="*/ 197 h 395"/>
                    <a:gd name="T38" fmla="*/ 23 w 1611"/>
                    <a:gd name="T39" fmla="*/ 0 h 395"/>
                    <a:gd name="T40" fmla="*/ 13 w 1611"/>
                    <a:gd name="T41" fmla="*/ 48 h 395"/>
                    <a:gd name="T42" fmla="*/ 7 w 1611"/>
                    <a:gd name="T43" fmla="*/ 97 h 395"/>
                    <a:gd name="T44" fmla="*/ 0 w 1611"/>
                    <a:gd name="T45" fmla="*/ 145 h 395"/>
                    <a:gd name="T46" fmla="*/ 0 w 1611"/>
                    <a:gd name="T47" fmla="*/ 197 h 395"/>
                    <a:gd name="T48" fmla="*/ 0 w 1611"/>
                    <a:gd name="T49" fmla="*/ 249 h 395"/>
                    <a:gd name="T50" fmla="*/ 7 w 1611"/>
                    <a:gd name="T51" fmla="*/ 298 h 395"/>
                    <a:gd name="T52" fmla="*/ 13 w 1611"/>
                    <a:gd name="T53" fmla="*/ 346 h 395"/>
                    <a:gd name="T54" fmla="*/ 23 w 1611"/>
                    <a:gd name="T55" fmla="*/ 395 h 395"/>
                    <a:gd name="T56" fmla="*/ 36 w 1611"/>
                    <a:gd name="T57" fmla="*/ 395 h 395"/>
                    <a:gd name="T58" fmla="*/ 26 w 1611"/>
                    <a:gd name="T59" fmla="*/ 349 h 395"/>
                    <a:gd name="T60" fmla="*/ 16 w 1611"/>
                    <a:gd name="T61" fmla="*/ 298 h 395"/>
                    <a:gd name="T62" fmla="*/ 13 w 1611"/>
                    <a:gd name="T63" fmla="*/ 249 h 395"/>
                    <a:gd name="T64" fmla="*/ 10 w 1611"/>
                    <a:gd name="T65" fmla="*/ 197 h 395"/>
                    <a:gd name="T66" fmla="*/ 13 w 1611"/>
                    <a:gd name="T67" fmla="*/ 145 h 395"/>
                    <a:gd name="T68" fmla="*/ 16 w 1611"/>
                    <a:gd name="T69" fmla="*/ 97 h 395"/>
                    <a:gd name="T70" fmla="*/ 26 w 1611"/>
                    <a:gd name="T71" fmla="*/ 48 h 395"/>
                    <a:gd name="T72" fmla="*/ 36 w 1611"/>
                    <a:gd name="T73" fmla="*/ 0 h 395"/>
                    <a:gd name="T74" fmla="*/ 23 w 1611"/>
                    <a:gd name="T75" fmla="*/ 0 h 395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611" h="395">
                      <a:moveTo>
                        <a:pt x="1611" y="197"/>
                      </a:moveTo>
                      <a:lnTo>
                        <a:pt x="1611" y="145"/>
                      </a:lnTo>
                      <a:lnTo>
                        <a:pt x="1605" y="97"/>
                      </a:lnTo>
                      <a:lnTo>
                        <a:pt x="1598" y="48"/>
                      </a:lnTo>
                      <a:lnTo>
                        <a:pt x="1589" y="0"/>
                      </a:lnTo>
                      <a:lnTo>
                        <a:pt x="1576" y="0"/>
                      </a:lnTo>
                      <a:lnTo>
                        <a:pt x="1586" y="48"/>
                      </a:lnTo>
                      <a:lnTo>
                        <a:pt x="1595" y="97"/>
                      </a:lnTo>
                      <a:lnTo>
                        <a:pt x="1598" y="145"/>
                      </a:lnTo>
                      <a:lnTo>
                        <a:pt x="1602" y="197"/>
                      </a:lnTo>
                      <a:lnTo>
                        <a:pt x="1598" y="249"/>
                      </a:lnTo>
                      <a:lnTo>
                        <a:pt x="1595" y="298"/>
                      </a:lnTo>
                      <a:lnTo>
                        <a:pt x="1586" y="349"/>
                      </a:lnTo>
                      <a:lnTo>
                        <a:pt x="1576" y="395"/>
                      </a:lnTo>
                      <a:lnTo>
                        <a:pt x="1589" y="395"/>
                      </a:lnTo>
                      <a:lnTo>
                        <a:pt x="1598" y="346"/>
                      </a:lnTo>
                      <a:lnTo>
                        <a:pt x="1605" y="298"/>
                      </a:lnTo>
                      <a:lnTo>
                        <a:pt x="1611" y="249"/>
                      </a:lnTo>
                      <a:lnTo>
                        <a:pt x="1611" y="197"/>
                      </a:lnTo>
                      <a:close/>
                      <a:moveTo>
                        <a:pt x="23" y="0"/>
                      </a:moveTo>
                      <a:lnTo>
                        <a:pt x="13" y="48"/>
                      </a:lnTo>
                      <a:lnTo>
                        <a:pt x="7" y="97"/>
                      </a:lnTo>
                      <a:lnTo>
                        <a:pt x="0" y="145"/>
                      </a:lnTo>
                      <a:lnTo>
                        <a:pt x="0" y="197"/>
                      </a:lnTo>
                      <a:lnTo>
                        <a:pt x="0" y="249"/>
                      </a:lnTo>
                      <a:lnTo>
                        <a:pt x="7" y="298"/>
                      </a:lnTo>
                      <a:lnTo>
                        <a:pt x="13" y="346"/>
                      </a:lnTo>
                      <a:lnTo>
                        <a:pt x="23" y="395"/>
                      </a:lnTo>
                      <a:lnTo>
                        <a:pt x="36" y="395"/>
                      </a:lnTo>
                      <a:lnTo>
                        <a:pt x="26" y="349"/>
                      </a:lnTo>
                      <a:lnTo>
                        <a:pt x="16" y="298"/>
                      </a:lnTo>
                      <a:lnTo>
                        <a:pt x="13" y="249"/>
                      </a:lnTo>
                      <a:lnTo>
                        <a:pt x="10" y="197"/>
                      </a:lnTo>
                      <a:lnTo>
                        <a:pt x="13" y="145"/>
                      </a:lnTo>
                      <a:lnTo>
                        <a:pt x="16" y="97"/>
                      </a:lnTo>
                      <a:lnTo>
                        <a:pt x="26" y="48"/>
                      </a:lnTo>
                      <a:lnTo>
                        <a:pt x="36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EE75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87" name="Freeform 410"/>
                <p:cNvSpPr>
                  <a:spLocks noEditPoints="1"/>
                </p:cNvSpPr>
                <p:nvPr/>
              </p:nvSpPr>
              <p:spPr bwMode="auto">
                <a:xfrm>
                  <a:off x="2227" y="2560"/>
                  <a:ext cx="1598" cy="398"/>
                </a:xfrm>
                <a:custGeom>
                  <a:avLst/>
                  <a:gdLst>
                    <a:gd name="T0" fmla="*/ 1598 w 1598"/>
                    <a:gd name="T1" fmla="*/ 197 h 398"/>
                    <a:gd name="T2" fmla="*/ 1598 w 1598"/>
                    <a:gd name="T3" fmla="*/ 145 h 398"/>
                    <a:gd name="T4" fmla="*/ 1595 w 1598"/>
                    <a:gd name="T5" fmla="*/ 97 h 398"/>
                    <a:gd name="T6" fmla="*/ 1585 w 1598"/>
                    <a:gd name="T7" fmla="*/ 48 h 398"/>
                    <a:gd name="T8" fmla="*/ 1575 w 1598"/>
                    <a:gd name="T9" fmla="*/ 0 h 398"/>
                    <a:gd name="T10" fmla="*/ 1562 w 1598"/>
                    <a:gd name="T11" fmla="*/ 0 h 398"/>
                    <a:gd name="T12" fmla="*/ 1572 w 1598"/>
                    <a:gd name="T13" fmla="*/ 45 h 398"/>
                    <a:gd name="T14" fmla="*/ 1582 w 1598"/>
                    <a:gd name="T15" fmla="*/ 97 h 398"/>
                    <a:gd name="T16" fmla="*/ 1585 w 1598"/>
                    <a:gd name="T17" fmla="*/ 145 h 398"/>
                    <a:gd name="T18" fmla="*/ 1588 w 1598"/>
                    <a:gd name="T19" fmla="*/ 197 h 398"/>
                    <a:gd name="T20" fmla="*/ 1585 w 1598"/>
                    <a:gd name="T21" fmla="*/ 249 h 398"/>
                    <a:gd name="T22" fmla="*/ 1582 w 1598"/>
                    <a:gd name="T23" fmla="*/ 298 h 398"/>
                    <a:gd name="T24" fmla="*/ 1572 w 1598"/>
                    <a:gd name="T25" fmla="*/ 349 h 398"/>
                    <a:gd name="T26" fmla="*/ 1562 w 1598"/>
                    <a:gd name="T27" fmla="*/ 398 h 398"/>
                    <a:gd name="T28" fmla="*/ 1575 w 1598"/>
                    <a:gd name="T29" fmla="*/ 395 h 398"/>
                    <a:gd name="T30" fmla="*/ 1585 w 1598"/>
                    <a:gd name="T31" fmla="*/ 346 h 398"/>
                    <a:gd name="T32" fmla="*/ 1595 w 1598"/>
                    <a:gd name="T33" fmla="*/ 298 h 398"/>
                    <a:gd name="T34" fmla="*/ 1598 w 1598"/>
                    <a:gd name="T35" fmla="*/ 249 h 398"/>
                    <a:gd name="T36" fmla="*/ 1598 w 1598"/>
                    <a:gd name="T37" fmla="*/ 197 h 398"/>
                    <a:gd name="T38" fmla="*/ 22 w 1598"/>
                    <a:gd name="T39" fmla="*/ 0 h 398"/>
                    <a:gd name="T40" fmla="*/ 13 w 1598"/>
                    <a:gd name="T41" fmla="*/ 48 h 398"/>
                    <a:gd name="T42" fmla="*/ 6 w 1598"/>
                    <a:gd name="T43" fmla="*/ 97 h 398"/>
                    <a:gd name="T44" fmla="*/ 0 w 1598"/>
                    <a:gd name="T45" fmla="*/ 145 h 398"/>
                    <a:gd name="T46" fmla="*/ 0 w 1598"/>
                    <a:gd name="T47" fmla="*/ 197 h 398"/>
                    <a:gd name="T48" fmla="*/ 0 w 1598"/>
                    <a:gd name="T49" fmla="*/ 249 h 398"/>
                    <a:gd name="T50" fmla="*/ 6 w 1598"/>
                    <a:gd name="T51" fmla="*/ 298 h 398"/>
                    <a:gd name="T52" fmla="*/ 13 w 1598"/>
                    <a:gd name="T53" fmla="*/ 346 h 398"/>
                    <a:gd name="T54" fmla="*/ 22 w 1598"/>
                    <a:gd name="T55" fmla="*/ 395 h 398"/>
                    <a:gd name="T56" fmla="*/ 35 w 1598"/>
                    <a:gd name="T57" fmla="*/ 398 h 398"/>
                    <a:gd name="T58" fmla="*/ 25 w 1598"/>
                    <a:gd name="T59" fmla="*/ 349 h 398"/>
                    <a:gd name="T60" fmla="*/ 16 w 1598"/>
                    <a:gd name="T61" fmla="*/ 298 h 398"/>
                    <a:gd name="T62" fmla="*/ 13 w 1598"/>
                    <a:gd name="T63" fmla="*/ 249 h 398"/>
                    <a:gd name="T64" fmla="*/ 9 w 1598"/>
                    <a:gd name="T65" fmla="*/ 197 h 398"/>
                    <a:gd name="T66" fmla="*/ 13 w 1598"/>
                    <a:gd name="T67" fmla="*/ 145 h 398"/>
                    <a:gd name="T68" fmla="*/ 16 w 1598"/>
                    <a:gd name="T69" fmla="*/ 97 h 398"/>
                    <a:gd name="T70" fmla="*/ 25 w 1598"/>
                    <a:gd name="T71" fmla="*/ 45 h 398"/>
                    <a:gd name="T72" fmla="*/ 35 w 1598"/>
                    <a:gd name="T73" fmla="*/ 0 h 398"/>
                    <a:gd name="T74" fmla="*/ 22 w 1598"/>
                    <a:gd name="T75" fmla="*/ 0 h 39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98" h="398">
                      <a:moveTo>
                        <a:pt x="1598" y="197"/>
                      </a:moveTo>
                      <a:lnTo>
                        <a:pt x="1598" y="145"/>
                      </a:lnTo>
                      <a:lnTo>
                        <a:pt x="1595" y="97"/>
                      </a:lnTo>
                      <a:lnTo>
                        <a:pt x="1585" y="48"/>
                      </a:lnTo>
                      <a:lnTo>
                        <a:pt x="1575" y="0"/>
                      </a:lnTo>
                      <a:lnTo>
                        <a:pt x="1562" y="0"/>
                      </a:lnTo>
                      <a:lnTo>
                        <a:pt x="1572" y="45"/>
                      </a:lnTo>
                      <a:lnTo>
                        <a:pt x="1582" y="97"/>
                      </a:lnTo>
                      <a:lnTo>
                        <a:pt x="1585" y="145"/>
                      </a:lnTo>
                      <a:lnTo>
                        <a:pt x="1588" y="197"/>
                      </a:lnTo>
                      <a:lnTo>
                        <a:pt x="1585" y="249"/>
                      </a:lnTo>
                      <a:lnTo>
                        <a:pt x="1582" y="298"/>
                      </a:lnTo>
                      <a:lnTo>
                        <a:pt x="1572" y="349"/>
                      </a:lnTo>
                      <a:lnTo>
                        <a:pt x="1562" y="398"/>
                      </a:lnTo>
                      <a:lnTo>
                        <a:pt x="1575" y="395"/>
                      </a:lnTo>
                      <a:lnTo>
                        <a:pt x="1585" y="346"/>
                      </a:lnTo>
                      <a:lnTo>
                        <a:pt x="1595" y="298"/>
                      </a:lnTo>
                      <a:lnTo>
                        <a:pt x="1598" y="249"/>
                      </a:lnTo>
                      <a:lnTo>
                        <a:pt x="1598" y="197"/>
                      </a:lnTo>
                      <a:close/>
                      <a:moveTo>
                        <a:pt x="22" y="0"/>
                      </a:moveTo>
                      <a:lnTo>
                        <a:pt x="13" y="48"/>
                      </a:lnTo>
                      <a:lnTo>
                        <a:pt x="6" y="97"/>
                      </a:lnTo>
                      <a:lnTo>
                        <a:pt x="0" y="145"/>
                      </a:lnTo>
                      <a:lnTo>
                        <a:pt x="0" y="197"/>
                      </a:lnTo>
                      <a:lnTo>
                        <a:pt x="0" y="249"/>
                      </a:lnTo>
                      <a:lnTo>
                        <a:pt x="6" y="298"/>
                      </a:lnTo>
                      <a:lnTo>
                        <a:pt x="13" y="346"/>
                      </a:lnTo>
                      <a:lnTo>
                        <a:pt x="22" y="395"/>
                      </a:lnTo>
                      <a:lnTo>
                        <a:pt x="35" y="398"/>
                      </a:lnTo>
                      <a:lnTo>
                        <a:pt x="25" y="349"/>
                      </a:lnTo>
                      <a:lnTo>
                        <a:pt x="16" y="298"/>
                      </a:lnTo>
                      <a:lnTo>
                        <a:pt x="13" y="249"/>
                      </a:lnTo>
                      <a:lnTo>
                        <a:pt x="9" y="197"/>
                      </a:lnTo>
                      <a:lnTo>
                        <a:pt x="13" y="145"/>
                      </a:lnTo>
                      <a:lnTo>
                        <a:pt x="16" y="97"/>
                      </a:lnTo>
                      <a:lnTo>
                        <a:pt x="25" y="45"/>
                      </a:lnTo>
                      <a:lnTo>
                        <a:pt x="35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EE75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88" name="Freeform 411"/>
                <p:cNvSpPr>
                  <a:spLocks noEditPoints="1"/>
                </p:cNvSpPr>
                <p:nvPr/>
              </p:nvSpPr>
              <p:spPr bwMode="auto">
                <a:xfrm>
                  <a:off x="2230" y="2557"/>
                  <a:ext cx="1592" cy="401"/>
                </a:xfrm>
                <a:custGeom>
                  <a:avLst/>
                  <a:gdLst>
                    <a:gd name="T0" fmla="*/ 1592 w 1592"/>
                    <a:gd name="T1" fmla="*/ 200 h 401"/>
                    <a:gd name="T2" fmla="*/ 1588 w 1592"/>
                    <a:gd name="T3" fmla="*/ 148 h 401"/>
                    <a:gd name="T4" fmla="*/ 1585 w 1592"/>
                    <a:gd name="T5" fmla="*/ 100 h 401"/>
                    <a:gd name="T6" fmla="*/ 1576 w 1592"/>
                    <a:gd name="T7" fmla="*/ 51 h 401"/>
                    <a:gd name="T8" fmla="*/ 1566 w 1592"/>
                    <a:gd name="T9" fmla="*/ 3 h 401"/>
                    <a:gd name="T10" fmla="*/ 1553 w 1592"/>
                    <a:gd name="T11" fmla="*/ 0 h 401"/>
                    <a:gd name="T12" fmla="*/ 1566 w 1592"/>
                    <a:gd name="T13" fmla="*/ 48 h 401"/>
                    <a:gd name="T14" fmla="*/ 1572 w 1592"/>
                    <a:gd name="T15" fmla="*/ 100 h 401"/>
                    <a:gd name="T16" fmla="*/ 1579 w 1592"/>
                    <a:gd name="T17" fmla="*/ 148 h 401"/>
                    <a:gd name="T18" fmla="*/ 1579 w 1592"/>
                    <a:gd name="T19" fmla="*/ 200 h 401"/>
                    <a:gd name="T20" fmla="*/ 1579 w 1592"/>
                    <a:gd name="T21" fmla="*/ 252 h 401"/>
                    <a:gd name="T22" fmla="*/ 1572 w 1592"/>
                    <a:gd name="T23" fmla="*/ 304 h 401"/>
                    <a:gd name="T24" fmla="*/ 1566 w 1592"/>
                    <a:gd name="T25" fmla="*/ 352 h 401"/>
                    <a:gd name="T26" fmla="*/ 1553 w 1592"/>
                    <a:gd name="T27" fmla="*/ 401 h 401"/>
                    <a:gd name="T28" fmla="*/ 1566 w 1592"/>
                    <a:gd name="T29" fmla="*/ 398 h 401"/>
                    <a:gd name="T30" fmla="*/ 1576 w 1592"/>
                    <a:gd name="T31" fmla="*/ 352 h 401"/>
                    <a:gd name="T32" fmla="*/ 1585 w 1592"/>
                    <a:gd name="T33" fmla="*/ 301 h 401"/>
                    <a:gd name="T34" fmla="*/ 1588 w 1592"/>
                    <a:gd name="T35" fmla="*/ 252 h 401"/>
                    <a:gd name="T36" fmla="*/ 1592 w 1592"/>
                    <a:gd name="T37" fmla="*/ 200 h 401"/>
                    <a:gd name="T38" fmla="*/ 26 w 1592"/>
                    <a:gd name="T39" fmla="*/ 3 h 401"/>
                    <a:gd name="T40" fmla="*/ 16 w 1592"/>
                    <a:gd name="T41" fmla="*/ 51 h 401"/>
                    <a:gd name="T42" fmla="*/ 6 w 1592"/>
                    <a:gd name="T43" fmla="*/ 100 h 401"/>
                    <a:gd name="T44" fmla="*/ 3 w 1592"/>
                    <a:gd name="T45" fmla="*/ 148 h 401"/>
                    <a:gd name="T46" fmla="*/ 0 w 1592"/>
                    <a:gd name="T47" fmla="*/ 200 h 401"/>
                    <a:gd name="T48" fmla="*/ 3 w 1592"/>
                    <a:gd name="T49" fmla="*/ 252 h 401"/>
                    <a:gd name="T50" fmla="*/ 6 w 1592"/>
                    <a:gd name="T51" fmla="*/ 301 h 401"/>
                    <a:gd name="T52" fmla="*/ 16 w 1592"/>
                    <a:gd name="T53" fmla="*/ 352 h 401"/>
                    <a:gd name="T54" fmla="*/ 26 w 1592"/>
                    <a:gd name="T55" fmla="*/ 398 h 401"/>
                    <a:gd name="T56" fmla="*/ 39 w 1592"/>
                    <a:gd name="T57" fmla="*/ 401 h 401"/>
                    <a:gd name="T58" fmla="*/ 29 w 1592"/>
                    <a:gd name="T59" fmla="*/ 352 h 401"/>
                    <a:gd name="T60" fmla="*/ 19 w 1592"/>
                    <a:gd name="T61" fmla="*/ 304 h 401"/>
                    <a:gd name="T62" fmla="*/ 13 w 1592"/>
                    <a:gd name="T63" fmla="*/ 252 h 401"/>
                    <a:gd name="T64" fmla="*/ 13 w 1592"/>
                    <a:gd name="T65" fmla="*/ 200 h 401"/>
                    <a:gd name="T66" fmla="*/ 13 w 1592"/>
                    <a:gd name="T67" fmla="*/ 148 h 401"/>
                    <a:gd name="T68" fmla="*/ 19 w 1592"/>
                    <a:gd name="T69" fmla="*/ 100 h 401"/>
                    <a:gd name="T70" fmla="*/ 29 w 1592"/>
                    <a:gd name="T71" fmla="*/ 48 h 401"/>
                    <a:gd name="T72" fmla="*/ 39 w 1592"/>
                    <a:gd name="T73" fmla="*/ 0 h 401"/>
                    <a:gd name="T74" fmla="*/ 26 w 1592"/>
                    <a:gd name="T75" fmla="*/ 3 h 4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92" h="401">
                      <a:moveTo>
                        <a:pt x="1592" y="200"/>
                      </a:moveTo>
                      <a:lnTo>
                        <a:pt x="1588" y="148"/>
                      </a:lnTo>
                      <a:lnTo>
                        <a:pt x="1585" y="100"/>
                      </a:lnTo>
                      <a:lnTo>
                        <a:pt x="1576" y="51"/>
                      </a:lnTo>
                      <a:lnTo>
                        <a:pt x="1566" y="3"/>
                      </a:lnTo>
                      <a:lnTo>
                        <a:pt x="1553" y="0"/>
                      </a:lnTo>
                      <a:lnTo>
                        <a:pt x="1566" y="48"/>
                      </a:lnTo>
                      <a:lnTo>
                        <a:pt x="1572" y="100"/>
                      </a:lnTo>
                      <a:lnTo>
                        <a:pt x="1579" y="148"/>
                      </a:lnTo>
                      <a:lnTo>
                        <a:pt x="1579" y="200"/>
                      </a:lnTo>
                      <a:lnTo>
                        <a:pt x="1579" y="252"/>
                      </a:lnTo>
                      <a:lnTo>
                        <a:pt x="1572" y="304"/>
                      </a:lnTo>
                      <a:lnTo>
                        <a:pt x="1566" y="352"/>
                      </a:lnTo>
                      <a:lnTo>
                        <a:pt x="1553" y="401"/>
                      </a:lnTo>
                      <a:lnTo>
                        <a:pt x="1566" y="398"/>
                      </a:lnTo>
                      <a:lnTo>
                        <a:pt x="1576" y="352"/>
                      </a:lnTo>
                      <a:lnTo>
                        <a:pt x="1585" y="301"/>
                      </a:lnTo>
                      <a:lnTo>
                        <a:pt x="1588" y="252"/>
                      </a:lnTo>
                      <a:lnTo>
                        <a:pt x="1592" y="200"/>
                      </a:lnTo>
                      <a:close/>
                      <a:moveTo>
                        <a:pt x="26" y="3"/>
                      </a:moveTo>
                      <a:lnTo>
                        <a:pt x="16" y="51"/>
                      </a:lnTo>
                      <a:lnTo>
                        <a:pt x="6" y="100"/>
                      </a:lnTo>
                      <a:lnTo>
                        <a:pt x="3" y="148"/>
                      </a:lnTo>
                      <a:lnTo>
                        <a:pt x="0" y="200"/>
                      </a:lnTo>
                      <a:lnTo>
                        <a:pt x="3" y="252"/>
                      </a:lnTo>
                      <a:lnTo>
                        <a:pt x="6" y="301"/>
                      </a:lnTo>
                      <a:lnTo>
                        <a:pt x="16" y="352"/>
                      </a:lnTo>
                      <a:lnTo>
                        <a:pt x="26" y="398"/>
                      </a:lnTo>
                      <a:lnTo>
                        <a:pt x="39" y="401"/>
                      </a:lnTo>
                      <a:lnTo>
                        <a:pt x="29" y="352"/>
                      </a:lnTo>
                      <a:lnTo>
                        <a:pt x="19" y="304"/>
                      </a:lnTo>
                      <a:lnTo>
                        <a:pt x="13" y="252"/>
                      </a:lnTo>
                      <a:lnTo>
                        <a:pt x="13" y="200"/>
                      </a:lnTo>
                      <a:lnTo>
                        <a:pt x="13" y="148"/>
                      </a:lnTo>
                      <a:lnTo>
                        <a:pt x="19" y="100"/>
                      </a:lnTo>
                      <a:lnTo>
                        <a:pt x="29" y="48"/>
                      </a:lnTo>
                      <a:lnTo>
                        <a:pt x="39" y="0"/>
                      </a:lnTo>
                      <a:lnTo>
                        <a:pt x="26" y="3"/>
                      </a:lnTo>
                      <a:close/>
                    </a:path>
                  </a:pathLst>
                </a:custGeom>
                <a:solidFill>
                  <a:srgbClr val="EE74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89" name="Freeform 412"/>
                <p:cNvSpPr>
                  <a:spLocks noEditPoints="1"/>
                </p:cNvSpPr>
                <p:nvPr/>
              </p:nvSpPr>
              <p:spPr bwMode="auto">
                <a:xfrm>
                  <a:off x="2236" y="2557"/>
                  <a:ext cx="1579" cy="401"/>
                </a:xfrm>
                <a:custGeom>
                  <a:avLst/>
                  <a:gdLst>
                    <a:gd name="T0" fmla="*/ 1579 w 1579"/>
                    <a:gd name="T1" fmla="*/ 200 h 401"/>
                    <a:gd name="T2" fmla="*/ 1576 w 1579"/>
                    <a:gd name="T3" fmla="*/ 148 h 401"/>
                    <a:gd name="T4" fmla="*/ 1573 w 1579"/>
                    <a:gd name="T5" fmla="*/ 100 h 401"/>
                    <a:gd name="T6" fmla="*/ 1563 w 1579"/>
                    <a:gd name="T7" fmla="*/ 48 h 401"/>
                    <a:gd name="T8" fmla="*/ 1553 w 1579"/>
                    <a:gd name="T9" fmla="*/ 3 h 401"/>
                    <a:gd name="T10" fmla="*/ 1540 w 1579"/>
                    <a:gd name="T11" fmla="*/ 0 h 401"/>
                    <a:gd name="T12" fmla="*/ 1553 w 1579"/>
                    <a:gd name="T13" fmla="*/ 48 h 401"/>
                    <a:gd name="T14" fmla="*/ 1560 w 1579"/>
                    <a:gd name="T15" fmla="*/ 100 h 401"/>
                    <a:gd name="T16" fmla="*/ 1566 w 1579"/>
                    <a:gd name="T17" fmla="*/ 148 h 401"/>
                    <a:gd name="T18" fmla="*/ 1566 w 1579"/>
                    <a:gd name="T19" fmla="*/ 200 h 401"/>
                    <a:gd name="T20" fmla="*/ 1566 w 1579"/>
                    <a:gd name="T21" fmla="*/ 252 h 401"/>
                    <a:gd name="T22" fmla="*/ 1560 w 1579"/>
                    <a:gd name="T23" fmla="*/ 304 h 401"/>
                    <a:gd name="T24" fmla="*/ 1553 w 1579"/>
                    <a:gd name="T25" fmla="*/ 352 h 401"/>
                    <a:gd name="T26" fmla="*/ 1540 w 1579"/>
                    <a:gd name="T27" fmla="*/ 401 h 401"/>
                    <a:gd name="T28" fmla="*/ 1553 w 1579"/>
                    <a:gd name="T29" fmla="*/ 401 h 401"/>
                    <a:gd name="T30" fmla="*/ 1563 w 1579"/>
                    <a:gd name="T31" fmla="*/ 352 h 401"/>
                    <a:gd name="T32" fmla="*/ 1573 w 1579"/>
                    <a:gd name="T33" fmla="*/ 301 h 401"/>
                    <a:gd name="T34" fmla="*/ 1576 w 1579"/>
                    <a:gd name="T35" fmla="*/ 252 h 401"/>
                    <a:gd name="T36" fmla="*/ 1579 w 1579"/>
                    <a:gd name="T37" fmla="*/ 200 h 401"/>
                    <a:gd name="T38" fmla="*/ 26 w 1579"/>
                    <a:gd name="T39" fmla="*/ 3 h 401"/>
                    <a:gd name="T40" fmla="*/ 16 w 1579"/>
                    <a:gd name="T41" fmla="*/ 48 h 401"/>
                    <a:gd name="T42" fmla="*/ 7 w 1579"/>
                    <a:gd name="T43" fmla="*/ 100 h 401"/>
                    <a:gd name="T44" fmla="*/ 4 w 1579"/>
                    <a:gd name="T45" fmla="*/ 148 h 401"/>
                    <a:gd name="T46" fmla="*/ 0 w 1579"/>
                    <a:gd name="T47" fmla="*/ 200 h 401"/>
                    <a:gd name="T48" fmla="*/ 4 w 1579"/>
                    <a:gd name="T49" fmla="*/ 252 h 401"/>
                    <a:gd name="T50" fmla="*/ 7 w 1579"/>
                    <a:gd name="T51" fmla="*/ 301 h 401"/>
                    <a:gd name="T52" fmla="*/ 16 w 1579"/>
                    <a:gd name="T53" fmla="*/ 352 h 401"/>
                    <a:gd name="T54" fmla="*/ 26 w 1579"/>
                    <a:gd name="T55" fmla="*/ 401 h 401"/>
                    <a:gd name="T56" fmla="*/ 39 w 1579"/>
                    <a:gd name="T57" fmla="*/ 401 h 401"/>
                    <a:gd name="T58" fmla="*/ 26 w 1579"/>
                    <a:gd name="T59" fmla="*/ 352 h 401"/>
                    <a:gd name="T60" fmla="*/ 20 w 1579"/>
                    <a:gd name="T61" fmla="*/ 304 h 401"/>
                    <a:gd name="T62" fmla="*/ 13 w 1579"/>
                    <a:gd name="T63" fmla="*/ 252 h 401"/>
                    <a:gd name="T64" fmla="*/ 13 w 1579"/>
                    <a:gd name="T65" fmla="*/ 200 h 401"/>
                    <a:gd name="T66" fmla="*/ 13 w 1579"/>
                    <a:gd name="T67" fmla="*/ 148 h 401"/>
                    <a:gd name="T68" fmla="*/ 20 w 1579"/>
                    <a:gd name="T69" fmla="*/ 100 h 401"/>
                    <a:gd name="T70" fmla="*/ 26 w 1579"/>
                    <a:gd name="T71" fmla="*/ 48 h 401"/>
                    <a:gd name="T72" fmla="*/ 39 w 1579"/>
                    <a:gd name="T73" fmla="*/ 0 h 401"/>
                    <a:gd name="T74" fmla="*/ 26 w 1579"/>
                    <a:gd name="T75" fmla="*/ 3 h 4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79" h="401">
                      <a:moveTo>
                        <a:pt x="1579" y="200"/>
                      </a:moveTo>
                      <a:lnTo>
                        <a:pt x="1576" y="148"/>
                      </a:lnTo>
                      <a:lnTo>
                        <a:pt x="1573" y="100"/>
                      </a:lnTo>
                      <a:lnTo>
                        <a:pt x="1563" y="48"/>
                      </a:lnTo>
                      <a:lnTo>
                        <a:pt x="1553" y="3"/>
                      </a:lnTo>
                      <a:lnTo>
                        <a:pt x="1540" y="0"/>
                      </a:lnTo>
                      <a:lnTo>
                        <a:pt x="1553" y="48"/>
                      </a:lnTo>
                      <a:lnTo>
                        <a:pt x="1560" y="100"/>
                      </a:lnTo>
                      <a:lnTo>
                        <a:pt x="1566" y="148"/>
                      </a:lnTo>
                      <a:lnTo>
                        <a:pt x="1566" y="200"/>
                      </a:lnTo>
                      <a:lnTo>
                        <a:pt x="1566" y="252"/>
                      </a:lnTo>
                      <a:lnTo>
                        <a:pt x="1560" y="304"/>
                      </a:lnTo>
                      <a:lnTo>
                        <a:pt x="1553" y="352"/>
                      </a:lnTo>
                      <a:lnTo>
                        <a:pt x="1540" y="401"/>
                      </a:lnTo>
                      <a:lnTo>
                        <a:pt x="1553" y="401"/>
                      </a:lnTo>
                      <a:lnTo>
                        <a:pt x="1563" y="352"/>
                      </a:lnTo>
                      <a:lnTo>
                        <a:pt x="1573" y="301"/>
                      </a:lnTo>
                      <a:lnTo>
                        <a:pt x="1576" y="252"/>
                      </a:lnTo>
                      <a:lnTo>
                        <a:pt x="1579" y="200"/>
                      </a:lnTo>
                      <a:close/>
                      <a:moveTo>
                        <a:pt x="26" y="3"/>
                      </a:moveTo>
                      <a:lnTo>
                        <a:pt x="16" y="48"/>
                      </a:lnTo>
                      <a:lnTo>
                        <a:pt x="7" y="100"/>
                      </a:lnTo>
                      <a:lnTo>
                        <a:pt x="4" y="148"/>
                      </a:lnTo>
                      <a:lnTo>
                        <a:pt x="0" y="200"/>
                      </a:lnTo>
                      <a:lnTo>
                        <a:pt x="4" y="252"/>
                      </a:lnTo>
                      <a:lnTo>
                        <a:pt x="7" y="301"/>
                      </a:lnTo>
                      <a:lnTo>
                        <a:pt x="16" y="352"/>
                      </a:lnTo>
                      <a:lnTo>
                        <a:pt x="26" y="401"/>
                      </a:lnTo>
                      <a:lnTo>
                        <a:pt x="39" y="401"/>
                      </a:lnTo>
                      <a:lnTo>
                        <a:pt x="26" y="352"/>
                      </a:lnTo>
                      <a:lnTo>
                        <a:pt x="20" y="304"/>
                      </a:lnTo>
                      <a:lnTo>
                        <a:pt x="13" y="252"/>
                      </a:lnTo>
                      <a:lnTo>
                        <a:pt x="13" y="200"/>
                      </a:lnTo>
                      <a:lnTo>
                        <a:pt x="13" y="148"/>
                      </a:lnTo>
                      <a:lnTo>
                        <a:pt x="20" y="100"/>
                      </a:lnTo>
                      <a:lnTo>
                        <a:pt x="26" y="48"/>
                      </a:lnTo>
                      <a:lnTo>
                        <a:pt x="39" y="0"/>
                      </a:lnTo>
                      <a:lnTo>
                        <a:pt x="26" y="3"/>
                      </a:lnTo>
                      <a:close/>
                    </a:path>
                  </a:pathLst>
                </a:custGeom>
                <a:solidFill>
                  <a:srgbClr val="EE73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0" name="Freeform 413"/>
                <p:cNvSpPr>
                  <a:spLocks noEditPoints="1"/>
                </p:cNvSpPr>
                <p:nvPr/>
              </p:nvSpPr>
              <p:spPr bwMode="auto">
                <a:xfrm>
                  <a:off x="2243" y="2557"/>
                  <a:ext cx="1566" cy="401"/>
                </a:xfrm>
                <a:custGeom>
                  <a:avLst/>
                  <a:gdLst>
                    <a:gd name="T0" fmla="*/ 1566 w 1566"/>
                    <a:gd name="T1" fmla="*/ 200 h 401"/>
                    <a:gd name="T2" fmla="*/ 1566 w 1566"/>
                    <a:gd name="T3" fmla="*/ 148 h 401"/>
                    <a:gd name="T4" fmla="*/ 1559 w 1566"/>
                    <a:gd name="T5" fmla="*/ 100 h 401"/>
                    <a:gd name="T6" fmla="*/ 1553 w 1566"/>
                    <a:gd name="T7" fmla="*/ 48 h 401"/>
                    <a:gd name="T8" fmla="*/ 1540 w 1566"/>
                    <a:gd name="T9" fmla="*/ 0 h 401"/>
                    <a:gd name="T10" fmla="*/ 1527 w 1566"/>
                    <a:gd name="T11" fmla="*/ 0 h 401"/>
                    <a:gd name="T12" fmla="*/ 1540 w 1566"/>
                    <a:gd name="T13" fmla="*/ 48 h 401"/>
                    <a:gd name="T14" fmla="*/ 1546 w 1566"/>
                    <a:gd name="T15" fmla="*/ 97 h 401"/>
                    <a:gd name="T16" fmla="*/ 1553 w 1566"/>
                    <a:gd name="T17" fmla="*/ 148 h 401"/>
                    <a:gd name="T18" fmla="*/ 1553 w 1566"/>
                    <a:gd name="T19" fmla="*/ 200 h 401"/>
                    <a:gd name="T20" fmla="*/ 1553 w 1566"/>
                    <a:gd name="T21" fmla="*/ 252 h 401"/>
                    <a:gd name="T22" fmla="*/ 1546 w 1566"/>
                    <a:gd name="T23" fmla="*/ 304 h 401"/>
                    <a:gd name="T24" fmla="*/ 1540 w 1566"/>
                    <a:gd name="T25" fmla="*/ 352 h 401"/>
                    <a:gd name="T26" fmla="*/ 1527 w 1566"/>
                    <a:gd name="T27" fmla="*/ 401 h 401"/>
                    <a:gd name="T28" fmla="*/ 1540 w 1566"/>
                    <a:gd name="T29" fmla="*/ 401 h 401"/>
                    <a:gd name="T30" fmla="*/ 1553 w 1566"/>
                    <a:gd name="T31" fmla="*/ 352 h 401"/>
                    <a:gd name="T32" fmla="*/ 1559 w 1566"/>
                    <a:gd name="T33" fmla="*/ 304 h 401"/>
                    <a:gd name="T34" fmla="*/ 1566 w 1566"/>
                    <a:gd name="T35" fmla="*/ 252 h 401"/>
                    <a:gd name="T36" fmla="*/ 1566 w 1566"/>
                    <a:gd name="T37" fmla="*/ 200 h 401"/>
                    <a:gd name="T38" fmla="*/ 26 w 1566"/>
                    <a:gd name="T39" fmla="*/ 0 h 401"/>
                    <a:gd name="T40" fmla="*/ 16 w 1566"/>
                    <a:gd name="T41" fmla="*/ 48 h 401"/>
                    <a:gd name="T42" fmla="*/ 6 w 1566"/>
                    <a:gd name="T43" fmla="*/ 100 h 401"/>
                    <a:gd name="T44" fmla="*/ 0 w 1566"/>
                    <a:gd name="T45" fmla="*/ 148 h 401"/>
                    <a:gd name="T46" fmla="*/ 0 w 1566"/>
                    <a:gd name="T47" fmla="*/ 200 h 401"/>
                    <a:gd name="T48" fmla="*/ 0 w 1566"/>
                    <a:gd name="T49" fmla="*/ 252 h 401"/>
                    <a:gd name="T50" fmla="*/ 6 w 1566"/>
                    <a:gd name="T51" fmla="*/ 304 h 401"/>
                    <a:gd name="T52" fmla="*/ 16 w 1566"/>
                    <a:gd name="T53" fmla="*/ 352 h 401"/>
                    <a:gd name="T54" fmla="*/ 26 w 1566"/>
                    <a:gd name="T55" fmla="*/ 401 h 401"/>
                    <a:gd name="T56" fmla="*/ 39 w 1566"/>
                    <a:gd name="T57" fmla="*/ 401 h 401"/>
                    <a:gd name="T58" fmla="*/ 26 w 1566"/>
                    <a:gd name="T59" fmla="*/ 352 h 401"/>
                    <a:gd name="T60" fmla="*/ 19 w 1566"/>
                    <a:gd name="T61" fmla="*/ 304 h 401"/>
                    <a:gd name="T62" fmla="*/ 13 w 1566"/>
                    <a:gd name="T63" fmla="*/ 252 h 401"/>
                    <a:gd name="T64" fmla="*/ 13 w 1566"/>
                    <a:gd name="T65" fmla="*/ 200 h 401"/>
                    <a:gd name="T66" fmla="*/ 13 w 1566"/>
                    <a:gd name="T67" fmla="*/ 148 h 401"/>
                    <a:gd name="T68" fmla="*/ 19 w 1566"/>
                    <a:gd name="T69" fmla="*/ 97 h 401"/>
                    <a:gd name="T70" fmla="*/ 26 w 1566"/>
                    <a:gd name="T71" fmla="*/ 48 h 401"/>
                    <a:gd name="T72" fmla="*/ 39 w 1566"/>
                    <a:gd name="T73" fmla="*/ 0 h 401"/>
                    <a:gd name="T74" fmla="*/ 26 w 1566"/>
                    <a:gd name="T75" fmla="*/ 0 h 4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66" h="401">
                      <a:moveTo>
                        <a:pt x="1566" y="200"/>
                      </a:moveTo>
                      <a:lnTo>
                        <a:pt x="1566" y="148"/>
                      </a:lnTo>
                      <a:lnTo>
                        <a:pt x="1559" y="100"/>
                      </a:lnTo>
                      <a:lnTo>
                        <a:pt x="1553" y="48"/>
                      </a:lnTo>
                      <a:lnTo>
                        <a:pt x="1540" y="0"/>
                      </a:lnTo>
                      <a:lnTo>
                        <a:pt x="1527" y="0"/>
                      </a:lnTo>
                      <a:lnTo>
                        <a:pt x="1540" y="48"/>
                      </a:lnTo>
                      <a:lnTo>
                        <a:pt x="1546" y="97"/>
                      </a:lnTo>
                      <a:lnTo>
                        <a:pt x="1553" y="148"/>
                      </a:lnTo>
                      <a:lnTo>
                        <a:pt x="1553" y="200"/>
                      </a:lnTo>
                      <a:lnTo>
                        <a:pt x="1553" y="252"/>
                      </a:lnTo>
                      <a:lnTo>
                        <a:pt x="1546" y="304"/>
                      </a:lnTo>
                      <a:lnTo>
                        <a:pt x="1540" y="352"/>
                      </a:lnTo>
                      <a:lnTo>
                        <a:pt x="1527" y="401"/>
                      </a:lnTo>
                      <a:lnTo>
                        <a:pt x="1540" y="401"/>
                      </a:lnTo>
                      <a:lnTo>
                        <a:pt x="1553" y="352"/>
                      </a:lnTo>
                      <a:lnTo>
                        <a:pt x="1559" y="304"/>
                      </a:lnTo>
                      <a:lnTo>
                        <a:pt x="1566" y="252"/>
                      </a:lnTo>
                      <a:lnTo>
                        <a:pt x="1566" y="200"/>
                      </a:lnTo>
                      <a:close/>
                      <a:moveTo>
                        <a:pt x="26" y="0"/>
                      </a:moveTo>
                      <a:lnTo>
                        <a:pt x="16" y="48"/>
                      </a:lnTo>
                      <a:lnTo>
                        <a:pt x="6" y="100"/>
                      </a:lnTo>
                      <a:lnTo>
                        <a:pt x="0" y="148"/>
                      </a:lnTo>
                      <a:lnTo>
                        <a:pt x="0" y="200"/>
                      </a:lnTo>
                      <a:lnTo>
                        <a:pt x="0" y="252"/>
                      </a:lnTo>
                      <a:lnTo>
                        <a:pt x="6" y="304"/>
                      </a:lnTo>
                      <a:lnTo>
                        <a:pt x="16" y="352"/>
                      </a:lnTo>
                      <a:lnTo>
                        <a:pt x="26" y="401"/>
                      </a:lnTo>
                      <a:lnTo>
                        <a:pt x="39" y="401"/>
                      </a:lnTo>
                      <a:lnTo>
                        <a:pt x="26" y="352"/>
                      </a:lnTo>
                      <a:lnTo>
                        <a:pt x="19" y="304"/>
                      </a:lnTo>
                      <a:lnTo>
                        <a:pt x="13" y="252"/>
                      </a:lnTo>
                      <a:lnTo>
                        <a:pt x="13" y="200"/>
                      </a:lnTo>
                      <a:lnTo>
                        <a:pt x="13" y="148"/>
                      </a:lnTo>
                      <a:lnTo>
                        <a:pt x="19" y="97"/>
                      </a:lnTo>
                      <a:lnTo>
                        <a:pt x="26" y="48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E73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1" name="Freeform 414"/>
                <p:cNvSpPr>
                  <a:spLocks noEditPoints="1"/>
                </p:cNvSpPr>
                <p:nvPr/>
              </p:nvSpPr>
              <p:spPr bwMode="auto">
                <a:xfrm>
                  <a:off x="2249" y="2557"/>
                  <a:ext cx="1553" cy="401"/>
                </a:xfrm>
                <a:custGeom>
                  <a:avLst/>
                  <a:gdLst>
                    <a:gd name="T0" fmla="*/ 1553 w 1553"/>
                    <a:gd name="T1" fmla="*/ 200 h 401"/>
                    <a:gd name="T2" fmla="*/ 1553 w 1553"/>
                    <a:gd name="T3" fmla="*/ 148 h 401"/>
                    <a:gd name="T4" fmla="*/ 1547 w 1553"/>
                    <a:gd name="T5" fmla="*/ 100 h 401"/>
                    <a:gd name="T6" fmla="*/ 1540 w 1553"/>
                    <a:gd name="T7" fmla="*/ 48 h 401"/>
                    <a:gd name="T8" fmla="*/ 1527 w 1553"/>
                    <a:gd name="T9" fmla="*/ 0 h 401"/>
                    <a:gd name="T10" fmla="*/ 1514 w 1553"/>
                    <a:gd name="T11" fmla="*/ 0 h 401"/>
                    <a:gd name="T12" fmla="*/ 1527 w 1553"/>
                    <a:gd name="T13" fmla="*/ 48 h 401"/>
                    <a:gd name="T14" fmla="*/ 1537 w 1553"/>
                    <a:gd name="T15" fmla="*/ 97 h 401"/>
                    <a:gd name="T16" fmla="*/ 1540 w 1553"/>
                    <a:gd name="T17" fmla="*/ 148 h 401"/>
                    <a:gd name="T18" fmla="*/ 1544 w 1553"/>
                    <a:gd name="T19" fmla="*/ 200 h 401"/>
                    <a:gd name="T20" fmla="*/ 1540 w 1553"/>
                    <a:gd name="T21" fmla="*/ 252 h 401"/>
                    <a:gd name="T22" fmla="*/ 1537 w 1553"/>
                    <a:gd name="T23" fmla="*/ 304 h 401"/>
                    <a:gd name="T24" fmla="*/ 1527 w 1553"/>
                    <a:gd name="T25" fmla="*/ 352 h 401"/>
                    <a:gd name="T26" fmla="*/ 1514 w 1553"/>
                    <a:gd name="T27" fmla="*/ 401 h 401"/>
                    <a:gd name="T28" fmla="*/ 1527 w 1553"/>
                    <a:gd name="T29" fmla="*/ 401 h 401"/>
                    <a:gd name="T30" fmla="*/ 1540 w 1553"/>
                    <a:gd name="T31" fmla="*/ 352 h 401"/>
                    <a:gd name="T32" fmla="*/ 1547 w 1553"/>
                    <a:gd name="T33" fmla="*/ 304 h 401"/>
                    <a:gd name="T34" fmla="*/ 1553 w 1553"/>
                    <a:gd name="T35" fmla="*/ 252 h 401"/>
                    <a:gd name="T36" fmla="*/ 1553 w 1553"/>
                    <a:gd name="T37" fmla="*/ 200 h 401"/>
                    <a:gd name="T38" fmla="*/ 26 w 1553"/>
                    <a:gd name="T39" fmla="*/ 0 h 401"/>
                    <a:gd name="T40" fmla="*/ 13 w 1553"/>
                    <a:gd name="T41" fmla="*/ 48 h 401"/>
                    <a:gd name="T42" fmla="*/ 7 w 1553"/>
                    <a:gd name="T43" fmla="*/ 100 h 401"/>
                    <a:gd name="T44" fmla="*/ 0 w 1553"/>
                    <a:gd name="T45" fmla="*/ 148 h 401"/>
                    <a:gd name="T46" fmla="*/ 0 w 1553"/>
                    <a:gd name="T47" fmla="*/ 200 h 401"/>
                    <a:gd name="T48" fmla="*/ 0 w 1553"/>
                    <a:gd name="T49" fmla="*/ 252 h 401"/>
                    <a:gd name="T50" fmla="*/ 7 w 1553"/>
                    <a:gd name="T51" fmla="*/ 304 h 401"/>
                    <a:gd name="T52" fmla="*/ 13 w 1553"/>
                    <a:gd name="T53" fmla="*/ 352 h 401"/>
                    <a:gd name="T54" fmla="*/ 26 w 1553"/>
                    <a:gd name="T55" fmla="*/ 401 h 401"/>
                    <a:gd name="T56" fmla="*/ 39 w 1553"/>
                    <a:gd name="T57" fmla="*/ 401 h 401"/>
                    <a:gd name="T58" fmla="*/ 26 w 1553"/>
                    <a:gd name="T59" fmla="*/ 352 h 401"/>
                    <a:gd name="T60" fmla="*/ 20 w 1553"/>
                    <a:gd name="T61" fmla="*/ 304 h 401"/>
                    <a:gd name="T62" fmla="*/ 13 w 1553"/>
                    <a:gd name="T63" fmla="*/ 252 h 401"/>
                    <a:gd name="T64" fmla="*/ 10 w 1553"/>
                    <a:gd name="T65" fmla="*/ 200 h 401"/>
                    <a:gd name="T66" fmla="*/ 13 w 1553"/>
                    <a:gd name="T67" fmla="*/ 148 h 401"/>
                    <a:gd name="T68" fmla="*/ 20 w 1553"/>
                    <a:gd name="T69" fmla="*/ 97 h 401"/>
                    <a:gd name="T70" fmla="*/ 26 w 1553"/>
                    <a:gd name="T71" fmla="*/ 48 h 401"/>
                    <a:gd name="T72" fmla="*/ 39 w 1553"/>
                    <a:gd name="T73" fmla="*/ 0 h 401"/>
                    <a:gd name="T74" fmla="*/ 26 w 1553"/>
                    <a:gd name="T75" fmla="*/ 0 h 40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53" h="401">
                      <a:moveTo>
                        <a:pt x="1553" y="200"/>
                      </a:moveTo>
                      <a:lnTo>
                        <a:pt x="1553" y="148"/>
                      </a:lnTo>
                      <a:lnTo>
                        <a:pt x="1547" y="100"/>
                      </a:lnTo>
                      <a:lnTo>
                        <a:pt x="1540" y="48"/>
                      </a:lnTo>
                      <a:lnTo>
                        <a:pt x="1527" y="0"/>
                      </a:lnTo>
                      <a:lnTo>
                        <a:pt x="1514" y="0"/>
                      </a:lnTo>
                      <a:lnTo>
                        <a:pt x="1527" y="48"/>
                      </a:lnTo>
                      <a:lnTo>
                        <a:pt x="1537" y="97"/>
                      </a:lnTo>
                      <a:lnTo>
                        <a:pt x="1540" y="148"/>
                      </a:lnTo>
                      <a:lnTo>
                        <a:pt x="1544" y="200"/>
                      </a:lnTo>
                      <a:lnTo>
                        <a:pt x="1540" y="252"/>
                      </a:lnTo>
                      <a:lnTo>
                        <a:pt x="1537" y="304"/>
                      </a:lnTo>
                      <a:lnTo>
                        <a:pt x="1527" y="352"/>
                      </a:lnTo>
                      <a:lnTo>
                        <a:pt x="1514" y="401"/>
                      </a:lnTo>
                      <a:lnTo>
                        <a:pt x="1527" y="401"/>
                      </a:lnTo>
                      <a:lnTo>
                        <a:pt x="1540" y="352"/>
                      </a:lnTo>
                      <a:lnTo>
                        <a:pt x="1547" y="304"/>
                      </a:lnTo>
                      <a:lnTo>
                        <a:pt x="1553" y="252"/>
                      </a:lnTo>
                      <a:lnTo>
                        <a:pt x="1553" y="200"/>
                      </a:lnTo>
                      <a:close/>
                      <a:moveTo>
                        <a:pt x="26" y="0"/>
                      </a:moveTo>
                      <a:lnTo>
                        <a:pt x="13" y="48"/>
                      </a:lnTo>
                      <a:lnTo>
                        <a:pt x="7" y="100"/>
                      </a:lnTo>
                      <a:lnTo>
                        <a:pt x="0" y="148"/>
                      </a:lnTo>
                      <a:lnTo>
                        <a:pt x="0" y="200"/>
                      </a:lnTo>
                      <a:lnTo>
                        <a:pt x="0" y="252"/>
                      </a:lnTo>
                      <a:lnTo>
                        <a:pt x="7" y="304"/>
                      </a:lnTo>
                      <a:lnTo>
                        <a:pt x="13" y="352"/>
                      </a:lnTo>
                      <a:lnTo>
                        <a:pt x="26" y="401"/>
                      </a:lnTo>
                      <a:lnTo>
                        <a:pt x="39" y="401"/>
                      </a:lnTo>
                      <a:lnTo>
                        <a:pt x="26" y="352"/>
                      </a:lnTo>
                      <a:lnTo>
                        <a:pt x="20" y="304"/>
                      </a:lnTo>
                      <a:lnTo>
                        <a:pt x="13" y="252"/>
                      </a:lnTo>
                      <a:lnTo>
                        <a:pt x="10" y="200"/>
                      </a:lnTo>
                      <a:lnTo>
                        <a:pt x="13" y="148"/>
                      </a:lnTo>
                      <a:lnTo>
                        <a:pt x="20" y="97"/>
                      </a:lnTo>
                      <a:lnTo>
                        <a:pt x="26" y="48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D725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2" name="Freeform 415"/>
                <p:cNvSpPr>
                  <a:spLocks noEditPoints="1"/>
                </p:cNvSpPr>
                <p:nvPr/>
              </p:nvSpPr>
              <p:spPr bwMode="auto">
                <a:xfrm>
                  <a:off x="2256" y="2557"/>
                  <a:ext cx="1540" cy="404"/>
                </a:xfrm>
                <a:custGeom>
                  <a:avLst/>
                  <a:gdLst>
                    <a:gd name="T0" fmla="*/ 1540 w 1540"/>
                    <a:gd name="T1" fmla="*/ 200 h 404"/>
                    <a:gd name="T2" fmla="*/ 1540 w 1540"/>
                    <a:gd name="T3" fmla="*/ 148 h 404"/>
                    <a:gd name="T4" fmla="*/ 1533 w 1540"/>
                    <a:gd name="T5" fmla="*/ 97 h 404"/>
                    <a:gd name="T6" fmla="*/ 1527 w 1540"/>
                    <a:gd name="T7" fmla="*/ 48 h 404"/>
                    <a:gd name="T8" fmla="*/ 1514 w 1540"/>
                    <a:gd name="T9" fmla="*/ 0 h 404"/>
                    <a:gd name="T10" fmla="*/ 1501 w 1540"/>
                    <a:gd name="T11" fmla="*/ 0 h 404"/>
                    <a:gd name="T12" fmla="*/ 1514 w 1540"/>
                    <a:gd name="T13" fmla="*/ 48 h 404"/>
                    <a:gd name="T14" fmla="*/ 1524 w 1540"/>
                    <a:gd name="T15" fmla="*/ 97 h 404"/>
                    <a:gd name="T16" fmla="*/ 1527 w 1540"/>
                    <a:gd name="T17" fmla="*/ 148 h 404"/>
                    <a:gd name="T18" fmla="*/ 1530 w 1540"/>
                    <a:gd name="T19" fmla="*/ 200 h 404"/>
                    <a:gd name="T20" fmla="*/ 1527 w 1540"/>
                    <a:gd name="T21" fmla="*/ 252 h 404"/>
                    <a:gd name="T22" fmla="*/ 1524 w 1540"/>
                    <a:gd name="T23" fmla="*/ 304 h 404"/>
                    <a:gd name="T24" fmla="*/ 1514 w 1540"/>
                    <a:gd name="T25" fmla="*/ 352 h 404"/>
                    <a:gd name="T26" fmla="*/ 1501 w 1540"/>
                    <a:gd name="T27" fmla="*/ 404 h 404"/>
                    <a:gd name="T28" fmla="*/ 1514 w 1540"/>
                    <a:gd name="T29" fmla="*/ 401 h 404"/>
                    <a:gd name="T30" fmla="*/ 1527 w 1540"/>
                    <a:gd name="T31" fmla="*/ 352 h 404"/>
                    <a:gd name="T32" fmla="*/ 1533 w 1540"/>
                    <a:gd name="T33" fmla="*/ 304 h 404"/>
                    <a:gd name="T34" fmla="*/ 1540 w 1540"/>
                    <a:gd name="T35" fmla="*/ 252 h 404"/>
                    <a:gd name="T36" fmla="*/ 1540 w 1540"/>
                    <a:gd name="T37" fmla="*/ 200 h 404"/>
                    <a:gd name="T38" fmla="*/ 26 w 1540"/>
                    <a:gd name="T39" fmla="*/ 0 h 404"/>
                    <a:gd name="T40" fmla="*/ 13 w 1540"/>
                    <a:gd name="T41" fmla="*/ 48 h 404"/>
                    <a:gd name="T42" fmla="*/ 6 w 1540"/>
                    <a:gd name="T43" fmla="*/ 97 h 404"/>
                    <a:gd name="T44" fmla="*/ 0 w 1540"/>
                    <a:gd name="T45" fmla="*/ 148 h 404"/>
                    <a:gd name="T46" fmla="*/ 0 w 1540"/>
                    <a:gd name="T47" fmla="*/ 200 h 404"/>
                    <a:gd name="T48" fmla="*/ 0 w 1540"/>
                    <a:gd name="T49" fmla="*/ 252 h 404"/>
                    <a:gd name="T50" fmla="*/ 6 w 1540"/>
                    <a:gd name="T51" fmla="*/ 304 h 404"/>
                    <a:gd name="T52" fmla="*/ 13 w 1540"/>
                    <a:gd name="T53" fmla="*/ 352 h 404"/>
                    <a:gd name="T54" fmla="*/ 26 w 1540"/>
                    <a:gd name="T55" fmla="*/ 401 h 404"/>
                    <a:gd name="T56" fmla="*/ 39 w 1540"/>
                    <a:gd name="T57" fmla="*/ 404 h 404"/>
                    <a:gd name="T58" fmla="*/ 26 w 1540"/>
                    <a:gd name="T59" fmla="*/ 352 h 404"/>
                    <a:gd name="T60" fmla="*/ 16 w 1540"/>
                    <a:gd name="T61" fmla="*/ 304 h 404"/>
                    <a:gd name="T62" fmla="*/ 13 w 1540"/>
                    <a:gd name="T63" fmla="*/ 252 h 404"/>
                    <a:gd name="T64" fmla="*/ 9 w 1540"/>
                    <a:gd name="T65" fmla="*/ 200 h 404"/>
                    <a:gd name="T66" fmla="*/ 13 w 1540"/>
                    <a:gd name="T67" fmla="*/ 148 h 404"/>
                    <a:gd name="T68" fmla="*/ 16 w 1540"/>
                    <a:gd name="T69" fmla="*/ 97 h 404"/>
                    <a:gd name="T70" fmla="*/ 26 w 1540"/>
                    <a:gd name="T71" fmla="*/ 48 h 404"/>
                    <a:gd name="T72" fmla="*/ 39 w 1540"/>
                    <a:gd name="T73" fmla="*/ 0 h 404"/>
                    <a:gd name="T74" fmla="*/ 26 w 1540"/>
                    <a:gd name="T75" fmla="*/ 0 h 4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40" h="404">
                      <a:moveTo>
                        <a:pt x="1540" y="200"/>
                      </a:moveTo>
                      <a:lnTo>
                        <a:pt x="1540" y="148"/>
                      </a:lnTo>
                      <a:lnTo>
                        <a:pt x="1533" y="97"/>
                      </a:lnTo>
                      <a:lnTo>
                        <a:pt x="1527" y="48"/>
                      </a:lnTo>
                      <a:lnTo>
                        <a:pt x="1514" y="0"/>
                      </a:lnTo>
                      <a:lnTo>
                        <a:pt x="1501" y="0"/>
                      </a:lnTo>
                      <a:lnTo>
                        <a:pt x="1514" y="48"/>
                      </a:lnTo>
                      <a:lnTo>
                        <a:pt x="1524" y="97"/>
                      </a:lnTo>
                      <a:lnTo>
                        <a:pt x="1527" y="148"/>
                      </a:lnTo>
                      <a:lnTo>
                        <a:pt x="1530" y="200"/>
                      </a:lnTo>
                      <a:lnTo>
                        <a:pt x="1527" y="252"/>
                      </a:lnTo>
                      <a:lnTo>
                        <a:pt x="1524" y="304"/>
                      </a:lnTo>
                      <a:lnTo>
                        <a:pt x="1514" y="352"/>
                      </a:lnTo>
                      <a:lnTo>
                        <a:pt x="1501" y="404"/>
                      </a:lnTo>
                      <a:lnTo>
                        <a:pt x="1514" y="401"/>
                      </a:lnTo>
                      <a:lnTo>
                        <a:pt x="1527" y="352"/>
                      </a:lnTo>
                      <a:lnTo>
                        <a:pt x="1533" y="304"/>
                      </a:lnTo>
                      <a:lnTo>
                        <a:pt x="1540" y="252"/>
                      </a:lnTo>
                      <a:lnTo>
                        <a:pt x="1540" y="200"/>
                      </a:lnTo>
                      <a:close/>
                      <a:moveTo>
                        <a:pt x="26" y="0"/>
                      </a:moveTo>
                      <a:lnTo>
                        <a:pt x="13" y="48"/>
                      </a:lnTo>
                      <a:lnTo>
                        <a:pt x="6" y="97"/>
                      </a:lnTo>
                      <a:lnTo>
                        <a:pt x="0" y="148"/>
                      </a:lnTo>
                      <a:lnTo>
                        <a:pt x="0" y="200"/>
                      </a:lnTo>
                      <a:lnTo>
                        <a:pt x="0" y="252"/>
                      </a:lnTo>
                      <a:lnTo>
                        <a:pt x="6" y="304"/>
                      </a:lnTo>
                      <a:lnTo>
                        <a:pt x="13" y="352"/>
                      </a:lnTo>
                      <a:lnTo>
                        <a:pt x="26" y="401"/>
                      </a:lnTo>
                      <a:lnTo>
                        <a:pt x="39" y="404"/>
                      </a:lnTo>
                      <a:lnTo>
                        <a:pt x="26" y="352"/>
                      </a:lnTo>
                      <a:lnTo>
                        <a:pt x="16" y="304"/>
                      </a:lnTo>
                      <a:lnTo>
                        <a:pt x="13" y="252"/>
                      </a:lnTo>
                      <a:lnTo>
                        <a:pt x="9" y="200"/>
                      </a:lnTo>
                      <a:lnTo>
                        <a:pt x="13" y="148"/>
                      </a:lnTo>
                      <a:lnTo>
                        <a:pt x="16" y="97"/>
                      </a:lnTo>
                      <a:lnTo>
                        <a:pt x="26" y="48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D7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3" name="Freeform 416"/>
                <p:cNvSpPr>
                  <a:spLocks noEditPoints="1"/>
                </p:cNvSpPr>
                <p:nvPr/>
              </p:nvSpPr>
              <p:spPr bwMode="auto">
                <a:xfrm>
                  <a:off x="2259" y="2557"/>
                  <a:ext cx="1534" cy="404"/>
                </a:xfrm>
                <a:custGeom>
                  <a:avLst/>
                  <a:gdLst>
                    <a:gd name="T0" fmla="*/ 1534 w 1534"/>
                    <a:gd name="T1" fmla="*/ 200 h 404"/>
                    <a:gd name="T2" fmla="*/ 1530 w 1534"/>
                    <a:gd name="T3" fmla="*/ 148 h 404"/>
                    <a:gd name="T4" fmla="*/ 1527 w 1534"/>
                    <a:gd name="T5" fmla="*/ 97 h 404"/>
                    <a:gd name="T6" fmla="*/ 1517 w 1534"/>
                    <a:gd name="T7" fmla="*/ 48 h 404"/>
                    <a:gd name="T8" fmla="*/ 1504 w 1534"/>
                    <a:gd name="T9" fmla="*/ 0 h 404"/>
                    <a:gd name="T10" fmla="*/ 1495 w 1534"/>
                    <a:gd name="T11" fmla="*/ 0 h 404"/>
                    <a:gd name="T12" fmla="*/ 1504 w 1534"/>
                    <a:gd name="T13" fmla="*/ 48 h 404"/>
                    <a:gd name="T14" fmla="*/ 1514 w 1534"/>
                    <a:gd name="T15" fmla="*/ 97 h 404"/>
                    <a:gd name="T16" fmla="*/ 1517 w 1534"/>
                    <a:gd name="T17" fmla="*/ 148 h 404"/>
                    <a:gd name="T18" fmla="*/ 1521 w 1534"/>
                    <a:gd name="T19" fmla="*/ 200 h 404"/>
                    <a:gd name="T20" fmla="*/ 1517 w 1534"/>
                    <a:gd name="T21" fmla="*/ 252 h 404"/>
                    <a:gd name="T22" fmla="*/ 1514 w 1534"/>
                    <a:gd name="T23" fmla="*/ 304 h 404"/>
                    <a:gd name="T24" fmla="*/ 1504 w 1534"/>
                    <a:gd name="T25" fmla="*/ 356 h 404"/>
                    <a:gd name="T26" fmla="*/ 1495 w 1534"/>
                    <a:gd name="T27" fmla="*/ 404 h 404"/>
                    <a:gd name="T28" fmla="*/ 1504 w 1534"/>
                    <a:gd name="T29" fmla="*/ 401 h 404"/>
                    <a:gd name="T30" fmla="*/ 1517 w 1534"/>
                    <a:gd name="T31" fmla="*/ 352 h 404"/>
                    <a:gd name="T32" fmla="*/ 1527 w 1534"/>
                    <a:gd name="T33" fmla="*/ 304 h 404"/>
                    <a:gd name="T34" fmla="*/ 1530 w 1534"/>
                    <a:gd name="T35" fmla="*/ 252 h 404"/>
                    <a:gd name="T36" fmla="*/ 1534 w 1534"/>
                    <a:gd name="T37" fmla="*/ 200 h 404"/>
                    <a:gd name="T38" fmla="*/ 29 w 1534"/>
                    <a:gd name="T39" fmla="*/ 0 h 404"/>
                    <a:gd name="T40" fmla="*/ 16 w 1534"/>
                    <a:gd name="T41" fmla="*/ 48 h 404"/>
                    <a:gd name="T42" fmla="*/ 10 w 1534"/>
                    <a:gd name="T43" fmla="*/ 97 h 404"/>
                    <a:gd name="T44" fmla="*/ 3 w 1534"/>
                    <a:gd name="T45" fmla="*/ 148 h 404"/>
                    <a:gd name="T46" fmla="*/ 0 w 1534"/>
                    <a:gd name="T47" fmla="*/ 200 h 404"/>
                    <a:gd name="T48" fmla="*/ 3 w 1534"/>
                    <a:gd name="T49" fmla="*/ 252 h 404"/>
                    <a:gd name="T50" fmla="*/ 10 w 1534"/>
                    <a:gd name="T51" fmla="*/ 304 h 404"/>
                    <a:gd name="T52" fmla="*/ 16 w 1534"/>
                    <a:gd name="T53" fmla="*/ 352 h 404"/>
                    <a:gd name="T54" fmla="*/ 29 w 1534"/>
                    <a:gd name="T55" fmla="*/ 401 h 404"/>
                    <a:gd name="T56" fmla="*/ 42 w 1534"/>
                    <a:gd name="T57" fmla="*/ 404 h 404"/>
                    <a:gd name="T58" fmla="*/ 29 w 1534"/>
                    <a:gd name="T59" fmla="*/ 356 h 404"/>
                    <a:gd name="T60" fmla="*/ 19 w 1534"/>
                    <a:gd name="T61" fmla="*/ 304 h 404"/>
                    <a:gd name="T62" fmla="*/ 16 w 1534"/>
                    <a:gd name="T63" fmla="*/ 252 h 404"/>
                    <a:gd name="T64" fmla="*/ 13 w 1534"/>
                    <a:gd name="T65" fmla="*/ 200 h 404"/>
                    <a:gd name="T66" fmla="*/ 16 w 1534"/>
                    <a:gd name="T67" fmla="*/ 148 h 404"/>
                    <a:gd name="T68" fmla="*/ 19 w 1534"/>
                    <a:gd name="T69" fmla="*/ 97 h 404"/>
                    <a:gd name="T70" fmla="*/ 29 w 1534"/>
                    <a:gd name="T71" fmla="*/ 48 h 404"/>
                    <a:gd name="T72" fmla="*/ 42 w 1534"/>
                    <a:gd name="T73" fmla="*/ 0 h 404"/>
                    <a:gd name="T74" fmla="*/ 29 w 1534"/>
                    <a:gd name="T75" fmla="*/ 0 h 40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34" h="404">
                      <a:moveTo>
                        <a:pt x="1534" y="200"/>
                      </a:moveTo>
                      <a:lnTo>
                        <a:pt x="1530" y="148"/>
                      </a:lnTo>
                      <a:lnTo>
                        <a:pt x="1527" y="97"/>
                      </a:lnTo>
                      <a:lnTo>
                        <a:pt x="1517" y="48"/>
                      </a:lnTo>
                      <a:lnTo>
                        <a:pt x="1504" y="0"/>
                      </a:lnTo>
                      <a:lnTo>
                        <a:pt x="1495" y="0"/>
                      </a:lnTo>
                      <a:lnTo>
                        <a:pt x="1504" y="48"/>
                      </a:lnTo>
                      <a:lnTo>
                        <a:pt x="1514" y="97"/>
                      </a:lnTo>
                      <a:lnTo>
                        <a:pt x="1517" y="148"/>
                      </a:lnTo>
                      <a:lnTo>
                        <a:pt x="1521" y="200"/>
                      </a:lnTo>
                      <a:lnTo>
                        <a:pt x="1517" y="252"/>
                      </a:lnTo>
                      <a:lnTo>
                        <a:pt x="1514" y="304"/>
                      </a:lnTo>
                      <a:lnTo>
                        <a:pt x="1504" y="356"/>
                      </a:lnTo>
                      <a:lnTo>
                        <a:pt x="1495" y="404"/>
                      </a:lnTo>
                      <a:lnTo>
                        <a:pt x="1504" y="401"/>
                      </a:lnTo>
                      <a:lnTo>
                        <a:pt x="1517" y="352"/>
                      </a:lnTo>
                      <a:lnTo>
                        <a:pt x="1527" y="304"/>
                      </a:lnTo>
                      <a:lnTo>
                        <a:pt x="1530" y="252"/>
                      </a:lnTo>
                      <a:lnTo>
                        <a:pt x="1534" y="200"/>
                      </a:lnTo>
                      <a:close/>
                      <a:moveTo>
                        <a:pt x="29" y="0"/>
                      </a:moveTo>
                      <a:lnTo>
                        <a:pt x="16" y="48"/>
                      </a:lnTo>
                      <a:lnTo>
                        <a:pt x="10" y="97"/>
                      </a:lnTo>
                      <a:lnTo>
                        <a:pt x="3" y="148"/>
                      </a:lnTo>
                      <a:lnTo>
                        <a:pt x="0" y="200"/>
                      </a:lnTo>
                      <a:lnTo>
                        <a:pt x="3" y="252"/>
                      </a:lnTo>
                      <a:lnTo>
                        <a:pt x="10" y="304"/>
                      </a:lnTo>
                      <a:lnTo>
                        <a:pt x="16" y="352"/>
                      </a:lnTo>
                      <a:lnTo>
                        <a:pt x="29" y="401"/>
                      </a:lnTo>
                      <a:lnTo>
                        <a:pt x="42" y="404"/>
                      </a:lnTo>
                      <a:lnTo>
                        <a:pt x="29" y="356"/>
                      </a:lnTo>
                      <a:lnTo>
                        <a:pt x="19" y="304"/>
                      </a:lnTo>
                      <a:lnTo>
                        <a:pt x="16" y="252"/>
                      </a:lnTo>
                      <a:lnTo>
                        <a:pt x="13" y="200"/>
                      </a:lnTo>
                      <a:lnTo>
                        <a:pt x="16" y="148"/>
                      </a:lnTo>
                      <a:lnTo>
                        <a:pt x="19" y="97"/>
                      </a:lnTo>
                      <a:lnTo>
                        <a:pt x="29" y="48"/>
                      </a:lnTo>
                      <a:lnTo>
                        <a:pt x="42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ED71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4" name="Freeform 417"/>
                <p:cNvSpPr>
                  <a:spLocks noEditPoints="1"/>
                </p:cNvSpPr>
                <p:nvPr/>
              </p:nvSpPr>
              <p:spPr bwMode="auto">
                <a:xfrm>
                  <a:off x="2265" y="2553"/>
                  <a:ext cx="1521" cy="408"/>
                </a:xfrm>
                <a:custGeom>
                  <a:avLst/>
                  <a:gdLst>
                    <a:gd name="T0" fmla="*/ 1521 w 1521"/>
                    <a:gd name="T1" fmla="*/ 204 h 408"/>
                    <a:gd name="T2" fmla="*/ 1518 w 1521"/>
                    <a:gd name="T3" fmla="*/ 152 h 408"/>
                    <a:gd name="T4" fmla="*/ 1515 w 1521"/>
                    <a:gd name="T5" fmla="*/ 101 h 408"/>
                    <a:gd name="T6" fmla="*/ 1505 w 1521"/>
                    <a:gd name="T7" fmla="*/ 52 h 408"/>
                    <a:gd name="T8" fmla="*/ 1492 w 1521"/>
                    <a:gd name="T9" fmla="*/ 4 h 408"/>
                    <a:gd name="T10" fmla="*/ 1482 w 1521"/>
                    <a:gd name="T11" fmla="*/ 0 h 408"/>
                    <a:gd name="T12" fmla="*/ 1492 w 1521"/>
                    <a:gd name="T13" fmla="*/ 52 h 408"/>
                    <a:gd name="T14" fmla="*/ 1502 w 1521"/>
                    <a:gd name="T15" fmla="*/ 101 h 408"/>
                    <a:gd name="T16" fmla="*/ 1508 w 1521"/>
                    <a:gd name="T17" fmla="*/ 152 h 408"/>
                    <a:gd name="T18" fmla="*/ 1508 w 1521"/>
                    <a:gd name="T19" fmla="*/ 204 h 408"/>
                    <a:gd name="T20" fmla="*/ 1508 w 1521"/>
                    <a:gd name="T21" fmla="*/ 256 h 408"/>
                    <a:gd name="T22" fmla="*/ 1502 w 1521"/>
                    <a:gd name="T23" fmla="*/ 308 h 408"/>
                    <a:gd name="T24" fmla="*/ 1492 w 1521"/>
                    <a:gd name="T25" fmla="*/ 360 h 408"/>
                    <a:gd name="T26" fmla="*/ 1482 w 1521"/>
                    <a:gd name="T27" fmla="*/ 408 h 408"/>
                    <a:gd name="T28" fmla="*/ 1492 w 1521"/>
                    <a:gd name="T29" fmla="*/ 408 h 408"/>
                    <a:gd name="T30" fmla="*/ 1505 w 1521"/>
                    <a:gd name="T31" fmla="*/ 356 h 408"/>
                    <a:gd name="T32" fmla="*/ 1515 w 1521"/>
                    <a:gd name="T33" fmla="*/ 308 h 408"/>
                    <a:gd name="T34" fmla="*/ 1518 w 1521"/>
                    <a:gd name="T35" fmla="*/ 256 h 408"/>
                    <a:gd name="T36" fmla="*/ 1521 w 1521"/>
                    <a:gd name="T37" fmla="*/ 204 h 408"/>
                    <a:gd name="T38" fmla="*/ 30 w 1521"/>
                    <a:gd name="T39" fmla="*/ 4 h 408"/>
                    <a:gd name="T40" fmla="*/ 17 w 1521"/>
                    <a:gd name="T41" fmla="*/ 52 h 408"/>
                    <a:gd name="T42" fmla="*/ 7 w 1521"/>
                    <a:gd name="T43" fmla="*/ 101 h 408"/>
                    <a:gd name="T44" fmla="*/ 4 w 1521"/>
                    <a:gd name="T45" fmla="*/ 152 h 408"/>
                    <a:gd name="T46" fmla="*/ 0 w 1521"/>
                    <a:gd name="T47" fmla="*/ 204 h 408"/>
                    <a:gd name="T48" fmla="*/ 4 w 1521"/>
                    <a:gd name="T49" fmla="*/ 256 h 408"/>
                    <a:gd name="T50" fmla="*/ 7 w 1521"/>
                    <a:gd name="T51" fmla="*/ 308 h 408"/>
                    <a:gd name="T52" fmla="*/ 17 w 1521"/>
                    <a:gd name="T53" fmla="*/ 356 h 408"/>
                    <a:gd name="T54" fmla="*/ 30 w 1521"/>
                    <a:gd name="T55" fmla="*/ 408 h 408"/>
                    <a:gd name="T56" fmla="*/ 39 w 1521"/>
                    <a:gd name="T57" fmla="*/ 408 h 408"/>
                    <a:gd name="T58" fmla="*/ 30 w 1521"/>
                    <a:gd name="T59" fmla="*/ 360 h 408"/>
                    <a:gd name="T60" fmla="*/ 20 w 1521"/>
                    <a:gd name="T61" fmla="*/ 308 h 408"/>
                    <a:gd name="T62" fmla="*/ 13 w 1521"/>
                    <a:gd name="T63" fmla="*/ 256 h 408"/>
                    <a:gd name="T64" fmla="*/ 13 w 1521"/>
                    <a:gd name="T65" fmla="*/ 204 h 408"/>
                    <a:gd name="T66" fmla="*/ 13 w 1521"/>
                    <a:gd name="T67" fmla="*/ 152 h 408"/>
                    <a:gd name="T68" fmla="*/ 20 w 1521"/>
                    <a:gd name="T69" fmla="*/ 101 h 408"/>
                    <a:gd name="T70" fmla="*/ 30 w 1521"/>
                    <a:gd name="T71" fmla="*/ 52 h 408"/>
                    <a:gd name="T72" fmla="*/ 39 w 1521"/>
                    <a:gd name="T73" fmla="*/ 0 h 408"/>
                    <a:gd name="T74" fmla="*/ 30 w 1521"/>
                    <a:gd name="T75" fmla="*/ 4 h 4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21" h="408">
                      <a:moveTo>
                        <a:pt x="1521" y="204"/>
                      </a:moveTo>
                      <a:lnTo>
                        <a:pt x="1518" y="152"/>
                      </a:lnTo>
                      <a:lnTo>
                        <a:pt x="1515" y="101"/>
                      </a:lnTo>
                      <a:lnTo>
                        <a:pt x="1505" y="52"/>
                      </a:lnTo>
                      <a:lnTo>
                        <a:pt x="1492" y="4"/>
                      </a:lnTo>
                      <a:lnTo>
                        <a:pt x="1482" y="0"/>
                      </a:lnTo>
                      <a:lnTo>
                        <a:pt x="1492" y="52"/>
                      </a:lnTo>
                      <a:lnTo>
                        <a:pt x="1502" y="101"/>
                      </a:lnTo>
                      <a:lnTo>
                        <a:pt x="1508" y="152"/>
                      </a:lnTo>
                      <a:lnTo>
                        <a:pt x="1508" y="204"/>
                      </a:lnTo>
                      <a:lnTo>
                        <a:pt x="1508" y="256"/>
                      </a:lnTo>
                      <a:lnTo>
                        <a:pt x="1502" y="308"/>
                      </a:lnTo>
                      <a:lnTo>
                        <a:pt x="1492" y="360"/>
                      </a:lnTo>
                      <a:lnTo>
                        <a:pt x="1482" y="408"/>
                      </a:lnTo>
                      <a:lnTo>
                        <a:pt x="1492" y="408"/>
                      </a:lnTo>
                      <a:lnTo>
                        <a:pt x="1505" y="356"/>
                      </a:lnTo>
                      <a:lnTo>
                        <a:pt x="1515" y="308"/>
                      </a:lnTo>
                      <a:lnTo>
                        <a:pt x="1518" y="256"/>
                      </a:lnTo>
                      <a:lnTo>
                        <a:pt x="1521" y="204"/>
                      </a:lnTo>
                      <a:close/>
                      <a:moveTo>
                        <a:pt x="30" y="4"/>
                      </a:moveTo>
                      <a:lnTo>
                        <a:pt x="17" y="52"/>
                      </a:lnTo>
                      <a:lnTo>
                        <a:pt x="7" y="101"/>
                      </a:lnTo>
                      <a:lnTo>
                        <a:pt x="4" y="152"/>
                      </a:lnTo>
                      <a:lnTo>
                        <a:pt x="0" y="204"/>
                      </a:lnTo>
                      <a:lnTo>
                        <a:pt x="4" y="256"/>
                      </a:lnTo>
                      <a:lnTo>
                        <a:pt x="7" y="308"/>
                      </a:lnTo>
                      <a:lnTo>
                        <a:pt x="17" y="356"/>
                      </a:lnTo>
                      <a:lnTo>
                        <a:pt x="30" y="408"/>
                      </a:lnTo>
                      <a:lnTo>
                        <a:pt x="39" y="408"/>
                      </a:lnTo>
                      <a:lnTo>
                        <a:pt x="30" y="360"/>
                      </a:lnTo>
                      <a:lnTo>
                        <a:pt x="20" y="308"/>
                      </a:lnTo>
                      <a:lnTo>
                        <a:pt x="13" y="256"/>
                      </a:lnTo>
                      <a:lnTo>
                        <a:pt x="13" y="204"/>
                      </a:lnTo>
                      <a:lnTo>
                        <a:pt x="13" y="152"/>
                      </a:lnTo>
                      <a:lnTo>
                        <a:pt x="20" y="101"/>
                      </a:lnTo>
                      <a:lnTo>
                        <a:pt x="30" y="52"/>
                      </a:lnTo>
                      <a:lnTo>
                        <a:pt x="39" y="0"/>
                      </a:lnTo>
                      <a:lnTo>
                        <a:pt x="30" y="4"/>
                      </a:lnTo>
                      <a:close/>
                    </a:path>
                  </a:pathLst>
                </a:custGeom>
                <a:solidFill>
                  <a:srgbClr val="ED7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5" name="Freeform 418"/>
                <p:cNvSpPr>
                  <a:spLocks noEditPoints="1"/>
                </p:cNvSpPr>
                <p:nvPr/>
              </p:nvSpPr>
              <p:spPr bwMode="auto">
                <a:xfrm>
                  <a:off x="2272" y="2553"/>
                  <a:ext cx="1508" cy="408"/>
                </a:xfrm>
                <a:custGeom>
                  <a:avLst/>
                  <a:gdLst>
                    <a:gd name="T0" fmla="*/ 1508 w 1508"/>
                    <a:gd name="T1" fmla="*/ 204 h 408"/>
                    <a:gd name="T2" fmla="*/ 1504 w 1508"/>
                    <a:gd name="T3" fmla="*/ 152 h 408"/>
                    <a:gd name="T4" fmla="*/ 1501 w 1508"/>
                    <a:gd name="T5" fmla="*/ 101 h 408"/>
                    <a:gd name="T6" fmla="*/ 1491 w 1508"/>
                    <a:gd name="T7" fmla="*/ 52 h 408"/>
                    <a:gd name="T8" fmla="*/ 1482 w 1508"/>
                    <a:gd name="T9" fmla="*/ 4 h 408"/>
                    <a:gd name="T10" fmla="*/ 1469 w 1508"/>
                    <a:gd name="T11" fmla="*/ 0 h 408"/>
                    <a:gd name="T12" fmla="*/ 1479 w 1508"/>
                    <a:gd name="T13" fmla="*/ 49 h 408"/>
                    <a:gd name="T14" fmla="*/ 1488 w 1508"/>
                    <a:gd name="T15" fmla="*/ 101 h 408"/>
                    <a:gd name="T16" fmla="*/ 1495 w 1508"/>
                    <a:gd name="T17" fmla="*/ 152 h 408"/>
                    <a:gd name="T18" fmla="*/ 1495 w 1508"/>
                    <a:gd name="T19" fmla="*/ 204 h 408"/>
                    <a:gd name="T20" fmla="*/ 1495 w 1508"/>
                    <a:gd name="T21" fmla="*/ 256 h 408"/>
                    <a:gd name="T22" fmla="*/ 1488 w 1508"/>
                    <a:gd name="T23" fmla="*/ 308 h 408"/>
                    <a:gd name="T24" fmla="*/ 1479 w 1508"/>
                    <a:gd name="T25" fmla="*/ 360 h 408"/>
                    <a:gd name="T26" fmla="*/ 1469 w 1508"/>
                    <a:gd name="T27" fmla="*/ 408 h 408"/>
                    <a:gd name="T28" fmla="*/ 1482 w 1508"/>
                    <a:gd name="T29" fmla="*/ 408 h 408"/>
                    <a:gd name="T30" fmla="*/ 1491 w 1508"/>
                    <a:gd name="T31" fmla="*/ 360 h 408"/>
                    <a:gd name="T32" fmla="*/ 1501 w 1508"/>
                    <a:gd name="T33" fmla="*/ 308 h 408"/>
                    <a:gd name="T34" fmla="*/ 1504 w 1508"/>
                    <a:gd name="T35" fmla="*/ 256 h 408"/>
                    <a:gd name="T36" fmla="*/ 1508 w 1508"/>
                    <a:gd name="T37" fmla="*/ 204 h 408"/>
                    <a:gd name="T38" fmla="*/ 29 w 1508"/>
                    <a:gd name="T39" fmla="*/ 4 h 408"/>
                    <a:gd name="T40" fmla="*/ 16 w 1508"/>
                    <a:gd name="T41" fmla="*/ 52 h 408"/>
                    <a:gd name="T42" fmla="*/ 6 w 1508"/>
                    <a:gd name="T43" fmla="*/ 101 h 408"/>
                    <a:gd name="T44" fmla="*/ 3 w 1508"/>
                    <a:gd name="T45" fmla="*/ 152 h 408"/>
                    <a:gd name="T46" fmla="*/ 0 w 1508"/>
                    <a:gd name="T47" fmla="*/ 204 h 408"/>
                    <a:gd name="T48" fmla="*/ 3 w 1508"/>
                    <a:gd name="T49" fmla="*/ 256 h 408"/>
                    <a:gd name="T50" fmla="*/ 6 w 1508"/>
                    <a:gd name="T51" fmla="*/ 308 h 408"/>
                    <a:gd name="T52" fmla="*/ 16 w 1508"/>
                    <a:gd name="T53" fmla="*/ 360 h 408"/>
                    <a:gd name="T54" fmla="*/ 29 w 1508"/>
                    <a:gd name="T55" fmla="*/ 408 h 408"/>
                    <a:gd name="T56" fmla="*/ 39 w 1508"/>
                    <a:gd name="T57" fmla="*/ 408 h 408"/>
                    <a:gd name="T58" fmla="*/ 29 w 1508"/>
                    <a:gd name="T59" fmla="*/ 360 h 408"/>
                    <a:gd name="T60" fmla="*/ 19 w 1508"/>
                    <a:gd name="T61" fmla="*/ 308 h 408"/>
                    <a:gd name="T62" fmla="*/ 13 w 1508"/>
                    <a:gd name="T63" fmla="*/ 256 h 408"/>
                    <a:gd name="T64" fmla="*/ 13 w 1508"/>
                    <a:gd name="T65" fmla="*/ 204 h 408"/>
                    <a:gd name="T66" fmla="*/ 13 w 1508"/>
                    <a:gd name="T67" fmla="*/ 152 h 408"/>
                    <a:gd name="T68" fmla="*/ 19 w 1508"/>
                    <a:gd name="T69" fmla="*/ 101 h 408"/>
                    <a:gd name="T70" fmla="*/ 29 w 1508"/>
                    <a:gd name="T71" fmla="*/ 49 h 408"/>
                    <a:gd name="T72" fmla="*/ 39 w 1508"/>
                    <a:gd name="T73" fmla="*/ 0 h 408"/>
                    <a:gd name="T74" fmla="*/ 29 w 1508"/>
                    <a:gd name="T75" fmla="*/ 4 h 4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508" h="408">
                      <a:moveTo>
                        <a:pt x="1508" y="204"/>
                      </a:moveTo>
                      <a:lnTo>
                        <a:pt x="1504" y="152"/>
                      </a:lnTo>
                      <a:lnTo>
                        <a:pt x="1501" y="101"/>
                      </a:lnTo>
                      <a:lnTo>
                        <a:pt x="1491" y="52"/>
                      </a:lnTo>
                      <a:lnTo>
                        <a:pt x="1482" y="4"/>
                      </a:lnTo>
                      <a:lnTo>
                        <a:pt x="1469" y="0"/>
                      </a:lnTo>
                      <a:lnTo>
                        <a:pt x="1479" y="49"/>
                      </a:lnTo>
                      <a:lnTo>
                        <a:pt x="1488" y="101"/>
                      </a:lnTo>
                      <a:lnTo>
                        <a:pt x="1495" y="152"/>
                      </a:lnTo>
                      <a:lnTo>
                        <a:pt x="1495" y="204"/>
                      </a:lnTo>
                      <a:lnTo>
                        <a:pt x="1495" y="256"/>
                      </a:lnTo>
                      <a:lnTo>
                        <a:pt x="1488" y="308"/>
                      </a:lnTo>
                      <a:lnTo>
                        <a:pt x="1479" y="360"/>
                      </a:lnTo>
                      <a:lnTo>
                        <a:pt x="1469" y="408"/>
                      </a:lnTo>
                      <a:lnTo>
                        <a:pt x="1482" y="408"/>
                      </a:lnTo>
                      <a:lnTo>
                        <a:pt x="1491" y="360"/>
                      </a:lnTo>
                      <a:lnTo>
                        <a:pt x="1501" y="308"/>
                      </a:lnTo>
                      <a:lnTo>
                        <a:pt x="1504" y="256"/>
                      </a:lnTo>
                      <a:lnTo>
                        <a:pt x="1508" y="204"/>
                      </a:lnTo>
                      <a:close/>
                      <a:moveTo>
                        <a:pt x="29" y="4"/>
                      </a:moveTo>
                      <a:lnTo>
                        <a:pt x="16" y="52"/>
                      </a:lnTo>
                      <a:lnTo>
                        <a:pt x="6" y="101"/>
                      </a:lnTo>
                      <a:lnTo>
                        <a:pt x="3" y="152"/>
                      </a:lnTo>
                      <a:lnTo>
                        <a:pt x="0" y="204"/>
                      </a:lnTo>
                      <a:lnTo>
                        <a:pt x="3" y="256"/>
                      </a:lnTo>
                      <a:lnTo>
                        <a:pt x="6" y="308"/>
                      </a:lnTo>
                      <a:lnTo>
                        <a:pt x="16" y="360"/>
                      </a:lnTo>
                      <a:lnTo>
                        <a:pt x="29" y="408"/>
                      </a:lnTo>
                      <a:lnTo>
                        <a:pt x="39" y="408"/>
                      </a:lnTo>
                      <a:lnTo>
                        <a:pt x="29" y="360"/>
                      </a:lnTo>
                      <a:lnTo>
                        <a:pt x="19" y="308"/>
                      </a:lnTo>
                      <a:lnTo>
                        <a:pt x="13" y="256"/>
                      </a:lnTo>
                      <a:lnTo>
                        <a:pt x="13" y="204"/>
                      </a:lnTo>
                      <a:lnTo>
                        <a:pt x="13" y="152"/>
                      </a:lnTo>
                      <a:lnTo>
                        <a:pt x="19" y="101"/>
                      </a:lnTo>
                      <a:lnTo>
                        <a:pt x="29" y="49"/>
                      </a:lnTo>
                      <a:lnTo>
                        <a:pt x="39" y="0"/>
                      </a:lnTo>
                      <a:lnTo>
                        <a:pt x="29" y="4"/>
                      </a:lnTo>
                      <a:close/>
                    </a:path>
                  </a:pathLst>
                </a:custGeom>
                <a:solidFill>
                  <a:srgbClr val="ED70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6" name="Freeform 419"/>
                <p:cNvSpPr>
                  <a:spLocks noEditPoints="1"/>
                </p:cNvSpPr>
                <p:nvPr/>
              </p:nvSpPr>
              <p:spPr bwMode="auto">
                <a:xfrm>
                  <a:off x="2278" y="2553"/>
                  <a:ext cx="1495" cy="408"/>
                </a:xfrm>
                <a:custGeom>
                  <a:avLst/>
                  <a:gdLst>
                    <a:gd name="T0" fmla="*/ 1495 w 1495"/>
                    <a:gd name="T1" fmla="*/ 204 h 408"/>
                    <a:gd name="T2" fmla="*/ 1495 w 1495"/>
                    <a:gd name="T3" fmla="*/ 152 h 408"/>
                    <a:gd name="T4" fmla="*/ 1489 w 1495"/>
                    <a:gd name="T5" fmla="*/ 101 h 408"/>
                    <a:gd name="T6" fmla="*/ 1479 w 1495"/>
                    <a:gd name="T7" fmla="*/ 52 h 408"/>
                    <a:gd name="T8" fmla="*/ 1469 w 1495"/>
                    <a:gd name="T9" fmla="*/ 0 h 408"/>
                    <a:gd name="T10" fmla="*/ 1456 w 1495"/>
                    <a:gd name="T11" fmla="*/ 0 h 408"/>
                    <a:gd name="T12" fmla="*/ 1469 w 1495"/>
                    <a:gd name="T13" fmla="*/ 49 h 408"/>
                    <a:gd name="T14" fmla="*/ 1476 w 1495"/>
                    <a:gd name="T15" fmla="*/ 101 h 408"/>
                    <a:gd name="T16" fmla="*/ 1482 w 1495"/>
                    <a:gd name="T17" fmla="*/ 152 h 408"/>
                    <a:gd name="T18" fmla="*/ 1485 w 1495"/>
                    <a:gd name="T19" fmla="*/ 204 h 408"/>
                    <a:gd name="T20" fmla="*/ 1482 w 1495"/>
                    <a:gd name="T21" fmla="*/ 256 h 408"/>
                    <a:gd name="T22" fmla="*/ 1476 w 1495"/>
                    <a:gd name="T23" fmla="*/ 308 h 408"/>
                    <a:gd name="T24" fmla="*/ 1469 w 1495"/>
                    <a:gd name="T25" fmla="*/ 360 h 408"/>
                    <a:gd name="T26" fmla="*/ 1456 w 1495"/>
                    <a:gd name="T27" fmla="*/ 408 h 408"/>
                    <a:gd name="T28" fmla="*/ 1469 w 1495"/>
                    <a:gd name="T29" fmla="*/ 408 h 408"/>
                    <a:gd name="T30" fmla="*/ 1479 w 1495"/>
                    <a:gd name="T31" fmla="*/ 360 h 408"/>
                    <a:gd name="T32" fmla="*/ 1489 w 1495"/>
                    <a:gd name="T33" fmla="*/ 308 h 408"/>
                    <a:gd name="T34" fmla="*/ 1495 w 1495"/>
                    <a:gd name="T35" fmla="*/ 256 h 408"/>
                    <a:gd name="T36" fmla="*/ 1495 w 1495"/>
                    <a:gd name="T37" fmla="*/ 204 h 408"/>
                    <a:gd name="T38" fmla="*/ 26 w 1495"/>
                    <a:gd name="T39" fmla="*/ 0 h 408"/>
                    <a:gd name="T40" fmla="*/ 17 w 1495"/>
                    <a:gd name="T41" fmla="*/ 52 h 408"/>
                    <a:gd name="T42" fmla="*/ 7 w 1495"/>
                    <a:gd name="T43" fmla="*/ 101 h 408"/>
                    <a:gd name="T44" fmla="*/ 0 w 1495"/>
                    <a:gd name="T45" fmla="*/ 152 h 408"/>
                    <a:gd name="T46" fmla="*/ 0 w 1495"/>
                    <a:gd name="T47" fmla="*/ 204 h 408"/>
                    <a:gd name="T48" fmla="*/ 0 w 1495"/>
                    <a:gd name="T49" fmla="*/ 256 h 408"/>
                    <a:gd name="T50" fmla="*/ 7 w 1495"/>
                    <a:gd name="T51" fmla="*/ 308 h 408"/>
                    <a:gd name="T52" fmla="*/ 17 w 1495"/>
                    <a:gd name="T53" fmla="*/ 360 h 408"/>
                    <a:gd name="T54" fmla="*/ 26 w 1495"/>
                    <a:gd name="T55" fmla="*/ 408 h 408"/>
                    <a:gd name="T56" fmla="*/ 39 w 1495"/>
                    <a:gd name="T57" fmla="*/ 408 h 408"/>
                    <a:gd name="T58" fmla="*/ 26 w 1495"/>
                    <a:gd name="T59" fmla="*/ 360 h 408"/>
                    <a:gd name="T60" fmla="*/ 20 w 1495"/>
                    <a:gd name="T61" fmla="*/ 308 h 408"/>
                    <a:gd name="T62" fmla="*/ 13 w 1495"/>
                    <a:gd name="T63" fmla="*/ 256 h 408"/>
                    <a:gd name="T64" fmla="*/ 10 w 1495"/>
                    <a:gd name="T65" fmla="*/ 204 h 408"/>
                    <a:gd name="T66" fmla="*/ 13 w 1495"/>
                    <a:gd name="T67" fmla="*/ 152 h 408"/>
                    <a:gd name="T68" fmla="*/ 20 w 1495"/>
                    <a:gd name="T69" fmla="*/ 101 h 408"/>
                    <a:gd name="T70" fmla="*/ 26 w 1495"/>
                    <a:gd name="T71" fmla="*/ 49 h 408"/>
                    <a:gd name="T72" fmla="*/ 39 w 1495"/>
                    <a:gd name="T73" fmla="*/ 0 h 408"/>
                    <a:gd name="T74" fmla="*/ 26 w 1495"/>
                    <a:gd name="T75" fmla="*/ 0 h 4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95" h="408">
                      <a:moveTo>
                        <a:pt x="1495" y="204"/>
                      </a:moveTo>
                      <a:lnTo>
                        <a:pt x="1495" y="152"/>
                      </a:lnTo>
                      <a:lnTo>
                        <a:pt x="1489" y="101"/>
                      </a:lnTo>
                      <a:lnTo>
                        <a:pt x="1479" y="52"/>
                      </a:lnTo>
                      <a:lnTo>
                        <a:pt x="1469" y="0"/>
                      </a:lnTo>
                      <a:lnTo>
                        <a:pt x="1456" y="0"/>
                      </a:lnTo>
                      <a:lnTo>
                        <a:pt x="1469" y="49"/>
                      </a:lnTo>
                      <a:lnTo>
                        <a:pt x="1476" y="101"/>
                      </a:lnTo>
                      <a:lnTo>
                        <a:pt x="1482" y="152"/>
                      </a:lnTo>
                      <a:lnTo>
                        <a:pt x="1485" y="204"/>
                      </a:lnTo>
                      <a:lnTo>
                        <a:pt x="1482" y="256"/>
                      </a:lnTo>
                      <a:lnTo>
                        <a:pt x="1476" y="308"/>
                      </a:lnTo>
                      <a:lnTo>
                        <a:pt x="1469" y="360"/>
                      </a:lnTo>
                      <a:lnTo>
                        <a:pt x="1456" y="408"/>
                      </a:lnTo>
                      <a:lnTo>
                        <a:pt x="1469" y="408"/>
                      </a:lnTo>
                      <a:lnTo>
                        <a:pt x="1479" y="360"/>
                      </a:lnTo>
                      <a:lnTo>
                        <a:pt x="1489" y="308"/>
                      </a:lnTo>
                      <a:lnTo>
                        <a:pt x="1495" y="256"/>
                      </a:lnTo>
                      <a:lnTo>
                        <a:pt x="1495" y="204"/>
                      </a:lnTo>
                      <a:close/>
                      <a:moveTo>
                        <a:pt x="26" y="0"/>
                      </a:moveTo>
                      <a:lnTo>
                        <a:pt x="17" y="52"/>
                      </a:lnTo>
                      <a:lnTo>
                        <a:pt x="7" y="101"/>
                      </a:lnTo>
                      <a:lnTo>
                        <a:pt x="0" y="152"/>
                      </a:lnTo>
                      <a:lnTo>
                        <a:pt x="0" y="204"/>
                      </a:lnTo>
                      <a:lnTo>
                        <a:pt x="0" y="256"/>
                      </a:lnTo>
                      <a:lnTo>
                        <a:pt x="7" y="308"/>
                      </a:lnTo>
                      <a:lnTo>
                        <a:pt x="17" y="360"/>
                      </a:lnTo>
                      <a:lnTo>
                        <a:pt x="26" y="408"/>
                      </a:lnTo>
                      <a:lnTo>
                        <a:pt x="39" y="408"/>
                      </a:lnTo>
                      <a:lnTo>
                        <a:pt x="26" y="360"/>
                      </a:lnTo>
                      <a:lnTo>
                        <a:pt x="20" y="308"/>
                      </a:lnTo>
                      <a:lnTo>
                        <a:pt x="13" y="256"/>
                      </a:lnTo>
                      <a:lnTo>
                        <a:pt x="10" y="204"/>
                      </a:lnTo>
                      <a:lnTo>
                        <a:pt x="13" y="152"/>
                      </a:lnTo>
                      <a:lnTo>
                        <a:pt x="20" y="101"/>
                      </a:lnTo>
                      <a:lnTo>
                        <a:pt x="26" y="49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D6F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7" name="Freeform 420"/>
                <p:cNvSpPr>
                  <a:spLocks noEditPoints="1"/>
                </p:cNvSpPr>
                <p:nvPr/>
              </p:nvSpPr>
              <p:spPr bwMode="auto">
                <a:xfrm>
                  <a:off x="2285" y="2553"/>
                  <a:ext cx="1482" cy="408"/>
                </a:xfrm>
                <a:custGeom>
                  <a:avLst/>
                  <a:gdLst>
                    <a:gd name="T0" fmla="*/ 1482 w 1482"/>
                    <a:gd name="T1" fmla="*/ 204 h 408"/>
                    <a:gd name="T2" fmla="*/ 1482 w 1482"/>
                    <a:gd name="T3" fmla="*/ 152 h 408"/>
                    <a:gd name="T4" fmla="*/ 1475 w 1482"/>
                    <a:gd name="T5" fmla="*/ 101 h 408"/>
                    <a:gd name="T6" fmla="*/ 1466 w 1482"/>
                    <a:gd name="T7" fmla="*/ 49 h 408"/>
                    <a:gd name="T8" fmla="*/ 1456 w 1482"/>
                    <a:gd name="T9" fmla="*/ 0 h 408"/>
                    <a:gd name="T10" fmla="*/ 1443 w 1482"/>
                    <a:gd name="T11" fmla="*/ 0 h 408"/>
                    <a:gd name="T12" fmla="*/ 1456 w 1482"/>
                    <a:gd name="T13" fmla="*/ 49 h 408"/>
                    <a:gd name="T14" fmla="*/ 1462 w 1482"/>
                    <a:gd name="T15" fmla="*/ 101 h 408"/>
                    <a:gd name="T16" fmla="*/ 1469 w 1482"/>
                    <a:gd name="T17" fmla="*/ 152 h 408"/>
                    <a:gd name="T18" fmla="*/ 1472 w 1482"/>
                    <a:gd name="T19" fmla="*/ 204 h 408"/>
                    <a:gd name="T20" fmla="*/ 1469 w 1482"/>
                    <a:gd name="T21" fmla="*/ 256 h 408"/>
                    <a:gd name="T22" fmla="*/ 1462 w 1482"/>
                    <a:gd name="T23" fmla="*/ 308 h 408"/>
                    <a:gd name="T24" fmla="*/ 1456 w 1482"/>
                    <a:gd name="T25" fmla="*/ 360 h 408"/>
                    <a:gd name="T26" fmla="*/ 1443 w 1482"/>
                    <a:gd name="T27" fmla="*/ 408 h 408"/>
                    <a:gd name="T28" fmla="*/ 1456 w 1482"/>
                    <a:gd name="T29" fmla="*/ 408 h 408"/>
                    <a:gd name="T30" fmla="*/ 1466 w 1482"/>
                    <a:gd name="T31" fmla="*/ 360 h 408"/>
                    <a:gd name="T32" fmla="*/ 1475 w 1482"/>
                    <a:gd name="T33" fmla="*/ 308 h 408"/>
                    <a:gd name="T34" fmla="*/ 1482 w 1482"/>
                    <a:gd name="T35" fmla="*/ 256 h 408"/>
                    <a:gd name="T36" fmla="*/ 1482 w 1482"/>
                    <a:gd name="T37" fmla="*/ 204 h 408"/>
                    <a:gd name="T38" fmla="*/ 26 w 1482"/>
                    <a:gd name="T39" fmla="*/ 0 h 408"/>
                    <a:gd name="T40" fmla="*/ 16 w 1482"/>
                    <a:gd name="T41" fmla="*/ 49 h 408"/>
                    <a:gd name="T42" fmla="*/ 6 w 1482"/>
                    <a:gd name="T43" fmla="*/ 101 h 408"/>
                    <a:gd name="T44" fmla="*/ 0 w 1482"/>
                    <a:gd name="T45" fmla="*/ 152 h 408"/>
                    <a:gd name="T46" fmla="*/ 0 w 1482"/>
                    <a:gd name="T47" fmla="*/ 204 h 408"/>
                    <a:gd name="T48" fmla="*/ 0 w 1482"/>
                    <a:gd name="T49" fmla="*/ 256 h 408"/>
                    <a:gd name="T50" fmla="*/ 6 w 1482"/>
                    <a:gd name="T51" fmla="*/ 308 h 408"/>
                    <a:gd name="T52" fmla="*/ 16 w 1482"/>
                    <a:gd name="T53" fmla="*/ 360 h 408"/>
                    <a:gd name="T54" fmla="*/ 26 w 1482"/>
                    <a:gd name="T55" fmla="*/ 408 h 408"/>
                    <a:gd name="T56" fmla="*/ 39 w 1482"/>
                    <a:gd name="T57" fmla="*/ 408 h 408"/>
                    <a:gd name="T58" fmla="*/ 26 w 1482"/>
                    <a:gd name="T59" fmla="*/ 360 h 408"/>
                    <a:gd name="T60" fmla="*/ 19 w 1482"/>
                    <a:gd name="T61" fmla="*/ 308 h 408"/>
                    <a:gd name="T62" fmla="*/ 13 w 1482"/>
                    <a:gd name="T63" fmla="*/ 256 h 408"/>
                    <a:gd name="T64" fmla="*/ 10 w 1482"/>
                    <a:gd name="T65" fmla="*/ 204 h 408"/>
                    <a:gd name="T66" fmla="*/ 13 w 1482"/>
                    <a:gd name="T67" fmla="*/ 152 h 408"/>
                    <a:gd name="T68" fmla="*/ 19 w 1482"/>
                    <a:gd name="T69" fmla="*/ 101 h 408"/>
                    <a:gd name="T70" fmla="*/ 26 w 1482"/>
                    <a:gd name="T71" fmla="*/ 49 h 408"/>
                    <a:gd name="T72" fmla="*/ 39 w 1482"/>
                    <a:gd name="T73" fmla="*/ 0 h 408"/>
                    <a:gd name="T74" fmla="*/ 26 w 1482"/>
                    <a:gd name="T75" fmla="*/ 0 h 4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82" h="408">
                      <a:moveTo>
                        <a:pt x="1482" y="204"/>
                      </a:moveTo>
                      <a:lnTo>
                        <a:pt x="1482" y="152"/>
                      </a:lnTo>
                      <a:lnTo>
                        <a:pt x="1475" y="101"/>
                      </a:lnTo>
                      <a:lnTo>
                        <a:pt x="1466" y="49"/>
                      </a:lnTo>
                      <a:lnTo>
                        <a:pt x="1456" y="0"/>
                      </a:lnTo>
                      <a:lnTo>
                        <a:pt x="1443" y="0"/>
                      </a:lnTo>
                      <a:lnTo>
                        <a:pt x="1456" y="49"/>
                      </a:lnTo>
                      <a:lnTo>
                        <a:pt x="1462" y="101"/>
                      </a:lnTo>
                      <a:lnTo>
                        <a:pt x="1469" y="152"/>
                      </a:lnTo>
                      <a:lnTo>
                        <a:pt x="1472" y="204"/>
                      </a:lnTo>
                      <a:lnTo>
                        <a:pt x="1469" y="256"/>
                      </a:lnTo>
                      <a:lnTo>
                        <a:pt x="1462" y="308"/>
                      </a:lnTo>
                      <a:lnTo>
                        <a:pt x="1456" y="360"/>
                      </a:lnTo>
                      <a:lnTo>
                        <a:pt x="1443" y="408"/>
                      </a:lnTo>
                      <a:lnTo>
                        <a:pt x="1456" y="408"/>
                      </a:lnTo>
                      <a:lnTo>
                        <a:pt x="1466" y="360"/>
                      </a:lnTo>
                      <a:lnTo>
                        <a:pt x="1475" y="308"/>
                      </a:lnTo>
                      <a:lnTo>
                        <a:pt x="1482" y="256"/>
                      </a:lnTo>
                      <a:lnTo>
                        <a:pt x="1482" y="204"/>
                      </a:lnTo>
                      <a:close/>
                      <a:moveTo>
                        <a:pt x="26" y="0"/>
                      </a:moveTo>
                      <a:lnTo>
                        <a:pt x="16" y="49"/>
                      </a:lnTo>
                      <a:lnTo>
                        <a:pt x="6" y="101"/>
                      </a:lnTo>
                      <a:lnTo>
                        <a:pt x="0" y="152"/>
                      </a:lnTo>
                      <a:lnTo>
                        <a:pt x="0" y="204"/>
                      </a:lnTo>
                      <a:lnTo>
                        <a:pt x="0" y="256"/>
                      </a:lnTo>
                      <a:lnTo>
                        <a:pt x="6" y="308"/>
                      </a:lnTo>
                      <a:lnTo>
                        <a:pt x="16" y="360"/>
                      </a:lnTo>
                      <a:lnTo>
                        <a:pt x="26" y="408"/>
                      </a:lnTo>
                      <a:lnTo>
                        <a:pt x="39" y="408"/>
                      </a:lnTo>
                      <a:lnTo>
                        <a:pt x="26" y="360"/>
                      </a:lnTo>
                      <a:lnTo>
                        <a:pt x="19" y="308"/>
                      </a:lnTo>
                      <a:lnTo>
                        <a:pt x="13" y="256"/>
                      </a:lnTo>
                      <a:lnTo>
                        <a:pt x="10" y="204"/>
                      </a:lnTo>
                      <a:lnTo>
                        <a:pt x="13" y="152"/>
                      </a:lnTo>
                      <a:lnTo>
                        <a:pt x="19" y="101"/>
                      </a:lnTo>
                      <a:lnTo>
                        <a:pt x="26" y="49"/>
                      </a:lnTo>
                      <a:lnTo>
                        <a:pt x="39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ED6E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8" name="Freeform 421"/>
                <p:cNvSpPr>
                  <a:spLocks noEditPoints="1"/>
                </p:cNvSpPr>
                <p:nvPr/>
              </p:nvSpPr>
              <p:spPr bwMode="auto">
                <a:xfrm>
                  <a:off x="2288" y="2553"/>
                  <a:ext cx="1475" cy="411"/>
                </a:xfrm>
                <a:custGeom>
                  <a:avLst/>
                  <a:gdLst>
                    <a:gd name="T0" fmla="*/ 1475 w 1475"/>
                    <a:gd name="T1" fmla="*/ 204 h 411"/>
                    <a:gd name="T2" fmla="*/ 1472 w 1475"/>
                    <a:gd name="T3" fmla="*/ 152 h 411"/>
                    <a:gd name="T4" fmla="*/ 1466 w 1475"/>
                    <a:gd name="T5" fmla="*/ 101 h 411"/>
                    <a:gd name="T6" fmla="*/ 1459 w 1475"/>
                    <a:gd name="T7" fmla="*/ 49 h 411"/>
                    <a:gd name="T8" fmla="*/ 1446 w 1475"/>
                    <a:gd name="T9" fmla="*/ 0 h 411"/>
                    <a:gd name="T10" fmla="*/ 1433 w 1475"/>
                    <a:gd name="T11" fmla="*/ 0 h 411"/>
                    <a:gd name="T12" fmla="*/ 1446 w 1475"/>
                    <a:gd name="T13" fmla="*/ 49 h 411"/>
                    <a:gd name="T14" fmla="*/ 1456 w 1475"/>
                    <a:gd name="T15" fmla="*/ 101 h 411"/>
                    <a:gd name="T16" fmla="*/ 1459 w 1475"/>
                    <a:gd name="T17" fmla="*/ 152 h 411"/>
                    <a:gd name="T18" fmla="*/ 1463 w 1475"/>
                    <a:gd name="T19" fmla="*/ 204 h 411"/>
                    <a:gd name="T20" fmla="*/ 1459 w 1475"/>
                    <a:gd name="T21" fmla="*/ 256 h 411"/>
                    <a:gd name="T22" fmla="*/ 1456 w 1475"/>
                    <a:gd name="T23" fmla="*/ 311 h 411"/>
                    <a:gd name="T24" fmla="*/ 1446 w 1475"/>
                    <a:gd name="T25" fmla="*/ 360 h 411"/>
                    <a:gd name="T26" fmla="*/ 1433 w 1475"/>
                    <a:gd name="T27" fmla="*/ 411 h 411"/>
                    <a:gd name="T28" fmla="*/ 1446 w 1475"/>
                    <a:gd name="T29" fmla="*/ 408 h 411"/>
                    <a:gd name="T30" fmla="*/ 1459 w 1475"/>
                    <a:gd name="T31" fmla="*/ 360 h 411"/>
                    <a:gd name="T32" fmla="*/ 1466 w 1475"/>
                    <a:gd name="T33" fmla="*/ 308 h 411"/>
                    <a:gd name="T34" fmla="*/ 1472 w 1475"/>
                    <a:gd name="T35" fmla="*/ 256 h 411"/>
                    <a:gd name="T36" fmla="*/ 1475 w 1475"/>
                    <a:gd name="T37" fmla="*/ 204 h 411"/>
                    <a:gd name="T38" fmla="*/ 29 w 1475"/>
                    <a:gd name="T39" fmla="*/ 0 h 411"/>
                    <a:gd name="T40" fmla="*/ 16 w 1475"/>
                    <a:gd name="T41" fmla="*/ 49 h 411"/>
                    <a:gd name="T42" fmla="*/ 10 w 1475"/>
                    <a:gd name="T43" fmla="*/ 101 h 411"/>
                    <a:gd name="T44" fmla="*/ 3 w 1475"/>
                    <a:gd name="T45" fmla="*/ 152 h 411"/>
                    <a:gd name="T46" fmla="*/ 0 w 1475"/>
                    <a:gd name="T47" fmla="*/ 204 h 411"/>
                    <a:gd name="T48" fmla="*/ 3 w 1475"/>
                    <a:gd name="T49" fmla="*/ 256 h 411"/>
                    <a:gd name="T50" fmla="*/ 10 w 1475"/>
                    <a:gd name="T51" fmla="*/ 308 h 411"/>
                    <a:gd name="T52" fmla="*/ 16 w 1475"/>
                    <a:gd name="T53" fmla="*/ 360 h 411"/>
                    <a:gd name="T54" fmla="*/ 29 w 1475"/>
                    <a:gd name="T55" fmla="*/ 408 h 411"/>
                    <a:gd name="T56" fmla="*/ 42 w 1475"/>
                    <a:gd name="T57" fmla="*/ 411 h 411"/>
                    <a:gd name="T58" fmla="*/ 29 w 1475"/>
                    <a:gd name="T59" fmla="*/ 360 h 411"/>
                    <a:gd name="T60" fmla="*/ 19 w 1475"/>
                    <a:gd name="T61" fmla="*/ 311 h 411"/>
                    <a:gd name="T62" fmla="*/ 16 w 1475"/>
                    <a:gd name="T63" fmla="*/ 256 h 411"/>
                    <a:gd name="T64" fmla="*/ 13 w 1475"/>
                    <a:gd name="T65" fmla="*/ 204 h 411"/>
                    <a:gd name="T66" fmla="*/ 16 w 1475"/>
                    <a:gd name="T67" fmla="*/ 152 h 411"/>
                    <a:gd name="T68" fmla="*/ 19 w 1475"/>
                    <a:gd name="T69" fmla="*/ 101 h 411"/>
                    <a:gd name="T70" fmla="*/ 29 w 1475"/>
                    <a:gd name="T71" fmla="*/ 49 h 411"/>
                    <a:gd name="T72" fmla="*/ 42 w 1475"/>
                    <a:gd name="T73" fmla="*/ 0 h 411"/>
                    <a:gd name="T74" fmla="*/ 29 w 1475"/>
                    <a:gd name="T75" fmla="*/ 0 h 4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75" h="411">
                      <a:moveTo>
                        <a:pt x="1475" y="204"/>
                      </a:moveTo>
                      <a:lnTo>
                        <a:pt x="1472" y="152"/>
                      </a:lnTo>
                      <a:lnTo>
                        <a:pt x="1466" y="101"/>
                      </a:lnTo>
                      <a:lnTo>
                        <a:pt x="1459" y="49"/>
                      </a:lnTo>
                      <a:lnTo>
                        <a:pt x="1446" y="0"/>
                      </a:lnTo>
                      <a:lnTo>
                        <a:pt x="1433" y="0"/>
                      </a:lnTo>
                      <a:lnTo>
                        <a:pt x="1446" y="49"/>
                      </a:lnTo>
                      <a:lnTo>
                        <a:pt x="1456" y="101"/>
                      </a:lnTo>
                      <a:lnTo>
                        <a:pt x="1459" y="152"/>
                      </a:lnTo>
                      <a:lnTo>
                        <a:pt x="1463" y="204"/>
                      </a:lnTo>
                      <a:lnTo>
                        <a:pt x="1459" y="256"/>
                      </a:lnTo>
                      <a:lnTo>
                        <a:pt x="1456" y="311"/>
                      </a:lnTo>
                      <a:lnTo>
                        <a:pt x="1446" y="360"/>
                      </a:lnTo>
                      <a:lnTo>
                        <a:pt x="1433" y="411"/>
                      </a:lnTo>
                      <a:lnTo>
                        <a:pt x="1446" y="408"/>
                      </a:lnTo>
                      <a:lnTo>
                        <a:pt x="1459" y="360"/>
                      </a:lnTo>
                      <a:lnTo>
                        <a:pt x="1466" y="308"/>
                      </a:lnTo>
                      <a:lnTo>
                        <a:pt x="1472" y="256"/>
                      </a:lnTo>
                      <a:lnTo>
                        <a:pt x="1475" y="204"/>
                      </a:lnTo>
                      <a:close/>
                      <a:moveTo>
                        <a:pt x="29" y="0"/>
                      </a:moveTo>
                      <a:lnTo>
                        <a:pt x="16" y="49"/>
                      </a:lnTo>
                      <a:lnTo>
                        <a:pt x="10" y="101"/>
                      </a:lnTo>
                      <a:lnTo>
                        <a:pt x="3" y="152"/>
                      </a:lnTo>
                      <a:lnTo>
                        <a:pt x="0" y="204"/>
                      </a:lnTo>
                      <a:lnTo>
                        <a:pt x="3" y="256"/>
                      </a:lnTo>
                      <a:lnTo>
                        <a:pt x="10" y="308"/>
                      </a:lnTo>
                      <a:lnTo>
                        <a:pt x="16" y="360"/>
                      </a:lnTo>
                      <a:lnTo>
                        <a:pt x="29" y="408"/>
                      </a:lnTo>
                      <a:lnTo>
                        <a:pt x="42" y="411"/>
                      </a:lnTo>
                      <a:lnTo>
                        <a:pt x="29" y="360"/>
                      </a:lnTo>
                      <a:lnTo>
                        <a:pt x="19" y="311"/>
                      </a:lnTo>
                      <a:lnTo>
                        <a:pt x="16" y="256"/>
                      </a:lnTo>
                      <a:lnTo>
                        <a:pt x="13" y="204"/>
                      </a:lnTo>
                      <a:lnTo>
                        <a:pt x="16" y="152"/>
                      </a:lnTo>
                      <a:lnTo>
                        <a:pt x="19" y="101"/>
                      </a:lnTo>
                      <a:lnTo>
                        <a:pt x="29" y="49"/>
                      </a:lnTo>
                      <a:lnTo>
                        <a:pt x="42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ED6E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099" name="Freeform 422"/>
                <p:cNvSpPr>
                  <a:spLocks noEditPoints="1"/>
                </p:cNvSpPr>
                <p:nvPr/>
              </p:nvSpPr>
              <p:spPr bwMode="auto">
                <a:xfrm>
                  <a:off x="2295" y="2553"/>
                  <a:ext cx="1462" cy="411"/>
                </a:xfrm>
                <a:custGeom>
                  <a:avLst/>
                  <a:gdLst>
                    <a:gd name="T0" fmla="*/ 1462 w 1462"/>
                    <a:gd name="T1" fmla="*/ 204 h 411"/>
                    <a:gd name="T2" fmla="*/ 1459 w 1462"/>
                    <a:gd name="T3" fmla="*/ 152 h 411"/>
                    <a:gd name="T4" fmla="*/ 1452 w 1462"/>
                    <a:gd name="T5" fmla="*/ 101 h 411"/>
                    <a:gd name="T6" fmla="*/ 1446 w 1462"/>
                    <a:gd name="T7" fmla="*/ 49 h 411"/>
                    <a:gd name="T8" fmla="*/ 1433 w 1462"/>
                    <a:gd name="T9" fmla="*/ 0 h 411"/>
                    <a:gd name="T10" fmla="*/ 1420 w 1462"/>
                    <a:gd name="T11" fmla="*/ 0 h 411"/>
                    <a:gd name="T12" fmla="*/ 1433 w 1462"/>
                    <a:gd name="T13" fmla="*/ 49 h 411"/>
                    <a:gd name="T14" fmla="*/ 1443 w 1462"/>
                    <a:gd name="T15" fmla="*/ 101 h 411"/>
                    <a:gd name="T16" fmla="*/ 1449 w 1462"/>
                    <a:gd name="T17" fmla="*/ 152 h 411"/>
                    <a:gd name="T18" fmla="*/ 1449 w 1462"/>
                    <a:gd name="T19" fmla="*/ 204 h 411"/>
                    <a:gd name="T20" fmla="*/ 1449 w 1462"/>
                    <a:gd name="T21" fmla="*/ 259 h 411"/>
                    <a:gd name="T22" fmla="*/ 1443 w 1462"/>
                    <a:gd name="T23" fmla="*/ 311 h 411"/>
                    <a:gd name="T24" fmla="*/ 1433 w 1462"/>
                    <a:gd name="T25" fmla="*/ 360 h 411"/>
                    <a:gd name="T26" fmla="*/ 1420 w 1462"/>
                    <a:gd name="T27" fmla="*/ 411 h 411"/>
                    <a:gd name="T28" fmla="*/ 1433 w 1462"/>
                    <a:gd name="T29" fmla="*/ 408 h 411"/>
                    <a:gd name="T30" fmla="*/ 1446 w 1462"/>
                    <a:gd name="T31" fmla="*/ 360 h 411"/>
                    <a:gd name="T32" fmla="*/ 1452 w 1462"/>
                    <a:gd name="T33" fmla="*/ 308 h 411"/>
                    <a:gd name="T34" fmla="*/ 1459 w 1462"/>
                    <a:gd name="T35" fmla="*/ 256 h 411"/>
                    <a:gd name="T36" fmla="*/ 1462 w 1462"/>
                    <a:gd name="T37" fmla="*/ 204 h 411"/>
                    <a:gd name="T38" fmla="*/ 29 w 1462"/>
                    <a:gd name="T39" fmla="*/ 0 h 411"/>
                    <a:gd name="T40" fmla="*/ 16 w 1462"/>
                    <a:gd name="T41" fmla="*/ 49 h 411"/>
                    <a:gd name="T42" fmla="*/ 9 w 1462"/>
                    <a:gd name="T43" fmla="*/ 101 h 411"/>
                    <a:gd name="T44" fmla="*/ 3 w 1462"/>
                    <a:gd name="T45" fmla="*/ 152 h 411"/>
                    <a:gd name="T46" fmla="*/ 0 w 1462"/>
                    <a:gd name="T47" fmla="*/ 204 h 411"/>
                    <a:gd name="T48" fmla="*/ 3 w 1462"/>
                    <a:gd name="T49" fmla="*/ 256 h 411"/>
                    <a:gd name="T50" fmla="*/ 9 w 1462"/>
                    <a:gd name="T51" fmla="*/ 308 h 411"/>
                    <a:gd name="T52" fmla="*/ 16 w 1462"/>
                    <a:gd name="T53" fmla="*/ 360 h 411"/>
                    <a:gd name="T54" fmla="*/ 29 w 1462"/>
                    <a:gd name="T55" fmla="*/ 408 h 411"/>
                    <a:gd name="T56" fmla="*/ 42 w 1462"/>
                    <a:gd name="T57" fmla="*/ 411 h 411"/>
                    <a:gd name="T58" fmla="*/ 29 w 1462"/>
                    <a:gd name="T59" fmla="*/ 360 h 411"/>
                    <a:gd name="T60" fmla="*/ 19 w 1462"/>
                    <a:gd name="T61" fmla="*/ 311 h 411"/>
                    <a:gd name="T62" fmla="*/ 12 w 1462"/>
                    <a:gd name="T63" fmla="*/ 259 h 411"/>
                    <a:gd name="T64" fmla="*/ 12 w 1462"/>
                    <a:gd name="T65" fmla="*/ 204 h 411"/>
                    <a:gd name="T66" fmla="*/ 12 w 1462"/>
                    <a:gd name="T67" fmla="*/ 152 h 411"/>
                    <a:gd name="T68" fmla="*/ 19 w 1462"/>
                    <a:gd name="T69" fmla="*/ 101 h 411"/>
                    <a:gd name="T70" fmla="*/ 29 w 1462"/>
                    <a:gd name="T71" fmla="*/ 49 h 411"/>
                    <a:gd name="T72" fmla="*/ 42 w 1462"/>
                    <a:gd name="T73" fmla="*/ 0 h 411"/>
                    <a:gd name="T74" fmla="*/ 29 w 1462"/>
                    <a:gd name="T75" fmla="*/ 0 h 41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62" h="411">
                      <a:moveTo>
                        <a:pt x="1462" y="204"/>
                      </a:moveTo>
                      <a:lnTo>
                        <a:pt x="1459" y="152"/>
                      </a:lnTo>
                      <a:lnTo>
                        <a:pt x="1452" y="101"/>
                      </a:lnTo>
                      <a:lnTo>
                        <a:pt x="1446" y="49"/>
                      </a:lnTo>
                      <a:lnTo>
                        <a:pt x="1433" y="0"/>
                      </a:lnTo>
                      <a:lnTo>
                        <a:pt x="1420" y="0"/>
                      </a:lnTo>
                      <a:lnTo>
                        <a:pt x="1433" y="49"/>
                      </a:lnTo>
                      <a:lnTo>
                        <a:pt x="1443" y="101"/>
                      </a:lnTo>
                      <a:lnTo>
                        <a:pt x="1449" y="152"/>
                      </a:lnTo>
                      <a:lnTo>
                        <a:pt x="1449" y="204"/>
                      </a:lnTo>
                      <a:lnTo>
                        <a:pt x="1449" y="259"/>
                      </a:lnTo>
                      <a:lnTo>
                        <a:pt x="1443" y="311"/>
                      </a:lnTo>
                      <a:lnTo>
                        <a:pt x="1433" y="360"/>
                      </a:lnTo>
                      <a:lnTo>
                        <a:pt x="1420" y="411"/>
                      </a:lnTo>
                      <a:lnTo>
                        <a:pt x="1433" y="408"/>
                      </a:lnTo>
                      <a:lnTo>
                        <a:pt x="1446" y="360"/>
                      </a:lnTo>
                      <a:lnTo>
                        <a:pt x="1452" y="308"/>
                      </a:lnTo>
                      <a:lnTo>
                        <a:pt x="1459" y="256"/>
                      </a:lnTo>
                      <a:lnTo>
                        <a:pt x="1462" y="204"/>
                      </a:lnTo>
                      <a:close/>
                      <a:moveTo>
                        <a:pt x="29" y="0"/>
                      </a:moveTo>
                      <a:lnTo>
                        <a:pt x="16" y="49"/>
                      </a:lnTo>
                      <a:lnTo>
                        <a:pt x="9" y="101"/>
                      </a:lnTo>
                      <a:lnTo>
                        <a:pt x="3" y="152"/>
                      </a:lnTo>
                      <a:lnTo>
                        <a:pt x="0" y="204"/>
                      </a:lnTo>
                      <a:lnTo>
                        <a:pt x="3" y="256"/>
                      </a:lnTo>
                      <a:lnTo>
                        <a:pt x="9" y="308"/>
                      </a:lnTo>
                      <a:lnTo>
                        <a:pt x="16" y="360"/>
                      </a:lnTo>
                      <a:lnTo>
                        <a:pt x="29" y="408"/>
                      </a:lnTo>
                      <a:lnTo>
                        <a:pt x="42" y="411"/>
                      </a:lnTo>
                      <a:lnTo>
                        <a:pt x="29" y="360"/>
                      </a:lnTo>
                      <a:lnTo>
                        <a:pt x="19" y="311"/>
                      </a:lnTo>
                      <a:lnTo>
                        <a:pt x="12" y="259"/>
                      </a:lnTo>
                      <a:lnTo>
                        <a:pt x="12" y="204"/>
                      </a:lnTo>
                      <a:lnTo>
                        <a:pt x="12" y="152"/>
                      </a:lnTo>
                      <a:lnTo>
                        <a:pt x="19" y="101"/>
                      </a:lnTo>
                      <a:lnTo>
                        <a:pt x="29" y="49"/>
                      </a:lnTo>
                      <a:lnTo>
                        <a:pt x="42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ED6D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0" name="Freeform 423"/>
                <p:cNvSpPr>
                  <a:spLocks noEditPoints="1"/>
                </p:cNvSpPr>
                <p:nvPr/>
              </p:nvSpPr>
              <p:spPr bwMode="auto">
                <a:xfrm>
                  <a:off x="2301" y="2550"/>
                  <a:ext cx="1450" cy="414"/>
                </a:xfrm>
                <a:custGeom>
                  <a:avLst/>
                  <a:gdLst>
                    <a:gd name="T0" fmla="*/ 1450 w 1450"/>
                    <a:gd name="T1" fmla="*/ 207 h 414"/>
                    <a:gd name="T2" fmla="*/ 1446 w 1450"/>
                    <a:gd name="T3" fmla="*/ 155 h 414"/>
                    <a:gd name="T4" fmla="*/ 1443 w 1450"/>
                    <a:gd name="T5" fmla="*/ 104 h 414"/>
                    <a:gd name="T6" fmla="*/ 1433 w 1450"/>
                    <a:gd name="T7" fmla="*/ 52 h 414"/>
                    <a:gd name="T8" fmla="*/ 1420 w 1450"/>
                    <a:gd name="T9" fmla="*/ 3 h 414"/>
                    <a:gd name="T10" fmla="*/ 1407 w 1450"/>
                    <a:gd name="T11" fmla="*/ 0 h 414"/>
                    <a:gd name="T12" fmla="*/ 1420 w 1450"/>
                    <a:gd name="T13" fmla="*/ 52 h 414"/>
                    <a:gd name="T14" fmla="*/ 1430 w 1450"/>
                    <a:gd name="T15" fmla="*/ 100 h 414"/>
                    <a:gd name="T16" fmla="*/ 1437 w 1450"/>
                    <a:gd name="T17" fmla="*/ 155 h 414"/>
                    <a:gd name="T18" fmla="*/ 1437 w 1450"/>
                    <a:gd name="T19" fmla="*/ 207 h 414"/>
                    <a:gd name="T20" fmla="*/ 1437 w 1450"/>
                    <a:gd name="T21" fmla="*/ 262 h 414"/>
                    <a:gd name="T22" fmla="*/ 1430 w 1450"/>
                    <a:gd name="T23" fmla="*/ 314 h 414"/>
                    <a:gd name="T24" fmla="*/ 1420 w 1450"/>
                    <a:gd name="T25" fmla="*/ 363 h 414"/>
                    <a:gd name="T26" fmla="*/ 1407 w 1450"/>
                    <a:gd name="T27" fmla="*/ 414 h 414"/>
                    <a:gd name="T28" fmla="*/ 1420 w 1450"/>
                    <a:gd name="T29" fmla="*/ 414 h 414"/>
                    <a:gd name="T30" fmla="*/ 1433 w 1450"/>
                    <a:gd name="T31" fmla="*/ 363 h 414"/>
                    <a:gd name="T32" fmla="*/ 1443 w 1450"/>
                    <a:gd name="T33" fmla="*/ 314 h 414"/>
                    <a:gd name="T34" fmla="*/ 1446 w 1450"/>
                    <a:gd name="T35" fmla="*/ 259 h 414"/>
                    <a:gd name="T36" fmla="*/ 1450 w 1450"/>
                    <a:gd name="T37" fmla="*/ 207 h 414"/>
                    <a:gd name="T38" fmla="*/ 29 w 1450"/>
                    <a:gd name="T39" fmla="*/ 3 h 414"/>
                    <a:gd name="T40" fmla="*/ 16 w 1450"/>
                    <a:gd name="T41" fmla="*/ 52 h 414"/>
                    <a:gd name="T42" fmla="*/ 6 w 1450"/>
                    <a:gd name="T43" fmla="*/ 104 h 414"/>
                    <a:gd name="T44" fmla="*/ 3 w 1450"/>
                    <a:gd name="T45" fmla="*/ 155 h 414"/>
                    <a:gd name="T46" fmla="*/ 0 w 1450"/>
                    <a:gd name="T47" fmla="*/ 207 h 414"/>
                    <a:gd name="T48" fmla="*/ 3 w 1450"/>
                    <a:gd name="T49" fmla="*/ 259 h 414"/>
                    <a:gd name="T50" fmla="*/ 6 w 1450"/>
                    <a:gd name="T51" fmla="*/ 314 h 414"/>
                    <a:gd name="T52" fmla="*/ 16 w 1450"/>
                    <a:gd name="T53" fmla="*/ 363 h 414"/>
                    <a:gd name="T54" fmla="*/ 29 w 1450"/>
                    <a:gd name="T55" fmla="*/ 414 h 414"/>
                    <a:gd name="T56" fmla="*/ 42 w 1450"/>
                    <a:gd name="T57" fmla="*/ 414 h 414"/>
                    <a:gd name="T58" fmla="*/ 29 w 1450"/>
                    <a:gd name="T59" fmla="*/ 363 h 414"/>
                    <a:gd name="T60" fmla="*/ 19 w 1450"/>
                    <a:gd name="T61" fmla="*/ 314 h 414"/>
                    <a:gd name="T62" fmla="*/ 13 w 1450"/>
                    <a:gd name="T63" fmla="*/ 262 h 414"/>
                    <a:gd name="T64" fmla="*/ 13 w 1450"/>
                    <a:gd name="T65" fmla="*/ 207 h 414"/>
                    <a:gd name="T66" fmla="*/ 13 w 1450"/>
                    <a:gd name="T67" fmla="*/ 155 h 414"/>
                    <a:gd name="T68" fmla="*/ 19 w 1450"/>
                    <a:gd name="T69" fmla="*/ 100 h 414"/>
                    <a:gd name="T70" fmla="*/ 29 w 1450"/>
                    <a:gd name="T71" fmla="*/ 52 h 414"/>
                    <a:gd name="T72" fmla="*/ 42 w 1450"/>
                    <a:gd name="T73" fmla="*/ 0 h 414"/>
                    <a:gd name="T74" fmla="*/ 29 w 1450"/>
                    <a:gd name="T75" fmla="*/ 3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50" h="414">
                      <a:moveTo>
                        <a:pt x="1450" y="207"/>
                      </a:moveTo>
                      <a:lnTo>
                        <a:pt x="1446" y="155"/>
                      </a:lnTo>
                      <a:lnTo>
                        <a:pt x="1443" y="104"/>
                      </a:lnTo>
                      <a:lnTo>
                        <a:pt x="1433" y="52"/>
                      </a:lnTo>
                      <a:lnTo>
                        <a:pt x="1420" y="3"/>
                      </a:lnTo>
                      <a:lnTo>
                        <a:pt x="1407" y="0"/>
                      </a:lnTo>
                      <a:lnTo>
                        <a:pt x="1420" y="52"/>
                      </a:lnTo>
                      <a:lnTo>
                        <a:pt x="1430" y="100"/>
                      </a:lnTo>
                      <a:lnTo>
                        <a:pt x="1437" y="155"/>
                      </a:lnTo>
                      <a:lnTo>
                        <a:pt x="1437" y="207"/>
                      </a:lnTo>
                      <a:lnTo>
                        <a:pt x="1437" y="262"/>
                      </a:lnTo>
                      <a:lnTo>
                        <a:pt x="1430" y="314"/>
                      </a:lnTo>
                      <a:lnTo>
                        <a:pt x="1420" y="363"/>
                      </a:lnTo>
                      <a:lnTo>
                        <a:pt x="1407" y="414"/>
                      </a:lnTo>
                      <a:lnTo>
                        <a:pt x="1420" y="414"/>
                      </a:lnTo>
                      <a:lnTo>
                        <a:pt x="1433" y="363"/>
                      </a:lnTo>
                      <a:lnTo>
                        <a:pt x="1443" y="314"/>
                      </a:lnTo>
                      <a:lnTo>
                        <a:pt x="1446" y="259"/>
                      </a:lnTo>
                      <a:lnTo>
                        <a:pt x="1450" y="207"/>
                      </a:lnTo>
                      <a:close/>
                      <a:moveTo>
                        <a:pt x="29" y="3"/>
                      </a:moveTo>
                      <a:lnTo>
                        <a:pt x="16" y="52"/>
                      </a:lnTo>
                      <a:lnTo>
                        <a:pt x="6" y="104"/>
                      </a:lnTo>
                      <a:lnTo>
                        <a:pt x="3" y="155"/>
                      </a:lnTo>
                      <a:lnTo>
                        <a:pt x="0" y="207"/>
                      </a:lnTo>
                      <a:lnTo>
                        <a:pt x="3" y="259"/>
                      </a:lnTo>
                      <a:lnTo>
                        <a:pt x="6" y="314"/>
                      </a:lnTo>
                      <a:lnTo>
                        <a:pt x="16" y="363"/>
                      </a:lnTo>
                      <a:lnTo>
                        <a:pt x="29" y="414"/>
                      </a:lnTo>
                      <a:lnTo>
                        <a:pt x="42" y="414"/>
                      </a:lnTo>
                      <a:lnTo>
                        <a:pt x="29" y="363"/>
                      </a:lnTo>
                      <a:lnTo>
                        <a:pt x="19" y="314"/>
                      </a:lnTo>
                      <a:lnTo>
                        <a:pt x="13" y="262"/>
                      </a:lnTo>
                      <a:lnTo>
                        <a:pt x="13" y="207"/>
                      </a:lnTo>
                      <a:lnTo>
                        <a:pt x="13" y="155"/>
                      </a:lnTo>
                      <a:lnTo>
                        <a:pt x="19" y="100"/>
                      </a:lnTo>
                      <a:lnTo>
                        <a:pt x="29" y="52"/>
                      </a:lnTo>
                      <a:lnTo>
                        <a:pt x="42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ED6C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1" name="Freeform 424"/>
                <p:cNvSpPr>
                  <a:spLocks noEditPoints="1"/>
                </p:cNvSpPr>
                <p:nvPr/>
              </p:nvSpPr>
              <p:spPr bwMode="auto">
                <a:xfrm>
                  <a:off x="2307" y="2550"/>
                  <a:ext cx="1437" cy="414"/>
                </a:xfrm>
                <a:custGeom>
                  <a:avLst/>
                  <a:gdLst>
                    <a:gd name="T0" fmla="*/ 1437 w 1437"/>
                    <a:gd name="T1" fmla="*/ 207 h 414"/>
                    <a:gd name="T2" fmla="*/ 1437 w 1437"/>
                    <a:gd name="T3" fmla="*/ 155 h 414"/>
                    <a:gd name="T4" fmla="*/ 1431 w 1437"/>
                    <a:gd name="T5" fmla="*/ 104 h 414"/>
                    <a:gd name="T6" fmla="*/ 1421 w 1437"/>
                    <a:gd name="T7" fmla="*/ 52 h 414"/>
                    <a:gd name="T8" fmla="*/ 1408 w 1437"/>
                    <a:gd name="T9" fmla="*/ 3 h 414"/>
                    <a:gd name="T10" fmla="*/ 1395 w 1437"/>
                    <a:gd name="T11" fmla="*/ 0 h 414"/>
                    <a:gd name="T12" fmla="*/ 1408 w 1437"/>
                    <a:gd name="T13" fmla="*/ 52 h 414"/>
                    <a:gd name="T14" fmla="*/ 1418 w 1437"/>
                    <a:gd name="T15" fmla="*/ 100 h 414"/>
                    <a:gd name="T16" fmla="*/ 1424 w 1437"/>
                    <a:gd name="T17" fmla="*/ 155 h 414"/>
                    <a:gd name="T18" fmla="*/ 1427 w 1437"/>
                    <a:gd name="T19" fmla="*/ 207 h 414"/>
                    <a:gd name="T20" fmla="*/ 1424 w 1437"/>
                    <a:gd name="T21" fmla="*/ 262 h 414"/>
                    <a:gd name="T22" fmla="*/ 1418 w 1437"/>
                    <a:gd name="T23" fmla="*/ 314 h 414"/>
                    <a:gd name="T24" fmla="*/ 1408 w 1437"/>
                    <a:gd name="T25" fmla="*/ 366 h 414"/>
                    <a:gd name="T26" fmla="*/ 1395 w 1437"/>
                    <a:gd name="T27" fmla="*/ 414 h 414"/>
                    <a:gd name="T28" fmla="*/ 1408 w 1437"/>
                    <a:gd name="T29" fmla="*/ 414 h 414"/>
                    <a:gd name="T30" fmla="*/ 1421 w 1437"/>
                    <a:gd name="T31" fmla="*/ 363 h 414"/>
                    <a:gd name="T32" fmla="*/ 1431 w 1437"/>
                    <a:gd name="T33" fmla="*/ 314 h 414"/>
                    <a:gd name="T34" fmla="*/ 1437 w 1437"/>
                    <a:gd name="T35" fmla="*/ 262 h 414"/>
                    <a:gd name="T36" fmla="*/ 1437 w 1437"/>
                    <a:gd name="T37" fmla="*/ 207 h 414"/>
                    <a:gd name="T38" fmla="*/ 30 w 1437"/>
                    <a:gd name="T39" fmla="*/ 3 h 414"/>
                    <a:gd name="T40" fmla="*/ 17 w 1437"/>
                    <a:gd name="T41" fmla="*/ 52 h 414"/>
                    <a:gd name="T42" fmla="*/ 7 w 1437"/>
                    <a:gd name="T43" fmla="*/ 104 h 414"/>
                    <a:gd name="T44" fmla="*/ 0 w 1437"/>
                    <a:gd name="T45" fmla="*/ 155 h 414"/>
                    <a:gd name="T46" fmla="*/ 0 w 1437"/>
                    <a:gd name="T47" fmla="*/ 207 h 414"/>
                    <a:gd name="T48" fmla="*/ 0 w 1437"/>
                    <a:gd name="T49" fmla="*/ 262 h 414"/>
                    <a:gd name="T50" fmla="*/ 7 w 1437"/>
                    <a:gd name="T51" fmla="*/ 314 h 414"/>
                    <a:gd name="T52" fmla="*/ 17 w 1437"/>
                    <a:gd name="T53" fmla="*/ 363 h 414"/>
                    <a:gd name="T54" fmla="*/ 30 w 1437"/>
                    <a:gd name="T55" fmla="*/ 414 h 414"/>
                    <a:gd name="T56" fmla="*/ 43 w 1437"/>
                    <a:gd name="T57" fmla="*/ 414 h 414"/>
                    <a:gd name="T58" fmla="*/ 30 w 1437"/>
                    <a:gd name="T59" fmla="*/ 366 h 414"/>
                    <a:gd name="T60" fmla="*/ 20 w 1437"/>
                    <a:gd name="T61" fmla="*/ 314 h 414"/>
                    <a:gd name="T62" fmla="*/ 13 w 1437"/>
                    <a:gd name="T63" fmla="*/ 262 h 414"/>
                    <a:gd name="T64" fmla="*/ 10 w 1437"/>
                    <a:gd name="T65" fmla="*/ 207 h 414"/>
                    <a:gd name="T66" fmla="*/ 13 w 1437"/>
                    <a:gd name="T67" fmla="*/ 155 h 414"/>
                    <a:gd name="T68" fmla="*/ 20 w 1437"/>
                    <a:gd name="T69" fmla="*/ 100 h 414"/>
                    <a:gd name="T70" fmla="*/ 30 w 1437"/>
                    <a:gd name="T71" fmla="*/ 52 h 414"/>
                    <a:gd name="T72" fmla="*/ 43 w 1437"/>
                    <a:gd name="T73" fmla="*/ 0 h 414"/>
                    <a:gd name="T74" fmla="*/ 30 w 1437"/>
                    <a:gd name="T75" fmla="*/ 3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37" h="414">
                      <a:moveTo>
                        <a:pt x="1437" y="207"/>
                      </a:moveTo>
                      <a:lnTo>
                        <a:pt x="1437" y="155"/>
                      </a:lnTo>
                      <a:lnTo>
                        <a:pt x="1431" y="104"/>
                      </a:lnTo>
                      <a:lnTo>
                        <a:pt x="1421" y="52"/>
                      </a:lnTo>
                      <a:lnTo>
                        <a:pt x="1408" y="3"/>
                      </a:lnTo>
                      <a:lnTo>
                        <a:pt x="1395" y="0"/>
                      </a:lnTo>
                      <a:lnTo>
                        <a:pt x="1408" y="52"/>
                      </a:lnTo>
                      <a:lnTo>
                        <a:pt x="1418" y="100"/>
                      </a:lnTo>
                      <a:lnTo>
                        <a:pt x="1424" y="155"/>
                      </a:lnTo>
                      <a:lnTo>
                        <a:pt x="1427" y="207"/>
                      </a:lnTo>
                      <a:lnTo>
                        <a:pt x="1424" y="262"/>
                      </a:lnTo>
                      <a:lnTo>
                        <a:pt x="1418" y="314"/>
                      </a:lnTo>
                      <a:lnTo>
                        <a:pt x="1408" y="366"/>
                      </a:lnTo>
                      <a:lnTo>
                        <a:pt x="1395" y="414"/>
                      </a:lnTo>
                      <a:lnTo>
                        <a:pt x="1408" y="414"/>
                      </a:lnTo>
                      <a:lnTo>
                        <a:pt x="1421" y="363"/>
                      </a:lnTo>
                      <a:lnTo>
                        <a:pt x="1431" y="314"/>
                      </a:lnTo>
                      <a:lnTo>
                        <a:pt x="1437" y="262"/>
                      </a:lnTo>
                      <a:lnTo>
                        <a:pt x="1437" y="207"/>
                      </a:lnTo>
                      <a:close/>
                      <a:moveTo>
                        <a:pt x="30" y="3"/>
                      </a:moveTo>
                      <a:lnTo>
                        <a:pt x="17" y="52"/>
                      </a:lnTo>
                      <a:lnTo>
                        <a:pt x="7" y="104"/>
                      </a:lnTo>
                      <a:lnTo>
                        <a:pt x="0" y="155"/>
                      </a:lnTo>
                      <a:lnTo>
                        <a:pt x="0" y="207"/>
                      </a:lnTo>
                      <a:lnTo>
                        <a:pt x="0" y="262"/>
                      </a:lnTo>
                      <a:lnTo>
                        <a:pt x="7" y="314"/>
                      </a:lnTo>
                      <a:lnTo>
                        <a:pt x="17" y="363"/>
                      </a:lnTo>
                      <a:lnTo>
                        <a:pt x="30" y="414"/>
                      </a:lnTo>
                      <a:lnTo>
                        <a:pt x="43" y="414"/>
                      </a:lnTo>
                      <a:lnTo>
                        <a:pt x="30" y="366"/>
                      </a:lnTo>
                      <a:lnTo>
                        <a:pt x="20" y="314"/>
                      </a:lnTo>
                      <a:lnTo>
                        <a:pt x="13" y="262"/>
                      </a:lnTo>
                      <a:lnTo>
                        <a:pt x="10" y="207"/>
                      </a:lnTo>
                      <a:lnTo>
                        <a:pt x="13" y="155"/>
                      </a:lnTo>
                      <a:lnTo>
                        <a:pt x="20" y="100"/>
                      </a:lnTo>
                      <a:lnTo>
                        <a:pt x="30" y="52"/>
                      </a:lnTo>
                      <a:lnTo>
                        <a:pt x="43" y="0"/>
                      </a:lnTo>
                      <a:lnTo>
                        <a:pt x="30" y="3"/>
                      </a:lnTo>
                      <a:close/>
                    </a:path>
                  </a:pathLst>
                </a:custGeom>
                <a:solidFill>
                  <a:srgbClr val="ED6C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2" name="Freeform 425"/>
                <p:cNvSpPr>
                  <a:spLocks noEditPoints="1"/>
                </p:cNvSpPr>
                <p:nvPr/>
              </p:nvSpPr>
              <p:spPr bwMode="auto">
                <a:xfrm>
                  <a:off x="2314" y="2550"/>
                  <a:ext cx="1424" cy="414"/>
                </a:xfrm>
                <a:custGeom>
                  <a:avLst/>
                  <a:gdLst>
                    <a:gd name="T0" fmla="*/ 1424 w 1424"/>
                    <a:gd name="T1" fmla="*/ 207 h 414"/>
                    <a:gd name="T2" fmla="*/ 1424 w 1424"/>
                    <a:gd name="T3" fmla="*/ 155 h 414"/>
                    <a:gd name="T4" fmla="*/ 1417 w 1424"/>
                    <a:gd name="T5" fmla="*/ 100 h 414"/>
                    <a:gd name="T6" fmla="*/ 1407 w 1424"/>
                    <a:gd name="T7" fmla="*/ 52 h 414"/>
                    <a:gd name="T8" fmla="*/ 1394 w 1424"/>
                    <a:gd name="T9" fmla="*/ 0 h 414"/>
                    <a:gd name="T10" fmla="*/ 1382 w 1424"/>
                    <a:gd name="T11" fmla="*/ 0 h 414"/>
                    <a:gd name="T12" fmla="*/ 1394 w 1424"/>
                    <a:gd name="T13" fmla="*/ 49 h 414"/>
                    <a:gd name="T14" fmla="*/ 1404 w 1424"/>
                    <a:gd name="T15" fmla="*/ 100 h 414"/>
                    <a:gd name="T16" fmla="*/ 1411 w 1424"/>
                    <a:gd name="T17" fmla="*/ 155 h 414"/>
                    <a:gd name="T18" fmla="*/ 1414 w 1424"/>
                    <a:gd name="T19" fmla="*/ 207 h 414"/>
                    <a:gd name="T20" fmla="*/ 1411 w 1424"/>
                    <a:gd name="T21" fmla="*/ 262 h 414"/>
                    <a:gd name="T22" fmla="*/ 1404 w 1424"/>
                    <a:gd name="T23" fmla="*/ 314 h 414"/>
                    <a:gd name="T24" fmla="*/ 1394 w 1424"/>
                    <a:gd name="T25" fmla="*/ 366 h 414"/>
                    <a:gd name="T26" fmla="*/ 1382 w 1424"/>
                    <a:gd name="T27" fmla="*/ 414 h 414"/>
                    <a:gd name="T28" fmla="*/ 1394 w 1424"/>
                    <a:gd name="T29" fmla="*/ 414 h 414"/>
                    <a:gd name="T30" fmla="*/ 1407 w 1424"/>
                    <a:gd name="T31" fmla="*/ 363 h 414"/>
                    <a:gd name="T32" fmla="*/ 1417 w 1424"/>
                    <a:gd name="T33" fmla="*/ 314 h 414"/>
                    <a:gd name="T34" fmla="*/ 1424 w 1424"/>
                    <a:gd name="T35" fmla="*/ 262 h 414"/>
                    <a:gd name="T36" fmla="*/ 1424 w 1424"/>
                    <a:gd name="T37" fmla="*/ 207 h 414"/>
                    <a:gd name="T38" fmla="*/ 29 w 1424"/>
                    <a:gd name="T39" fmla="*/ 0 h 414"/>
                    <a:gd name="T40" fmla="*/ 16 w 1424"/>
                    <a:gd name="T41" fmla="*/ 52 h 414"/>
                    <a:gd name="T42" fmla="*/ 6 w 1424"/>
                    <a:gd name="T43" fmla="*/ 100 h 414"/>
                    <a:gd name="T44" fmla="*/ 0 w 1424"/>
                    <a:gd name="T45" fmla="*/ 155 h 414"/>
                    <a:gd name="T46" fmla="*/ 0 w 1424"/>
                    <a:gd name="T47" fmla="*/ 207 h 414"/>
                    <a:gd name="T48" fmla="*/ 0 w 1424"/>
                    <a:gd name="T49" fmla="*/ 262 h 414"/>
                    <a:gd name="T50" fmla="*/ 6 w 1424"/>
                    <a:gd name="T51" fmla="*/ 314 h 414"/>
                    <a:gd name="T52" fmla="*/ 16 w 1424"/>
                    <a:gd name="T53" fmla="*/ 363 h 414"/>
                    <a:gd name="T54" fmla="*/ 29 w 1424"/>
                    <a:gd name="T55" fmla="*/ 414 h 414"/>
                    <a:gd name="T56" fmla="*/ 42 w 1424"/>
                    <a:gd name="T57" fmla="*/ 414 h 414"/>
                    <a:gd name="T58" fmla="*/ 29 w 1424"/>
                    <a:gd name="T59" fmla="*/ 366 h 414"/>
                    <a:gd name="T60" fmla="*/ 19 w 1424"/>
                    <a:gd name="T61" fmla="*/ 314 h 414"/>
                    <a:gd name="T62" fmla="*/ 13 w 1424"/>
                    <a:gd name="T63" fmla="*/ 262 h 414"/>
                    <a:gd name="T64" fmla="*/ 10 w 1424"/>
                    <a:gd name="T65" fmla="*/ 207 h 414"/>
                    <a:gd name="T66" fmla="*/ 13 w 1424"/>
                    <a:gd name="T67" fmla="*/ 155 h 414"/>
                    <a:gd name="T68" fmla="*/ 19 w 1424"/>
                    <a:gd name="T69" fmla="*/ 100 h 414"/>
                    <a:gd name="T70" fmla="*/ 29 w 1424"/>
                    <a:gd name="T71" fmla="*/ 49 h 414"/>
                    <a:gd name="T72" fmla="*/ 42 w 1424"/>
                    <a:gd name="T73" fmla="*/ 0 h 414"/>
                    <a:gd name="T74" fmla="*/ 29 w 1424"/>
                    <a:gd name="T75" fmla="*/ 0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24" h="414">
                      <a:moveTo>
                        <a:pt x="1424" y="207"/>
                      </a:moveTo>
                      <a:lnTo>
                        <a:pt x="1424" y="155"/>
                      </a:lnTo>
                      <a:lnTo>
                        <a:pt x="1417" y="100"/>
                      </a:lnTo>
                      <a:lnTo>
                        <a:pt x="1407" y="52"/>
                      </a:lnTo>
                      <a:lnTo>
                        <a:pt x="1394" y="0"/>
                      </a:lnTo>
                      <a:lnTo>
                        <a:pt x="1382" y="0"/>
                      </a:lnTo>
                      <a:lnTo>
                        <a:pt x="1394" y="49"/>
                      </a:lnTo>
                      <a:lnTo>
                        <a:pt x="1404" y="100"/>
                      </a:lnTo>
                      <a:lnTo>
                        <a:pt x="1411" y="155"/>
                      </a:lnTo>
                      <a:lnTo>
                        <a:pt x="1414" y="207"/>
                      </a:lnTo>
                      <a:lnTo>
                        <a:pt x="1411" y="262"/>
                      </a:lnTo>
                      <a:lnTo>
                        <a:pt x="1404" y="314"/>
                      </a:lnTo>
                      <a:lnTo>
                        <a:pt x="1394" y="366"/>
                      </a:lnTo>
                      <a:lnTo>
                        <a:pt x="1382" y="414"/>
                      </a:lnTo>
                      <a:lnTo>
                        <a:pt x="1394" y="414"/>
                      </a:lnTo>
                      <a:lnTo>
                        <a:pt x="1407" y="363"/>
                      </a:lnTo>
                      <a:lnTo>
                        <a:pt x="1417" y="314"/>
                      </a:lnTo>
                      <a:lnTo>
                        <a:pt x="1424" y="262"/>
                      </a:lnTo>
                      <a:lnTo>
                        <a:pt x="1424" y="207"/>
                      </a:lnTo>
                      <a:close/>
                      <a:moveTo>
                        <a:pt x="29" y="0"/>
                      </a:moveTo>
                      <a:lnTo>
                        <a:pt x="16" y="52"/>
                      </a:lnTo>
                      <a:lnTo>
                        <a:pt x="6" y="100"/>
                      </a:lnTo>
                      <a:lnTo>
                        <a:pt x="0" y="155"/>
                      </a:lnTo>
                      <a:lnTo>
                        <a:pt x="0" y="207"/>
                      </a:lnTo>
                      <a:lnTo>
                        <a:pt x="0" y="262"/>
                      </a:lnTo>
                      <a:lnTo>
                        <a:pt x="6" y="314"/>
                      </a:lnTo>
                      <a:lnTo>
                        <a:pt x="16" y="363"/>
                      </a:lnTo>
                      <a:lnTo>
                        <a:pt x="29" y="414"/>
                      </a:lnTo>
                      <a:lnTo>
                        <a:pt x="42" y="414"/>
                      </a:lnTo>
                      <a:lnTo>
                        <a:pt x="29" y="366"/>
                      </a:lnTo>
                      <a:lnTo>
                        <a:pt x="19" y="314"/>
                      </a:lnTo>
                      <a:lnTo>
                        <a:pt x="13" y="262"/>
                      </a:lnTo>
                      <a:lnTo>
                        <a:pt x="10" y="207"/>
                      </a:lnTo>
                      <a:lnTo>
                        <a:pt x="13" y="155"/>
                      </a:lnTo>
                      <a:lnTo>
                        <a:pt x="19" y="100"/>
                      </a:lnTo>
                      <a:lnTo>
                        <a:pt x="29" y="49"/>
                      </a:lnTo>
                      <a:lnTo>
                        <a:pt x="42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ED6B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3" name="Freeform 426"/>
                <p:cNvSpPr>
                  <a:spLocks noEditPoints="1"/>
                </p:cNvSpPr>
                <p:nvPr/>
              </p:nvSpPr>
              <p:spPr bwMode="auto">
                <a:xfrm>
                  <a:off x="2317" y="2550"/>
                  <a:ext cx="1417" cy="414"/>
                </a:xfrm>
                <a:custGeom>
                  <a:avLst/>
                  <a:gdLst>
                    <a:gd name="T0" fmla="*/ 1417 w 1417"/>
                    <a:gd name="T1" fmla="*/ 207 h 414"/>
                    <a:gd name="T2" fmla="*/ 1414 w 1417"/>
                    <a:gd name="T3" fmla="*/ 155 h 414"/>
                    <a:gd name="T4" fmla="*/ 1408 w 1417"/>
                    <a:gd name="T5" fmla="*/ 100 h 414"/>
                    <a:gd name="T6" fmla="*/ 1398 w 1417"/>
                    <a:gd name="T7" fmla="*/ 52 h 414"/>
                    <a:gd name="T8" fmla="*/ 1385 w 1417"/>
                    <a:gd name="T9" fmla="*/ 0 h 414"/>
                    <a:gd name="T10" fmla="*/ 1372 w 1417"/>
                    <a:gd name="T11" fmla="*/ 0 h 414"/>
                    <a:gd name="T12" fmla="*/ 1385 w 1417"/>
                    <a:gd name="T13" fmla="*/ 49 h 414"/>
                    <a:gd name="T14" fmla="*/ 1395 w 1417"/>
                    <a:gd name="T15" fmla="*/ 100 h 414"/>
                    <a:gd name="T16" fmla="*/ 1401 w 1417"/>
                    <a:gd name="T17" fmla="*/ 152 h 414"/>
                    <a:gd name="T18" fmla="*/ 1404 w 1417"/>
                    <a:gd name="T19" fmla="*/ 207 h 414"/>
                    <a:gd name="T20" fmla="*/ 1401 w 1417"/>
                    <a:gd name="T21" fmla="*/ 262 h 414"/>
                    <a:gd name="T22" fmla="*/ 1395 w 1417"/>
                    <a:gd name="T23" fmla="*/ 314 h 414"/>
                    <a:gd name="T24" fmla="*/ 1385 w 1417"/>
                    <a:gd name="T25" fmla="*/ 366 h 414"/>
                    <a:gd name="T26" fmla="*/ 1372 w 1417"/>
                    <a:gd name="T27" fmla="*/ 414 h 414"/>
                    <a:gd name="T28" fmla="*/ 1385 w 1417"/>
                    <a:gd name="T29" fmla="*/ 414 h 414"/>
                    <a:gd name="T30" fmla="*/ 1398 w 1417"/>
                    <a:gd name="T31" fmla="*/ 366 h 414"/>
                    <a:gd name="T32" fmla="*/ 1408 w 1417"/>
                    <a:gd name="T33" fmla="*/ 314 h 414"/>
                    <a:gd name="T34" fmla="*/ 1414 w 1417"/>
                    <a:gd name="T35" fmla="*/ 262 h 414"/>
                    <a:gd name="T36" fmla="*/ 1417 w 1417"/>
                    <a:gd name="T37" fmla="*/ 207 h 414"/>
                    <a:gd name="T38" fmla="*/ 33 w 1417"/>
                    <a:gd name="T39" fmla="*/ 0 h 414"/>
                    <a:gd name="T40" fmla="*/ 20 w 1417"/>
                    <a:gd name="T41" fmla="*/ 52 h 414"/>
                    <a:gd name="T42" fmla="*/ 10 w 1417"/>
                    <a:gd name="T43" fmla="*/ 100 h 414"/>
                    <a:gd name="T44" fmla="*/ 3 w 1417"/>
                    <a:gd name="T45" fmla="*/ 155 h 414"/>
                    <a:gd name="T46" fmla="*/ 0 w 1417"/>
                    <a:gd name="T47" fmla="*/ 207 h 414"/>
                    <a:gd name="T48" fmla="*/ 3 w 1417"/>
                    <a:gd name="T49" fmla="*/ 262 h 414"/>
                    <a:gd name="T50" fmla="*/ 10 w 1417"/>
                    <a:gd name="T51" fmla="*/ 314 h 414"/>
                    <a:gd name="T52" fmla="*/ 20 w 1417"/>
                    <a:gd name="T53" fmla="*/ 366 h 414"/>
                    <a:gd name="T54" fmla="*/ 33 w 1417"/>
                    <a:gd name="T55" fmla="*/ 414 h 414"/>
                    <a:gd name="T56" fmla="*/ 45 w 1417"/>
                    <a:gd name="T57" fmla="*/ 414 h 414"/>
                    <a:gd name="T58" fmla="*/ 33 w 1417"/>
                    <a:gd name="T59" fmla="*/ 366 h 414"/>
                    <a:gd name="T60" fmla="*/ 23 w 1417"/>
                    <a:gd name="T61" fmla="*/ 314 h 414"/>
                    <a:gd name="T62" fmla="*/ 16 w 1417"/>
                    <a:gd name="T63" fmla="*/ 262 h 414"/>
                    <a:gd name="T64" fmla="*/ 13 w 1417"/>
                    <a:gd name="T65" fmla="*/ 207 h 414"/>
                    <a:gd name="T66" fmla="*/ 16 w 1417"/>
                    <a:gd name="T67" fmla="*/ 152 h 414"/>
                    <a:gd name="T68" fmla="*/ 23 w 1417"/>
                    <a:gd name="T69" fmla="*/ 100 h 414"/>
                    <a:gd name="T70" fmla="*/ 33 w 1417"/>
                    <a:gd name="T71" fmla="*/ 49 h 414"/>
                    <a:gd name="T72" fmla="*/ 45 w 1417"/>
                    <a:gd name="T73" fmla="*/ 0 h 414"/>
                    <a:gd name="T74" fmla="*/ 33 w 1417"/>
                    <a:gd name="T75" fmla="*/ 0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17" h="414">
                      <a:moveTo>
                        <a:pt x="1417" y="207"/>
                      </a:moveTo>
                      <a:lnTo>
                        <a:pt x="1414" y="155"/>
                      </a:lnTo>
                      <a:lnTo>
                        <a:pt x="1408" y="100"/>
                      </a:lnTo>
                      <a:lnTo>
                        <a:pt x="1398" y="52"/>
                      </a:lnTo>
                      <a:lnTo>
                        <a:pt x="1385" y="0"/>
                      </a:lnTo>
                      <a:lnTo>
                        <a:pt x="1372" y="0"/>
                      </a:lnTo>
                      <a:lnTo>
                        <a:pt x="1385" y="49"/>
                      </a:lnTo>
                      <a:lnTo>
                        <a:pt x="1395" y="100"/>
                      </a:lnTo>
                      <a:lnTo>
                        <a:pt x="1401" y="152"/>
                      </a:lnTo>
                      <a:lnTo>
                        <a:pt x="1404" y="207"/>
                      </a:lnTo>
                      <a:lnTo>
                        <a:pt x="1401" y="262"/>
                      </a:lnTo>
                      <a:lnTo>
                        <a:pt x="1395" y="314"/>
                      </a:lnTo>
                      <a:lnTo>
                        <a:pt x="1385" y="366"/>
                      </a:lnTo>
                      <a:lnTo>
                        <a:pt x="1372" y="414"/>
                      </a:lnTo>
                      <a:lnTo>
                        <a:pt x="1385" y="414"/>
                      </a:lnTo>
                      <a:lnTo>
                        <a:pt x="1398" y="366"/>
                      </a:lnTo>
                      <a:lnTo>
                        <a:pt x="1408" y="314"/>
                      </a:lnTo>
                      <a:lnTo>
                        <a:pt x="1414" y="262"/>
                      </a:lnTo>
                      <a:lnTo>
                        <a:pt x="1417" y="207"/>
                      </a:lnTo>
                      <a:close/>
                      <a:moveTo>
                        <a:pt x="33" y="0"/>
                      </a:moveTo>
                      <a:lnTo>
                        <a:pt x="20" y="52"/>
                      </a:lnTo>
                      <a:lnTo>
                        <a:pt x="10" y="100"/>
                      </a:lnTo>
                      <a:lnTo>
                        <a:pt x="3" y="155"/>
                      </a:lnTo>
                      <a:lnTo>
                        <a:pt x="0" y="207"/>
                      </a:lnTo>
                      <a:lnTo>
                        <a:pt x="3" y="262"/>
                      </a:lnTo>
                      <a:lnTo>
                        <a:pt x="10" y="314"/>
                      </a:lnTo>
                      <a:lnTo>
                        <a:pt x="20" y="366"/>
                      </a:lnTo>
                      <a:lnTo>
                        <a:pt x="33" y="414"/>
                      </a:lnTo>
                      <a:lnTo>
                        <a:pt x="45" y="414"/>
                      </a:lnTo>
                      <a:lnTo>
                        <a:pt x="33" y="366"/>
                      </a:lnTo>
                      <a:lnTo>
                        <a:pt x="23" y="314"/>
                      </a:lnTo>
                      <a:lnTo>
                        <a:pt x="16" y="262"/>
                      </a:lnTo>
                      <a:lnTo>
                        <a:pt x="13" y="207"/>
                      </a:lnTo>
                      <a:lnTo>
                        <a:pt x="16" y="152"/>
                      </a:lnTo>
                      <a:lnTo>
                        <a:pt x="23" y="100"/>
                      </a:lnTo>
                      <a:lnTo>
                        <a:pt x="33" y="49"/>
                      </a:lnTo>
                      <a:lnTo>
                        <a:pt x="4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ED6B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4" name="Freeform 427"/>
                <p:cNvSpPr>
                  <a:spLocks noEditPoints="1"/>
                </p:cNvSpPr>
                <p:nvPr/>
              </p:nvSpPr>
              <p:spPr bwMode="auto">
                <a:xfrm>
                  <a:off x="2324" y="2550"/>
                  <a:ext cx="1404" cy="414"/>
                </a:xfrm>
                <a:custGeom>
                  <a:avLst/>
                  <a:gdLst>
                    <a:gd name="T0" fmla="*/ 1404 w 1404"/>
                    <a:gd name="T1" fmla="*/ 207 h 414"/>
                    <a:gd name="T2" fmla="*/ 1401 w 1404"/>
                    <a:gd name="T3" fmla="*/ 155 h 414"/>
                    <a:gd name="T4" fmla="*/ 1394 w 1404"/>
                    <a:gd name="T5" fmla="*/ 100 h 414"/>
                    <a:gd name="T6" fmla="*/ 1384 w 1404"/>
                    <a:gd name="T7" fmla="*/ 49 h 414"/>
                    <a:gd name="T8" fmla="*/ 1372 w 1404"/>
                    <a:gd name="T9" fmla="*/ 0 h 414"/>
                    <a:gd name="T10" fmla="*/ 1359 w 1404"/>
                    <a:gd name="T11" fmla="*/ 0 h 414"/>
                    <a:gd name="T12" fmla="*/ 1375 w 1404"/>
                    <a:gd name="T13" fmla="*/ 49 h 414"/>
                    <a:gd name="T14" fmla="*/ 1384 w 1404"/>
                    <a:gd name="T15" fmla="*/ 100 h 414"/>
                    <a:gd name="T16" fmla="*/ 1391 w 1404"/>
                    <a:gd name="T17" fmla="*/ 152 h 414"/>
                    <a:gd name="T18" fmla="*/ 1391 w 1404"/>
                    <a:gd name="T19" fmla="*/ 207 h 414"/>
                    <a:gd name="T20" fmla="*/ 1391 w 1404"/>
                    <a:gd name="T21" fmla="*/ 262 h 414"/>
                    <a:gd name="T22" fmla="*/ 1384 w 1404"/>
                    <a:gd name="T23" fmla="*/ 314 h 414"/>
                    <a:gd name="T24" fmla="*/ 1375 w 1404"/>
                    <a:gd name="T25" fmla="*/ 366 h 414"/>
                    <a:gd name="T26" fmla="*/ 1359 w 1404"/>
                    <a:gd name="T27" fmla="*/ 414 h 414"/>
                    <a:gd name="T28" fmla="*/ 1372 w 1404"/>
                    <a:gd name="T29" fmla="*/ 414 h 414"/>
                    <a:gd name="T30" fmla="*/ 1384 w 1404"/>
                    <a:gd name="T31" fmla="*/ 366 h 414"/>
                    <a:gd name="T32" fmla="*/ 1394 w 1404"/>
                    <a:gd name="T33" fmla="*/ 314 h 414"/>
                    <a:gd name="T34" fmla="*/ 1401 w 1404"/>
                    <a:gd name="T35" fmla="*/ 262 h 414"/>
                    <a:gd name="T36" fmla="*/ 1404 w 1404"/>
                    <a:gd name="T37" fmla="*/ 207 h 414"/>
                    <a:gd name="T38" fmla="*/ 32 w 1404"/>
                    <a:gd name="T39" fmla="*/ 0 h 414"/>
                    <a:gd name="T40" fmla="*/ 19 w 1404"/>
                    <a:gd name="T41" fmla="*/ 49 h 414"/>
                    <a:gd name="T42" fmla="*/ 9 w 1404"/>
                    <a:gd name="T43" fmla="*/ 100 h 414"/>
                    <a:gd name="T44" fmla="*/ 3 w 1404"/>
                    <a:gd name="T45" fmla="*/ 155 h 414"/>
                    <a:gd name="T46" fmla="*/ 0 w 1404"/>
                    <a:gd name="T47" fmla="*/ 207 h 414"/>
                    <a:gd name="T48" fmla="*/ 3 w 1404"/>
                    <a:gd name="T49" fmla="*/ 262 h 414"/>
                    <a:gd name="T50" fmla="*/ 9 w 1404"/>
                    <a:gd name="T51" fmla="*/ 314 h 414"/>
                    <a:gd name="T52" fmla="*/ 19 w 1404"/>
                    <a:gd name="T53" fmla="*/ 366 h 414"/>
                    <a:gd name="T54" fmla="*/ 32 w 1404"/>
                    <a:gd name="T55" fmla="*/ 414 h 414"/>
                    <a:gd name="T56" fmla="*/ 45 w 1404"/>
                    <a:gd name="T57" fmla="*/ 414 h 414"/>
                    <a:gd name="T58" fmla="*/ 32 w 1404"/>
                    <a:gd name="T59" fmla="*/ 366 h 414"/>
                    <a:gd name="T60" fmla="*/ 19 w 1404"/>
                    <a:gd name="T61" fmla="*/ 314 h 414"/>
                    <a:gd name="T62" fmla="*/ 16 w 1404"/>
                    <a:gd name="T63" fmla="*/ 262 h 414"/>
                    <a:gd name="T64" fmla="*/ 13 w 1404"/>
                    <a:gd name="T65" fmla="*/ 207 h 414"/>
                    <a:gd name="T66" fmla="*/ 16 w 1404"/>
                    <a:gd name="T67" fmla="*/ 152 h 414"/>
                    <a:gd name="T68" fmla="*/ 19 w 1404"/>
                    <a:gd name="T69" fmla="*/ 100 h 414"/>
                    <a:gd name="T70" fmla="*/ 32 w 1404"/>
                    <a:gd name="T71" fmla="*/ 49 h 414"/>
                    <a:gd name="T72" fmla="*/ 45 w 1404"/>
                    <a:gd name="T73" fmla="*/ 0 h 414"/>
                    <a:gd name="T74" fmla="*/ 32 w 1404"/>
                    <a:gd name="T75" fmla="*/ 0 h 4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404" h="414">
                      <a:moveTo>
                        <a:pt x="1404" y="207"/>
                      </a:moveTo>
                      <a:lnTo>
                        <a:pt x="1401" y="155"/>
                      </a:lnTo>
                      <a:lnTo>
                        <a:pt x="1394" y="100"/>
                      </a:lnTo>
                      <a:lnTo>
                        <a:pt x="1384" y="49"/>
                      </a:lnTo>
                      <a:lnTo>
                        <a:pt x="1372" y="0"/>
                      </a:lnTo>
                      <a:lnTo>
                        <a:pt x="1359" y="0"/>
                      </a:lnTo>
                      <a:lnTo>
                        <a:pt x="1375" y="49"/>
                      </a:lnTo>
                      <a:lnTo>
                        <a:pt x="1384" y="100"/>
                      </a:lnTo>
                      <a:lnTo>
                        <a:pt x="1391" y="152"/>
                      </a:lnTo>
                      <a:lnTo>
                        <a:pt x="1391" y="207"/>
                      </a:lnTo>
                      <a:lnTo>
                        <a:pt x="1391" y="262"/>
                      </a:lnTo>
                      <a:lnTo>
                        <a:pt x="1384" y="314"/>
                      </a:lnTo>
                      <a:lnTo>
                        <a:pt x="1375" y="366"/>
                      </a:lnTo>
                      <a:lnTo>
                        <a:pt x="1359" y="414"/>
                      </a:lnTo>
                      <a:lnTo>
                        <a:pt x="1372" y="414"/>
                      </a:lnTo>
                      <a:lnTo>
                        <a:pt x="1384" y="366"/>
                      </a:lnTo>
                      <a:lnTo>
                        <a:pt x="1394" y="314"/>
                      </a:lnTo>
                      <a:lnTo>
                        <a:pt x="1401" y="262"/>
                      </a:lnTo>
                      <a:lnTo>
                        <a:pt x="1404" y="207"/>
                      </a:lnTo>
                      <a:close/>
                      <a:moveTo>
                        <a:pt x="32" y="0"/>
                      </a:moveTo>
                      <a:lnTo>
                        <a:pt x="19" y="49"/>
                      </a:lnTo>
                      <a:lnTo>
                        <a:pt x="9" y="100"/>
                      </a:lnTo>
                      <a:lnTo>
                        <a:pt x="3" y="155"/>
                      </a:lnTo>
                      <a:lnTo>
                        <a:pt x="0" y="207"/>
                      </a:lnTo>
                      <a:lnTo>
                        <a:pt x="3" y="262"/>
                      </a:lnTo>
                      <a:lnTo>
                        <a:pt x="9" y="314"/>
                      </a:lnTo>
                      <a:lnTo>
                        <a:pt x="19" y="366"/>
                      </a:lnTo>
                      <a:lnTo>
                        <a:pt x="32" y="414"/>
                      </a:lnTo>
                      <a:lnTo>
                        <a:pt x="45" y="414"/>
                      </a:lnTo>
                      <a:lnTo>
                        <a:pt x="32" y="366"/>
                      </a:lnTo>
                      <a:lnTo>
                        <a:pt x="19" y="314"/>
                      </a:lnTo>
                      <a:lnTo>
                        <a:pt x="16" y="262"/>
                      </a:lnTo>
                      <a:lnTo>
                        <a:pt x="13" y="207"/>
                      </a:lnTo>
                      <a:lnTo>
                        <a:pt x="16" y="152"/>
                      </a:lnTo>
                      <a:lnTo>
                        <a:pt x="19" y="100"/>
                      </a:lnTo>
                      <a:lnTo>
                        <a:pt x="32" y="49"/>
                      </a:lnTo>
                      <a:lnTo>
                        <a:pt x="45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EC6A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5" name="Freeform 428"/>
                <p:cNvSpPr>
                  <a:spLocks noEditPoints="1"/>
                </p:cNvSpPr>
                <p:nvPr/>
              </p:nvSpPr>
              <p:spPr bwMode="auto">
                <a:xfrm>
                  <a:off x="2330" y="2550"/>
                  <a:ext cx="1391" cy="418"/>
                </a:xfrm>
                <a:custGeom>
                  <a:avLst/>
                  <a:gdLst>
                    <a:gd name="T0" fmla="*/ 1391 w 1391"/>
                    <a:gd name="T1" fmla="*/ 207 h 418"/>
                    <a:gd name="T2" fmla="*/ 1388 w 1391"/>
                    <a:gd name="T3" fmla="*/ 152 h 418"/>
                    <a:gd name="T4" fmla="*/ 1382 w 1391"/>
                    <a:gd name="T5" fmla="*/ 100 h 418"/>
                    <a:gd name="T6" fmla="*/ 1372 w 1391"/>
                    <a:gd name="T7" fmla="*/ 49 h 418"/>
                    <a:gd name="T8" fmla="*/ 1359 w 1391"/>
                    <a:gd name="T9" fmla="*/ 0 h 418"/>
                    <a:gd name="T10" fmla="*/ 1346 w 1391"/>
                    <a:gd name="T11" fmla="*/ 0 h 418"/>
                    <a:gd name="T12" fmla="*/ 1362 w 1391"/>
                    <a:gd name="T13" fmla="*/ 49 h 418"/>
                    <a:gd name="T14" fmla="*/ 1372 w 1391"/>
                    <a:gd name="T15" fmla="*/ 100 h 418"/>
                    <a:gd name="T16" fmla="*/ 1378 w 1391"/>
                    <a:gd name="T17" fmla="*/ 152 h 418"/>
                    <a:gd name="T18" fmla="*/ 1378 w 1391"/>
                    <a:gd name="T19" fmla="*/ 207 h 418"/>
                    <a:gd name="T20" fmla="*/ 1378 w 1391"/>
                    <a:gd name="T21" fmla="*/ 262 h 418"/>
                    <a:gd name="T22" fmla="*/ 1372 w 1391"/>
                    <a:gd name="T23" fmla="*/ 314 h 418"/>
                    <a:gd name="T24" fmla="*/ 1362 w 1391"/>
                    <a:gd name="T25" fmla="*/ 366 h 418"/>
                    <a:gd name="T26" fmla="*/ 1346 w 1391"/>
                    <a:gd name="T27" fmla="*/ 418 h 418"/>
                    <a:gd name="T28" fmla="*/ 1359 w 1391"/>
                    <a:gd name="T29" fmla="*/ 414 h 418"/>
                    <a:gd name="T30" fmla="*/ 1372 w 1391"/>
                    <a:gd name="T31" fmla="*/ 366 h 418"/>
                    <a:gd name="T32" fmla="*/ 1382 w 1391"/>
                    <a:gd name="T33" fmla="*/ 314 h 418"/>
                    <a:gd name="T34" fmla="*/ 1388 w 1391"/>
                    <a:gd name="T35" fmla="*/ 262 h 418"/>
                    <a:gd name="T36" fmla="*/ 1391 w 1391"/>
                    <a:gd name="T37" fmla="*/ 207 h 418"/>
                    <a:gd name="T38" fmla="*/ 32 w 1391"/>
                    <a:gd name="T39" fmla="*/ 0 h 418"/>
                    <a:gd name="T40" fmla="*/ 20 w 1391"/>
                    <a:gd name="T41" fmla="*/ 49 h 418"/>
                    <a:gd name="T42" fmla="*/ 10 w 1391"/>
                    <a:gd name="T43" fmla="*/ 100 h 418"/>
                    <a:gd name="T44" fmla="*/ 3 w 1391"/>
                    <a:gd name="T45" fmla="*/ 152 h 418"/>
                    <a:gd name="T46" fmla="*/ 0 w 1391"/>
                    <a:gd name="T47" fmla="*/ 207 h 418"/>
                    <a:gd name="T48" fmla="*/ 3 w 1391"/>
                    <a:gd name="T49" fmla="*/ 262 h 418"/>
                    <a:gd name="T50" fmla="*/ 10 w 1391"/>
                    <a:gd name="T51" fmla="*/ 314 h 418"/>
                    <a:gd name="T52" fmla="*/ 20 w 1391"/>
                    <a:gd name="T53" fmla="*/ 366 h 418"/>
                    <a:gd name="T54" fmla="*/ 32 w 1391"/>
                    <a:gd name="T55" fmla="*/ 414 h 418"/>
                    <a:gd name="T56" fmla="*/ 45 w 1391"/>
                    <a:gd name="T57" fmla="*/ 418 h 418"/>
                    <a:gd name="T58" fmla="*/ 29 w 1391"/>
                    <a:gd name="T59" fmla="*/ 366 h 418"/>
                    <a:gd name="T60" fmla="*/ 20 w 1391"/>
                    <a:gd name="T61" fmla="*/ 314 h 418"/>
                    <a:gd name="T62" fmla="*/ 13 w 1391"/>
                    <a:gd name="T63" fmla="*/ 262 h 418"/>
                    <a:gd name="T64" fmla="*/ 13 w 1391"/>
                    <a:gd name="T65" fmla="*/ 207 h 418"/>
                    <a:gd name="T66" fmla="*/ 13 w 1391"/>
                    <a:gd name="T67" fmla="*/ 152 h 418"/>
                    <a:gd name="T68" fmla="*/ 20 w 1391"/>
                    <a:gd name="T69" fmla="*/ 100 h 418"/>
                    <a:gd name="T70" fmla="*/ 29 w 1391"/>
                    <a:gd name="T71" fmla="*/ 49 h 418"/>
                    <a:gd name="T72" fmla="*/ 45 w 1391"/>
                    <a:gd name="T73" fmla="*/ 0 h 418"/>
                    <a:gd name="T74" fmla="*/ 32 w 1391"/>
                    <a:gd name="T75" fmla="*/ 0 h 41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91" h="418">
                      <a:moveTo>
                        <a:pt x="1391" y="207"/>
                      </a:moveTo>
                      <a:lnTo>
                        <a:pt x="1388" y="152"/>
                      </a:lnTo>
                      <a:lnTo>
                        <a:pt x="1382" y="100"/>
                      </a:lnTo>
                      <a:lnTo>
                        <a:pt x="1372" y="49"/>
                      </a:lnTo>
                      <a:lnTo>
                        <a:pt x="1359" y="0"/>
                      </a:lnTo>
                      <a:lnTo>
                        <a:pt x="1346" y="0"/>
                      </a:lnTo>
                      <a:lnTo>
                        <a:pt x="1362" y="49"/>
                      </a:lnTo>
                      <a:lnTo>
                        <a:pt x="1372" y="100"/>
                      </a:lnTo>
                      <a:lnTo>
                        <a:pt x="1378" y="152"/>
                      </a:lnTo>
                      <a:lnTo>
                        <a:pt x="1378" y="207"/>
                      </a:lnTo>
                      <a:lnTo>
                        <a:pt x="1378" y="262"/>
                      </a:lnTo>
                      <a:lnTo>
                        <a:pt x="1372" y="314"/>
                      </a:lnTo>
                      <a:lnTo>
                        <a:pt x="1362" y="366"/>
                      </a:lnTo>
                      <a:lnTo>
                        <a:pt x="1346" y="418"/>
                      </a:lnTo>
                      <a:lnTo>
                        <a:pt x="1359" y="414"/>
                      </a:lnTo>
                      <a:lnTo>
                        <a:pt x="1372" y="366"/>
                      </a:lnTo>
                      <a:lnTo>
                        <a:pt x="1382" y="314"/>
                      </a:lnTo>
                      <a:lnTo>
                        <a:pt x="1388" y="262"/>
                      </a:lnTo>
                      <a:lnTo>
                        <a:pt x="1391" y="207"/>
                      </a:lnTo>
                      <a:close/>
                      <a:moveTo>
                        <a:pt x="32" y="0"/>
                      </a:moveTo>
                      <a:lnTo>
                        <a:pt x="20" y="49"/>
                      </a:lnTo>
                      <a:lnTo>
                        <a:pt x="10" y="100"/>
                      </a:lnTo>
                      <a:lnTo>
                        <a:pt x="3" y="152"/>
                      </a:lnTo>
                      <a:lnTo>
                        <a:pt x="0" y="207"/>
                      </a:lnTo>
                      <a:lnTo>
                        <a:pt x="3" y="262"/>
                      </a:lnTo>
                      <a:lnTo>
                        <a:pt x="10" y="314"/>
                      </a:lnTo>
                      <a:lnTo>
                        <a:pt x="20" y="366"/>
                      </a:lnTo>
                      <a:lnTo>
                        <a:pt x="32" y="414"/>
                      </a:lnTo>
                      <a:lnTo>
                        <a:pt x="45" y="418"/>
                      </a:lnTo>
                      <a:lnTo>
                        <a:pt x="29" y="366"/>
                      </a:lnTo>
                      <a:lnTo>
                        <a:pt x="20" y="314"/>
                      </a:lnTo>
                      <a:lnTo>
                        <a:pt x="13" y="262"/>
                      </a:lnTo>
                      <a:lnTo>
                        <a:pt x="13" y="207"/>
                      </a:lnTo>
                      <a:lnTo>
                        <a:pt x="13" y="152"/>
                      </a:lnTo>
                      <a:lnTo>
                        <a:pt x="20" y="100"/>
                      </a:lnTo>
                      <a:lnTo>
                        <a:pt x="29" y="49"/>
                      </a:lnTo>
                      <a:lnTo>
                        <a:pt x="45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EC6A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6" name="Freeform 429"/>
                <p:cNvSpPr>
                  <a:spLocks noEditPoints="1"/>
                </p:cNvSpPr>
                <p:nvPr/>
              </p:nvSpPr>
              <p:spPr bwMode="auto">
                <a:xfrm>
                  <a:off x="2337" y="2547"/>
                  <a:ext cx="1378" cy="421"/>
                </a:xfrm>
                <a:custGeom>
                  <a:avLst/>
                  <a:gdLst>
                    <a:gd name="T0" fmla="*/ 1378 w 1378"/>
                    <a:gd name="T1" fmla="*/ 210 h 421"/>
                    <a:gd name="T2" fmla="*/ 1378 w 1378"/>
                    <a:gd name="T3" fmla="*/ 155 h 421"/>
                    <a:gd name="T4" fmla="*/ 1371 w 1378"/>
                    <a:gd name="T5" fmla="*/ 103 h 421"/>
                    <a:gd name="T6" fmla="*/ 1362 w 1378"/>
                    <a:gd name="T7" fmla="*/ 52 h 421"/>
                    <a:gd name="T8" fmla="*/ 1346 w 1378"/>
                    <a:gd name="T9" fmla="*/ 3 h 421"/>
                    <a:gd name="T10" fmla="*/ 1333 w 1378"/>
                    <a:gd name="T11" fmla="*/ 0 h 421"/>
                    <a:gd name="T12" fmla="*/ 1349 w 1378"/>
                    <a:gd name="T13" fmla="*/ 52 h 421"/>
                    <a:gd name="T14" fmla="*/ 1359 w 1378"/>
                    <a:gd name="T15" fmla="*/ 103 h 421"/>
                    <a:gd name="T16" fmla="*/ 1365 w 1378"/>
                    <a:gd name="T17" fmla="*/ 155 h 421"/>
                    <a:gd name="T18" fmla="*/ 1368 w 1378"/>
                    <a:gd name="T19" fmla="*/ 210 h 421"/>
                    <a:gd name="T20" fmla="*/ 1365 w 1378"/>
                    <a:gd name="T21" fmla="*/ 265 h 421"/>
                    <a:gd name="T22" fmla="*/ 1359 w 1378"/>
                    <a:gd name="T23" fmla="*/ 317 h 421"/>
                    <a:gd name="T24" fmla="*/ 1349 w 1378"/>
                    <a:gd name="T25" fmla="*/ 369 h 421"/>
                    <a:gd name="T26" fmla="*/ 1333 w 1378"/>
                    <a:gd name="T27" fmla="*/ 421 h 421"/>
                    <a:gd name="T28" fmla="*/ 1346 w 1378"/>
                    <a:gd name="T29" fmla="*/ 417 h 421"/>
                    <a:gd name="T30" fmla="*/ 1362 w 1378"/>
                    <a:gd name="T31" fmla="*/ 369 h 421"/>
                    <a:gd name="T32" fmla="*/ 1371 w 1378"/>
                    <a:gd name="T33" fmla="*/ 317 h 421"/>
                    <a:gd name="T34" fmla="*/ 1378 w 1378"/>
                    <a:gd name="T35" fmla="*/ 265 h 421"/>
                    <a:gd name="T36" fmla="*/ 1378 w 1378"/>
                    <a:gd name="T37" fmla="*/ 210 h 421"/>
                    <a:gd name="T38" fmla="*/ 32 w 1378"/>
                    <a:gd name="T39" fmla="*/ 3 h 421"/>
                    <a:gd name="T40" fmla="*/ 19 w 1378"/>
                    <a:gd name="T41" fmla="*/ 52 h 421"/>
                    <a:gd name="T42" fmla="*/ 6 w 1378"/>
                    <a:gd name="T43" fmla="*/ 103 h 421"/>
                    <a:gd name="T44" fmla="*/ 3 w 1378"/>
                    <a:gd name="T45" fmla="*/ 155 h 421"/>
                    <a:gd name="T46" fmla="*/ 0 w 1378"/>
                    <a:gd name="T47" fmla="*/ 210 h 421"/>
                    <a:gd name="T48" fmla="*/ 3 w 1378"/>
                    <a:gd name="T49" fmla="*/ 265 h 421"/>
                    <a:gd name="T50" fmla="*/ 6 w 1378"/>
                    <a:gd name="T51" fmla="*/ 317 h 421"/>
                    <a:gd name="T52" fmla="*/ 19 w 1378"/>
                    <a:gd name="T53" fmla="*/ 369 h 421"/>
                    <a:gd name="T54" fmla="*/ 32 w 1378"/>
                    <a:gd name="T55" fmla="*/ 417 h 421"/>
                    <a:gd name="T56" fmla="*/ 45 w 1378"/>
                    <a:gd name="T57" fmla="*/ 421 h 421"/>
                    <a:gd name="T58" fmla="*/ 29 w 1378"/>
                    <a:gd name="T59" fmla="*/ 369 h 421"/>
                    <a:gd name="T60" fmla="*/ 19 w 1378"/>
                    <a:gd name="T61" fmla="*/ 317 h 421"/>
                    <a:gd name="T62" fmla="*/ 13 w 1378"/>
                    <a:gd name="T63" fmla="*/ 265 h 421"/>
                    <a:gd name="T64" fmla="*/ 9 w 1378"/>
                    <a:gd name="T65" fmla="*/ 210 h 421"/>
                    <a:gd name="T66" fmla="*/ 13 w 1378"/>
                    <a:gd name="T67" fmla="*/ 155 h 421"/>
                    <a:gd name="T68" fmla="*/ 19 w 1378"/>
                    <a:gd name="T69" fmla="*/ 103 h 421"/>
                    <a:gd name="T70" fmla="*/ 29 w 1378"/>
                    <a:gd name="T71" fmla="*/ 52 h 421"/>
                    <a:gd name="T72" fmla="*/ 45 w 1378"/>
                    <a:gd name="T73" fmla="*/ 0 h 421"/>
                    <a:gd name="T74" fmla="*/ 32 w 1378"/>
                    <a:gd name="T75" fmla="*/ 3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78" h="421">
                      <a:moveTo>
                        <a:pt x="1378" y="210"/>
                      </a:moveTo>
                      <a:lnTo>
                        <a:pt x="1378" y="155"/>
                      </a:lnTo>
                      <a:lnTo>
                        <a:pt x="1371" y="103"/>
                      </a:lnTo>
                      <a:lnTo>
                        <a:pt x="1362" y="52"/>
                      </a:lnTo>
                      <a:lnTo>
                        <a:pt x="1346" y="3"/>
                      </a:lnTo>
                      <a:lnTo>
                        <a:pt x="1333" y="0"/>
                      </a:lnTo>
                      <a:lnTo>
                        <a:pt x="1349" y="52"/>
                      </a:lnTo>
                      <a:lnTo>
                        <a:pt x="1359" y="103"/>
                      </a:lnTo>
                      <a:lnTo>
                        <a:pt x="1365" y="155"/>
                      </a:lnTo>
                      <a:lnTo>
                        <a:pt x="1368" y="210"/>
                      </a:lnTo>
                      <a:lnTo>
                        <a:pt x="1365" y="265"/>
                      </a:lnTo>
                      <a:lnTo>
                        <a:pt x="1359" y="317"/>
                      </a:lnTo>
                      <a:lnTo>
                        <a:pt x="1349" y="369"/>
                      </a:lnTo>
                      <a:lnTo>
                        <a:pt x="1333" y="421"/>
                      </a:lnTo>
                      <a:lnTo>
                        <a:pt x="1346" y="417"/>
                      </a:lnTo>
                      <a:lnTo>
                        <a:pt x="1362" y="369"/>
                      </a:lnTo>
                      <a:lnTo>
                        <a:pt x="1371" y="317"/>
                      </a:lnTo>
                      <a:lnTo>
                        <a:pt x="1378" y="265"/>
                      </a:lnTo>
                      <a:lnTo>
                        <a:pt x="1378" y="210"/>
                      </a:lnTo>
                      <a:close/>
                      <a:moveTo>
                        <a:pt x="32" y="3"/>
                      </a:moveTo>
                      <a:lnTo>
                        <a:pt x="19" y="52"/>
                      </a:lnTo>
                      <a:lnTo>
                        <a:pt x="6" y="103"/>
                      </a:lnTo>
                      <a:lnTo>
                        <a:pt x="3" y="155"/>
                      </a:lnTo>
                      <a:lnTo>
                        <a:pt x="0" y="210"/>
                      </a:lnTo>
                      <a:lnTo>
                        <a:pt x="3" y="265"/>
                      </a:lnTo>
                      <a:lnTo>
                        <a:pt x="6" y="317"/>
                      </a:lnTo>
                      <a:lnTo>
                        <a:pt x="19" y="369"/>
                      </a:lnTo>
                      <a:lnTo>
                        <a:pt x="32" y="417"/>
                      </a:lnTo>
                      <a:lnTo>
                        <a:pt x="45" y="421"/>
                      </a:lnTo>
                      <a:lnTo>
                        <a:pt x="29" y="369"/>
                      </a:lnTo>
                      <a:lnTo>
                        <a:pt x="19" y="317"/>
                      </a:lnTo>
                      <a:lnTo>
                        <a:pt x="13" y="265"/>
                      </a:lnTo>
                      <a:lnTo>
                        <a:pt x="9" y="210"/>
                      </a:lnTo>
                      <a:lnTo>
                        <a:pt x="13" y="155"/>
                      </a:lnTo>
                      <a:lnTo>
                        <a:pt x="19" y="103"/>
                      </a:lnTo>
                      <a:lnTo>
                        <a:pt x="29" y="52"/>
                      </a:lnTo>
                      <a:lnTo>
                        <a:pt x="45" y="0"/>
                      </a:lnTo>
                      <a:lnTo>
                        <a:pt x="32" y="3"/>
                      </a:lnTo>
                      <a:close/>
                    </a:path>
                  </a:pathLst>
                </a:custGeom>
                <a:solidFill>
                  <a:srgbClr val="EC6A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7" name="Freeform 430"/>
                <p:cNvSpPr>
                  <a:spLocks noEditPoints="1"/>
                </p:cNvSpPr>
                <p:nvPr/>
              </p:nvSpPr>
              <p:spPr bwMode="auto">
                <a:xfrm>
                  <a:off x="2343" y="2547"/>
                  <a:ext cx="1365" cy="421"/>
                </a:xfrm>
                <a:custGeom>
                  <a:avLst/>
                  <a:gdLst>
                    <a:gd name="T0" fmla="*/ 1365 w 1365"/>
                    <a:gd name="T1" fmla="*/ 210 h 421"/>
                    <a:gd name="T2" fmla="*/ 1365 w 1365"/>
                    <a:gd name="T3" fmla="*/ 155 h 421"/>
                    <a:gd name="T4" fmla="*/ 1359 w 1365"/>
                    <a:gd name="T5" fmla="*/ 103 h 421"/>
                    <a:gd name="T6" fmla="*/ 1349 w 1365"/>
                    <a:gd name="T7" fmla="*/ 52 h 421"/>
                    <a:gd name="T8" fmla="*/ 1333 w 1365"/>
                    <a:gd name="T9" fmla="*/ 3 h 421"/>
                    <a:gd name="T10" fmla="*/ 1320 w 1365"/>
                    <a:gd name="T11" fmla="*/ 0 h 421"/>
                    <a:gd name="T12" fmla="*/ 1336 w 1365"/>
                    <a:gd name="T13" fmla="*/ 52 h 421"/>
                    <a:gd name="T14" fmla="*/ 1346 w 1365"/>
                    <a:gd name="T15" fmla="*/ 103 h 421"/>
                    <a:gd name="T16" fmla="*/ 1353 w 1365"/>
                    <a:gd name="T17" fmla="*/ 155 h 421"/>
                    <a:gd name="T18" fmla="*/ 1356 w 1365"/>
                    <a:gd name="T19" fmla="*/ 210 h 421"/>
                    <a:gd name="T20" fmla="*/ 1353 w 1365"/>
                    <a:gd name="T21" fmla="*/ 265 h 421"/>
                    <a:gd name="T22" fmla="*/ 1346 w 1365"/>
                    <a:gd name="T23" fmla="*/ 317 h 421"/>
                    <a:gd name="T24" fmla="*/ 1336 w 1365"/>
                    <a:gd name="T25" fmla="*/ 369 h 421"/>
                    <a:gd name="T26" fmla="*/ 1320 w 1365"/>
                    <a:gd name="T27" fmla="*/ 421 h 421"/>
                    <a:gd name="T28" fmla="*/ 1333 w 1365"/>
                    <a:gd name="T29" fmla="*/ 421 h 421"/>
                    <a:gd name="T30" fmla="*/ 1349 w 1365"/>
                    <a:gd name="T31" fmla="*/ 369 h 421"/>
                    <a:gd name="T32" fmla="*/ 1359 w 1365"/>
                    <a:gd name="T33" fmla="*/ 317 h 421"/>
                    <a:gd name="T34" fmla="*/ 1365 w 1365"/>
                    <a:gd name="T35" fmla="*/ 265 h 421"/>
                    <a:gd name="T36" fmla="*/ 1365 w 1365"/>
                    <a:gd name="T37" fmla="*/ 210 h 421"/>
                    <a:gd name="T38" fmla="*/ 32 w 1365"/>
                    <a:gd name="T39" fmla="*/ 3 h 421"/>
                    <a:gd name="T40" fmla="*/ 16 w 1365"/>
                    <a:gd name="T41" fmla="*/ 52 h 421"/>
                    <a:gd name="T42" fmla="*/ 7 w 1365"/>
                    <a:gd name="T43" fmla="*/ 103 h 421"/>
                    <a:gd name="T44" fmla="*/ 0 w 1365"/>
                    <a:gd name="T45" fmla="*/ 155 h 421"/>
                    <a:gd name="T46" fmla="*/ 0 w 1365"/>
                    <a:gd name="T47" fmla="*/ 210 h 421"/>
                    <a:gd name="T48" fmla="*/ 0 w 1365"/>
                    <a:gd name="T49" fmla="*/ 265 h 421"/>
                    <a:gd name="T50" fmla="*/ 7 w 1365"/>
                    <a:gd name="T51" fmla="*/ 317 h 421"/>
                    <a:gd name="T52" fmla="*/ 16 w 1365"/>
                    <a:gd name="T53" fmla="*/ 369 h 421"/>
                    <a:gd name="T54" fmla="*/ 32 w 1365"/>
                    <a:gd name="T55" fmla="*/ 421 h 421"/>
                    <a:gd name="T56" fmla="*/ 45 w 1365"/>
                    <a:gd name="T57" fmla="*/ 421 h 421"/>
                    <a:gd name="T58" fmla="*/ 29 w 1365"/>
                    <a:gd name="T59" fmla="*/ 369 h 421"/>
                    <a:gd name="T60" fmla="*/ 19 w 1365"/>
                    <a:gd name="T61" fmla="*/ 317 h 421"/>
                    <a:gd name="T62" fmla="*/ 13 w 1365"/>
                    <a:gd name="T63" fmla="*/ 265 h 421"/>
                    <a:gd name="T64" fmla="*/ 10 w 1365"/>
                    <a:gd name="T65" fmla="*/ 210 h 421"/>
                    <a:gd name="T66" fmla="*/ 13 w 1365"/>
                    <a:gd name="T67" fmla="*/ 155 h 421"/>
                    <a:gd name="T68" fmla="*/ 19 w 1365"/>
                    <a:gd name="T69" fmla="*/ 103 h 421"/>
                    <a:gd name="T70" fmla="*/ 29 w 1365"/>
                    <a:gd name="T71" fmla="*/ 52 h 421"/>
                    <a:gd name="T72" fmla="*/ 45 w 1365"/>
                    <a:gd name="T73" fmla="*/ 0 h 421"/>
                    <a:gd name="T74" fmla="*/ 32 w 1365"/>
                    <a:gd name="T75" fmla="*/ 3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65" h="421">
                      <a:moveTo>
                        <a:pt x="1365" y="210"/>
                      </a:moveTo>
                      <a:lnTo>
                        <a:pt x="1365" y="155"/>
                      </a:lnTo>
                      <a:lnTo>
                        <a:pt x="1359" y="103"/>
                      </a:lnTo>
                      <a:lnTo>
                        <a:pt x="1349" y="52"/>
                      </a:lnTo>
                      <a:lnTo>
                        <a:pt x="1333" y="3"/>
                      </a:lnTo>
                      <a:lnTo>
                        <a:pt x="1320" y="0"/>
                      </a:lnTo>
                      <a:lnTo>
                        <a:pt x="1336" y="52"/>
                      </a:lnTo>
                      <a:lnTo>
                        <a:pt x="1346" y="103"/>
                      </a:lnTo>
                      <a:lnTo>
                        <a:pt x="1353" y="155"/>
                      </a:lnTo>
                      <a:lnTo>
                        <a:pt x="1356" y="210"/>
                      </a:lnTo>
                      <a:lnTo>
                        <a:pt x="1353" y="265"/>
                      </a:lnTo>
                      <a:lnTo>
                        <a:pt x="1346" y="317"/>
                      </a:lnTo>
                      <a:lnTo>
                        <a:pt x="1336" y="369"/>
                      </a:lnTo>
                      <a:lnTo>
                        <a:pt x="1320" y="421"/>
                      </a:lnTo>
                      <a:lnTo>
                        <a:pt x="1333" y="421"/>
                      </a:lnTo>
                      <a:lnTo>
                        <a:pt x="1349" y="369"/>
                      </a:lnTo>
                      <a:lnTo>
                        <a:pt x="1359" y="317"/>
                      </a:lnTo>
                      <a:lnTo>
                        <a:pt x="1365" y="265"/>
                      </a:lnTo>
                      <a:lnTo>
                        <a:pt x="1365" y="210"/>
                      </a:lnTo>
                      <a:close/>
                      <a:moveTo>
                        <a:pt x="32" y="3"/>
                      </a:moveTo>
                      <a:lnTo>
                        <a:pt x="16" y="52"/>
                      </a:lnTo>
                      <a:lnTo>
                        <a:pt x="7" y="103"/>
                      </a:lnTo>
                      <a:lnTo>
                        <a:pt x="0" y="155"/>
                      </a:lnTo>
                      <a:lnTo>
                        <a:pt x="0" y="210"/>
                      </a:lnTo>
                      <a:lnTo>
                        <a:pt x="0" y="265"/>
                      </a:lnTo>
                      <a:lnTo>
                        <a:pt x="7" y="317"/>
                      </a:lnTo>
                      <a:lnTo>
                        <a:pt x="16" y="369"/>
                      </a:lnTo>
                      <a:lnTo>
                        <a:pt x="32" y="421"/>
                      </a:lnTo>
                      <a:lnTo>
                        <a:pt x="45" y="421"/>
                      </a:lnTo>
                      <a:lnTo>
                        <a:pt x="29" y="369"/>
                      </a:lnTo>
                      <a:lnTo>
                        <a:pt x="19" y="317"/>
                      </a:lnTo>
                      <a:lnTo>
                        <a:pt x="13" y="265"/>
                      </a:lnTo>
                      <a:lnTo>
                        <a:pt x="10" y="210"/>
                      </a:lnTo>
                      <a:lnTo>
                        <a:pt x="13" y="155"/>
                      </a:lnTo>
                      <a:lnTo>
                        <a:pt x="19" y="103"/>
                      </a:lnTo>
                      <a:lnTo>
                        <a:pt x="29" y="52"/>
                      </a:lnTo>
                      <a:lnTo>
                        <a:pt x="45" y="0"/>
                      </a:lnTo>
                      <a:lnTo>
                        <a:pt x="32" y="3"/>
                      </a:lnTo>
                      <a:close/>
                    </a:path>
                  </a:pathLst>
                </a:custGeom>
                <a:solidFill>
                  <a:srgbClr val="EC69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8" name="Freeform 431"/>
                <p:cNvSpPr>
                  <a:spLocks noEditPoints="1"/>
                </p:cNvSpPr>
                <p:nvPr/>
              </p:nvSpPr>
              <p:spPr bwMode="auto">
                <a:xfrm>
                  <a:off x="2346" y="2547"/>
                  <a:ext cx="1359" cy="421"/>
                </a:xfrm>
                <a:custGeom>
                  <a:avLst/>
                  <a:gdLst>
                    <a:gd name="T0" fmla="*/ 1359 w 1359"/>
                    <a:gd name="T1" fmla="*/ 210 h 421"/>
                    <a:gd name="T2" fmla="*/ 1356 w 1359"/>
                    <a:gd name="T3" fmla="*/ 155 h 421"/>
                    <a:gd name="T4" fmla="*/ 1350 w 1359"/>
                    <a:gd name="T5" fmla="*/ 103 h 421"/>
                    <a:gd name="T6" fmla="*/ 1340 w 1359"/>
                    <a:gd name="T7" fmla="*/ 52 h 421"/>
                    <a:gd name="T8" fmla="*/ 1324 w 1359"/>
                    <a:gd name="T9" fmla="*/ 0 h 421"/>
                    <a:gd name="T10" fmla="*/ 1311 w 1359"/>
                    <a:gd name="T11" fmla="*/ 0 h 421"/>
                    <a:gd name="T12" fmla="*/ 1327 w 1359"/>
                    <a:gd name="T13" fmla="*/ 52 h 421"/>
                    <a:gd name="T14" fmla="*/ 1337 w 1359"/>
                    <a:gd name="T15" fmla="*/ 103 h 421"/>
                    <a:gd name="T16" fmla="*/ 1343 w 1359"/>
                    <a:gd name="T17" fmla="*/ 155 h 421"/>
                    <a:gd name="T18" fmla="*/ 1346 w 1359"/>
                    <a:gd name="T19" fmla="*/ 210 h 421"/>
                    <a:gd name="T20" fmla="*/ 1343 w 1359"/>
                    <a:gd name="T21" fmla="*/ 265 h 421"/>
                    <a:gd name="T22" fmla="*/ 1337 w 1359"/>
                    <a:gd name="T23" fmla="*/ 317 h 421"/>
                    <a:gd name="T24" fmla="*/ 1327 w 1359"/>
                    <a:gd name="T25" fmla="*/ 369 h 421"/>
                    <a:gd name="T26" fmla="*/ 1311 w 1359"/>
                    <a:gd name="T27" fmla="*/ 421 h 421"/>
                    <a:gd name="T28" fmla="*/ 1324 w 1359"/>
                    <a:gd name="T29" fmla="*/ 421 h 421"/>
                    <a:gd name="T30" fmla="*/ 1340 w 1359"/>
                    <a:gd name="T31" fmla="*/ 369 h 421"/>
                    <a:gd name="T32" fmla="*/ 1350 w 1359"/>
                    <a:gd name="T33" fmla="*/ 317 h 421"/>
                    <a:gd name="T34" fmla="*/ 1356 w 1359"/>
                    <a:gd name="T35" fmla="*/ 265 h 421"/>
                    <a:gd name="T36" fmla="*/ 1359 w 1359"/>
                    <a:gd name="T37" fmla="*/ 210 h 421"/>
                    <a:gd name="T38" fmla="*/ 36 w 1359"/>
                    <a:gd name="T39" fmla="*/ 0 h 421"/>
                    <a:gd name="T40" fmla="*/ 20 w 1359"/>
                    <a:gd name="T41" fmla="*/ 52 h 421"/>
                    <a:gd name="T42" fmla="*/ 10 w 1359"/>
                    <a:gd name="T43" fmla="*/ 103 h 421"/>
                    <a:gd name="T44" fmla="*/ 4 w 1359"/>
                    <a:gd name="T45" fmla="*/ 155 h 421"/>
                    <a:gd name="T46" fmla="*/ 0 w 1359"/>
                    <a:gd name="T47" fmla="*/ 210 h 421"/>
                    <a:gd name="T48" fmla="*/ 4 w 1359"/>
                    <a:gd name="T49" fmla="*/ 265 h 421"/>
                    <a:gd name="T50" fmla="*/ 10 w 1359"/>
                    <a:gd name="T51" fmla="*/ 317 h 421"/>
                    <a:gd name="T52" fmla="*/ 20 w 1359"/>
                    <a:gd name="T53" fmla="*/ 369 h 421"/>
                    <a:gd name="T54" fmla="*/ 36 w 1359"/>
                    <a:gd name="T55" fmla="*/ 421 h 421"/>
                    <a:gd name="T56" fmla="*/ 49 w 1359"/>
                    <a:gd name="T57" fmla="*/ 421 h 421"/>
                    <a:gd name="T58" fmla="*/ 33 w 1359"/>
                    <a:gd name="T59" fmla="*/ 369 h 421"/>
                    <a:gd name="T60" fmla="*/ 23 w 1359"/>
                    <a:gd name="T61" fmla="*/ 317 h 421"/>
                    <a:gd name="T62" fmla="*/ 16 w 1359"/>
                    <a:gd name="T63" fmla="*/ 265 h 421"/>
                    <a:gd name="T64" fmla="*/ 13 w 1359"/>
                    <a:gd name="T65" fmla="*/ 210 h 421"/>
                    <a:gd name="T66" fmla="*/ 16 w 1359"/>
                    <a:gd name="T67" fmla="*/ 155 h 421"/>
                    <a:gd name="T68" fmla="*/ 23 w 1359"/>
                    <a:gd name="T69" fmla="*/ 103 h 421"/>
                    <a:gd name="T70" fmla="*/ 33 w 1359"/>
                    <a:gd name="T71" fmla="*/ 52 h 421"/>
                    <a:gd name="T72" fmla="*/ 49 w 1359"/>
                    <a:gd name="T73" fmla="*/ 0 h 421"/>
                    <a:gd name="T74" fmla="*/ 36 w 1359"/>
                    <a:gd name="T75" fmla="*/ 0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59" h="421">
                      <a:moveTo>
                        <a:pt x="1359" y="210"/>
                      </a:moveTo>
                      <a:lnTo>
                        <a:pt x="1356" y="155"/>
                      </a:lnTo>
                      <a:lnTo>
                        <a:pt x="1350" y="103"/>
                      </a:lnTo>
                      <a:lnTo>
                        <a:pt x="1340" y="52"/>
                      </a:lnTo>
                      <a:lnTo>
                        <a:pt x="1324" y="0"/>
                      </a:lnTo>
                      <a:lnTo>
                        <a:pt x="1311" y="0"/>
                      </a:lnTo>
                      <a:lnTo>
                        <a:pt x="1327" y="52"/>
                      </a:lnTo>
                      <a:lnTo>
                        <a:pt x="1337" y="103"/>
                      </a:lnTo>
                      <a:lnTo>
                        <a:pt x="1343" y="155"/>
                      </a:lnTo>
                      <a:lnTo>
                        <a:pt x="1346" y="210"/>
                      </a:lnTo>
                      <a:lnTo>
                        <a:pt x="1343" y="265"/>
                      </a:lnTo>
                      <a:lnTo>
                        <a:pt x="1337" y="317"/>
                      </a:lnTo>
                      <a:lnTo>
                        <a:pt x="1327" y="369"/>
                      </a:lnTo>
                      <a:lnTo>
                        <a:pt x="1311" y="421"/>
                      </a:lnTo>
                      <a:lnTo>
                        <a:pt x="1324" y="421"/>
                      </a:lnTo>
                      <a:lnTo>
                        <a:pt x="1340" y="369"/>
                      </a:lnTo>
                      <a:lnTo>
                        <a:pt x="1350" y="317"/>
                      </a:lnTo>
                      <a:lnTo>
                        <a:pt x="1356" y="265"/>
                      </a:lnTo>
                      <a:lnTo>
                        <a:pt x="1359" y="210"/>
                      </a:lnTo>
                      <a:close/>
                      <a:moveTo>
                        <a:pt x="36" y="0"/>
                      </a:moveTo>
                      <a:lnTo>
                        <a:pt x="20" y="52"/>
                      </a:lnTo>
                      <a:lnTo>
                        <a:pt x="10" y="103"/>
                      </a:lnTo>
                      <a:lnTo>
                        <a:pt x="4" y="155"/>
                      </a:lnTo>
                      <a:lnTo>
                        <a:pt x="0" y="210"/>
                      </a:lnTo>
                      <a:lnTo>
                        <a:pt x="4" y="265"/>
                      </a:lnTo>
                      <a:lnTo>
                        <a:pt x="10" y="317"/>
                      </a:lnTo>
                      <a:lnTo>
                        <a:pt x="20" y="369"/>
                      </a:lnTo>
                      <a:lnTo>
                        <a:pt x="36" y="421"/>
                      </a:lnTo>
                      <a:lnTo>
                        <a:pt x="49" y="421"/>
                      </a:lnTo>
                      <a:lnTo>
                        <a:pt x="33" y="369"/>
                      </a:lnTo>
                      <a:lnTo>
                        <a:pt x="23" y="317"/>
                      </a:lnTo>
                      <a:lnTo>
                        <a:pt x="16" y="265"/>
                      </a:lnTo>
                      <a:lnTo>
                        <a:pt x="13" y="210"/>
                      </a:lnTo>
                      <a:lnTo>
                        <a:pt x="16" y="155"/>
                      </a:lnTo>
                      <a:lnTo>
                        <a:pt x="23" y="103"/>
                      </a:lnTo>
                      <a:lnTo>
                        <a:pt x="33" y="52"/>
                      </a:lnTo>
                      <a:lnTo>
                        <a:pt x="49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EC68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09" name="Freeform 432"/>
                <p:cNvSpPr>
                  <a:spLocks noEditPoints="1"/>
                </p:cNvSpPr>
                <p:nvPr/>
              </p:nvSpPr>
              <p:spPr bwMode="auto">
                <a:xfrm>
                  <a:off x="2353" y="2547"/>
                  <a:ext cx="1346" cy="421"/>
                </a:xfrm>
                <a:custGeom>
                  <a:avLst/>
                  <a:gdLst>
                    <a:gd name="T0" fmla="*/ 1346 w 1346"/>
                    <a:gd name="T1" fmla="*/ 210 h 421"/>
                    <a:gd name="T2" fmla="*/ 1343 w 1346"/>
                    <a:gd name="T3" fmla="*/ 155 h 421"/>
                    <a:gd name="T4" fmla="*/ 1336 w 1346"/>
                    <a:gd name="T5" fmla="*/ 103 h 421"/>
                    <a:gd name="T6" fmla="*/ 1326 w 1346"/>
                    <a:gd name="T7" fmla="*/ 52 h 421"/>
                    <a:gd name="T8" fmla="*/ 1310 w 1346"/>
                    <a:gd name="T9" fmla="*/ 0 h 421"/>
                    <a:gd name="T10" fmla="*/ 1300 w 1346"/>
                    <a:gd name="T11" fmla="*/ 0 h 421"/>
                    <a:gd name="T12" fmla="*/ 1313 w 1346"/>
                    <a:gd name="T13" fmla="*/ 52 h 421"/>
                    <a:gd name="T14" fmla="*/ 1323 w 1346"/>
                    <a:gd name="T15" fmla="*/ 103 h 421"/>
                    <a:gd name="T16" fmla="*/ 1330 w 1346"/>
                    <a:gd name="T17" fmla="*/ 155 h 421"/>
                    <a:gd name="T18" fmla="*/ 1333 w 1346"/>
                    <a:gd name="T19" fmla="*/ 210 h 421"/>
                    <a:gd name="T20" fmla="*/ 1330 w 1346"/>
                    <a:gd name="T21" fmla="*/ 265 h 421"/>
                    <a:gd name="T22" fmla="*/ 1323 w 1346"/>
                    <a:gd name="T23" fmla="*/ 320 h 421"/>
                    <a:gd name="T24" fmla="*/ 1313 w 1346"/>
                    <a:gd name="T25" fmla="*/ 372 h 421"/>
                    <a:gd name="T26" fmla="*/ 1300 w 1346"/>
                    <a:gd name="T27" fmla="*/ 421 h 421"/>
                    <a:gd name="T28" fmla="*/ 1310 w 1346"/>
                    <a:gd name="T29" fmla="*/ 421 h 421"/>
                    <a:gd name="T30" fmla="*/ 1326 w 1346"/>
                    <a:gd name="T31" fmla="*/ 369 h 421"/>
                    <a:gd name="T32" fmla="*/ 1336 w 1346"/>
                    <a:gd name="T33" fmla="*/ 317 h 421"/>
                    <a:gd name="T34" fmla="*/ 1343 w 1346"/>
                    <a:gd name="T35" fmla="*/ 265 h 421"/>
                    <a:gd name="T36" fmla="*/ 1346 w 1346"/>
                    <a:gd name="T37" fmla="*/ 210 h 421"/>
                    <a:gd name="T38" fmla="*/ 35 w 1346"/>
                    <a:gd name="T39" fmla="*/ 0 h 421"/>
                    <a:gd name="T40" fmla="*/ 19 w 1346"/>
                    <a:gd name="T41" fmla="*/ 52 h 421"/>
                    <a:gd name="T42" fmla="*/ 9 w 1346"/>
                    <a:gd name="T43" fmla="*/ 103 h 421"/>
                    <a:gd name="T44" fmla="*/ 3 w 1346"/>
                    <a:gd name="T45" fmla="*/ 155 h 421"/>
                    <a:gd name="T46" fmla="*/ 0 w 1346"/>
                    <a:gd name="T47" fmla="*/ 210 h 421"/>
                    <a:gd name="T48" fmla="*/ 3 w 1346"/>
                    <a:gd name="T49" fmla="*/ 265 h 421"/>
                    <a:gd name="T50" fmla="*/ 9 w 1346"/>
                    <a:gd name="T51" fmla="*/ 317 h 421"/>
                    <a:gd name="T52" fmla="*/ 19 w 1346"/>
                    <a:gd name="T53" fmla="*/ 369 h 421"/>
                    <a:gd name="T54" fmla="*/ 35 w 1346"/>
                    <a:gd name="T55" fmla="*/ 421 h 421"/>
                    <a:gd name="T56" fmla="*/ 48 w 1346"/>
                    <a:gd name="T57" fmla="*/ 421 h 421"/>
                    <a:gd name="T58" fmla="*/ 32 w 1346"/>
                    <a:gd name="T59" fmla="*/ 372 h 421"/>
                    <a:gd name="T60" fmla="*/ 22 w 1346"/>
                    <a:gd name="T61" fmla="*/ 320 h 421"/>
                    <a:gd name="T62" fmla="*/ 16 w 1346"/>
                    <a:gd name="T63" fmla="*/ 265 h 421"/>
                    <a:gd name="T64" fmla="*/ 13 w 1346"/>
                    <a:gd name="T65" fmla="*/ 210 h 421"/>
                    <a:gd name="T66" fmla="*/ 16 w 1346"/>
                    <a:gd name="T67" fmla="*/ 155 h 421"/>
                    <a:gd name="T68" fmla="*/ 22 w 1346"/>
                    <a:gd name="T69" fmla="*/ 103 h 421"/>
                    <a:gd name="T70" fmla="*/ 32 w 1346"/>
                    <a:gd name="T71" fmla="*/ 52 h 421"/>
                    <a:gd name="T72" fmla="*/ 48 w 1346"/>
                    <a:gd name="T73" fmla="*/ 0 h 421"/>
                    <a:gd name="T74" fmla="*/ 35 w 1346"/>
                    <a:gd name="T75" fmla="*/ 0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46" h="421">
                      <a:moveTo>
                        <a:pt x="1346" y="210"/>
                      </a:moveTo>
                      <a:lnTo>
                        <a:pt x="1343" y="155"/>
                      </a:lnTo>
                      <a:lnTo>
                        <a:pt x="1336" y="103"/>
                      </a:lnTo>
                      <a:lnTo>
                        <a:pt x="1326" y="52"/>
                      </a:lnTo>
                      <a:lnTo>
                        <a:pt x="1310" y="0"/>
                      </a:lnTo>
                      <a:lnTo>
                        <a:pt x="1300" y="0"/>
                      </a:lnTo>
                      <a:lnTo>
                        <a:pt x="1313" y="52"/>
                      </a:lnTo>
                      <a:lnTo>
                        <a:pt x="1323" y="103"/>
                      </a:lnTo>
                      <a:lnTo>
                        <a:pt x="1330" y="155"/>
                      </a:lnTo>
                      <a:lnTo>
                        <a:pt x="1333" y="210"/>
                      </a:lnTo>
                      <a:lnTo>
                        <a:pt x="1330" y="265"/>
                      </a:lnTo>
                      <a:lnTo>
                        <a:pt x="1323" y="320"/>
                      </a:lnTo>
                      <a:lnTo>
                        <a:pt x="1313" y="372"/>
                      </a:lnTo>
                      <a:lnTo>
                        <a:pt x="1300" y="421"/>
                      </a:lnTo>
                      <a:lnTo>
                        <a:pt x="1310" y="421"/>
                      </a:lnTo>
                      <a:lnTo>
                        <a:pt x="1326" y="369"/>
                      </a:lnTo>
                      <a:lnTo>
                        <a:pt x="1336" y="317"/>
                      </a:lnTo>
                      <a:lnTo>
                        <a:pt x="1343" y="265"/>
                      </a:lnTo>
                      <a:lnTo>
                        <a:pt x="1346" y="210"/>
                      </a:lnTo>
                      <a:close/>
                      <a:moveTo>
                        <a:pt x="35" y="0"/>
                      </a:moveTo>
                      <a:lnTo>
                        <a:pt x="19" y="52"/>
                      </a:lnTo>
                      <a:lnTo>
                        <a:pt x="9" y="103"/>
                      </a:lnTo>
                      <a:lnTo>
                        <a:pt x="3" y="155"/>
                      </a:lnTo>
                      <a:lnTo>
                        <a:pt x="0" y="210"/>
                      </a:lnTo>
                      <a:lnTo>
                        <a:pt x="3" y="265"/>
                      </a:lnTo>
                      <a:lnTo>
                        <a:pt x="9" y="317"/>
                      </a:lnTo>
                      <a:lnTo>
                        <a:pt x="19" y="369"/>
                      </a:lnTo>
                      <a:lnTo>
                        <a:pt x="35" y="421"/>
                      </a:lnTo>
                      <a:lnTo>
                        <a:pt x="48" y="421"/>
                      </a:lnTo>
                      <a:lnTo>
                        <a:pt x="32" y="372"/>
                      </a:lnTo>
                      <a:lnTo>
                        <a:pt x="22" y="320"/>
                      </a:lnTo>
                      <a:lnTo>
                        <a:pt x="16" y="265"/>
                      </a:lnTo>
                      <a:lnTo>
                        <a:pt x="13" y="210"/>
                      </a:lnTo>
                      <a:lnTo>
                        <a:pt x="16" y="155"/>
                      </a:lnTo>
                      <a:lnTo>
                        <a:pt x="22" y="103"/>
                      </a:lnTo>
                      <a:lnTo>
                        <a:pt x="32" y="52"/>
                      </a:lnTo>
                      <a:lnTo>
                        <a:pt x="48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C68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0" name="Freeform 433"/>
                <p:cNvSpPr>
                  <a:spLocks noEditPoints="1"/>
                </p:cNvSpPr>
                <p:nvPr/>
              </p:nvSpPr>
              <p:spPr bwMode="auto">
                <a:xfrm>
                  <a:off x="2359" y="2547"/>
                  <a:ext cx="1333" cy="421"/>
                </a:xfrm>
                <a:custGeom>
                  <a:avLst/>
                  <a:gdLst>
                    <a:gd name="T0" fmla="*/ 1333 w 1333"/>
                    <a:gd name="T1" fmla="*/ 210 h 421"/>
                    <a:gd name="T2" fmla="*/ 1330 w 1333"/>
                    <a:gd name="T3" fmla="*/ 155 h 421"/>
                    <a:gd name="T4" fmla="*/ 1324 w 1333"/>
                    <a:gd name="T5" fmla="*/ 103 h 421"/>
                    <a:gd name="T6" fmla="*/ 1314 w 1333"/>
                    <a:gd name="T7" fmla="*/ 52 h 421"/>
                    <a:gd name="T8" fmla="*/ 1298 w 1333"/>
                    <a:gd name="T9" fmla="*/ 0 h 421"/>
                    <a:gd name="T10" fmla="*/ 1288 w 1333"/>
                    <a:gd name="T11" fmla="*/ 0 h 421"/>
                    <a:gd name="T12" fmla="*/ 1301 w 1333"/>
                    <a:gd name="T13" fmla="*/ 48 h 421"/>
                    <a:gd name="T14" fmla="*/ 1314 w 1333"/>
                    <a:gd name="T15" fmla="*/ 103 h 421"/>
                    <a:gd name="T16" fmla="*/ 1320 w 1333"/>
                    <a:gd name="T17" fmla="*/ 155 h 421"/>
                    <a:gd name="T18" fmla="*/ 1320 w 1333"/>
                    <a:gd name="T19" fmla="*/ 210 h 421"/>
                    <a:gd name="T20" fmla="*/ 1320 w 1333"/>
                    <a:gd name="T21" fmla="*/ 265 h 421"/>
                    <a:gd name="T22" fmla="*/ 1314 w 1333"/>
                    <a:gd name="T23" fmla="*/ 320 h 421"/>
                    <a:gd name="T24" fmla="*/ 1301 w 1333"/>
                    <a:gd name="T25" fmla="*/ 372 h 421"/>
                    <a:gd name="T26" fmla="*/ 1288 w 1333"/>
                    <a:gd name="T27" fmla="*/ 421 h 421"/>
                    <a:gd name="T28" fmla="*/ 1298 w 1333"/>
                    <a:gd name="T29" fmla="*/ 421 h 421"/>
                    <a:gd name="T30" fmla="*/ 1314 w 1333"/>
                    <a:gd name="T31" fmla="*/ 369 h 421"/>
                    <a:gd name="T32" fmla="*/ 1324 w 1333"/>
                    <a:gd name="T33" fmla="*/ 317 h 421"/>
                    <a:gd name="T34" fmla="*/ 1330 w 1333"/>
                    <a:gd name="T35" fmla="*/ 265 h 421"/>
                    <a:gd name="T36" fmla="*/ 1333 w 1333"/>
                    <a:gd name="T37" fmla="*/ 210 h 421"/>
                    <a:gd name="T38" fmla="*/ 36 w 1333"/>
                    <a:gd name="T39" fmla="*/ 0 h 421"/>
                    <a:gd name="T40" fmla="*/ 20 w 1333"/>
                    <a:gd name="T41" fmla="*/ 52 h 421"/>
                    <a:gd name="T42" fmla="*/ 10 w 1333"/>
                    <a:gd name="T43" fmla="*/ 103 h 421"/>
                    <a:gd name="T44" fmla="*/ 3 w 1333"/>
                    <a:gd name="T45" fmla="*/ 155 h 421"/>
                    <a:gd name="T46" fmla="*/ 0 w 1333"/>
                    <a:gd name="T47" fmla="*/ 210 h 421"/>
                    <a:gd name="T48" fmla="*/ 3 w 1333"/>
                    <a:gd name="T49" fmla="*/ 265 h 421"/>
                    <a:gd name="T50" fmla="*/ 10 w 1333"/>
                    <a:gd name="T51" fmla="*/ 317 h 421"/>
                    <a:gd name="T52" fmla="*/ 20 w 1333"/>
                    <a:gd name="T53" fmla="*/ 369 h 421"/>
                    <a:gd name="T54" fmla="*/ 36 w 1333"/>
                    <a:gd name="T55" fmla="*/ 421 h 421"/>
                    <a:gd name="T56" fmla="*/ 46 w 1333"/>
                    <a:gd name="T57" fmla="*/ 421 h 421"/>
                    <a:gd name="T58" fmla="*/ 33 w 1333"/>
                    <a:gd name="T59" fmla="*/ 372 h 421"/>
                    <a:gd name="T60" fmla="*/ 20 w 1333"/>
                    <a:gd name="T61" fmla="*/ 320 h 421"/>
                    <a:gd name="T62" fmla="*/ 13 w 1333"/>
                    <a:gd name="T63" fmla="*/ 265 h 421"/>
                    <a:gd name="T64" fmla="*/ 13 w 1333"/>
                    <a:gd name="T65" fmla="*/ 210 h 421"/>
                    <a:gd name="T66" fmla="*/ 13 w 1333"/>
                    <a:gd name="T67" fmla="*/ 155 h 421"/>
                    <a:gd name="T68" fmla="*/ 20 w 1333"/>
                    <a:gd name="T69" fmla="*/ 103 h 421"/>
                    <a:gd name="T70" fmla="*/ 33 w 1333"/>
                    <a:gd name="T71" fmla="*/ 48 h 421"/>
                    <a:gd name="T72" fmla="*/ 46 w 1333"/>
                    <a:gd name="T73" fmla="*/ 0 h 421"/>
                    <a:gd name="T74" fmla="*/ 36 w 1333"/>
                    <a:gd name="T75" fmla="*/ 0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33" h="421">
                      <a:moveTo>
                        <a:pt x="1333" y="210"/>
                      </a:moveTo>
                      <a:lnTo>
                        <a:pt x="1330" y="155"/>
                      </a:lnTo>
                      <a:lnTo>
                        <a:pt x="1324" y="103"/>
                      </a:lnTo>
                      <a:lnTo>
                        <a:pt x="1314" y="52"/>
                      </a:lnTo>
                      <a:lnTo>
                        <a:pt x="1298" y="0"/>
                      </a:lnTo>
                      <a:lnTo>
                        <a:pt x="1288" y="0"/>
                      </a:lnTo>
                      <a:lnTo>
                        <a:pt x="1301" y="48"/>
                      </a:lnTo>
                      <a:lnTo>
                        <a:pt x="1314" y="103"/>
                      </a:lnTo>
                      <a:lnTo>
                        <a:pt x="1320" y="155"/>
                      </a:lnTo>
                      <a:lnTo>
                        <a:pt x="1320" y="210"/>
                      </a:lnTo>
                      <a:lnTo>
                        <a:pt x="1320" y="265"/>
                      </a:lnTo>
                      <a:lnTo>
                        <a:pt x="1314" y="320"/>
                      </a:lnTo>
                      <a:lnTo>
                        <a:pt x="1301" y="372"/>
                      </a:lnTo>
                      <a:lnTo>
                        <a:pt x="1288" y="421"/>
                      </a:lnTo>
                      <a:lnTo>
                        <a:pt x="1298" y="421"/>
                      </a:lnTo>
                      <a:lnTo>
                        <a:pt x="1314" y="369"/>
                      </a:lnTo>
                      <a:lnTo>
                        <a:pt x="1324" y="317"/>
                      </a:lnTo>
                      <a:lnTo>
                        <a:pt x="1330" y="265"/>
                      </a:lnTo>
                      <a:lnTo>
                        <a:pt x="1333" y="210"/>
                      </a:lnTo>
                      <a:close/>
                      <a:moveTo>
                        <a:pt x="36" y="0"/>
                      </a:moveTo>
                      <a:lnTo>
                        <a:pt x="20" y="52"/>
                      </a:lnTo>
                      <a:lnTo>
                        <a:pt x="10" y="103"/>
                      </a:lnTo>
                      <a:lnTo>
                        <a:pt x="3" y="155"/>
                      </a:lnTo>
                      <a:lnTo>
                        <a:pt x="0" y="210"/>
                      </a:lnTo>
                      <a:lnTo>
                        <a:pt x="3" y="265"/>
                      </a:lnTo>
                      <a:lnTo>
                        <a:pt x="10" y="317"/>
                      </a:lnTo>
                      <a:lnTo>
                        <a:pt x="20" y="369"/>
                      </a:lnTo>
                      <a:lnTo>
                        <a:pt x="36" y="421"/>
                      </a:lnTo>
                      <a:lnTo>
                        <a:pt x="46" y="421"/>
                      </a:lnTo>
                      <a:lnTo>
                        <a:pt x="33" y="372"/>
                      </a:lnTo>
                      <a:lnTo>
                        <a:pt x="20" y="320"/>
                      </a:lnTo>
                      <a:lnTo>
                        <a:pt x="13" y="265"/>
                      </a:lnTo>
                      <a:lnTo>
                        <a:pt x="13" y="210"/>
                      </a:lnTo>
                      <a:lnTo>
                        <a:pt x="13" y="155"/>
                      </a:lnTo>
                      <a:lnTo>
                        <a:pt x="20" y="103"/>
                      </a:lnTo>
                      <a:lnTo>
                        <a:pt x="33" y="48"/>
                      </a:lnTo>
                      <a:lnTo>
                        <a:pt x="4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EC67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1" name="Freeform 434"/>
                <p:cNvSpPr>
                  <a:spLocks noEditPoints="1"/>
                </p:cNvSpPr>
                <p:nvPr/>
              </p:nvSpPr>
              <p:spPr bwMode="auto">
                <a:xfrm>
                  <a:off x="2366" y="2547"/>
                  <a:ext cx="1320" cy="421"/>
                </a:xfrm>
                <a:custGeom>
                  <a:avLst/>
                  <a:gdLst>
                    <a:gd name="T0" fmla="*/ 1320 w 1320"/>
                    <a:gd name="T1" fmla="*/ 210 h 421"/>
                    <a:gd name="T2" fmla="*/ 1317 w 1320"/>
                    <a:gd name="T3" fmla="*/ 155 h 421"/>
                    <a:gd name="T4" fmla="*/ 1310 w 1320"/>
                    <a:gd name="T5" fmla="*/ 103 h 421"/>
                    <a:gd name="T6" fmla="*/ 1300 w 1320"/>
                    <a:gd name="T7" fmla="*/ 52 h 421"/>
                    <a:gd name="T8" fmla="*/ 1287 w 1320"/>
                    <a:gd name="T9" fmla="*/ 0 h 421"/>
                    <a:gd name="T10" fmla="*/ 1275 w 1320"/>
                    <a:gd name="T11" fmla="*/ 0 h 421"/>
                    <a:gd name="T12" fmla="*/ 1287 w 1320"/>
                    <a:gd name="T13" fmla="*/ 48 h 421"/>
                    <a:gd name="T14" fmla="*/ 1300 w 1320"/>
                    <a:gd name="T15" fmla="*/ 100 h 421"/>
                    <a:gd name="T16" fmla="*/ 1307 w 1320"/>
                    <a:gd name="T17" fmla="*/ 155 h 421"/>
                    <a:gd name="T18" fmla="*/ 1310 w 1320"/>
                    <a:gd name="T19" fmla="*/ 210 h 421"/>
                    <a:gd name="T20" fmla="*/ 1307 w 1320"/>
                    <a:gd name="T21" fmla="*/ 265 h 421"/>
                    <a:gd name="T22" fmla="*/ 1300 w 1320"/>
                    <a:gd name="T23" fmla="*/ 320 h 421"/>
                    <a:gd name="T24" fmla="*/ 1287 w 1320"/>
                    <a:gd name="T25" fmla="*/ 372 h 421"/>
                    <a:gd name="T26" fmla="*/ 1275 w 1320"/>
                    <a:gd name="T27" fmla="*/ 421 h 421"/>
                    <a:gd name="T28" fmla="*/ 1287 w 1320"/>
                    <a:gd name="T29" fmla="*/ 421 h 421"/>
                    <a:gd name="T30" fmla="*/ 1300 w 1320"/>
                    <a:gd name="T31" fmla="*/ 372 h 421"/>
                    <a:gd name="T32" fmla="*/ 1310 w 1320"/>
                    <a:gd name="T33" fmla="*/ 320 h 421"/>
                    <a:gd name="T34" fmla="*/ 1317 w 1320"/>
                    <a:gd name="T35" fmla="*/ 265 h 421"/>
                    <a:gd name="T36" fmla="*/ 1320 w 1320"/>
                    <a:gd name="T37" fmla="*/ 210 h 421"/>
                    <a:gd name="T38" fmla="*/ 35 w 1320"/>
                    <a:gd name="T39" fmla="*/ 0 h 421"/>
                    <a:gd name="T40" fmla="*/ 19 w 1320"/>
                    <a:gd name="T41" fmla="*/ 52 h 421"/>
                    <a:gd name="T42" fmla="*/ 9 w 1320"/>
                    <a:gd name="T43" fmla="*/ 103 h 421"/>
                    <a:gd name="T44" fmla="*/ 3 w 1320"/>
                    <a:gd name="T45" fmla="*/ 155 h 421"/>
                    <a:gd name="T46" fmla="*/ 0 w 1320"/>
                    <a:gd name="T47" fmla="*/ 210 h 421"/>
                    <a:gd name="T48" fmla="*/ 3 w 1320"/>
                    <a:gd name="T49" fmla="*/ 265 h 421"/>
                    <a:gd name="T50" fmla="*/ 9 w 1320"/>
                    <a:gd name="T51" fmla="*/ 320 h 421"/>
                    <a:gd name="T52" fmla="*/ 19 w 1320"/>
                    <a:gd name="T53" fmla="*/ 372 h 421"/>
                    <a:gd name="T54" fmla="*/ 35 w 1320"/>
                    <a:gd name="T55" fmla="*/ 421 h 421"/>
                    <a:gd name="T56" fmla="*/ 45 w 1320"/>
                    <a:gd name="T57" fmla="*/ 421 h 421"/>
                    <a:gd name="T58" fmla="*/ 32 w 1320"/>
                    <a:gd name="T59" fmla="*/ 372 h 421"/>
                    <a:gd name="T60" fmla="*/ 19 w 1320"/>
                    <a:gd name="T61" fmla="*/ 320 h 421"/>
                    <a:gd name="T62" fmla="*/ 13 w 1320"/>
                    <a:gd name="T63" fmla="*/ 265 h 421"/>
                    <a:gd name="T64" fmla="*/ 13 w 1320"/>
                    <a:gd name="T65" fmla="*/ 210 h 421"/>
                    <a:gd name="T66" fmla="*/ 13 w 1320"/>
                    <a:gd name="T67" fmla="*/ 155 h 421"/>
                    <a:gd name="T68" fmla="*/ 19 w 1320"/>
                    <a:gd name="T69" fmla="*/ 100 h 421"/>
                    <a:gd name="T70" fmla="*/ 32 w 1320"/>
                    <a:gd name="T71" fmla="*/ 48 h 421"/>
                    <a:gd name="T72" fmla="*/ 45 w 1320"/>
                    <a:gd name="T73" fmla="*/ 0 h 421"/>
                    <a:gd name="T74" fmla="*/ 35 w 1320"/>
                    <a:gd name="T75" fmla="*/ 0 h 42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20" h="421">
                      <a:moveTo>
                        <a:pt x="1320" y="210"/>
                      </a:moveTo>
                      <a:lnTo>
                        <a:pt x="1317" y="155"/>
                      </a:lnTo>
                      <a:lnTo>
                        <a:pt x="1310" y="103"/>
                      </a:lnTo>
                      <a:lnTo>
                        <a:pt x="1300" y="52"/>
                      </a:lnTo>
                      <a:lnTo>
                        <a:pt x="1287" y="0"/>
                      </a:lnTo>
                      <a:lnTo>
                        <a:pt x="1275" y="0"/>
                      </a:lnTo>
                      <a:lnTo>
                        <a:pt x="1287" y="48"/>
                      </a:lnTo>
                      <a:lnTo>
                        <a:pt x="1300" y="100"/>
                      </a:lnTo>
                      <a:lnTo>
                        <a:pt x="1307" y="155"/>
                      </a:lnTo>
                      <a:lnTo>
                        <a:pt x="1310" y="210"/>
                      </a:lnTo>
                      <a:lnTo>
                        <a:pt x="1307" y="265"/>
                      </a:lnTo>
                      <a:lnTo>
                        <a:pt x="1300" y="320"/>
                      </a:lnTo>
                      <a:lnTo>
                        <a:pt x="1287" y="372"/>
                      </a:lnTo>
                      <a:lnTo>
                        <a:pt x="1275" y="421"/>
                      </a:lnTo>
                      <a:lnTo>
                        <a:pt x="1287" y="421"/>
                      </a:lnTo>
                      <a:lnTo>
                        <a:pt x="1300" y="372"/>
                      </a:lnTo>
                      <a:lnTo>
                        <a:pt x="1310" y="320"/>
                      </a:lnTo>
                      <a:lnTo>
                        <a:pt x="1317" y="265"/>
                      </a:lnTo>
                      <a:lnTo>
                        <a:pt x="1320" y="210"/>
                      </a:lnTo>
                      <a:close/>
                      <a:moveTo>
                        <a:pt x="35" y="0"/>
                      </a:moveTo>
                      <a:lnTo>
                        <a:pt x="19" y="52"/>
                      </a:lnTo>
                      <a:lnTo>
                        <a:pt x="9" y="103"/>
                      </a:lnTo>
                      <a:lnTo>
                        <a:pt x="3" y="155"/>
                      </a:lnTo>
                      <a:lnTo>
                        <a:pt x="0" y="210"/>
                      </a:lnTo>
                      <a:lnTo>
                        <a:pt x="3" y="265"/>
                      </a:lnTo>
                      <a:lnTo>
                        <a:pt x="9" y="320"/>
                      </a:lnTo>
                      <a:lnTo>
                        <a:pt x="19" y="372"/>
                      </a:lnTo>
                      <a:lnTo>
                        <a:pt x="35" y="421"/>
                      </a:lnTo>
                      <a:lnTo>
                        <a:pt x="45" y="421"/>
                      </a:lnTo>
                      <a:lnTo>
                        <a:pt x="32" y="372"/>
                      </a:lnTo>
                      <a:lnTo>
                        <a:pt x="19" y="320"/>
                      </a:lnTo>
                      <a:lnTo>
                        <a:pt x="13" y="265"/>
                      </a:lnTo>
                      <a:lnTo>
                        <a:pt x="13" y="210"/>
                      </a:lnTo>
                      <a:lnTo>
                        <a:pt x="13" y="155"/>
                      </a:lnTo>
                      <a:lnTo>
                        <a:pt x="19" y="100"/>
                      </a:lnTo>
                      <a:lnTo>
                        <a:pt x="32" y="48"/>
                      </a:lnTo>
                      <a:lnTo>
                        <a:pt x="4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C67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2" name="Freeform 435"/>
                <p:cNvSpPr>
                  <a:spLocks noEditPoints="1"/>
                </p:cNvSpPr>
                <p:nvPr/>
              </p:nvSpPr>
              <p:spPr bwMode="auto">
                <a:xfrm>
                  <a:off x="2372" y="2547"/>
                  <a:ext cx="1307" cy="424"/>
                </a:xfrm>
                <a:custGeom>
                  <a:avLst/>
                  <a:gdLst>
                    <a:gd name="T0" fmla="*/ 1307 w 1307"/>
                    <a:gd name="T1" fmla="*/ 210 h 424"/>
                    <a:gd name="T2" fmla="*/ 1307 w 1307"/>
                    <a:gd name="T3" fmla="*/ 155 h 424"/>
                    <a:gd name="T4" fmla="*/ 1301 w 1307"/>
                    <a:gd name="T5" fmla="*/ 103 h 424"/>
                    <a:gd name="T6" fmla="*/ 1288 w 1307"/>
                    <a:gd name="T7" fmla="*/ 48 h 424"/>
                    <a:gd name="T8" fmla="*/ 1275 w 1307"/>
                    <a:gd name="T9" fmla="*/ 0 h 424"/>
                    <a:gd name="T10" fmla="*/ 1262 w 1307"/>
                    <a:gd name="T11" fmla="*/ 0 h 424"/>
                    <a:gd name="T12" fmla="*/ 1275 w 1307"/>
                    <a:gd name="T13" fmla="*/ 48 h 424"/>
                    <a:gd name="T14" fmla="*/ 1288 w 1307"/>
                    <a:gd name="T15" fmla="*/ 100 h 424"/>
                    <a:gd name="T16" fmla="*/ 1294 w 1307"/>
                    <a:gd name="T17" fmla="*/ 155 h 424"/>
                    <a:gd name="T18" fmla="*/ 1298 w 1307"/>
                    <a:gd name="T19" fmla="*/ 210 h 424"/>
                    <a:gd name="T20" fmla="*/ 1294 w 1307"/>
                    <a:gd name="T21" fmla="*/ 265 h 424"/>
                    <a:gd name="T22" fmla="*/ 1288 w 1307"/>
                    <a:gd name="T23" fmla="*/ 320 h 424"/>
                    <a:gd name="T24" fmla="*/ 1275 w 1307"/>
                    <a:gd name="T25" fmla="*/ 372 h 424"/>
                    <a:gd name="T26" fmla="*/ 1262 w 1307"/>
                    <a:gd name="T27" fmla="*/ 424 h 424"/>
                    <a:gd name="T28" fmla="*/ 1275 w 1307"/>
                    <a:gd name="T29" fmla="*/ 421 h 424"/>
                    <a:gd name="T30" fmla="*/ 1288 w 1307"/>
                    <a:gd name="T31" fmla="*/ 372 h 424"/>
                    <a:gd name="T32" fmla="*/ 1301 w 1307"/>
                    <a:gd name="T33" fmla="*/ 320 h 424"/>
                    <a:gd name="T34" fmla="*/ 1307 w 1307"/>
                    <a:gd name="T35" fmla="*/ 265 h 424"/>
                    <a:gd name="T36" fmla="*/ 1307 w 1307"/>
                    <a:gd name="T37" fmla="*/ 210 h 424"/>
                    <a:gd name="T38" fmla="*/ 33 w 1307"/>
                    <a:gd name="T39" fmla="*/ 0 h 424"/>
                    <a:gd name="T40" fmla="*/ 20 w 1307"/>
                    <a:gd name="T41" fmla="*/ 48 h 424"/>
                    <a:gd name="T42" fmla="*/ 7 w 1307"/>
                    <a:gd name="T43" fmla="*/ 103 h 424"/>
                    <a:gd name="T44" fmla="*/ 0 w 1307"/>
                    <a:gd name="T45" fmla="*/ 155 h 424"/>
                    <a:gd name="T46" fmla="*/ 0 w 1307"/>
                    <a:gd name="T47" fmla="*/ 210 h 424"/>
                    <a:gd name="T48" fmla="*/ 0 w 1307"/>
                    <a:gd name="T49" fmla="*/ 265 h 424"/>
                    <a:gd name="T50" fmla="*/ 7 w 1307"/>
                    <a:gd name="T51" fmla="*/ 320 h 424"/>
                    <a:gd name="T52" fmla="*/ 20 w 1307"/>
                    <a:gd name="T53" fmla="*/ 372 h 424"/>
                    <a:gd name="T54" fmla="*/ 33 w 1307"/>
                    <a:gd name="T55" fmla="*/ 421 h 424"/>
                    <a:gd name="T56" fmla="*/ 45 w 1307"/>
                    <a:gd name="T57" fmla="*/ 424 h 424"/>
                    <a:gd name="T58" fmla="*/ 33 w 1307"/>
                    <a:gd name="T59" fmla="*/ 372 h 424"/>
                    <a:gd name="T60" fmla="*/ 20 w 1307"/>
                    <a:gd name="T61" fmla="*/ 320 h 424"/>
                    <a:gd name="T62" fmla="*/ 13 w 1307"/>
                    <a:gd name="T63" fmla="*/ 265 h 424"/>
                    <a:gd name="T64" fmla="*/ 10 w 1307"/>
                    <a:gd name="T65" fmla="*/ 210 h 424"/>
                    <a:gd name="T66" fmla="*/ 13 w 1307"/>
                    <a:gd name="T67" fmla="*/ 155 h 424"/>
                    <a:gd name="T68" fmla="*/ 20 w 1307"/>
                    <a:gd name="T69" fmla="*/ 100 h 424"/>
                    <a:gd name="T70" fmla="*/ 33 w 1307"/>
                    <a:gd name="T71" fmla="*/ 48 h 424"/>
                    <a:gd name="T72" fmla="*/ 45 w 1307"/>
                    <a:gd name="T73" fmla="*/ 0 h 424"/>
                    <a:gd name="T74" fmla="*/ 33 w 1307"/>
                    <a:gd name="T75" fmla="*/ 0 h 42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07" h="424">
                      <a:moveTo>
                        <a:pt x="1307" y="210"/>
                      </a:moveTo>
                      <a:lnTo>
                        <a:pt x="1307" y="155"/>
                      </a:lnTo>
                      <a:lnTo>
                        <a:pt x="1301" y="103"/>
                      </a:lnTo>
                      <a:lnTo>
                        <a:pt x="1288" y="48"/>
                      </a:lnTo>
                      <a:lnTo>
                        <a:pt x="1275" y="0"/>
                      </a:lnTo>
                      <a:lnTo>
                        <a:pt x="1262" y="0"/>
                      </a:lnTo>
                      <a:lnTo>
                        <a:pt x="1275" y="48"/>
                      </a:lnTo>
                      <a:lnTo>
                        <a:pt x="1288" y="100"/>
                      </a:lnTo>
                      <a:lnTo>
                        <a:pt x="1294" y="155"/>
                      </a:lnTo>
                      <a:lnTo>
                        <a:pt x="1298" y="210"/>
                      </a:lnTo>
                      <a:lnTo>
                        <a:pt x="1294" y="265"/>
                      </a:lnTo>
                      <a:lnTo>
                        <a:pt x="1288" y="320"/>
                      </a:lnTo>
                      <a:lnTo>
                        <a:pt x="1275" y="372"/>
                      </a:lnTo>
                      <a:lnTo>
                        <a:pt x="1262" y="424"/>
                      </a:lnTo>
                      <a:lnTo>
                        <a:pt x="1275" y="421"/>
                      </a:lnTo>
                      <a:lnTo>
                        <a:pt x="1288" y="372"/>
                      </a:lnTo>
                      <a:lnTo>
                        <a:pt x="1301" y="320"/>
                      </a:lnTo>
                      <a:lnTo>
                        <a:pt x="1307" y="265"/>
                      </a:lnTo>
                      <a:lnTo>
                        <a:pt x="1307" y="210"/>
                      </a:lnTo>
                      <a:close/>
                      <a:moveTo>
                        <a:pt x="33" y="0"/>
                      </a:moveTo>
                      <a:lnTo>
                        <a:pt x="20" y="48"/>
                      </a:lnTo>
                      <a:lnTo>
                        <a:pt x="7" y="103"/>
                      </a:lnTo>
                      <a:lnTo>
                        <a:pt x="0" y="155"/>
                      </a:lnTo>
                      <a:lnTo>
                        <a:pt x="0" y="210"/>
                      </a:lnTo>
                      <a:lnTo>
                        <a:pt x="0" y="265"/>
                      </a:lnTo>
                      <a:lnTo>
                        <a:pt x="7" y="320"/>
                      </a:lnTo>
                      <a:lnTo>
                        <a:pt x="20" y="372"/>
                      </a:lnTo>
                      <a:lnTo>
                        <a:pt x="33" y="421"/>
                      </a:lnTo>
                      <a:lnTo>
                        <a:pt x="45" y="424"/>
                      </a:lnTo>
                      <a:lnTo>
                        <a:pt x="33" y="372"/>
                      </a:lnTo>
                      <a:lnTo>
                        <a:pt x="20" y="320"/>
                      </a:lnTo>
                      <a:lnTo>
                        <a:pt x="13" y="265"/>
                      </a:lnTo>
                      <a:lnTo>
                        <a:pt x="10" y="210"/>
                      </a:lnTo>
                      <a:lnTo>
                        <a:pt x="13" y="155"/>
                      </a:lnTo>
                      <a:lnTo>
                        <a:pt x="20" y="100"/>
                      </a:lnTo>
                      <a:lnTo>
                        <a:pt x="33" y="48"/>
                      </a:lnTo>
                      <a:lnTo>
                        <a:pt x="4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EC66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3" name="Freeform 436"/>
                <p:cNvSpPr>
                  <a:spLocks noEditPoints="1"/>
                </p:cNvSpPr>
                <p:nvPr/>
              </p:nvSpPr>
              <p:spPr bwMode="auto">
                <a:xfrm>
                  <a:off x="2379" y="2544"/>
                  <a:ext cx="1297" cy="427"/>
                </a:xfrm>
                <a:custGeom>
                  <a:avLst/>
                  <a:gdLst>
                    <a:gd name="T0" fmla="*/ 1297 w 1297"/>
                    <a:gd name="T1" fmla="*/ 213 h 427"/>
                    <a:gd name="T2" fmla="*/ 1294 w 1297"/>
                    <a:gd name="T3" fmla="*/ 158 h 427"/>
                    <a:gd name="T4" fmla="*/ 1287 w 1297"/>
                    <a:gd name="T5" fmla="*/ 103 h 427"/>
                    <a:gd name="T6" fmla="*/ 1274 w 1297"/>
                    <a:gd name="T7" fmla="*/ 51 h 427"/>
                    <a:gd name="T8" fmla="*/ 1262 w 1297"/>
                    <a:gd name="T9" fmla="*/ 3 h 427"/>
                    <a:gd name="T10" fmla="*/ 1249 w 1297"/>
                    <a:gd name="T11" fmla="*/ 0 h 427"/>
                    <a:gd name="T12" fmla="*/ 1262 w 1297"/>
                    <a:gd name="T13" fmla="*/ 51 h 427"/>
                    <a:gd name="T14" fmla="*/ 1274 w 1297"/>
                    <a:gd name="T15" fmla="*/ 103 h 427"/>
                    <a:gd name="T16" fmla="*/ 1281 w 1297"/>
                    <a:gd name="T17" fmla="*/ 158 h 427"/>
                    <a:gd name="T18" fmla="*/ 1284 w 1297"/>
                    <a:gd name="T19" fmla="*/ 213 h 427"/>
                    <a:gd name="T20" fmla="*/ 1281 w 1297"/>
                    <a:gd name="T21" fmla="*/ 268 h 427"/>
                    <a:gd name="T22" fmla="*/ 1274 w 1297"/>
                    <a:gd name="T23" fmla="*/ 323 h 427"/>
                    <a:gd name="T24" fmla="*/ 1262 w 1297"/>
                    <a:gd name="T25" fmla="*/ 375 h 427"/>
                    <a:gd name="T26" fmla="*/ 1249 w 1297"/>
                    <a:gd name="T27" fmla="*/ 427 h 427"/>
                    <a:gd name="T28" fmla="*/ 1262 w 1297"/>
                    <a:gd name="T29" fmla="*/ 424 h 427"/>
                    <a:gd name="T30" fmla="*/ 1274 w 1297"/>
                    <a:gd name="T31" fmla="*/ 375 h 427"/>
                    <a:gd name="T32" fmla="*/ 1287 w 1297"/>
                    <a:gd name="T33" fmla="*/ 323 h 427"/>
                    <a:gd name="T34" fmla="*/ 1294 w 1297"/>
                    <a:gd name="T35" fmla="*/ 268 h 427"/>
                    <a:gd name="T36" fmla="*/ 1297 w 1297"/>
                    <a:gd name="T37" fmla="*/ 213 h 427"/>
                    <a:gd name="T38" fmla="*/ 32 w 1297"/>
                    <a:gd name="T39" fmla="*/ 3 h 427"/>
                    <a:gd name="T40" fmla="*/ 19 w 1297"/>
                    <a:gd name="T41" fmla="*/ 51 h 427"/>
                    <a:gd name="T42" fmla="*/ 6 w 1297"/>
                    <a:gd name="T43" fmla="*/ 103 h 427"/>
                    <a:gd name="T44" fmla="*/ 0 w 1297"/>
                    <a:gd name="T45" fmla="*/ 158 h 427"/>
                    <a:gd name="T46" fmla="*/ 0 w 1297"/>
                    <a:gd name="T47" fmla="*/ 213 h 427"/>
                    <a:gd name="T48" fmla="*/ 0 w 1297"/>
                    <a:gd name="T49" fmla="*/ 268 h 427"/>
                    <a:gd name="T50" fmla="*/ 6 w 1297"/>
                    <a:gd name="T51" fmla="*/ 323 h 427"/>
                    <a:gd name="T52" fmla="*/ 19 w 1297"/>
                    <a:gd name="T53" fmla="*/ 375 h 427"/>
                    <a:gd name="T54" fmla="*/ 32 w 1297"/>
                    <a:gd name="T55" fmla="*/ 424 h 427"/>
                    <a:gd name="T56" fmla="*/ 45 w 1297"/>
                    <a:gd name="T57" fmla="*/ 427 h 427"/>
                    <a:gd name="T58" fmla="*/ 32 w 1297"/>
                    <a:gd name="T59" fmla="*/ 375 h 427"/>
                    <a:gd name="T60" fmla="*/ 19 w 1297"/>
                    <a:gd name="T61" fmla="*/ 323 h 427"/>
                    <a:gd name="T62" fmla="*/ 13 w 1297"/>
                    <a:gd name="T63" fmla="*/ 268 h 427"/>
                    <a:gd name="T64" fmla="*/ 9 w 1297"/>
                    <a:gd name="T65" fmla="*/ 213 h 427"/>
                    <a:gd name="T66" fmla="*/ 13 w 1297"/>
                    <a:gd name="T67" fmla="*/ 158 h 427"/>
                    <a:gd name="T68" fmla="*/ 19 w 1297"/>
                    <a:gd name="T69" fmla="*/ 103 h 427"/>
                    <a:gd name="T70" fmla="*/ 32 w 1297"/>
                    <a:gd name="T71" fmla="*/ 51 h 427"/>
                    <a:gd name="T72" fmla="*/ 45 w 1297"/>
                    <a:gd name="T73" fmla="*/ 0 h 427"/>
                    <a:gd name="T74" fmla="*/ 32 w 1297"/>
                    <a:gd name="T75" fmla="*/ 3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97" h="427">
                      <a:moveTo>
                        <a:pt x="1297" y="213"/>
                      </a:moveTo>
                      <a:lnTo>
                        <a:pt x="1294" y="158"/>
                      </a:lnTo>
                      <a:lnTo>
                        <a:pt x="1287" y="103"/>
                      </a:lnTo>
                      <a:lnTo>
                        <a:pt x="1274" y="51"/>
                      </a:lnTo>
                      <a:lnTo>
                        <a:pt x="1262" y="3"/>
                      </a:lnTo>
                      <a:lnTo>
                        <a:pt x="1249" y="0"/>
                      </a:lnTo>
                      <a:lnTo>
                        <a:pt x="1262" y="51"/>
                      </a:lnTo>
                      <a:lnTo>
                        <a:pt x="1274" y="103"/>
                      </a:lnTo>
                      <a:lnTo>
                        <a:pt x="1281" y="158"/>
                      </a:lnTo>
                      <a:lnTo>
                        <a:pt x="1284" y="213"/>
                      </a:lnTo>
                      <a:lnTo>
                        <a:pt x="1281" y="268"/>
                      </a:lnTo>
                      <a:lnTo>
                        <a:pt x="1274" y="323"/>
                      </a:lnTo>
                      <a:lnTo>
                        <a:pt x="1262" y="375"/>
                      </a:lnTo>
                      <a:lnTo>
                        <a:pt x="1249" y="427"/>
                      </a:lnTo>
                      <a:lnTo>
                        <a:pt x="1262" y="424"/>
                      </a:lnTo>
                      <a:lnTo>
                        <a:pt x="1274" y="375"/>
                      </a:lnTo>
                      <a:lnTo>
                        <a:pt x="1287" y="323"/>
                      </a:lnTo>
                      <a:lnTo>
                        <a:pt x="1294" y="268"/>
                      </a:lnTo>
                      <a:lnTo>
                        <a:pt x="1297" y="213"/>
                      </a:lnTo>
                      <a:close/>
                      <a:moveTo>
                        <a:pt x="32" y="3"/>
                      </a:moveTo>
                      <a:lnTo>
                        <a:pt x="19" y="51"/>
                      </a:lnTo>
                      <a:lnTo>
                        <a:pt x="6" y="103"/>
                      </a:lnTo>
                      <a:lnTo>
                        <a:pt x="0" y="158"/>
                      </a:lnTo>
                      <a:lnTo>
                        <a:pt x="0" y="213"/>
                      </a:lnTo>
                      <a:lnTo>
                        <a:pt x="0" y="268"/>
                      </a:lnTo>
                      <a:lnTo>
                        <a:pt x="6" y="323"/>
                      </a:lnTo>
                      <a:lnTo>
                        <a:pt x="19" y="375"/>
                      </a:lnTo>
                      <a:lnTo>
                        <a:pt x="32" y="424"/>
                      </a:lnTo>
                      <a:lnTo>
                        <a:pt x="45" y="427"/>
                      </a:lnTo>
                      <a:lnTo>
                        <a:pt x="32" y="375"/>
                      </a:lnTo>
                      <a:lnTo>
                        <a:pt x="19" y="323"/>
                      </a:lnTo>
                      <a:lnTo>
                        <a:pt x="13" y="268"/>
                      </a:lnTo>
                      <a:lnTo>
                        <a:pt x="9" y="213"/>
                      </a:lnTo>
                      <a:lnTo>
                        <a:pt x="13" y="158"/>
                      </a:lnTo>
                      <a:lnTo>
                        <a:pt x="19" y="103"/>
                      </a:lnTo>
                      <a:lnTo>
                        <a:pt x="32" y="51"/>
                      </a:lnTo>
                      <a:lnTo>
                        <a:pt x="45" y="0"/>
                      </a:lnTo>
                      <a:lnTo>
                        <a:pt x="32" y="3"/>
                      </a:lnTo>
                      <a:close/>
                    </a:path>
                  </a:pathLst>
                </a:custGeom>
                <a:solidFill>
                  <a:srgbClr val="EC6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4" name="Freeform 437"/>
                <p:cNvSpPr>
                  <a:spLocks noEditPoints="1"/>
                </p:cNvSpPr>
                <p:nvPr/>
              </p:nvSpPr>
              <p:spPr bwMode="auto">
                <a:xfrm>
                  <a:off x="2382" y="2544"/>
                  <a:ext cx="1288" cy="427"/>
                </a:xfrm>
                <a:custGeom>
                  <a:avLst/>
                  <a:gdLst>
                    <a:gd name="T0" fmla="*/ 1288 w 1288"/>
                    <a:gd name="T1" fmla="*/ 213 h 427"/>
                    <a:gd name="T2" fmla="*/ 1284 w 1288"/>
                    <a:gd name="T3" fmla="*/ 158 h 427"/>
                    <a:gd name="T4" fmla="*/ 1278 w 1288"/>
                    <a:gd name="T5" fmla="*/ 103 h 427"/>
                    <a:gd name="T6" fmla="*/ 1265 w 1288"/>
                    <a:gd name="T7" fmla="*/ 51 h 427"/>
                    <a:gd name="T8" fmla="*/ 1252 w 1288"/>
                    <a:gd name="T9" fmla="*/ 3 h 427"/>
                    <a:gd name="T10" fmla="*/ 1239 w 1288"/>
                    <a:gd name="T11" fmla="*/ 0 h 427"/>
                    <a:gd name="T12" fmla="*/ 1255 w 1288"/>
                    <a:gd name="T13" fmla="*/ 51 h 427"/>
                    <a:gd name="T14" fmla="*/ 1265 w 1288"/>
                    <a:gd name="T15" fmla="*/ 103 h 427"/>
                    <a:gd name="T16" fmla="*/ 1271 w 1288"/>
                    <a:gd name="T17" fmla="*/ 158 h 427"/>
                    <a:gd name="T18" fmla="*/ 1275 w 1288"/>
                    <a:gd name="T19" fmla="*/ 213 h 427"/>
                    <a:gd name="T20" fmla="*/ 1271 w 1288"/>
                    <a:gd name="T21" fmla="*/ 268 h 427"/>
                    <a:gd name="T22" fmla="*/ 1265 w 1288"/>
                    <a:gd name="T23" fmla="*/ 323 h 427"/>
                    <a:gd name="T24" fmla="*/ 1255 w 1288"/>
                    <a:gd name="T25" fmla="*/ 375 h 427"/>
                    <a:gd name="T26" fmla="*/ 1239 w 1288"/>
                    <a:gd name="T27" fmla="*/ 427 h 427"/>
                    <a:gd name="T28" fmla="*/ 1252 w 1288"/>
                    <a:gd name="T29" fmla="*/ 427 h 427"/>
                    <a:gd name="T30" fmla="*/ 1265 w 1288"/>
                    <a:gd name="T31" fmla="*/ 375 h 427"/>
                    <a:gd name="T32" fmla="*/ 1278 w 1288"/>
                    <a:gd name="T33" fmla="*/ 323 h 427"/>
                    <a:gd name="T34" fmla="*/ 1284 w 1288"/>
                    <a:gd name="T35" fmla="*/ 268 h 427"/>
                    <a:gd name="T36" fmla="*/ 1288 w 1288"/>
                    <a:gd name="T37" fmla="*/ 213 h 427"/>
                    <a:gd name="T38" fmla="*/ 35 w 1288"/>
                    <a:gd name="T39" fmla="*/ 3 h 427"/>
                    <a:gd name="T40" fmla="*/ 23 w 1288"/>
                    <a:gd name="T41" fmla="*/ 51 h 427"/>
                    <a:gd name="T42" fmla="*/ 10 w 1288"/>
                    <a:gd name="T43" fmla="*/ 103 h 427"/>
                    <a:gd name="T44" fmla="*/ 3 w 1288"/>
                    <a:gd name="T45" fmla="*/ 158 h 427"/>
                    <a:gd name="T46" fmla="*/ 0 w 1288"/>
                    <a:gd name="T47" fmla="*/ 213 h 427"/>
                    <a:gd name="T48" fmla="*/ 3 w 1288"/>
                    <a:gd name="T49" fmla="*/ 268 h 427"/>
                    <a:gd name="T50" fmla="*/ 10 w 1288"/>
                    <a:gd name="T51" fmla="*/ 323 h 427"/>
                    <a:gd name="T52" fmla="*/ 23 w 1288"/>
                    <a:gd name="T53" fmla="*/ 375 h 427"/>
                    <a:gd name="T54" fmla="*/ 35 w 1288"/>
                    <a:gd name="T55" fmla="*/ 427 h 427"/>
                    <a:gd name="T56" fmla="*/ 48 w 1288"/>
                    <a:gd name="T57" fmla="*/ 427 h 427"/>
                    <a:gd name="T58" fmla="*/ 32 w 1288"/>
                    <a:gd name="T59" fmla="*/ 375 h 427"/>
                    <a:gd name="T60" fmla="*/ 23 w 1288"/>
                    <a:gd name="T61" fmla="*/ 323 h 427"/>
                    <a:gd name="T62" fmla="*/ 16 w 1288"/>
                    <a:gd name="T63" fmla="*/ 268 h 427"/>
                    <a:gd name="T64" fmla="*/ 13 w 1288"/>
                    <a:gd name="T65" fmla="*/ 213 h 427"/>
                    <a:gd name="T66" fmla="*/ 16 w 1288"/>
                    <a:gd name="T67" fmla="*/ 158 h 427"/>
                    <a:gd name="T68" fmla="*/ 23 w 1288"/>
                    <a:gd name="T69" fmla="*/ 103 h 427"/>
                    <a:gd name="T70" fmla="*/ 32 w 1288"/>
                    <a:gd name="T71" fmla="*/ 51 h 427"/>
                    <a:gd name="T72" fmla="*/ 48 w 1288"/>
                    <a:gd name="T73" fmla="*/ 0 h 427"/>
                    <a:gd name="T74" fmla="*/ 35 w 1288"/>
                    <a:gd name="T75" fmla="*/ 3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88" h="427">
                      <a:moveTo>
                        <a:pt x="1288" y="213"/>
                      </a:moveTo>
                      <a:lnTo>
                        <a:pt x="1284" y="158"/>
                      </a:lnTo>
                      <a:lnTo>
                        <a:pt x="1278" y="103"/>
                      </a:lnTo>
                      <a:lnTo>
                        <a:pt x="1265" y="51"/>
                      </a:lnTo>
                      <a:lnTo>
                        <a:pt x="1252" y="3"/>
                      </a:lnTo>
                      <a:lnTo>
                        <a:pt x="1239" y="0"/>
                      </a:lnTo>
                      <a:lnTo>
                        <a:pt x="1255" y="51"/>
                      </a:lnTo>
                      <a:lnTo>
                        <a:pt x="1265" y="103"/>
                      </a:lnTo>
                      <a:lnTo>
                        <a:pt x="1271" y="158"/>
                      </a:lnTo>
                      <a:lnTo>
                        <a:pt x="1275" y="213"/>
                      </a:lnTo>
                      <a:lnTo>
                        <a:pt x="1271" y="268"/>
                      </a:lnTo>
                      <a:lnTo>
                        <a:pt x="1265" y="323"/>
                      </a:lnTo>
                      <a:lnTo>
                        <a:pt x="1255" y="375"/>
                      </a:lnTo>
                      <a:lnTo>
                        <a:pt x="1239" y="427"/>
                      </a:lnTo>
                      <a:lnTo>
                        <a:pt x="1252" y="427"/>
                      </a:lnTo>
                      <a:lnTo>
                        <a:pt x="1265" y="375"/>
                      </a:lnTo>
                      <a:lnTo>
                        <a:pt x="1278" y="323"/>
                      </a:lnTo>
                      <a:lnTo>
                        <a:pt x="1284" y="268"/>
                      </a:lnTo>
                      <a:lnTo>
                        <a:pt x="1288" y="213"/>
                      </a:lnTo>
                      <a:close/>
                      <a:moveTo>
                        <a:pt x="35" y="3"/>
                      </a:moveTo>
                      <a:lnTo>
                        <a:pt x="23" y="51"/>
                      </a:lnTo>
                      <a:lnTo>
                        <a:pt x="10" y="103"/>
                      </a:lnTo>
                      <a:lnTo>
                        <a:pt x="3" y="158"/>
                      </a:lnTo>
                      <a:lnTo>
                        <a:pt x="0" y="213"/>
                      </a:lnTo>
                      <a:lnTo>
                        <a:pt x="3" y="268"/>
                      </a:lnTo>
                      <a:lnTo>
                        <a:pt x="10" y="323"/>
                      </a:lnTo>
                      <a:lnTo>
                        <a:pt x="23" y="375"/>
                      </a:lnTo>
                      <a:lnTo>
                        <a:pt x="35" y="427"/>
                      </a:lnTo>
                      <a:lnTo>
                        <a:pt x="48" y="427"/>
                      </a:lnTo>
                      <a:lnTo>
                        <a:pt x="32" y="375"/>
                      </a:lnTo>
                      <a:lnTo>
                        <a:pt x="23" y="323"/>
                      </a:lnTo>
                      <a:lnTo>
                        <a:pt x="16" y="268"/>
                      </a:lnTo>
                      <a:lnTo>
                        <a:pt x="13" y="213"/>
                      </a:lnTo>
                      <a:lnTo>
                        <a:pt x="16" y="158"/>
                      </a:lnTo>
                      <a:lnTo>
                        <a:pt x="23" y="103"/>
                      </a:lnTo>
                      <a:lnTo>
                        <a:pt x="32" y="51"/>
                      </a:lnTo>
                      <a:lnTo>
                        <a:pt x="48" y="0"/>
                      </a:lnTo>
                      <a:lnTo>
                        <a:pt x="35" y="3"/>
                      </a:lnTo>
                      <a:close/>
                    </a:path>
                  </a:pathLst>
                </a:custGeom>
                <a:solidFill>
                  <a:srgbClr val="EC6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5" name="Freeform 438"/>
                <p:cNvSpPr>
                  <a:spLocks noEditPoints="1"/>
                </p:cNvSpPr>
                <p:nvPr/>
              </p:nvSpPr>
              <p:spPr bwMode="auto">
                <a:xfrm>
                  <a:off x="2388" y="2544"/>
                  <a:ext cx="1275" cy="427"/>
                </a:xfrm>
                <a:custGeom>
                  <a:avLst/>
                  <a:gdLst>
                    <a:gd name="T0" fmla="*/ 1275 w 1275"/>
                    <a:gd name="T1" fmla="*/ 213 h 427"/>
                    <a:gd name="T2" fmla="*/ 1272 w 1275"/>
                    <a:gd name="T3" fmla="*/ 158 h 427"/>
                    <a:gd name="T4" fmla="*/ 1265 w 1275"/>
                    <a:gd name="T5" fmla="*/ 103 h 427"/>
                    <a:gd name="T6" fmla="*/ 1253 w 1275"/>
                    <a:gd name="T7" fmla="*/ 51 h 427"/>
                    <a:gd name="T8" fmla="*/ 1240 w 1275"/>
                    <a:gd name="T9" fmla="*/ 0 h 427"/>
                    <a:gd name="T10" fmla="*/ 1227 w 1275"/>
                    <a:gd name="T11" fmla="*/ 0 h 427"/>
                    <a:gd name="T12" fmla="*/ 1243 w 1275"/>
                    <a:gd name="T13" fmla="*/ 51 h 427"/>
                    <a:gd name="T14" fmla="*/ 1253 w 1275"/>
                    <a:gd name="T15" fmla="*/ 103 h 427"/>
                    <a:gd name="T16" fmla="*/ 1262 w 1275"/>
                    <a:gd name="T17" fmla="*/ 158 h 427"/>
                    <a:gd name="T18" fmla="*/ 1262 w 1275"/>
                    <a:gd name="T19" fmla="*/ 213 h 427"/>
                    <a:gd name="T20" fmla="*/ 1262 w 1275"/>
                    <a:gd name="T21" fmla="*/ 268 h 427"/>
                    <a:gd name="T22" fmla="*/ 1253 w 1275"/>
                    <a:gd name="T23" fmla="*/ 323 h 427"/>
                    <a:gd name="T24" fmla="*/ 1243 w 1275"/>
                    <a:gd name="T25" fmla="*/ 375 h 427"/>
                    <a:gd name="T26" fmla="*/ 1227 w 1275"/>
                    <a:gd name="T27" fmla="*/ 427 h 427"/>
                    <a:gd name="T28" fmla="*/ 1240 w 1275"/>
                    <a:gd name="T29" fmla="*/ 427 h 427"/>
                    <a:gd name="T30" fmla="*/ 1253 w 1275"/>
                    <a:gd name="T31" fmla="*/ 375 h 427"/>
                    <a:gd name="T32" fmla="*/ 1265 w 1275"/>
                    <a:gd name="T33" fmla="*/ 323 h 427"/>
                    <a:gd name="T34" fmla="*/ 1272 w 1275"/>
                    <a:gd name="T35" fmla="*/ 268 h 427"/>
                    <a:gd name="T36" fmla="*/ 1275 w 1275"/>
                    <a:gd name="T37" fmla="*/ 213 h 427"/>
                    <a:gd name="T38" fmla="*/ 36 w 1275"/>
                    <a:gd name="T39" fmla="*/ 0 h 427"/>
                    <a:gd name="T40" fmla="*/ 23 w 1275"/>
                    <a:gd name="T41" fmla="*/ 51 h 427"/>
                    <a:gd name="T42" fmla="*/ 10 w 1275"/>
                    <a:gd name="T43" fmla="*/ 103 h 427"/>
                    <a:gd name="T44" fmla="*/ 4 w 1275"/>
                    <a:gd name="T45" fmla="*/ 158 h 427"/>
                    <a:gd name="T46" fmla="*/ 0 w 1275"/>
                    <a:gd name="T47" fmla="*/ 213 h 427"/>
                    <a:gd name="T48" fmla="*/ 4 w 1275"/>
                    <a:gd name="T49" fmla="*/ 268 h 427"/>
                    <a:gd name="T50" fmla="*/ 10 w 1275"/>
                    <a:gd name="T51" fmla="*/ 323 h 427"/>
                    <a:gd name="T52" fmla="*/ 23 w 1275"/>
                    <a:gd name="T53" fmla="*/ 375 h 427"/>
                    <a:gd name="T54" fmla="*/ 36 w 1275"/>
                    <a:gd name="T55" fmla="*/ 427 h 427"/>
                    <a:gd name="T56" fmla="*/ 49 w 1275"/>
                    <a:gd name="T57" fmla="*/ 427 h 427"/>
                    <a:gd name="T58" fmla="*/ 33 w 1275"/>
                    <a:gd name="T59" fmla="*/ 375 h 427"/>
                    <a:gd name="T60" fmla="*/ 23 w 1275"/>
                    <a:gd name="T61" fmla="*/ 323 h 427"/>
                    <a:gd name="T62" fmla="*/ 17 w 1275"/>
                    <a:gd name="T63" fmla="*/ 268 h 427"/>
                    <a:gd name="T64" fmla="*/ 13 w 1275"/>
                    <a:gd name="T65" fmla="*/ 213 h 427"/>
                    <a:gd name="T66" fmla="*/ 17 w 1275"/>
                    <a:gd name="T67" fmla="*/ 158 h 427"/>
                    <a:gd name="T68" fmla="*/ 23 w 1275"/>
                    <a:gd name="T69" fmla="*/ 103 h 427"/>
                    <a:gd name="T70" fmla="*/ 33 w 1275"/>
                    <a:gd name="T71" fmla="*/ 51 h 427"/>
                    <a:gd name="T72" fmla="*/ 49 w 1275"/>
                    <a:gd name="T73" fmla="*/ 0 h 427"/>
                    <a:gd name="T74" fmla="*/ 36 w 1275"/>
                    <a:gd name="T75" fmla="*/ 0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75" h="427">
                      <a:moveTo>
                        <a:pt x="1275" y="213"/>
                      </a:moveTo>
                      <a:lnTo>
                        <a:pt x="1272" y="158"/>
                      </a:lnTo>
                      <a:lnTo>
                        <a:pt x="1265" y="103"/>
                      </a:lnTo>
                      <a:lnTo>
                        <a:pt x="1253" y="51"/>
                      </a:lnTo>
                      <a:lnTo>
                        <a:pt x="1240" y="0"/>
                      </a:lnTo>
                      <a:lnTo>
                        <a:pt x="1227" y="0"/>
                      </a:lnTo>
                      <a:lnTo>
                        <a:pt x="1243" y="51"/>
                      </a:lnTo>
                      <a:lnTo>
                        <a:pt x="1253" y="103"/>
                      </a:lnTo>
                      <a:lnTo>
                        <a:pt x="1262" y="158"/>
                      </a:lnTo>
                      <a:lnTo>
                        <a:pt x="1262" y="213"/>
                      </a:lnTo>
                      <a:lnTo>
                        <a:pt x="1262" y="268"/>
                      </a:lnTo>
                      <a:lnTo>
                        <a:pt x="1253" y="323"/>
                      </a:lnTo>
                      <a:lnTo>
                        <a:pt x="1243" y="375"/>
                      </a:lnTo>
                      <a:lnTo>
                        <a:pt x="1227" y="427"/>
                      </a:lnTo>
                      <a:lnTo>
                        <a:pt x="1240" y="427"/>
                      </a:lnTo>
                      <a:lnTo>
                        <a:pt x="1253" y="375"/>
                      </a:lnTo>
                      <a:lnTo>
                        <a:pt x="1265" y="323"/>
                      </a:lnTo>
                      <a:lnTo>
                        <a:pt x="1272" y="268"/>
                      </a:lnTo>
                      <a:lnTo>
                        <a:pt x="1275" y="213"/>
                      </a:lnTo>
                      <a:close/>
                      <a:moveTo>
                        <a:pt x="36" y="0"/>
                      </a:moveTo>
                      <a:lnTo>
                        <a:pt x="23" y="51"/>
                      </a:lnTo>
                      <a:lnTo>
                        <a:pt x="10" y="103"/>
                      </a:lnTo>
                      <a:lnTo>
                        <a:pt x="4" y="158"/>
                      </a:lnTo>
                      <a:lnTo>
                        <a:pt x="0" y="213"/>
                      </a:lnTo>
                      <a:lnTo>
                        <a:pt x="4" y="268"/>
                      </a:lnTo>
                      <a:lnTo>
                        <a:pt x="10" y="323"/>
                      </a:lnTo>
                      <a:lnTo>
                        <a:pt x="23" y="375"/>
                      </a:lnTo>
                      <a:lnTo>
                        <a:pt x="36" y="427"/>
                      </a:lnTo>
                      <a:lnTo>
                        <a:pt x="49" y="427"/>
                      </a:lnTo>
                      <a:lnTo>
                        <a:pt x="33" y="375"/>
                      </a:lnTo>
                      <a:lnTo>
                        <a:pt x="23" y="323"/>
                      </a:lnTo>
                      <a:lnTo>
                        <a:pt x="17" y="268"/>
                      </a:lnTo>
                      <a:lnTo>
                        <a:pt x="13" y="213"/>
                      </a:lnTo>
                      <a:lnTo>
                        <a:pt x="17" y="158"/>
                      </a:lnTo>
                      <a:lnTo>
                        <a:pt x="23" y="103"/>
                      </a:lnTo>
                      <a:lnTo>
                        <a:pt x="33" y="51"/>
                      </a:lnTo>
                      <a:lnTo>
                        <a:pt x="49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EC6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6" name="Freeform 439"/>
                <p:cNvSpPr>
                  <a:spLocks noEditPoints="1"/>
                </p:cNvSpPr>
                <p:nvPr/>
              </p:nvSpPr>
              <p:spPr bwMode="auto">
                <a:xfrm>
                  <a:off x="2395" y="2544"/>
                  <a:ext cx="1262" cy="427"/>
                </a:xfrm>
                <a:custGeom>
                  <a:avLst/>
                  <a:gdLst>
                    <a:gd name="T0" fmla="*/ 1262 w 1262"/>
                    <a:gd name="T1" fmla="*/ 213 h 427"/>
                    <a:gd name="T2" fmla="*/ 1258 w 1262"/>
                    <a:gd name="T3" fmla="*/ 158 h 427"/>
                    <a:gd name="T4" fmla="*/ 1252 w 1262"/>
                    <a:gd name="T5" fmla="*/ 103 h 427"/>
                    <a:gd name="T6" fmla="*/ 1242 w 1262"/>
                    <a:gd name="T7" fmla="*/ 51 h 427"/>
                    <a:gd name="T8" fmla="*/ 1226 w 1262"/>
                    <a:gd name="T9" fmla="*/ 0 h 427"/>
                    <a:gd name="T10" fmla="*/ 1213 w 1262"/>
                    <a:gd name="T11" fmla="*/ 0 h 427"/>
                    <a:gd name="T12" fmla="*/ 1229 w 1262"/>
                    <a:gd name="T13" fmla="*/ 51 h 427"/>
                    <a:gd name="T14" fmla="*/ 1239 w 1262"/>
                    <a:gd name="T15" fmla="*/ 103 h 427"/>
                    <a:gd name="T16" fmla="*/ 1249 w 1262"/>
                    <a:gd name="T17" fmla="*/ 158 h 427"/>
                    <a:gd name="T18" fmla="*/ 1249 w 1262"/>
                    <a:gd name="T19" fmla="*/ 213 h 427"/>
                    <a:gd name="T20" fmla="*/ 1249 w 1262"/>
                    <a:gd name="T21" fmla="*/ 268 h 427"/>
                    <a:gd name="T22" fmla="*/ 1239 w 1262"/>
                    <a:gd name="T23" fmla="*/ 323 h 427"/>
                    <a:gd name="T24" fmla="*/ 1229 w 1262"/>
                    <a:gd name="T25" fmla="*/ 375 h 427"/>
                    <a:gd name="T26" fmla="*/ 1213 w 1262"/>
                    <a:gd name="T27" fmla="*/ 427 h 427"/>
                    <a:gd name="T28" fmla="*/ 1226 w 1262"/>
                    <a:gd name="T29" fmla="*/ 427 h 427"/>
                    <a:gd name="T30" fmla="*/ 1242 w 1262"/>
                    <a:gd name="T31" fmla="*/ 375 h 427"/>
                    <a:gd name="T32" fmla="*/ 1252 w 1262"/>
                    <a:gd name="T33" fmla="*/ 323 h 427"/>
                    <a:gd name="T34" fmla="*/ 1258 w 1262"/>
                    <a:gd name="T35" fmla="*/ 268 h 427"/>
                    <a:gd name="T36" fmla="*/ 1262 w 1262"/>
                    <a:gd name="T37" fmla="*/ 213 h 427"/>
                    <a:gd name="T38" fmla="*/ 35 w 1262"/>
                    <a:gd name="T39" fmla="*/ 0 h 427"/>
                    <a:gd name="T40" fmla="*/ 19 w 1262"/>
                    <a:gd name="T41" fmla="*/ 51 h 427"/>
                    <a:gd name="T42" fmla="*/ 10 w 1262"/>
                    <a:gd name="T43" fmla="*/ 103 h 427"/>
                    <a:gd name="T44" fmla="*/ 3 w 1262"/>
                    <a:gd name="T45" fmla="*/ 158 h 427"/>
                    <a:gd name="T46" fmla="*/ 0 w 1262"/>
                    <a:gd name="T47" fmla="*/ 213 h 427"/>
                    <a:gd name="T48" fmla="*/ 3 w 1262"/>
                    <a:gd name="T49" fmla="*/ 268 h 427"/>
                    <a:gd name="T50" fmla="*/ 10 w 1262"/>
                    <a:gd name="T51" fmla="*/ 323 h 427"/>
                    <a:gd name="T52" fmla="*/ 19 w 1262"/>
                    <a:gd name="T53" fmla="*/ 375 h 427"/>
                    <a:gd name="T54" fmla="*/ 35 w 1262"/>
                    <a:gd name="T55" fmla="*/ 427 h 427"/>
                    <a:gd name="T56" fmla="*/ 48 w 1262"/>
                    <a:gd name="T57" fmla="*/ 427 h 427"/>
                    <a:gd name="T58" fmla="*/ 32 w 1262"/>
                    <a:gd name="T59" fmla="*/ 375 h 427"/>
                    <a:gd name="T60" fmla="*/ 22 w 1262"/>
                    <a:gd name="T61" fmla="*/ 323 h 427"/>
                    <a:gd name="T62" fmla="*/ 13 w 1262"/>
                    <a:gd name="T63" fmla="*/ 268 h 427"/>
                    <a:gd name="T64" fmla="*/ 13 w 1262"/>
                    <a:gd name="T65" fmla="*/ 213 h 427"/>
                    <a:gd name="T66" fmla="*/ 13 w 1262"/>
                    <a:gd name="T67" fmla="*/ 158 h 427"/>
                    <a:gd name="T68" fmla="*/ 22 w 1262"/>
                    <a:gd name="T69" fmla="*/ 103 h 427"/>
                    <a:gd name="T70" fmla="*/ 32 w 1262"/>
                    <a:gd name="T71" fmla="*/ 51 h 427"/>
                    <a:gd name="T72" fmla="*/ 48 w 1262"/>
                    <a:gd name="T73" fmla="*/ 0 h 427"/>
                    <a:gd name="T74" fmla="*/ 35 w 1262"/>
                    <a:gd name="T75" fmla="*/ 0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62" h="427">
                      <a:moveTo>
                        <a:pt x="1262" y="213"/>
                      </a:moveTo>
                      <a:lnTo>
                        <a:pt x="1258" y="158"/>
                      </a:lnTo>
                      <a:lnTo>
                        <a:pt x="1252" y="103"/>
                      </a:lnTo>
                      <a:lnTo>
                        <a:pt x="1242" y="51"/>
                      </a:lnTo>
                      <a:lnTo>
                        <a:pt x="1226" y="0"/>
                      </a:lnTo>
                      <a:lnTo>
                        <a:pt x="1213" y="0"/>
                      </a:lnTo>
                      <a:lnTo>
                        <a:pt x="1229" y="51"/>
                      </a:lnTo>
                      <a:lnTo>
                        <a:pt x="1239" y="103"/>
                      </a:lnTo>
                      <a:lnTo>
                        <a:pt x="1249" y="158"/>
                      </a:lnTo>
                      <a:lnTo>
                        <a:pt x="1249" y="213"/>
                      </a:lnTo>
                      <a:lnTo>
                        <a:pt x="1249" y="268"/>
                      </a:lnTo>
                      <a:lnTo>
                        <a:pt x="1239" y="323"/>
                      </a:lnTo>
                      <a:lnTo>
                        <a:pt x="1229" y="375"/>
                      </a:lnTo>
                      <a:lnTo>
                        <a:pt x="1213" y="427"/>
                      </a:lnTo>
                      <a:lnTo>
                        <a:pt x="1226" y="427"/>
                      </a:lnTo>
                      <a:lnTo>
                        <a:pt x="1242" y="375"/>
                      </a:lnTo>
                      <a:lnTo>
                        <a:pt x="1252" y="323"/>
                      </a:lnTo>
                      <a:lnTo>
                        <a:pt x="1258" y="268"/>
                      </a:lnTo>
                      <a:lnTo>
                        <a:pt x="1262" y="213"/>
                      </a:lnTo>
                      <a:close/>
                      <a:moveTo>
                        <a:pt x="35" y="0"/>
                      </a:moveTo>
                      <a:lnTo>
                        <a:pt x="19" y="51"/>
                      </a:lnTo>
                      <a:lnTo>
                        <a:pt x="10" y="103"/>
                      </a:lnTo>
                      <a:lnTo>
                        <a:pt x="3" y="158"/>
                      </a:lnTo>
                      <a:lnTo>
                        <a:pt x="0" y="213"/>
                      </a:lnTo>
                      <a:lnTo>
                        <a:pt x="3" y="268"/>
                      </a:lnTo>
                      <a:lnTo>
                        <a:pt x="10" y="323"/>
                      </a:lnTo>
                      <a:lnTo>
                        <a:pt x="19" y="375"/>
                      </a:lnTo>
                      <a:lnTo>
                        <a:pt x="35" y="427"/>
                      </a:lnTo>
                      <a:lnTo>
                        <a:pt x="48" y="427"/>
                      </a:lnTo>
                      <a:lnTo>
                        <a:pt x="32" y="375"/>
                      </a:lnTo>
                      <a:lnTo>
                        <a:pt x="22" y="323"/>
                      </a:lnTo>
                      <a:lnTo>
                        <a:pt x="13" y="268"/>
                      </a:lnTo>
                      <a:lnTo>
                        <a:pt x="13" y="213"/>
                      </a:lnTo>
                      <a:lnTo>
                        <a:pt x="13" y="158"/>
                      </a:lnTo>
                      <a:lnTo>
                        <a:pt x="22" y="103"/>
                      </a:lnTo>
                      <a:lnTo>
                        <a:pt x="32" y="51"/>
                      </a:lnTo>
                      <a:lnTo>
                        <a:pt x="48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B63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7" name="Freeform 440"/>
                <p:cNvSpPr>
                  <a:spLocks noEditPoints="1"/>
                </p:cNvSpPr>
                <p:nvPr/>
              </p:nvSpPr>
              <p:spPr bwMode="auto">
                <a:xfrm>
                  <a:off x="2401" y="2544"/>
                  <a:ext cx="1249" cy="427"/>
                </a:xfrm>
                <a:custGeom>
                  <a:avLst/>
                  <a:gdLst>
                    <a:gd name="T0" fmla="*/ 1249 w 1249"/>
                    <a:gd name="T1" fmla="*/ 213 h 427"/>
                    <a:gd name="T2" fmla="*/ 1249 w 1249"/>
                    <a:gd name="T3" fmla="*/ 158 h 427"/>
                    <a:gd name="T4" fmla="*/ 1240 w 1249"/>
                    <a:gd name="T5" fmla="*/ 103 h 427"/>
                    <a:gd name="T6" fmla="*/ 1230 w 1249"/>
                    <a:gd name="T7" fmla="*/ 51 h 427"/>
                    <a:gd name="T8" fmla="*/ 1214 w 1249"/>
                    <a:gd name="T9" fmla="*/ 0 h 427"/>
                    <a:gd name="T10" fmla="*/ 1201 w 1249"/>
                    <a:gd name="T11" fmla="*/ 0 h 427"/>
                    <a:gd name="T12" fmla="*/ 1217 w 1249"/>
                    <a:gd name="T13" fmla="*/ 51 h 427"/>
                    <a:gd name="T14" fmla="*/ 1230 w 1249"/>
                    <a:gd name="T15" fmla="*/ 103 h 427"/>
                    <a:gd name="T16" fmla="*/ 1236 w 1249"/>
                    <a:gd name="T17" fmla="*/ 158 h 427"/>
                    <a:gd name="T18" fmla="*/ 1240 w 1249"/>
                    <a:gd name="T19" fmla="*/ 213 h 427"/>
                    <a:gd name="T20" fmla="*/ 1236 w 1249"/>
                    <a:gd name="T21" fmla="*/ 268 h 427"/>
                    <a:gd name="T22" fmla="*/ 1230 w 1249"/>
                    <a:gd name="T23" fmla="*/ 323 h 427"/>
                    <a:gd name="T24" fmla="*/ 1217 w 1249"/>
                    <a:gd name="T25" fmla="*/ 378 h 427"/>
                    <a:gd name="T26" fmla="*/ 1201 w 1249"/>
                    <a:gd name="T27" fmla="*/ 427 h 427"/>
                    <a:gd name="T28" fmla="*/ 1214 w 1249"/>
                    <a:gd name="T29" fmla="*/ 427 h 427"/>
                    <a:gd name="T30" fmla="*/ 1230 w 1249"/>
                    <a:gd name="T31" fmla="*/ 375 h 427"/>
                    <a:gd name="T32" fmla="*/ 1240 w 1249"/>
                    <a:gd name="T33" fmla="*/ 323 h 427"/>
                    <a:gd name="T34" fmla="*/ 1249 w 1249"/>
                    <a:gd name="T35" fmla="*/ 268 h 427"/>
                    <a:gd name="T36" fmla="*/ 1249 w 1249"/>
                    <a:gd name="T37" fmla="*/ 213 h 427"/>
                    <a:gd name="T38" fmla="*/ 36 w 1249"/>
                    <a:gd name="T39" fmla="*/ 0 h 427"/>
                    <a:gd name="T40" fmla="*/ 20 w 1249"/>
                    <a:gd name="T41" fmla="*/ 51 h 427"/>
                    <a:gd name="T42" fmla="*/ 10 w 1249"/>
                    <a:gd name="T43" fmla="*/ 103 h 427"/>
                    <a:gd name="T44" fmla="*/ 4 w 1249"/>
                    <a:gd name="T45" fmla="*/ 158 h 427"/>
                    <a:gd name="T46" fmla="*/ 0 w 1249"/>
                    <a:gd name="T47" fmla="*/ 213 h 427"/>
                    <a:gd name="T48" fmla="*/ 4 w 1249"/>
                    <a:gd name="T49" fmla="*/ 268 h 427"/>
                    <a:gd name="T50" fmla="*/ 10 w 1249"/>
                    <a:gd name="T51" fmla="*/ 323 h 427"/>
                    <a:gd name="T52" fmla="*/ 20 w 1249"/>
                    <a:gd name="T53" fmla="*/ 375 h 427"/>
                    <a:gd name="T54" fmla="*/ 36 w 1249"/>
                    <a:gd name="T55" fmla="*/ 427 h 427"/>
                    <a:gd name="T56" fmla="*/ 49 w 1249"/>
                    <a:gd name="T57" fmla="*/ 427 h 427"/>
                    <a:gd name="T58" fmla="*/ 33 w 1249"/>
                    <a:gd name="T59" fmla="*/ 378 h 427"/>
                    <a:gd name="T60" fmla="*/ 20 w 1249"/>
                    <a:gd name="T61" fmla="*/ 323 h 427"/>
                    <a:gd name="T62" fmla="*/ 13 w 1249"/>
                    <a:gd name="T63" fmla="*/ 268 h 427"/>
                    <a:gd name="T64" fmla="*/ 10 w 1249"/>
                    <a:gd name="T65" fmla="*/ 213 h 427"/>
                    <a:gd name="T66" fmla="*/ 13 w 1249"/>
                    <a:gd name="T67" fmla="*/ 158 h 427"/>
                    <a:gd name="T68" fmla="*/ 20 w 1249"/>
                    <a:gd name="T69" fmla="*/ 103 h 427"/>
                    <a:gd name="T70" fmla="*/ 33 w 1249"/>
                    <a:gd name="T71" fmla="*/ 51 h 427"/>
                    <a:gd name="T72" fmla="*/ 49 w 1249"/>
                    <a:gd name="T73" fmla="*/ 0 h 427"/>
                    <a:gd name="T74" fmla="*/ 36 w 1249"/>
                    <a:gd name="T75" fmla="*/ 0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49" h="427">
                      <a:moveTo>
                        <a:pt x="1249" y="213"/>
                      </a:moveTo>
                      <a:lnTo>
                        <a:pt x="1249" y="158"/>
                      </a:lnTo>
                      <a:lnTo>
                        <a:pt x="1240" y="103"/>
                      </a:lnTo>
                      <a:lnTo>
                        <a:pt x="1230" y="51"/>
                      </a:lnTo>
                      <a:lnTo>
                        <a:pt x="1214" y="0"/>
                      </a:lnTo>
                      <a:lnTo>
                        <a:pt x="1201" y="0"/>
                      </a:lnTo>
                      <a:lnTo>
                        <a:pt x="1217" y="51"/>
                      </a:lnTo>
                      <a:lnTo>
                        <a:pt x="1230" y="103"/>
                      </a:lnTo>
                      <a:lnTo>
                        <a:pt x="1236" y="158"/>
                      </a:lnTo>
                      <a:lnTo>
                        <a:pt x="1240" y="213"/>
                      </a:lnTo>
                      <a:lnTo>
                        <a:pt x="1236" y="268"/>
                      </a:lnTo>
                      <a:lnTo>
                        <a:pt x="1230" y="323"/>
                      </a:lnTo>
                      <a:lnTo>
                        <a:pt x="1217" y="378"/>
                      </a:lnTo>
                      <a:lnTo>
                        <a:pt x="1201" y="427"/>
                      </a:lnTo>
                      <a:lnTo>
                        <a:pt x="1214" y="427"/>
                      </a:lnTo>
                      <a:lnTo>
                        <a:pt x="1230" y="375"/>
                      </a:lnTo>
                      <a:lnTo>
                        <a:pt x="1240" y="323"/>
                      </a:lnTo>
                      <a:lnTo>
                        <a:pt x="1249" y="268"/>
                      </a:lnTo>
                      <a:lnTo>
                        <a:pt x="1249" y="213"/>
                      </a:lnTo>
                      <a:close/>
                      <a:moveTo>
                        <a:pt x="36" y="0"/>
                      </a:moveTo>
                      <a:lnTo>
                        <a:pt x="20" y="51"/>
                      </a:lnTo>
                      <a:lnTo>
                        <a:pt x="10" y="103"/>
                      </a:lnTo>
                      <a:lnTo>
                        <a:pt x="4" y="158"/>
                      </a:lnTo>
                      <a:lnTo>
                        <a:pt x="0" y="213"/>
                      </a:lnTo>
                      <a:lnTo>
                        <a:pt x="4" y="268"/>
                      </a:lnTo>
                      <a:lnTo>
                        <a:pt x="10" y="323"/>
                      </a:lnTo>
                      <a:lnTo>
                        <a:pt x="20" y="375"/>
                      </a:lnTo>
                      <a:lnTo>
                        <a:pt x="36" y="427"/>
                      </a:lnTo>
                      <a:lnTo>
                        <a:pt x="49" y="427"/>
                      </a:lnTo>
                      <a:lnTo>
                        <a:pt x="33" y="378"/>
                      </a:lnTo>
                      <a:lnTo>
                        <a:pt x="20" y="323"/>
                      </a:lnTo>
                      <a:lnTo>
                        <a:pt x="13" y="268"/>
                      </a:lnTo>
                      <a:lnTo>
                        <a:pt x="10" y="213"/>
                      </a:lnTo>
                      <a:lnTo>
                        <a:pt x="13" y="158"/>
                      </a:lnTo>
                      <a:lnTo>
                        <a:pt x="20" y="103"/>
                      </a:lnTo>
                      <a:lnTo>
                        <a:pt x="33" y="51"/>
                      </a:lnTo>
                      <a:lnTo>
                        <a:pt x="49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EB63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8" name="Freeform 441"/>
                <p:cNvSpPr>
                  <a:spLocks noEditPoints="1"/>
                </p:cNvSpPr>
                <p:nvPr/>
              </p:nvSpPr>
              <p:spPr bwMode="auto">
                <a:xfrm>
                  <a:off x="2408" y="2544"/>
                  <a:ext cx="1236" cy="427"/>
                </a:xfrm>
                <a:custGeom>
                  <a:avLst/>
                  <a:gdLst>
                    <a:gd name="T0" fmla="*/ 1236 w 1236"/>
                    <a:gd name="T1" fmla="*/ 213 h 427"/>
                    <a:gd name="T2" fmla="*/ 1236 w 1236"/>
                    <a:gd name="T3" fmla="*/ 158 h 427"/>
                    <a:gd name="T4" fmla="*/ 1226 w 1236"/>
                    <a:gd name="T5" fmla="*/ 103 h 427"/>
                    <a:gd name="T6" fmla="*/ 1216 w 1236"/>
                    <a:gd name="T7" fmla="*/ 51 h 427"/>
                    <a:gd name="T8" fmla="*/ 1200 w 1236"/>
                    <a:gd name="T9" fmla="*/ 0 h 427"/>
                    <a:gd name="T10" fmla="*/ 1187 w 1236"/>
                    <a:gd name="T11" fmla="*/ 0 h 427"/>
                    <a:gd name="T12" fmla="*/ 1203 w 1236"/>
                    <a:gd name="T13" fmla="*/ 51 h 427"/>
                    <a:gd name="T14" fmla="*/ 1216 w 1236"/>
                    <a:gd name="T15" fmla="*/ 103 h 427"/>
                    <a:gd name="T16" fmla="*/ 1223 w 1236"/>
                    <a:gd name="T17" fmla="*/ 158 h 427"/>
                    <a:gd name="T18" fmla="*/ 1226 w 1236"/>
                    <a:gd name="T19" fmla="*/ 213 h 427"/>
                    <a:gd name="T20" fmla="*/ 1223 w 1236"/>
                    <a:gd name="T21" fmla="*/ 268 h 427"/>
                    <a:gd name="T22" fmla="*/ 1216 w 1236"/>
                    <a:gd name="T23" fmla="*/ 323 h 427"/>
                    <a:gd name="T24" fmla="*/ 1203 w 1236"/>
                    <a:gd name="T25" fmla="*/ 378 h 427"/>
                    <a:gd name="T26" fmla="*/ 1187 w 1236"/>
                    <a:gd name="T27" fmla="*/ 427 h 427"/>
                    <a:gd name="T28" fmla="*/ 1200 w 1236"/>
                    <a:gd name="T29" fmla="*/ 427 h 427"/>
                    <a:gd name="T30" fmla="*/ 1216 w 1236"/>
                    <a:gd name="T31" fmla="*/ 375 h 427"/>
                    <a:gd name="T32" fmla="*/ 1226 w 1236"/>
                    <a:gd name="T33" fmla="*/ 323 h 427"/>
                    <a:gd name="T34" fmla="*/ 1236 w 1236"/>
                    <a:gd name="T35" fmla="*/ 268 h 427"/>
                    <a:gd name="T36" fmla="*/ 1236 w 1236"/>
                    <a:gd name="T37" fmla="*/ 213 h 427"/>
                    <a:gd name="T38" fmla="*/ 35 w 1236"/>
                    <a:gd name="T39" fmla="*/ 0 h 427"/>
                    <a:gd name="T40" fmla="*/ 19 w 1236"/>
                    <a:gd name="T41" fmla="*/ 51 h 427"/>
                    <a:gd name="T42" fmla="*/ 9 w 1236"/>
                    <a:gd name="T43" fmla="*/ 103 h 427"/>
                    <a:gd name="T44" fmla="*/ 0 w 1236"/>
                    <a:gd name="T45" fmla="*/ 158 h 427"/>
                    <a:gd name="T46" fmla="*/ 0 w 1236"/>
                    <a:gd name="T47" fmla="*/ 213 h 427"/>
                    <a:gd name="T48" fmla="*/ 0 w 1236"/>
                    <a:gd name="T49" fmla="*/ 268 h 427"/>
                    <a:gd name="T50" fmla="*/ 9 w 1236"/>
                    <a:gd name="T51" fmla="*/ 323 h 427"/>
                    <a:gd name="T52" fmla="*/ 19 w 1236"/>
                    <a:gd name="T53" fmla="*/ 375 h 427"/>
                    <a:gd name="T54" fmla="*/ 35 w 1236"/>
                    <a:gd name="T55" fmla="*/ 427 h 427"/>
                    <a:gd name="T56" fmla="*/ 48 w 1236"/>
                    <a:gd name="T57" fmla="*/ 427 h 427"/>
                    <a:gd name="T58" fmla="*/ 32 w 1236"/>
                    <a:gd name="T59" fmla="*/ 378 h 427"/>
                    <a:gd name="T60" fmla="*/ 19 w 1236"/>
                    <a:gd name="T61" fmla="*/ 323 h 427"/>
                    <a:gd name="T62" fmla="*/ 13 w 1236"/>
                    <a:gd name="T63" fmla="*/ 268 h 427"/>
                    <a:gd name="T64" fmla="*/ 9 w 1236"/>
                    <a:gd name="T65" fmla="*/ 213 h 427"/>
                    <a:gd name="T66" fmla="*/ 13 w 1236"/>
                    <a:gd name="T67" fmla="*/ 158 h 427"/>
                    <a:gd name="T68" fmla="*/ 19 w 1236"/>
                    <a:gd name="T69" fmla="*/ 103 h 427"/>
                    <a:gd name="T70" fmla="*/ 32 w 1236"/>
                    <a:gd name="T71" fmla="*/ 51 h 427"/>
                    <a:gd name="T72" fmla="*/ 48 w 1236"/>
                    <a:gd name="T73" fmla="*/ 0 h 427"/>
                    <a:gd name="T74" fmla="*/ 35 w 1236"/>
                    <a:gd name="T75" fmla="*/ 0 h 42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36" h="427">
                      <a:moveTo>
                        <a:pt x="1236" y="213"/>
                      </a:moveTo>
                      <a:lnTo>
                        <a:pt x="1236" y="158"/>
                      </a:lnTo>
                      <a:lnTo>
                        <a:pt x="1226" y="103"/>
                      </a:lnTo>
                      <a:lnTo>
                        <a:pt x="1216" y="51"/>
                      </a:lnTo>
                      <a:lnTo>
                        <a:pt x="1200" y="0"/>
                      </a:lnTo>
                      <a:lnTo>
                        <a:pt x="1187" y="0"/>
                      </a:lnTo>
                      <a:lnTo>
                        <a:pt x="1203" y="51"/>
                      </a:lnTo>
                      <a:lnTo>
                        <a:pt x="1216" y="103"/>
                      </a:lnTo>
                      <a:lnTo>
                        <a:pt x="1223" y="158"/>
                      </a:lnTo>
                      <a:lnTo>
                        <a:pt x="1226" y="213"/>
                      </a:lnTo>
                      <a:lnTo>
                        <a:pt x="1223" y="268"/>
                      </a:lnTo>
                      <a:lnTo>
                        <a:pt x="1216" y="323"/>
                      </a:lnTo>
                      <a:lnTo>
                        <a:pt x="1203" y="378"/>
                      </a:lnTo>
                      <a:lnTo>
                        <a:pt x="1187" y="427"/>
                      </a:lnTo>
                      <a:lnTo>
                        <a:pt x="1200" y="427"/>
                      </a:lnTo>
                      <a:lnTo>
                        <a:pt x="1216" y="375"/>
                      </a:lnTo>
                      <a:lnTo>
                        <a:pt x="1226" y="323"/>
                      </a:lnTo>
                      <a:lnTo>
                        <a:pt x="1236" y="268"/>
                      </a:lnTo>
                      <a:lnTo>
                        <a:pt x="1236" y="213"/>
                      </a:lnTo>
                      <a:close/>
                      <a:moveTo>
                        <a:pt x="35" y="0"/>
                      </a:moveTo>
                      <a:lnTo>
                        <a:pt x="19" y="51"/>
                      </a:lnTo>
                      <a:lnTo>
                        <a:pt x="9" y="103"/>
                      </a:lnTo>
                      <a:lnTo>
                        <a:pt x="0" y="158"/>
                      </a:lnTo>
                      <a:lnTo>
                        <a:pt x="0" y="213"/>
                      </a:lnTo>
                      <a:lnTo>
                        <a:pt x="0" y="268"/>
                      </a:lnTo>
                      <a:lnTo>
                        <a:pt x="9" y="323"/>
                      </a:lnTo>
                      <a:lnTo>
                        <a:pt x="19" y="375"/>
                      </a:lnTo>
                      <a:lnTo>
                        <a:pt x="35" y="427"/>
                      </a:lnTo>
                      <a:lnTo>
                        <a:pt x="48" y="427"/>
                      </a:lnTo>
                      <a:lnTo>
                        <a:pt x="32" y="378"/>
                      </a:lnTo>
                      <a:lnTo>
                        <a:pt x="19" y="323"/>
                      </a:lnTo>
                      <a:lnTo>
                        <a:pt x="13" y="268"/>
                      </a:lnTo>
                      <a:lnTo>
                        <a:pt x="9" y="213"/>
                      </a:lnTo>
                      <a:lnTo>
                        <a:pt x="13" y="158"/>
                      </a:lnTo>
                      <a:lnTo>
                        <a:pt x="19" y="103"/>
                      </a:lnTo>
                      <a:lnTo>
                        <a:pt x="32" y="51"/>
                      </a:lnTo>
                      <a:lnTo>
                        <a:pt x="48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B62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19" name="Freeform 442"/>
                <p:cNvSpPr>
                  <a:spLocks noEditPoints="1"/>
                </p:cNvSpPr>
                <p:nvPr/>
              </p:nvSpPr>
              <p:spPr bwMode="auto">
                <a:xfrm>
                  <a:off x="2411" y="2544"/>
                  <a:ext cx="1230" cy="430"/>
                </a:xfrm>
                <a:custGeom>
                  <a:avLst/>
                  <a:gdLst>
                    <a:gd name="T0" fmla="*/ 1230 w 1230"/>
                    <a:gd name="T1" fmla="*/ 213 h 430"/>
                    <a:gd name="T2" fmla="*/ 1226 w 1230"/>
                    <a:gd name="T3" fmla="*/ 158 h 430"/>
                    <a:gd name="T4" fmla="*/ 1220 w 1230"/>
                    <a:gd name="T5" fmla="*/ 103 h 430"/>
                    <a:gd name="T6" fmla="*/ 1207 w 1230"/>
                    <a:gd name="T7" fmla="*/ 51 h 430"/>
                    <a:gd name="T8" fmla="*/ 1191 w 1230"/>
                    <a:gd name="T9" fmla="*/ 0 h 430"/>
                    <a:gd name="T10" fmla="*/ 1178 w 1230"/>
                    <a:gd name="T11" fmla="*/ 0 h 430"/>
                    <a:gd name="T12" fmla="*/ 1194 w 1230"/>
                    <a:gd name="T13" fmla="*/ 48 h 430"/>
                    <a:gd name="T14" fmla="*/ 1207 w 1230"/>
                    <a:gd name="T15" fmla="*/ 103 h 430"/>
                    <a:gd name="T16" fmla="*/ 1213 w 1230"/>
                    <a:gd name="T17" fmla="*/ 158 h 430"/>
                    <a:gd name="T18" fmla="*/ 1217 w 1230"/>
                    <a:gd name="T19" fmla="*/ 213 h 430"/>
                    <a:gd name="T20" fmla="*/ 1213 w 1230"/>
                    <a:gd name="T21" fmla="*/ 268 h 430"/>
                    <a:gd name="T22" fmla="*/ 1207 w 1230"/>
                    <a:gd name="T23" fmla="*/ 323 h 430"/>
                    <a:gd name="T24" fmla="*/ 1194 w 1230"/>
                    <a:gd name="T25" fmla="*/ 378 h 430"/>
                    <a:gd name="T26" fmla="*/ 1178 w 1230"/>
                    <a:gd name="T27" fmla="*/ 430 h 430"/>
                    <a:gd name="T28" fmla="*/ 1191 w 1230"/>
                    <a:gd name="T29" fmla="*/ 427 h 430"/>
                    <a:gd name="T30" fmla="*/ 1207 w 1230"/>
                    <a:gd name="T31" fmla="*/ 378 h 430"/>
                    <a:gd name="T32" fmla="*/ 1220 w 1230"/>
                    <a:gd name="T33" fmla="*/ 323 h 430"/>
                    <a:gd name="T34" fmla="*/ 1226 w 1230"/>
                    <a:gd name="T35" fmla="*/ 268 h 430"/>
                    <a:gd name="T36" fmla="*/ 1230 w 1230"/>
                    <a:gd name="T37" fmla="*/ 213 h 430"/>
                    <a:gd name="T38" fmla="*/ 39 w 1230"/>
                    <a:gd name="T39" fmla="*/ 0 h 430"/>
                    <a:gd name="T40" fmla="*/ 23 w 1230"/>
                    <a:gd name="T41" fmla="*/ 51 h 430"/>
                    <a:gd name="T42" fmla="*/ 10 w 1230"/>
                    <a:gd name="T43" fmla="*/ 103 h 430"/>
                    <a:gd name="T44" fmla="*/ 3 w 1230"/>
                    <a:gd name="T45" fmla="*/ 158 h 430"/>
                    <a:gd name="T46" fmla="*/ 0 w 1230"/>
                    <a:gd name="T47" fmla="*/ 213 h 430"/>
                    <a:gd name="T48" fmla="*/ 3 w 1230"/>
                    <a:gd name="T49" fmla="*/ 268 h 430"/>
                    <a:gd name="T50" fmla="*/ 10 w 1230"/>
                    <a:gd name="T51" fmla="*/ 323 h 430"/>
                    <a:gd name="T52" fmla="*/ 23 w 1230"/>
                    <a:gd name="T53" fmla="*/ 378 h 430"/>
                    <a:gd name="T54" fmla="*/ 39 w 1230"/>
                    <a:gd name="T55" fmla="*/ 427 h 430"/>
                    <a:gd name="T56" fmla="*/ 52 w 1230"/>
                    <a:gd name="T57" fmla="*/ 430 h 430"/>
                    <a:gd name="T58" fmla="*/ 36 w 1230"/>
                    <a:gd name="T59" fmla="*/ 378 h 430"/>
                    <a:gd name="T60" fmla="*/ 23 w 1230"/>
                    <a:gd name="T61" fmla="*/ 323 h 430"/>
                    <a:gd name="T62" fmla="*/ 16 w 1230"/>
                    <a:gd name="T63" fmla="*/ 268 h 430"/>
                    <a:gd name="T64" fmla="*/ 13 w 1230"/>
                    <a:gd name="T65" fmla="*/ 213 h 430"/>
                    <a:gd name="T66" fmla="*/ 16 w 1230"/>
                    <a:gd name="T67" fmla="*/ 158 h 430"/>
                    <a:gd name="T68" fmla="*/ 23 w 1230"/>
                    <a:gd name="T69" fmla="*/ 103 h 430"/>
                    <a:gd name="T70" fmla="*/ 36 w 1230"/>
                    <a:gd name="T71" fmla="*/ 48 h 430"/>
                    <a:gd name="T72" fmla="*/ 52 w 1230"/>
                    <a:gd name="T73" fmla="*/ 0 h 430"/>
                    <a:gd name="T74" fmla="*/ 39 w 1230"/>
                    <a:gd name="T75" fmla="*/ 0 h 43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30" h="430">
                      <a:moveTo>
                        <a:pt x="1230" y="213"/>
                      </a:moveTo>
                      <a:lnTo>
                        <a:pt x="1226" y="158"/>
                      </a:lnTo>
                      <a:lnTo>
                        <a:pt x="1220" y="103"/>
                      </a:lnTo>
                      <a:lnTo>
                        <a:pt x="1207" y="51"/>
                      </a:lnTo>
                      <a:lnTo>
                        <a:pt x="1191" y="0"/>
                      </a:lnTo>
                      <a:lnTo>
                        <a:pt x="1178" y="0"/>
                      </a:lnTo>
                      <a:lnTo>
                        <a:pt x="1194" y="48"/>
                      </a:lnTo>
                      <a:lnTo>
                        <a:pt x="1207" y="103"/>
                      </a:lnTo>
                      <a:lnTo>
                        <a:pt x="1213" y="158"/>
                      </a:lnTo>
                      <a:lnTo>
                        <a:pt x="1217" y="213"/>
                      </a:lnTo>
                      <a:lnTo>
                        <a:pt x="1213" y="268"/>
                      </a:lnTo>
                      <a:lnTo>
                        <a:pt x="1207" y="323"/>
                      </a:lnTo>
                      <a:lnTo>
                        <a:pt x="1194" y="378"/>
                      </a:lnTo>
                      <a:lnTo>
                        <a:pt x="1178" y="430"/>
                      </a:lnTo>
                      <a:lnTo>
                        <a:pt x="1191" y="427"/>
                      </a:lnTo>
                      <a:lnTo>
                        <a:pt x="1207" y="378"/>
                      </a:lnTo>
                      <a:lnTo>
                        <a:pt x="1220" y="323"/>
                      </a:lnTo>
                      <a:lnTo>
                        <a:pt x="1226" y="268"/>
                      </a:lnTo>
                      <a:lnTo>
                        <a:pt x="1230" y="213"/>
                      </a:lnTo>
                      <a:close/>
                      <a:moveTo>
                        <a:pt x="39" y="0"/>
                      </a:moveTo>
                      <a:lnTo>
                        <a:pt x="23" y="51"/>
                      </a:lnTo>
                      <a:lnTo>
                        <a:pt x="10" y="103"/>
                      </a:lnTo>
                      <a:lnTo>
                        <a:pt x="3" y="158"/>
                      </a:lnTo>
                      <a:lnTo>
                        <a:pt x="0" y="213"/>
                      </a:lnTo>
                      <a:lnTo>
                        <a:pt x="3" y="268"/>
                      </a:lnTo>
                      <a:lnTo>
                        <a:pt x="10" y="323"/>
                      </a:lnTo>
                      <a:lnTo>
                        <a:pt x="23" y="378"/>
                      </a:lnTo>
                      <a:lnTo>
                        <a:pt x="39" y="427"/>
                      </a:lnTo>
                      <a:lnTo>
                        <a:pt x="52" y="430"/>
                      </a:lnTo>
                      <a:lnTo>
                        <a:pt x="36" y="378"/>
                      </a:lnTo>
                      <a:lnTo>
                        <a:pt x="23" y="323"/>
                      </a:lnTo>
                      <a:lnTo>
                        <a:pt x="16" y="268"/>
                      </a:lnTo>
                      <a:lnTo>
                        <a:pt x="13" y="213"/>
                      </a:lnTo>
                      <a:lnTo>
                        <a:pt x="16" y="158"/>
                      </a:lnTo>
                      <a:lnTo>
                        <a:pt x="23" y="103"/>
                      </a:lnTo>
                      <a:lnTo>
                        <a:pt x="36" y="48"/>
                      </a:lnTo>
                      <a:lnTo>
                        <a:pt x="5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EB62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0" name="Freeform 443"/>
                <p:cNvSpPr>
                  <a:spLocks noEditPoints="1"/>
                </p:cNvSpPr>
                <p:nvPr/>
              </p:nvSpPr>
              <p:spPr bwMode="auto">
                <a:xfrm>
                  <a:off x="2417" y="2540"/>
                  <a:ext cx="1217" cy="434"/>
                </a:xfrm>
                <a:custGeom>
                  <a:avLst/>
                  <a:gdLst>
                    <a:gd name="T0" fmla="*/ 1217 w 1217"/>
                    <a:gd name="T1" fmla="*/ 217 h 434"/>
                    <a:gd name="T2" fmla="*/ 1214 w 1217"/>
                    <a:gd name="T3" fmla="*/ 162 h 434"/>
                    <a:gd name="T4" fmla="*/ 1207 w 1217"/>
                    <a:gd name="T5" fmla="*/ 107 h 434"/>
                    <a:gd name="T6" fmla="*/ 1194 w 1217"/>
                    <a:gd name="T7" fmla="*/ 55 h 434"/>
                    <a:gd name="T8" fmla="*/ 1178 w 1217"/>
                    <a:gd name="T9" fmla="*/ 4 h 434"/>
                    <a:gd name="T10" fmla="*/ 1165 w 1217"/>
                    <a:gd name="T11" fmla="*/ 0 h 434"/>
                    <a:gd name="T12" fmla="*/ 1181 w 1217"/>
                    <a:gd name="T13" fmla="*/ 52 h 434"/>
                    <a:gd name="T14" fmla="*/ 1194 w 1217"/>
                    <a:gd name="T15" fmla="*/ 107 h 434"/>
                    <a:gd name="T16" fmla="*/ 1201 w 1217"/>
                    <a:gd name="T17" fmla="*/ 162 h 434"/>
                    <a:gd name="T18" fmla="*/ 1204 w 1217"/>
                    <a:gd name="T19" fmla="*/ 217 h 434"/>
                    <a:gd name="T20" fmla="*/ 1201 w 1217"/>
                    <a:gd name="T21" fmla="*/ 275 h 434"/>
                    <a:gd name="T22" fmla="*/ 1194 w 1217"/>
                    <a:gd name="T23" fmla="*/ 327 h 434"/>
                    <a:gd name="T24" fmla="*/ 1181 w 1217"/>
                    <a:gd name="T25" fmla="*/ 382 h 434"/>
                    <a:gd name="T26" fmla="*/ 1165 w 1217"/>
                    <a:gd name="T27" fmla="*/ 434 h 434"/>
                    <a:gd name="T28" fmla="*/ 1178 w 1217"/>
                    <a:gd name="T29" fmla="*/ 431 h 434"/>
                    <a:gd name="T30" fmla="*/ 1194 w 1217"/>
                    <a:gd name="T31" fmla="*/ 382 h 434"/>
                    <a:gd name="T32" fmla="*/ 1207 w 1217"/>
                    <a:gd name="T33" fmla="*/ 327 h 434"/>
                    <a:gd name="T34" fmla="*/ 1214 w 1217"/>
                    <a:gd name="T35" fmla="*/ 272 h 434"/>
                    <a:gd name="T36" fmla="*/ 1217 w 1217"/>
                    <a:gd name="T37" fmla="*/ 217 h 434"/>
                    <a:gd name="T38" fmla="*/ 39 w 1217"/>
                    <a:gd name="T39" fmla="*/ 4 h 434"/>
                    <a:gd name="T40" fmla="*/ 23 w 1217"/>
                    <a:gd name="T41" fmla="*/ 55 h 434"/>
                    <a:gd name="T42" fmla="*/ 10 w 1217"/>
                    <a:gd name="T43" fmla="*/ 107 h 434"/>
                    <a:gd name="T44" fmla="*/ 4 w 1217"/>
                    <a:gd name="T45" fmla="*/ 162 h 434"/>
                    <a:gd name="T46" fmla="*/ 0 w 1217"/>
                    <a:gd name="T47" fmla="*/ 217 h 434"/>
                    <a:gd name="T48" fmla="*/ 4 w 1217"/>
                    <a:gd name="T49" fmla="*/ 272 h 434"/>
                    <a:gd name="T50" fmla="*/ 10 w 1217"/>
                    <a:gd name="T51" fmla="*/ 327 h 434"/>
                    <a:gd name="T52" fmla="*/ 23 w 1217"/>
                    <a:gd name="T53" fmla="*/ 382 h 434"/>
                    <a:gd name="T54" fmla="*/ 39 w 1217"/>
                    <a:gd name="T55" fmla="*/ 431 h 434"/>
                    <a:gd name="T56" fmla="*/ 52 w 1217"/>
                    <a:gd name="T57" fmla="*/ 434 h 434"/>
                    <a:gd name="T58" fmla="*/ 36 w 1217"/>
                    <a:gd name="T59" fmla="*/ 382 h 434"/>
                    <a:gd name="T60" fmla="*/ 23 w 1217"/>
                    <a:gd name="T61" fmla="*/ 327 h 434"/>
                    <a:gd name="T62" fmla="*/ 17 w 1217"/>
                    <a:gd name="T63" fmla="*/ 275 h 434"/>
                    <a:gd name="T64" fmla="*/ 13 w 1217"/>
                    <a:gd name="T65" fmla="*/ 217 h 434"/>
                    <a:gd name="T66" fmla="*/ 17 w 1217"/>
                    <a:gd name="T67" fmla="*/ 162 h 434"/>
                    <a:gd name="T68" fmla="*/ 23 w 1217"/>
                    <a:gd name="T69" fmla="*/ 107 h 434"/>
                    <a:gd name="T70" fmla="*/ 36 w 1217"/>
                    <a:gd name="T71" fmla="*/ 52 h 434"/>
                    <a:gd name="T72" fmla="*/ 52 w 1217"/>
                    <a:gd name="T73" fmla="*/ 0 h 434"/>
                    <a:gd name="T74" fmla="*/ 39 w 1217"/>
                    <a:gd name="T75" fmla="*/ 4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17" h="434">
                      <a:moveTo>
                        <a:pt x="1217" y="217"/>
                      </a:moveTo>
                      <a:lnTo>
                        <a:pt x="1214" y="162"/>
                      </a:lnTo>
                      <a:lnTo>
                        <a:pt x="1207" y="107"/>
                      </a:lnTo>
                      <a:lnTo>
                        <a:pt x="1194" y="55"/>
                      </a:lnTo>
                      <a:lnTo>
                        <a:pt x="1178" y="4"/>
                      </a:lnTo>
                      <a:lnTo>
                        <a:pt x="1165" y="0"/>
                      </a:lnTo>
                      <a:lnTo>
                        <a:pt x="1181" y="52"/>
                      </a:lnTo>
                      <a:lnTo>
                        <a:pt x="1194" y="107"/>
                      </a:lnTo>
                      <a:lnTo>
                        <a:pt x="1201" y="162"/>
                      </a:lnTo>
                      <a:lnTo>
                        <a:pt x="1204" y="217"/>
                      </a:lnTo>
                      <a:lnTo>
                        <a:pt x="1201" y="275"/>
                      </a:lnTo>
                      <a:lnTo>
                        <a:pt x="1194" y="327"/>
                      </a:lnTo>
                      <a:lnTo>
                        <a:pt x="1181" y="382"/>
                      </a:lnTo>
                      <a:lnTo>
                        <a:pt x="1165" y="434"/>
                      </a:lnTo>
                      <a:lnTo>
                        <a:pt x="1178" y="431"/>
                      </a:lnTo>
                      <a:lnTo>
                        <a:pt x="1194" y="382"/>
                      </a:lnTo>
                      <a:lnTo>
                        <a:pt x="1207" y="327"/>
                      </a:lnTo>
                      <a:lnTo>
                        <a:pt x="1214" y="272"/>
                      </a:lnTo>
                      <a:lnTo>
                        <a:pt x="1217" y="217"/>
                      </a:lnTo>
                      <a:close/>
                      <a:moveTo>
                        <a:pt x="39" y="4"/>
                      </a:moveTo>
                      <a:lnTo>
                        <a:pt x="23" y="55"/>
                      </a:lnTo>
                      <a:lnTo>
                        <a:pt x="10" y="107"/>
                      </a:lnTo>
                      <a:lnTo>
                        <a:pt x="4" y="162"/>
                      </a:lnTo>
                      <a:lnTo>
                        <a:pt x="0" y="217"/>
                      </a:lnTo>
                      <a:lnTo>
                        <a:pt x="4" y="272"/>
                      </a:lnTo>
                      <a:lnTo>
                        <a:pt x="10" y="327"/>
                      </a:lnTo>
                      <a:lnTo>
                        <a:pt x="23" y="382"/>
                      </a:lnTo>
                      <a:lnTo>
                        <a:pt x="39" y="431"/>
                      </a:lnTo>
                      <a:lnTo>
                        <a:pt x="52" y="434"/>
                      </a:lnTo>
                      <a:lnTo>
                        <a:pt x="36" y="382"/>
                      </a:lnTo>
                      <a:lnTo>
                        <a:pt x="23" y="327"/>
                      </a:lnTo>
                      <a:lnTo>
                        <a:pt x="17" y="275"/>
                      </a:lnTo>
                      <a:lnTo>
                        <a:pt x="13" y="217"/>
                      </a:lnTo>
                      <a:lnTo>
                        <a:pt x="17" y="162"/>
                      </a:lnTo>
                      <a:lnTo>
                        <a:pt x="23" y="107"/>
                      </a:lnTo>
                      <a:lnTo>
                        <a:pt x="36" y="52"/>
                      </a:lnTo>
                      <a:lnTo>
                        <a:pt x="52" y="0"/>
                      </a:lnTo>
                      <a:lnTo>
                        <a:pt x="39" y="4"/>
                      </a:lnTo>
                      <a:close/>
                    </a:path>
                  </a:pathLst>
                </a:custGeom>
                <a:solidFill>
                  <a:srgbClr val="EB61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1" name="Freeform 444"/>
                <p:cNvSpPr>
                  <a:spLocks noEditPoints="1"/>
                </p:cNvSpPr>
                <p:nvPr/>
              </p:nvSpPr>
              <p:spPr bwMode="auto">
                <a:xfrm>
                  <a:off x="2424" y="2540"/>
                  <a:ext cx="1204" cy="434"/>
                </a:xfrm>
                <a:custGeom>
                  <a:avLst/>
                  <a:gdLst>
                    <a:gd name="T0" fmla="*/ 1204 w 1204"/>
                    <a:gd name="T1" fmla="*/ 217 h 434"/>
                    <a:gd name="T2" fmla="*/ 1200 w 1204"/>
                    <a:gd name="T3" fmla="*/ 162 h 434"/>
                    <a:gd name="T4" fmla="*/ 1194 w 1204"/>
                    <a:gd name="T5" fmla="*/ 107 h 434"/>
                    <a:gd name="T6" fmla="*/ 1181 w 1204"/>
                    <a:gd name="T7" fmla="*/ 52 h 434"/>
                    <a:gd name="T8" fmla="*/ 1165 w 1204"/>
                    <a:gd name="T9" fmla="*/ 4 h 434"/>
                    <a:gd name="T10" fmla="*/ 1152 w 1204"/>
                    <a:gd name="T11" fmla="*/ 0 h 434"/>
                    <a:gd name="T12" fmla="*/ 1168 w 1204"/>
                    <a:gd name="T13" fmla="*/ 52 h 434"/>
                    <a:gd name="T14" fmla="*/ 1181 w 1204"/>
                    <a:gd name="T15" fmla="*/ 107 h 434"/>
                    <a:gd name="T16" fmla="*/ 1191 w 1204"/>
                    <a:gd name="T17" fmla="*/ 162 h 434"/>
                    <a:gd name="T18" fmla="*/ 1191 w 1204"/>
                    <a:gd name="T19" fmla="*/ 217 h 434"/>
                    <a:gd name="T20" fmla="*/ 1191 w 1204"/>
                    <a:gd name="T21" fmla="*/ 275 h 434"/>
                    <a:gd name="T22" fmla="*/ 1181 w 1204"/>
                    <a:gd name="T23" fmla="*/ 330 h 434"/>
                    <a:gd name="T24" fmla="*/ 1168 w 1204"/>
                    <a:gd name="T25" fmla="*/ 382 h 434"/>
                    <a:gd name="T26" fmla="*/ 1152 w 1204"/>
                    <a:gd name="T27" fmla="*/ 434 h 434"/>
                    <a:gd name="T28" fmla="*/ 1165 w 1204"/>
                    <a:gd name="T29" fmla="*/ 434 h 434"/>
                    <a:gd name="T30" fmla="*/ 1181 w 1204"/>
                    <a:gd name="T31" fmla="*/ 382 h 434"/>
                    <a:gd name="T32" fmla="*/ 1194 w 1204"/>
                    <a:gd name="T33" fmla="*/ 327 h 434"/>
                    <a:gd name="T34" fmla="*/ 1200 w 1204"/>
                    <a:gd name="T35" fmla="*/ 272 h 434"/>
                    <a:gd name="T36" fmla="*/ 1204 w 1204"/>
                    <a:gd name="T37" fmla="*/ 217 h 434"/>
                    <a:gd name="T38" fmla="*/ 39 w 1204"/>
                    <a:gd name="T39" fmla="*/ 4 h 434"/>
                    <a:gd name="T40" fmla="*/ 23 w 1204"/>
                    <a:gd name="T41" fmla="*/ 52 h 434"/>
                    <a:gd name="T42" fmla="*/ 10 w 1204"/>
                    <a:gd name="T43" fmla="*/ 107 h 434"/>
                    <a:gd name="T44" fmla="*/ 3 w 1204"/>
                    <a:gd name="T45" fmla="*/ 162 h 434"/>
                    <a:gd name="T46" fmla="*/ 0 w 1204"/>
                    <a:gd name="T47" fmla="*/ 217 h 434"/>
                    <a:gd name="T48" fmla="*/ 3 w 1204"/>
                    <a:gd name="T49" fmla="*/ 272 h 434"/>
                    <a:gd name="T50" fmla="*/ 10 w 1204"/>
                    <a:gd name="T51" fmla="*/ 327 h 434"/>
                    <a:gd name="T52" fmla="*/ 23 w 1204"/>
                    <a:gd name="T53" fmla="*/ 382 h 434"/>
                    <a:gd name="T54" fmla="*/ 39 w 1204"/>
                    <a:gd name="T55" fmla="*/ 434 h 434"/>
                    <a:gd name="T56" fmla="*/ 52 w 1204"/>
                    <a:gd name="T57" fmla="*/ 434 h 434"/>
                    <a:gd name="T58" fmla="*/ 36 w 1204"/>
                    <a:gd name="T59" fmla="*/ 382 h 434"/>
                    <a:gd name="T60" fmla="*/ 23 w 1204"/>
                    <a:gd name="T61" fmla="*/ 330 h 434"/>
                    <a:gd name="T62" fmla="*/ 13 w 1204"/>
                    <a:gd name="T63" fmla="*/ 275 h 434"/>
                    <a:gd name="T64" fmla="*/ 13 w 1204"/>
                    <a:gd name="T65" fmla="*/ 217 h 434"/>
                    <a:gd name="T66" fmla="*/ 13 w 1204"/>
                    <a:gd name="T67" fmla="*/ 162 h 434"/>
                    <a:gd name="T68" fmla="*/ 23 w 1204"/>
                    <a:gd name="T69" fmla="*/ 107 h 434"/>
                    <a:gd name="T70" fmla="*/ 36 w 1204"/>
                    <a:gd name="T71" fmla="*/ 52 h 434"/>
                    <a:gd name="T72" fmla="*/ 52 w 1204"/>
                    <a:gd name="T73" fmla="*/ 0 h 434"/>
                    <a:gd name="T74" fmla="*/ 39 w 1204"/>
                    <a:gd name="T75" fmla="*/ 4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04" h="434">
                      <a:moveTo>
                        <a:pt x="1204" y="217"/>
                      </a:moveTo>
                      <a:lnTo>
                        <a:pt x="1200" y="162"/>
                      </a:lnTo>
                      <a:lnTo>
                        <a:pt x="1194" y="107"/>
                      </a:lnTo>
                      <a:lnTo>
                        <a:pt x="1181" y="52"/>
                      </a:lnTo>
                      <a:lnTo>
                        <a:pt x="1165" y="4"/>
                      </a:lnTo>
                      <a:lnTo>
                        <a:pt x="1152" y="0"/>
                      </a:lnTo>
                      <a:lnTo>
                        <a:pt x="1168" y="52"/>
                      </a:lnTo>
                      <a:lnTo>
                        <a:pt x="1181" y="107"/>
                      </a:lnTo>
                      <a:lnTo>
                        <a:pt x="1191" y="162"/>
                      </a:lnTo>
                      <a:lnTo>
                        <a:pt x="1191" y="217"/>
                      </a:lnTo>
                      <a:lnTo>
                        <a:pt x="1191" y="275"/>
                      </a:lnTo>
                      <a:lnTo>
                        <a:pt x="1181" y="330"/>
                      </a:lnTo>
                      <a:lnTo>
                        <a:pt x="1168" y="382"/>
                      </a:lnTo>
                      <a:lnTo>
                        <a:pt x="1152" y="434"/>
                      </a:lnTo>
                      <a:lnTo>
                        <a:pt x="1165" y="434"/>
                      </a:lnTo>
                      <a:lnTo>
                        <a:pt x="1181" y="382"/>
                      </a:lnTo>
                      <a:lnTo>
                        <a:pt x="1194" y="327"/>
                      </a:lnTo>
                      <a:lnTo>
                        <a:pt x="1200" y="272"/>
                      </a:lnTo>
                      <a:lnTo>
                        <a:pt x="1204" y="217"/>
                      </a:lnTo>
                      <a:close/>
                      <a:moveTo>
                        <a:pt x="39" y="4"/>
                      </a:moveTo>
                      <a:lnTo>
                        <a:pt x="23" y="52"/>
                      </a:lnTo>
                      <a:lnTo>
                        <a:pt x="10" y="107"/>
                      </a:lnTo>
                      <a:lnTo>
                        <a:pt x="3" y="162"/>
                      </a:lnTo>
                      <a:lnTo>
                        <a:pt x="0" y="217"/>
                      </a:lnTo>
                      <a:lnTo>
                        <a:pt x="3" y="272"/>
                      </a:lnTo>
                      <a:lnTo>
                        <a:pt x="10" y="327"/>
                      </a:lnTo>
                      <a:lnTo>
                        <a:pt x="23" y="382"/>
                      </a:lnTo>
                      <a:lnTo>
                        <a:pt x="39" y="434"/>
                      </a:lnTo>
                      <a:lnTo>
                        <a:pt x="52" y="434"/>
                      </a:lnTo>
                      <a:lnTo>
                        <a:pt x="36" y="382"/>
                      </a:lnTo>
                      <a:lnTo>
                        <a:pt x="23" y="330"/>
                      </a:lnTo>
                      <a:lnTo>
                        <a:pt x="13" y="275"/>
                      </a:lnTo>
                      <a:lnTo>
                        <a:pt x="13" y="217"/>
                      </a:lnTo>
                      <a:lnTo>
                        <a:pt x="13" y="162"/>
                      </a:lnTo>
                      <a:lnTo>
                        <a:pt x="23" y="107"/>
                      </a:lnTo>
                      <a:lnTo>
                        <a:pt x="36" y="52"/>
                      </a:lnTo>
                      <a:lnTo>
                        <a:pt x="52" y="0"/>
                      </a:lnTo>
                      <a:lnTo>
                        <a:pt x="39" y="4"/>
                      </a:lnTo>
                      <a:close/>
                    </a:path>
                  </a:pathLst>
                </a:custGeom>
                <a:solidFill>
                  <a:srgbClr val="EB60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2" name="Freeform 445"/>
                <p:cNvSpPr>
                  <a:spLocks noEditPoints="1"/>
                </p:cNvSpPr>
                <p:nvPr/>
              </p:nvSpPr>
              <p:spPr bwMode="auto">
                <a:xfrm>
                  <a:off x="2430" y="2540"/>
                  <a:ext cx="1191" cy="434"/>
                </a:xfrm>
                <a:custGeom>
                  <a:avLst/>
                  <a:gdLst>
                    <a:gd name="T0" fmla="*/ 1191 w 1191"/>
                    <a:gd name="T1" fmla="*/ 217 h 434"/>
                    <a:gd name="T2" fmla="*/ 1188 w 1191"/>
                    <a:gd name="T3" fmla="*/ 162 h 434"/>
                    <a:gd name="T4" fmla="*/ 1181 w 1191"/>
                    <a:gd name="T5" fmla="*/ 107 h 434"/>
                    <a:gd name="T6" fmla="*/ 1168 w 1191"/>
                    <a:gd name="T7" fmla="*/ 52 h 434"/>
                    <a:gd name="T8" fmla="*/ 1152 w 1191"/>
                    <a:gd name="T9" fmla="*/ 0 h 434"/>
                    <a:gd name="T10" fmla="*/ 1139 w 1191"/>
                    <a:gd name="T11" fmla="*/ 0 h 434"/>
                    <a:gd name="T12" fmla="*/ 1156 w 1191"/>
                    <a:gd name="T13" fmla="*/ 52 h 434"/>
                    <a:gd name="T14" fmla="*/ 1168 w 1191"/>
                    <a:gd name="T15" fmla="*/ 107 h 434"/>
                    <a:gd name="T16" fmla="*/ 1178 w 1191"/>
                    <a:gd name="T17" fmla="*/ 162 h 434"/>
                    <a:gd name="T18" fmla="*/ 1181 w 1191"/>
                    <a:gd name="T19" fmla="*/ 217 h 434"/>
                    <a:gd name="T20" fmla="*/ 1178 w 1191"/>
                    <a:gd name="T21" fmla="*/ 275 h 434"/>
                    <a:gd name="T22" fmla="*/ 1168 w 1191"/>
                    <a:gd name="T23" fmla="*/ 330 h 434"/>
                    <a:gd name="T24" fmla="*/ 1156 w 1191"/>
                    <a:gd name="T25" fmla="*/ 382 h 434"/>
                    <a:gd name="T26" fmla="*/ 1139 w 1191"/>
                    <a:gd name="T27" fmla="*/ 434 h 434"/>
                    <a:gd name="T28" fmla="*/ 1152 w 1191"/>
                    <a:gd name="T29" fmla="*/ 434 h 434"/>
                    <a:gd name="T30" fmla="*/ 1168 w 1191"/>
                    <a:gd name="T31" fmla="*/ 382 h 434"/>
                    <a:gd name="T32" fmla="*/ 1181 w 1191"/>
                    <a:gd name="T33" fmla="*/ 327 h 434"/>
                    <a:gd name="T34" fmla="*/ 1188 w 1191"/>
                    <a:gd name="T35" fmla="*/ 275 h 434"/>
                    <a:gd name="T36" fmla="*/ 1191 w 1191"/>
                    <a:gd name="T37" fmla="*/ 217 h 434"/>
                    <a:gd name="T38" fmla="*/ 39 w 1191"/>
                    <a:gd name="T39" fmla="*/ 0 h 434"/>
                    <a:gd name="T40" fmla="*/ 23 w 1191"/>
                    <a:gd name="T41" fmla="*/ 52 h 434"/>
                    <a:gd name="T42" fmla="*/ 10 w 1191"/>
                    <a:gd name="T43" fmla="*/ 107 h 434"/>
                    <a:gd name="T44" fmla="*/ 4 w 1191"/>
                    <a:gd name="T45" fmla="*/ 162 h 434"/>
                    <a:gd name="T46" fmla="*/ 0 w 1191"/>
                    <a:gd name="T47" fmla="*/ 217 h 434"/>
                    <a:gd name="T48" fmla="*/ 4 w 1191"/>
                    <a:gd name="T49" fmla="*/ 275 h 434"/>
                    <a:gd name="T50" fmla="*/ 10 w 1191"/>
                    <a:gd name="T51" fmla="*/ 327 h 434"/>
                    <a:gd name="T52" fmla="*/ 23 w 1191"/>
                    <a:gd name="T53" fmla="*/ 382 h 434"/>
                    <a:gd name="T54" fmla="*/ 39 w 1191"/>
                    <a:gd name="T55" fmla="*/ 434 h 434"/>
                    <a:gd name="T56" fmla="*/ 52 w 1191"/>
                    <a:gd name="T57" fmla="*/ 434 h 434"/>
                    <a:gd name="T58" fmla="*/ 36 w 1191"/>
                    <a:gd name="T59" fmla="*/ 382 h 434"/>
                    <a:gd name="T60" fmla="*/ 23 w 1191"/>
                    <a:gd name="T61" fmla="*/ 330 h 434"/>
                    <a:gd name="T62" fmla="*/ 13 w 1191"/>
                    <a:gd name="T63" fmla="*/ 275 h 434"/>
                    <a:gd name="T64" fmla="*/ 10 w 1191"/>
                    <a:gd name="T65" fmla="*/ 217 h 434"/>
                    <a:gd name="T66" fmla="*/ 13 w 1191"/>
                    <a:gd name="T67" fmla="*/ 162 h 434"/>
                    <a:gd name="T68" fmla="*/ 23 w 1191"/>
                    <a:gd name="T69" fmla="*/ 107 h 434"/>
                    <a:gd name="T70" fmla="*/ 36 w 1191"/>
                    <a:gd name="T71" fmla="*/ 52 h 434"/>
                    <a:gd name="T72" fmla="*/ 52 w 1191"/>
                    <a:gd name="T73" fmla="*/ 0 h 434"/>
                    <a:gd name="T74" fmla="*/ 39 w 1191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91" h="434">
                      <a:moveTo>
                        <a:pt x="1191" y="217"/>
                      </a:moveTo>
                      <a:lnTo>
                        <a:pt x="1188" y="162"/>
                      </a:lnTo>
                      <a:lnTo>
                        <a:pt x="1181" y="107"/>
                      </a:lnTo>
                      <a:lnTo>
                        <a:pt x="1168" y="52"/>
                      </a:lnTo>
                      <a:lnTo>
                        <a:pt x="1152" y="0"/>
                      </a:lnTo>
                      <a:lnTo>
                        <a:pt x="1139" y="0"/>
                      </a:lnTo>
                      <a:lnTo>
                        <a:pt x="1156" y="52"/>
                      </a:lnTo>
                      <a:lnTo>
                        <a:pt x="1168" y="107"/>
                      </a:lnTo>
                      <a:lnTo>
                        <a:pt x="1178" y="162"/>
                      </a:lnTo>
                      <a:lnTo>
                        <a:pt x="1181" y="217"/>
                      </a:lnTo>
                      <a:lnTo>
                        <a:pt x="1178" y="275"/>
                      </a:lnTo>
                      <a:lnTo>
                        <a:pt x="1168" y="330"/>
                      </a:lnTo>
                      <a:lnTo>
                        <a:pt x="1156" y="382"/>
                      </a:lnTo>
                      <a:lnTo>
                        <a:pt x="1139" y="434"/>
                      </a:lnTo>
                      <a:lnTo>
                        <a:pt x="1152" y="434"/>
                      </a:lnTo>
                      <a:lnTo>
                        <a:pt x="1168" y="382"/>
                      </a:lnTo>
                      <a:lnTo>
                        <a:pt x="1181" y="327"/>
                      </a:lnTo>
                      <a:lnTo>
                        <a:pt x="1188" y="275"/>
                      </a:lnTo>
                      <a:lnTo>
                        <a:pt x="1191" y="217"/>
                      </a:lnTo>
                      <a:close/>
                      <a:moveTo>
                        <a:pt x="39" y="0"/>
                      </a:moveTo>
                      <a:lnTo>
                        <a:pt x="23" y="52"/>
                      </a:lnTo>
                      <a:lnTo>
                        <a:pt x="10" y="107"/>
                      </a:lnTo>
                      <a:lnTo>
                        <a:pt x="4" y="162"/>
                      </a:lnTo>
                      <a:lnTo>
                        <a:pt x="0" y="217"/>
                      </a:lnTo>
                      <a:lnTo>
                        <a:pt x="4" y="275"/>
                      </a:lnTo>
                      <a:lnTo>
                        <a:pt x="10" y="327"/>
                      </a:lnTo>
                      <a:lnTo>
                        <a:pt x="23" y="382"/>
                      </a:lnTo>
                      <a:lnTo>
                        <a:pt x="39" y="434"/>
                      </a:lnTo>
                      <a:lnTo>
                        <a:pt x="52" y="434"/>
                      </a:lnTo>
                      <a:lnTo>
                        <a:pt x="36" y="382"/>
                      </a:lnTo>
                      <a:lnTo>
                        <a:pt x="23" y="330"/>
                      </a:lnTo>
                      <a:lnTo>
                        <a:pt x="13" y="275"/>
                      </a:lnTo>
                      <a:lnTo>
                        <a:pt x="10" y="217"/>
                      </a:lnTo>
                      <a:lnTo>
                        <a:pt x="13" y="162"/>
                      </a:lnTo>
                      <a:lnTo>
                        <a:pt x="23" y="107"/>
                      </a:lnTo>
                      <a:lnTo>
                        <a:pt x="36" y="52"/>
                      </a:lnTo>
                      <a:lnTo>
                        <a:pt x="5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EB60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3" name="Freeform 446"/>
                <p:cNvSpPr>
                  <a:spLocks noEditPoints="1"/>
                </p:cNvSpPr>
                <p:nvPr/>
              </p:nvSpPr>
              <p:spPr bwMode="auto">
                <a:xfrm>
                  <a:off x="2437" y="2540"/>
                  <a:ext cx="1178" cy="434"/>
                </a:xfrm>
                <a:custGeom>
                  <a:avLst/>
                  <a:gdLst>
                    <a:gd name="T0" fmla="*/ 1178 w 1178"/>
                    <a:gd name="T1" fmla="*/ 217 h 434"/>
                    <a:gd name="T2" fmla="*/ 1178 w 1178"/>
                    <a:gd name="T3" fmla="*/ 162 h 434"/>
                    <a:gd name="T4" fmla="*/ 1168 w 1178"/>
                    <a:gd name="T5" fmla="*/ 107 h 434"/>
                    <a:gd name="T6" fmla="*/ 1155 w 1178"/>
                    <a:gd name="T7" fmla="*/ 52 h 434"/>
                    <a:gd name="T8" fmla="*/ 1139 w 1178"/>
                    <a:gd name="T9" fmla="*/ 0 h 434"/>
                    <a:gd name="T10" fmla="*/ 1126 w 1178"/>
                    <a:gd name="T11" fmla="*/ 0 h 434"/>
                    <a:gd name="T12" fmla="*/ 1142 w 1178"/>
                    <a:gd name="T13" fmla="*/ 52 h 434"/>
                    <a:gd name="T14" fmla="*/ 1155 w 1178"/>
                    <a:gd name="T15" fmla="*/ 104 h 434"/>
                    <a:gd name="T16" fmla="*/ 1165 w 1178"/>
                    <a:gd name="T17" fmla="*/ 162 h 434"/>
                    <a:gd name="T18" fmla="*/ 1168 w 1178"/>
                    <a:gd name="T19" fmla="*/ 217 h 434"/>
                    <a:gd name="T20" fmla="*/ 1165 w 1178"/>
                    <a:gd name="T21" fmla="*/ 275 h 434"/>
                    <a:gd name="T22" fmla="*/ 1155 w 1178"/>
                    <a:gd name="T23" fmla="*/ 330 h 434"/>
                    <a:gd name="T24" fmla="*/ 1142 w 1178"/>
                    <a:gd name="T25" fmla="*/ 382 h 434"/>
                    <a:gd name="T26" fmla="*/ 1126 w 1178"/>
                    <a:gd name="T27" fmla="*/ 434 h 434"/>
                    <a:gd name="T28" fmla="*/ 1139 w 1178"/>
                    <a:gd name="T29" fmla="*/ 434 h 434"/>
                    <a:gd name="T30" fmla="*/ 1155 w 1178"/>
                    <a:gd name="T31" fmla="*/ 382 h 434"/>
                    <a:gd name="T32" fmla="*/ 1168 w 1178"/>
                    <a:gd name="T33" fmla="*/ 330 h 434"/>
                    <a:gd name="T34" fmla="*/ 1178 w 1178"/>
                    <a:gd name="T35" fmla="*/ 275 h 434"/>
                    <a:gd name="T36" fmla="*/ 1178 w 1178"/>
                    <a:gd name="T37" fmla="*/ 217 h 434"/>
                    <a:gd name="T38" fmla="*/ 39 w 1178"/>
                    <a:gd name="T39" fmla="*/ 0 h 434"/>
                    <a:gd name="T40" fmla="*/ 23 w 1178"/>
                    <a:gd name="T41" fmla="*/ 52 h 434"/>
                    <a:gd name="T42" fmla="*/ 10 w 1178"/>
                    <a:gd name="T43" fmla="*/ 107 h 434"/>
                    <a:gd name="T44" fmla="*/ 0 w 1178"/>
                    <a:gd name="T45" fmla="*/ 162 h 434"/>
                    <a:gd name="T46" fmla="*/ 0 w 1178"/>
                    <a:gd name="T47" fmla="*/ 217 h 434"/>
                    <a:gd name="T48" fmla="*/ 0 w 1178"/>
                    <a:gd name="T49" fmla="*/ 275 h 434"/>
                    <a:gd name="T50" fmla="*/ 10 w 1178"/>
                    <a:gd name="T51" fmla="*/ 330 h 434"/>
                    <a:gd name="T52" fmla="*/ 23 w 1178"/>
                    <a:gd name="T53" fmla="*/ 382 h 434"/>
                    <a:gd name="T54" fmla="*/ 39 w 1178"/>
                    <a:gd name="T55" fmla="*/ 434 h 434"/>
                    <a:gd name="T56" fmla="*/ 52 w 1178"/>
                    <a:gd name="T57" fmla="*/ 434 h 434"/>
                    <a:gd name="T58" fmla="*/ 35 w 1178"/>
                    <a:gd name="T59" fmla="*/ 382 h 434"/>
                    <a:gd name="T60" fmla="*/ 23 w 1178"/>
                    <a:gd name="T61" fmla="*/ 330 h 434"/>
                    <a:gd name="T62" fmla="*/ 13 w 1178"/>
                    <a:gd name="T63" fmla="*/ 275 h 434"/>
                    <a:gd name="T64" fmla="*/ 10 w 1178"/>
                    <a:gd name="T65" fmla="*/ 217 h 434"/>
                    <a:gd name="T66" fmla="*/ 13 w 1178"/>
                    <a:gd name="T67" fmla="*/ 162 h 434"/>
                    <a:gd name="T68" fmla="*/ 23 w 1178"/>
                    <a:gd name="T69" fmla="*/ 104 h 434"/>
                    <a:gd name="T70" fmla="*/ 35 w 1178"/>
                    <a:gd name="T71" fmla="*/ 52 h 434"/>
                    <a:gd name="T72" fmla="*/ 52 w 1178"/>
                    <a:gd name="T73" fmla="*/ 0 h 434"/>
                    <a:gd name="T74" fmla="*/ 39 w 1178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8" h="434">
                      <a:moveTo>
                        <a:pt x="1178" y="217"/>
                      </a:moveTo>
                      <a:lnTo>
                        <a:pt x="1178" y="162"/>
                      </a:lnTo>
                      <a:lnTo>
                        <a:pt x="1168" y="107"/>
                      </a:lnTo>
                      <a:lnTo>
                        <a:pt x="1155" y="52"/>
                      </a:lnTo>
                      <a:lnTo>
                        <a:pt x="1139" y="0"/>
                      </a:lnTo>
                      <a:lnTo>
                        <a:pt x="1126" y="0"/>
                      </a:lnTo>
                      <a:lnTo>
                        <a:pt x="1142" y="52"/>
                      </a:lnTo>
                      <a:lnTo>
                        <a:pt x="1155" y="104"/>
                      </a:lnTo>
                      <a:lnTo>
                        <a:pt x="1165" y="162"/>
                      </a:lnTo>
                      <a:lnTo>
                        <a:pt x="1168" y="217"/>
                      </a:lnTo>
                      <a:lnTo>
                        <a:pt x="1165" y="275"/>
                      </a:lnTo>
                      <a:lnTo>
                        <a:pt x="1155" y="330"/>
                      </a:lnTo>
                      <a:lnTo>
                        <a:pt x="1142" y="382"/>
                      </a:lnTo>
                      <a:lnTo>
                        <a:pt x="1126" y="434"/>
                      </a:lnTo>
                      <a:lnTo>
                        <a:pt x="1139" y="434"/>
                      </a:lnTo>
                      <a:lnTo>
                        <a:pt x="1155" y="382"/>
                      </a:lnTo>
                      <a:lnTo>
                        <a:pt x="1168" y="330"/>
                      </a:lnTo>
                      <a:lnTo>
                        <a:pt x="1178" y="275"/>
                      </a:lnTo>
                      <a:lnTo>
                        <a:pt x="1178" y="217"/>
                      </a:lnTo>
                      <a:close/>
                      <a:moveTo>
                        <a:pt x="39" y="0"/>
                      </a:moveTo>
                      <a:lnTo>
                        <a:pt x="23" y="52"/>
                      </a:lnTo>
                      <a:lnTo>
                        <a:pt x="10" y="107"/>
                      </a:lnTo>
                      <a:lnTo>
                        <a:pt x="0" y="162"/>
                      </a:lnTo>
                      <a:lnTo>
                        <a:pt x="0" y="217"/>
                      </a:lnTo>
                      <a:lnTo>
                        <a:pt x="0" y="275"/>
                      </a:lnTo>
                      <a:lnTo>
                        <a:pt x="10" y="330"/>
                      </a:lnTo>
                      <a:lnTo>
                        <a:pt x="23" y="382"/>
                      </a:lnTo>
                      <a:lnTo>
                        <a:pt x="39" y="434"/>
                      </a:lnTo>
                      <a:lnTo>
                        <a:pt x="52" y="434"/>
                      </a:lnTo>
                      <a:lnTo>
                        <a:pt x="35" y="382"/>
                      </a:lnTo>
                      <a:lnTo>
                        <a:pt x="23" y="330"/>
                      </a:lnTo>
                      <a:lnTo>
                        <a:pt x="13" y="275"/>
                      </a:lnTo>
                      <a:lnTo>
                        <a:pt x="10" y="217"/>
                      </a:lnTo>
                      <a:lnTo>
                        <a:pt x="13" y="162"/>
                      </a:lnTo>
                      <a:lnTo>
                        <a:pt x="23" y="104"/>
                      </a:lnTo>
                      <a:lnTo>
                        <a:pt x="35" y="52"/>
                      </a:lnTo>
                      <a:lnTo>
                        <a:pt x="5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EB5F4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4" name="Freeform 447"/>
                <p:cNvSpPr>
                  <a:spLocks noEditPoints="1"/>
                </p:cNvSpPr>
                <p:nvPr/>
              </p:nvSpPr>
              <p:spPr bwMode="auto">
                <a:xfrm>
                  <a:off x="2440" y="2540"/>
                  <a:ext cx="1171" cy="434"/>
                </a:xfrm>
                <a:custGeom>
                  <a:avLst/>
                  <a:gdLst>
                    <a:gd name="T0" fmla="*/ 1171 w 1171"/>
                    <a:gd name="T1" fmla="*/ 217 h 434"/>
                    <a:gd name="T2" fmla="*/ 1168 w 1171"/>
                    <a:gd name="T3" fmla="*/ 162 h 434"/>
                    <a:gd name="T4" fmla="*/ 1158 w 1171"/>
                    <a:gd name="T5" fmla="*/ 107 h 434"/>
                    <a:gd name="T6" fmla="*/ 1146 w 1171"/>
                    <a:gd name="T7" fmla="*/ 52 h 434"/>
                    <a:gd name="T8" fmla="*/ 1129 w 1171"/>
                    <a:gd name="T9" fmla="*/ 0 h 434"/>
                    <a:gd name="T10" fmla="*/ 1116 w 1171"/>
                    <a:gd name="T11" fmla="*/ 0 h 434"/>
                    <a:gd name="T12" fmla="*/ 1133 w 1171"/>
                    <a:gd name="T13" fmla="*/ 52 h 434"/>
                    <a:gd name="T14" fmla="*/ 1149 w 1171"/>
                    <a:gd name="T15" fmla="*/ 104 h 434"/>
                    <a:gd name="T16" fmla="*/ 1155 w 1171"/>
                    <a:gd name="T17" fmla="*/ 162 h 434"/>
                    <a:gd name="T18" fmla="*/ 1158 w 1171"/>
                    <a:gd name="T19" fmla="*/ 217 h 434"/>
                    <a:gd name="T20" fmla="*/ 1155 w 1171"/>
                    <a:gd name="T21" fmla="*/ 275 h 434"/>
                    <a:gd name="T22" fmla="*/ 1149 w 1171"/>
                    <a:gd name="T23" fmla="*/ 330 h 434"/>
                    <a:gd name="T24" fmla="*/ 1133 w 1171"/>
                    <a:gd name="T25" fmla="*/ 382 h 434"/>
                    <a:gd name="T26" fmla="*/ 1116 w 1171"/>
                    <a:gd name="T27" fmla="*/ 434 h 434"/>
                    <a:gd name="T28" fmla="*/ 1129 w 1171"/>
                    <a:gd name="T29" fmla="*/ 434 h 434"/>
                    <a:gd name="T30" fmla="*/ 1146 w 1171"/>
                    <a:gd name="T31" fmla="*/ 382 h 434"/>
                    <a:gd name="T32" fmla="*/ 1158 w 1171"/>
                    <a:gd name="T33" fmla="*/ 330 h 434"/>
                    <a:gd name="T34" fmla="*/ 1168 w 1171"/>
                    <a:gd name="T35" fmla="*/ 275 h 434"/>
                    <a:gd name="T36" fmla="*/ 1171 w 1171"/>
                    <a:gd name="T37" fmla="*/ 217 h 434"/>
                    <a:gd name="T38" fmla="*/ 42 w 1171"/>
                    <a:gd name="T39" fmla="*/ 0 h 434"/>
                    <a:gd name="T40" fmla="*/ 26 w 1171"/>
                    <a:gd name="T41" fmla="*/ 52 h 434"/>
                    <a:gd name="T42" fmla="*/ 13 w 1171"/>
                    <a:gd name="T43" fmla="*/ 107 h 434"/>
                    <a:gd name="T44" fmla="*/ 3 w 1171"/>
                    <a:gd name="T45" fmla="*/ 162 h 434"/>
                    <a:gd name="T46" fmla="*/ 0 w 1171"/>
                    <a:gd name="T47" fmla="*/ 217 h 434"/>
                    <a:gd name="T48" fmla="*/ 3 w 1171"/>
                    <a:gd name="T49" fmla="*/ 275 h 434"/>
                    <a:gd name="T50" fmla="*/ 13 w 1171"/>
                    <a:gd name="T51" fmla="*/ 330 h 434"/>
                    <a:gd name="T52" fmla="*/ 26 w 1171"/>
                    <a:gd name="T53" fmla="*/ 382 h 434"/>
                    <a:gd name="T54" fmla="*/ 42 w 1171"/>
                    <a:gd name="T55" fmla="*/ 434 h 434"/>
                    <a:gd name="T56" fmla="*/ 55 w 1171"/>
                    <a:gd name="T57" fmla="*/ 434 h 434"/>
                    <a:gd name="T58" fmla="*/ 39 w 1171"/>
                    <a:gd name="T59" fmla="*/ 382 h 434"/>
                    <a:gd name="T60" fmla="*/ 23 w 1171"/>
                    <a:gd name="T61" fmla="*/ 330 h 434"/>
                    <a:gd name="T62" fmla="*/ 16 w 1171"/>
                    <a:gd name="T63" fmla="*/ 275 h 434"/>
                    <a:gd name="T64" fmla="*/ 13 w 1171"/>
                    <a:gd name="T65" fmla="*/ 217 h 434"/>
                    <a:gd name="T66" fmla="*/ 16 w 1171"/>
                    <a:gd name="T67" fmla="*/ 162 h 434"/>
                    <a:gd name="T68" fmla="*/ 23 w 1171"/>
                    <a:gd name="T69" fmla="*/ 104 h 434"/>
                    <a:gd name="T70" fmla="*/ 39 w 1171"/>
                    <a:gd name="T71" fmla="*/ 52 h 434"/>
                    <a:gd name="T72" fmla="*/ 55 w 1171"/>
                    <a:gd name="T73" fmla="*/ 0 h 434"/>
                    <a:gd name="T74" fmla="*/ 42 w 1171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71" h="434">
                      <a:moveTo>
                        <a:pt x="1171" y="217"/>
                      </a:moveTo>
                      <a:lnTo>
                        <a:pt x="1168" y="162"/>
                      </a:lnTo>
                      <a:lnTo>
                        <a:pt x="1158" y="107"/>
                      </a:lnTo>
                      <a:lnTo>
                        <a:pt x="1146" y="52"/>
                      </a:lnTo>
                      <a:lnTo>
                        <a:pt x="1129" y="0"/>
                      </a:lnTo>
                      <a:lnTo>
                        <a:pt x="1116" y="0"/>
                      </a:lnTo>
                      <a:lnTo>
                        <a:pt x="1133" y="52"/>
                      </a:lnTo>
                      <a:lnTo>
                        <a:pt x="1149" y="104"/>
                      </a:lnTo>
                      <a:lnTo>
                        <a:pt x="1155" y="162"/>
                      </a:lnTo>
                      <a:lnTo>
                        <a:pt x="1158" y="217"/>
                      </a:lnTo>
                      <a:lnTo>
                        <a:pt x="1155" y="275"/>
                      </a:lnTo>
                      <a:lnTo>
                        <a:pt x="1149" y="330"/>
                      </a:lnTo>
                      <a:lnTo>
                        <a:pt x="1133" y="382"/>
                      </a:lnTo>
                      <a:lnTo>
                        <a:pt x="1116" y="434"/>
                      </a:lnTo>
                      <a:lnTo>
                        <a:pt x="1129" y="434"/>
                      </a:lnTo>
                      <a:lnTo>
                        <a:pt x="1146" y="382"/>
                      </a:lnTo>
                      <a:lnTo>
                        <a:pt x="1158" y="330"/>
                      </a:lnTo>
                      <a:lnTo>
                        <a:pt x="1168" y="275"/>
                      </a:lnTo>
                      <a:lnTo>
                        <a:pt x="1171" y="217"/>
                      </a:lnTo>
                      <a:close/>
                      <a:moveTo>
                        <a:pt x="42" y="0"/>
                      </a:moveTo>
                      <a:lnTo>
                        <a:pt x="26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13" y="330"/>
                      </a:lnTo>
                      <a:lnTo>
                        <a:pt x="26" y="382"/>
                      </a:lnTo>
                      <a:lnTo>
                        <a:pt x="42" y="434"/>
                      </a:lnTo>
                      <a:lnTo>
                        <a:pt x="55" y="434"/>
                      </a:lnTo>
                      <a:lnTo>
                        <a:pt x="39" y="382"/>
                      </a:lnTo>
                      <a:lnTo>
                        <a:pt x="23" y="330"/>
                      </a:lnTo>
                      <a:lnTo>
                        <a:pt x="16" y="275"/>
                      </a:lnTo>
                      <a:lnTo>
                        <a:pt x="13" y="217"/>
                      </a:lnTo>
                      <a:lnTo>
                        <a:pt x="16" y="162"/>
                      </a:lnTo>
                      <a:lnTo>
                        <a:pt x="23" y="104"/>
                      </a:lnTo>
                      <a:lnTo>
                        <a:pt x="39" y="52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E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5" name="Freeform 448"/>
                <p:cNvSpPr>
                  <a:spLocks noEditPoints="1"/>
                </p:cNvSpPr>
                <p:nvPr/>
              </p:nvSpPr>
              <p:spPr bwMode="auto">
                <a:xfrm>
                  <a:off x="2447" y="2540"/>
                  <a:ext cx="1158" cy="434"/>
                </a:xfrm>
                <a:custGeom>
                  <a:avLst/>
                  <a:gdLst>
                    <a:gd name="T0" fmla="*/ 1158 w 1158"/>
                    <a:gd name="T1" fmla="*/ 217 h 434"/>
                    <a:gd name="T2" fmla="*/ 1155 w 1158"/>
                    <a:gd name="T3" fmla="*/ 162 h 434"/>
                    <a:gd name="T4" fmla="*/ 1145 w 1158"/>
                    <a:gd name="T5" fmla="*/ 104 h 434"/>
                    <a:gd name="T6" fmla="*/ 1132 w 1158"/>
                    <a:gd name="T7" fmla="*/ 52 h 434"/>
                    <a:gd name="T8" fmla="*/ 1116 w 1158"/>
                    <a:gd name="T9" fmla="*/ 0 h 434"/>
                    <a:gd name="T10" fmla="*/ 1103 w 1158"/>
                    <a:gd name="T11" fmla="*/ 0 h 434"/>
                    <a:gd name="T12" fmla="*/ 1122 w 1158"/>
                    <a:gd name="T13" fmla="*/ 52 h 434"/>
                    <a:gd name="T14" fmla="*/ 1135 w 1158"/>
                    <a:gd name="T15" fmla="*/ 104 h 434"/>
                    <a:gd name="T16" fmla="*/ 1142 w 1158"/>
                    <a:gd name="T17" fmla="*/ 159 h 434"/>
                    <a:gd name="T18" fmla="*/ 1145 w 1158"/>
                    <a:gd name="T19" fmla="*/ 217 h 434"/>
                    <a:gd name="T20" fmla="*/ 1142 w 1158"/>
                    <a:gd name="T21" fmla="*/ 275 h 434"/>
                    <a:gd name="T22" fmla="*/ 1135 w 1158"/>
                    <a:gd name="T23" fmla="*/ 330 h 434"/>
                    <a:gd name="T24" fmla="*/ 1122 w 1158"/>
                    <a:gd name="T25" fmla="*/ 382 h 434"/>
                    <a:gd name="T26" fmla="*/ 1103 w 1158"/>
                    <a:gd name="T27" fmla="*/ 434 h 434"/>
                    <a:gd name="T28" fmla="*/ 1116 w 1158"/>
                    <a:gd name="T29" fmla="*/ 434 h 434"/>
                    <a:gd name="T30" fmla="*/ 1132 w 1158"/>
                    <a:gd name="T31" fmla="*/ 382 h 434"/>
                    <a:gd name="T32" fmla="*/ 1145 w 1158"/>
                    <a:gd name="T33" fmla="*/ 330 h 434"/>
                    <a:gd name="T34" fmla="*/ 1155 w 1158"/>
                    <a:gd name="T35" fmla="*/ 275 h 434"/>
                    <a:gd name="T36" fmla="*/ 1158 w 1158"/>
                    <a:gd name="T37" fmla="*/ 217 h 434"/>
                    <a:gd name="T38" fmla="*/ 42 w 1158"/>
                    <a:gd name="T39" fmla="*/ 0 h 434"/>
                    <a:gd name="T40" fmla="*/ 25 w 1158"/>
                    <a:gd name="T41" fmla="*/ 52 h 434"/>
                    <a:gd name="T42" fmla="*/ 13 w 1158"/>
                    <a:gd name="T43" fmla="*/ 104 h 434"/>
                    <a:gd name="T44" fmla="*/ 3 w 1158"/>
                    <a:gd name="T45" fmla="*/ 162 h 434"/>
                    <a:gd name="T46" fmla="*/ 0 w 1158"/>
                    <a:gd name="T47" fmla="*/ 217 h 434"/>
                    <a:gd name="T48" fmla="*/ 3 w 1158"/>
                    <a:gd name="T49" fmla="*/ 275 h 434"/>
                    <a:gd name="T50" fmla="*/ 13 w 1158"/>
                    <a:gd name="T51" fmla="*/ 330 h 434"/>
                    <a:gd name="T52" fmla="*/ 25 w 1158"/>
                    <a:gd name="T53" fmla="*/ 382 h 434"/>
                    <a:gd name="T54" fmla="*/ 42 w 1158"/>
                    <a:gd name="T55" fmla="*/ 434 h 434"/>
                    <a:gd name="T56" fmla="*/ 55 w 1158"/>
                    <a:gd name="T57" fmla="*/ 434 h 434"/>
                    <a:gd name="T58" fmla="*/ 35 w 1158"/>
                    <a:gd name="T59" fmla="*/ 382 h 434"/>
                    <a:gd name="T60" fmla="*/ 22 w 1158"/>
                    <a:gd name="T61" fmla="*/ 330 h 434"/>
                    <a:gd name="T62" fmla="*/ 16 w 1158"/>
                    <a:gd name="T63" fmla="*/ 275 h 434"/>
                    <a:gd name="T64" fmla="*/ 13 w 1158"/>
                    <a:gd name="T65" fmla="*/ 217 h 434"/>
                    <a:gd name="T66" fmla="*/ 16 w 1158"/>
                    <a:gd name="T67" fmla="*/ 159 h 434"/>
                    <a:gd name="T68" fmla="*/ 22 w 1158"/>
                    <a:gd name="T69" fmla="*/ 104 h 434"/>
                    <a:gd name="T70" fmla="*/ 35 w 1158"/>
                    <a:gd name="T71" fmla="*/ 52 h 434"/>
                    <a:gd name="T72" fmla="*/ 55 w 1158"/>
                    <a:gd name="T73" fmla="*/ 0 h 434"/>
                    <a:gd name="T74" fmla="*/ 42 w 1158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58" h="434">
                      <a:moveTo>
                        <a:pt x="1158" y="217"/>
                      </a:moveTo>
                      <a:lnTo>
                        <a:pt x="1155" y="162"/>
                      </a:lnTo>
                      <a:lnTo>
                        <a:pt x="1145" y="104"/>
                      </a:lnTo>
                      <a:lnTo>
                        <a:pt x="1132" y="52"/>
                      </a:lnTo>
                      <a:lnTo>
                        <a:pt x="1116" y="0"/>
                      </a:lnTo>
                      <a:lnTo>
                        <a:pt x="1103" y="0"/>
                      </a:lnTo>
                      <a:lnTo>
                        <a:pt x="1122" y="52"/>
                      </a:lnTo>
                      <a:lnTo>
                        <a:pt x="1135" y="104"/>
                      </a:lnTo>
                      <a:lnTo>
                        <a:pt x="1142" y="159"/>
                      </a:lnTo>
                      <a:lnTo>
                        <a:pt x="1145" y="217"/>
                      </a:lnTo>
                      <a:lnTo>
                        <a:pt x="1142" y="275"/>
                      </a:lnTo>
                      <a:lnTo>
                        <a:pt x="1135" y="330"/>
                      </a:lnTo>
                      <a:lnTo>
                        <a:pt x="1122" y="382"/>
                      </a:lnTo>
                      <a:lnTo>
                        <a:pt x="1103" y="434"/>
                      </a:lnTo>
                      <a:lnTo>
                        <a:pt x="1116" y="434"/>
                      </a:lnTo>
                      <a:lnTo>
                        <a:pt x="1132" y="382"/>
                      </a:lnTo>
                      <a:lnTo>
                        <a:pt x="1145" y="330"/>
                      </a:lnTo>
                      <a:lnTo>
                        <a:pt x="1155" y="275"/>
                      </a:lnTo>
                      <a:lnTo>
                        <a:pt x="1158" y="217"/>
                      </a:lnTo>
                      <a:close/>
                      <a:moveTo>
                        <a:pt x="42" y="0"/>
                      </a:moveTo>
                      <a:lnTo>
                        <a:pt x="25" y="52"/>
                      </a:lnTo>
                      <a:lnTo>
                        <a:pt x="13" y="104"/>
                      </a:lnTo>
                      <a:lnTo>
                        <a:pt x="3" y="162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13" y="330"/>
                      </a:lnTo>
                      <a:lnTo>
                        <a:pt x="25" y="382"/>
                      </a:lnTo>
                      <a:lnTo>
                        <a:pt x="42" y="434"/>
                      </a:lnTo>
                      <a:lnTo>
                        <a:pt x="55" y="434"/>
                      </a:lnTo>
                      <a:lnTo>
                        <a:pt x="35" y="382"/>
                      </a:lnTo>
                      <a:lnTo>
                        <a:pt x="22" y="330"/>
                      </a:lnTo>
                      <a:lnTo>
                        <a:pt x="16" y="275"/>
                      </a:lnTo>
                      <a:lnTo>
                        <a:pt x="13" y="217"/>
                      </a:lnTo>
                      <a:lnTo>
                        <a:pt x="16" y="159"/>
                      </a:lnTo>
                      <a:lnTo>
                        <a:pt x="22" y="104"/>
                      </a:lnTo>
                      <a:lnTo>
                        <a:pt x="35" y="52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E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6" name="Freeform 449"/>
                <p:cNvSpPr>
                  <a:spLocks noEditPoints="1"/>
                </p:cNvSpPr>
                <p:nvPr/>
              </p:nvSpPr>
              <p:spPr bwMode="auto">
                <a:xfrm>
                  <a:off x="2453" y="2540"/>
                  <a:ext cx="1145" cy="434"/>
                </a:xfrm>
                <a:custGeom>
                  <a:avLst/>
                  <a:gdLst>
                    <a:gd name="T0" fmla="*/ 1145 w 1145"/>
                    <a:gd name="T1" fmla="*/ 217 h 434"/>
                    <a:gd name="T2" fmla="*/ 1142 w 1145"/>
                    <a:gd name="T3" fmla="*/ 162 h 434"/>
                    <a:gd name="T4" fmla="*/ 1136 w 1145"/>
                    <a:gd name="T5" fmla="*/ 104 h 434"/>
                    <a:gd name="T6" fmla="*/ 1120 w 1145"/>
                    <a:gd name="T7" fmla="*/ 52 h 434"/>
                    <a:gd name="T8" fmla="*/ 1103 w 1145"/>
                    <a:gd name="T9" fmla="*/ 0 h 434"/>
                    <a:gd name="T10" fmla="*/ 1090 w 1145"/>
                    <a:gd name="T11" fmla="*/ 0 h 434"/>
                    <a:gd name="T12" fmla="*/ 1110 w 1145"/>
                    <a:gd name="T13" fmla="*/ 52 h 434"/>
                    <a:gd name="T14" fmla="*/ 1123 w 1145"/>
                    <a:gd name="T15" fmla="*/ 104 h 434"/>
                    <a:gd name="T16" fmla="*/ 1133 w 1145"/>
                    <a:gd name="T17" fmla="*/ 159 h 434"/>
                    <a:gd name="T18" fmla="*/ 1133 w 1145"/>
                    <a:gd name="T19" fmla="*/ 217 h 434"/>
                    <a:gd name="T20" fmla="*/ 1133 w 1145"/>
                    <a:gd name="T21" fmla="*/ 275 h 434"/>
                    <a:gd name="T22" fmla="*/ 1123 w 1145"/>
                    <a:gd name="T23" fmla="*/ 330 h 434"/>
                    <a:gd name="T24" fmla="*/ 1110 w 1145"/>
                    <a:gd name="T25" fmla="*/ 386 h 434"/>
                    <a:gd name="T26" fmla="*/ 1090 w 1145"/>
                    <a:gd name="T27" fmla="*/ 434 h 434"/>
                    <a:gd name="T28" fmla="*/ 1103 w 1145"/>
                    <a:gd name="T29" fmla="*/ 434 h 434"/>
                    <a:gd name="T30" fmla="*/ 1120 w 1145"/>
                    <a:gd name="T31" fmla="*/ 382 h 434"/>
                    <a:gd name="T32" fmla="*/ 1136 w 1145"/>
                    <a:gd name="T33" fmla="*/ 330 h 434"/>
                    <a:gd name="T34" fmla="*/ 1142 w 1145"/>
                    <a:gd name="T35" fmla="*/ 275 h 434"/>
                    <a:gd name="T36" fmla="*/ 1145 w 1145"/>
                    <a:gd name="T37" fmla="*/ 217 h 434"/>
                    <a:gd name="T38" fmla="*/ 42 w 1145"/>
                    <a:gd name="T39" fmla="*/ 0 h 434"/>
                    <a:gd name="T40" fmla="*/ 26 w 1145"/>
                    <a:gd name="T41" fmla="*/ 52 h 434"/>
                    <a:gd name="T42" fmla="*/ 10 w 1145"/>
                    <a:gd name="T43" fmla="*/ 104 h 434"/>
                    <a:gd name="T44" fmla="*/ 3 w 1145"/>
                    <a:gd name="T45" fmla="*/ 162 h 434"/>
                    <a:gd name="T46" fmla="*/ 0 w 1145"/>
                    <a:gd name="T47" fmla="*/ 217 h 434"/>
                    <a:gd name="T48" fmla="*/ 3 w 1145"/>
                    <a:gd name="T49" fmla="*/ 275 h 434"/>
                    <a:gd name="T50" fmla="*/ 10 w 1145"/>
                    <a:gd name="T51" fmla="*/ 330 h 434"/>
                    <a:gd name="T52" fmla="*/ 26 w 1145"/>
                    <a:gd name="T53" fmla="*/ 382 h 434"/>
                    <a:gd name="T54" fmla="*/ 42 w 1145"/>
                    <a:gd name="T55" fmla="*/ 434 h 434"/>
                    <a:gd name="T56" fmla="*/ 55 w 1145"/>
                    <a:gd name="T57" fmla="*/ 434 h 434"/>
                    <a:gd name="T58" fmla="*/ 36 w 1145"/>
                    <a:gd name="T59" fmla="*/ 386 h 434"/>
                    <a:gd name="T60" fmla="*/ 23 w 1145"/>
                    <a:gd name="T61" fmla="*/ 330 h 434"/>
                    <a:gd name="T62" fmla="*/ 16 w 1145"/>
                    <a:gd name="T63" fmla="*/ 275 h 434"/>
                    <a:gd name="T64" fmla="*/ 13 w 1145"/>
                    <a:gd name="T65" fmla="*/ 217 h 434"/>
                    <a:gd name="T66" fmla="*/ 16 w 1145"/>
                    <a:gd name="T67" fmla="*/ 159 h 434"/>
                    <a:gd name="T68" fmla="*/ 23 w 1145"/>
                    <a:gd name="T69" fmla="*/ 104 h 434"/>
                    <a:gd name="T70" fmla="*/ 36 w 1145"/>
                    <a:gd name="T71" fmla="*/ 52 h 434"/>
                    <a:gd name="T72" fmla="*/ 55 w 1145"/>
                    <a:gd name="T73" fmla="*/ 0 h 434"/>
                    <a:gd name="T74" fmla="*/ 42 w 1145"/>
                    <a:gd name="T75" fmla="*/ 0 h 43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45" h="434">
                      <a:moveTo>
                        <a:pt x="1145" y="217"/>
                      </a:moveTo>
                      <a:lnTo>
                        <a:pt x="1142" y="162"/>
                      </a:lnTo>
                      <a:lnTo>
                        <a:pt x="1136" y="104"/>
                      </a:lnTo>
                      <a:lnTo>
                        <a:pt x="1120" y="52"/>
                      </a:lnTo>
                      <a:lnTo>
                        <a:pt x="1103" y="0"/>
                      </a:lnTo>
                      <a:lnTo>
                        <a:pt x="1090" y="0"/>
                      </a:lnTo>
                      <a:lnTo>
                        <a:pt x="1110" y="52"/>
                      </a:lnTo>
                      <a:lnTo>
                        <a:pt x="1123" y="104"/>
                      </a:lnTo>
                      <a:lnTo>
                        <a:pt x="1133" y="159"/>
                      </a:lnTo>
                      <a:lnTo>
                        <a:pt x="1133" y="217"/>
                      </a:lnTo>
                      <a:lnTo>
                        <a:pt x="1133" y="275"/>
                      </a:lnTo>
                      <a:lnTo>
                        <a:pt x="1123" y="330"/>
                      </a:lnTo>
                      <a:lnTo>
                        <a:pt x="1110" y="386"/>
                      </a:lnTo>
                      <a:lnTo>
                        <a:pt x="1090" y="434"/>
                      </a:lnTo>
                      <a:lnTo>
                        <a:pt x="1103" y="434"/>
                      </a:lnTo>
                      <a:lnTo>
                        <a:pt x="1120" y="382"/>
                      </a:lnTo>
                      <a:lnTo>
                        <a:pt x="1136" y="330"/>
                      </a:lnTo>
                      <a:lnTo>
                        <a:pt x="1142" y="275"/>
                      </a:lnTo>
                      <a:lnTo>
                        <a:pt x="1145" y="217"/>
                      </a:lnTo>
                      <a:close/>
                      <a:moveTo>
                        <a:pt x="42" y="0"/>
                      </a:moveTo>
                      <a:lnTo>
                        <a:pt x="26" y="52"/>
                      </a:lnTo>
                      <a:lnTo>
                        <a:pt x="10" y="104"/>
                      </a:lnTo>
                      <a:lnTo>
                        <a:pt x="3" y="162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10" y="330"/>
                      </a:lnTo>
                      <a:lnTo>
                        <a:pt x="26" y="382"/>
                      </a:lnTo>
                      <a:lnTo>
                        <a:pt x="42" y="434"/>
                      </a:lnTo>
                      <a:lnTo>
                        <a:pt x="55" y="434"/>
                      </a:lnTo>
                      <a:lnTo>
                        <a:pt x="36" y="386"/>
                      </a:lnTo>
                      <a:lnTo>
                        <a:pt x="23" y="330"/>
                      </a:lnTo>
                      <a:lnTo>
                        <a:pt x="16" y="275"/>
                      </a:lnTo>
                      <a:lnTo>
                        <a:pt x="13" y="217"/>
                      </a:lnTo>
                      <a:lnTo>
                        <a:pt x="16" y="159"/>
                      </a:lnTo>
                      <a:lnTo>
                        <a:pt x="23" y="104"/>
                      </a:lnTo>
                      <a:lnTo>
                        <a:pt x="36" y="52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7" name="Freeform 450"/>
                <p:cNvSpPr>
                  <a:spLocks noEditPoints="1"/>
                </p:cNvSpPr>
                <p:nvPr/>
              </p:nvSpPr>
              <p:spPr bwMode="auto">
                <a:xfrm>
                  <a:off x="2460" y="2540"/>
                  <a:ext cx="1132" cy="437"/>
                </a:xfrm>
                <a:custGeom>
                  <a:avLst/>
                  <a:gdLst>
                    <a:gd name="T0" fmla="*/ 1132 w 1132"/>
                    <a:gd name="T1" fmla="*/ 217 h 437"/>
                    <a:gd name="T2" fmla="*/ 1129 w 1132"/>
                    <a:gd name="T3" fmla="*/ 159 h 437"/>
                    <a:gd name="T4" fmla="*/ 1122 w 1132"/>
                    <a:gd name="T5" fmla="*/ 104 h 437"/>
                    <a:gd name="T6" fmla="*/ 1109 w 1132"/>
                    <a:gd name="T7" fmla="*/ 52 h 437"/>
                    <a:gd name="T8" fmla="*/ 1090 w 1132"/>
                    <a:gd name="T9" fmla="*/ 0 h 437"/>
                    <a:gd name="T10" fmla="*/ 1077 w 1132"/>
                    <a:gd name="T11" fmla="*/ 0 h 437"/>
                    <a:gd name="T12" fmla="*/ 1096 w 1132"/>
                    <a:gd name="T13" fmla="*/ 52 h 437"/>
                    <a:gd name="T14" fmla="*/ 1109 w 1132"/>
                    <a:gd name="T15" fmla="*/ 104 h 437"/>
                    <a:gd name="T16" fmla="*/ 1119 w 1132"/>
                    <a:gd name="T17" fmla="*/ 159 h 437"/>
                    <a:gd name="T18" fmla="*/ 1122 w 1132"/>
                    <a:gd name="T19" fmla="*/ 217 h 437"/>
                    <a:gd name="T20" fmla="*/ 1119 w 1132"/>
                    <a:gd name="T21" fmla="*/ 275 h 437"/>
                    <a:gd name="T22" fmla="*/ 1109 w 1132"/>
                    <a:gd name="T23" fmla="*/ 330 h 437"/>
                    <a:gd name="T24" fmla="*/ 1096 w 1132"/>
                    <a:gd name="T25" fmla="*/ 386 h 437"/>
                    <a:gd name="T26" fmla="*/ 1077 w 1132"/>
                    <a:gd name="T27" fmla="*/ 437 h 437"/>
                    <a:gd name="T28" fmla="*/ 1090 w 1132"/>
                    <a:gd name="T29" fmla="*/ 434 h 437"/>
                    <a:gd name="T30" fmla="*/ 1109 w 1132"/>
                    <a:gd name="T31" fmla="*/ 382 h 437"/>
                    <a:gd name="T32" fmla="*/ 1122 w 1132"/>
                    <a:gd name="T33" fmla="*/ 330 h 437"/>
                    <a:gd name="T34" fmla="*/ 1129 w 1132"/>
                    <a:gd name="T35" fmla="*/ 275 h 437"/>
                    <a:gd name="T36" fmla="*/ 1132 w 1132"/>
                    <a:gd name="T37" fmla="*/ 217 h 437"/>
                    <a:gd name="T38" fmla="*/ 42 w 1132"/>
                    <a:gd name="T39" fmla="*/ 0 h 437"/>
                    <a:gd name="T40" fmla="*/ 22 w 1132"/>
                    <a:gd name="T41" fmla="*/ 52 h 437"/>
                    <a:gd name="T42" fmla="*/ 9 w 1132"/>
                    <a:gd name="T43" fmla="*/ 104 h 437"/>
                    <a:gd name="T44" fmla="*/ 3 w 1132"/>
                    <a:gd name="T45" fmla="*/ 159 h 437"/>
                    <a:gd name="T46" fmla="*/ 0 w 1132"/>
                    <a:gd name="T47" fmla="*/ 217 h 437"/>
                    <a:gd name="T48" fmla="*/ 3 w 1132"/>
                    <a:gd name="T49" fmla="*/ 275 h 437"/>
                    <a:gd name="T50" fmla="*/ 9 w 1132"/>
                    <a:gd name="T51" fmla="*/ 330 h 437"/>
                    <a:gd name="T52" fmla="*/ 22 w 1132"/>
                    <a:gd name="T53" fmla="*/ 382 h 437"/>
                    <a:gd name="T54" fmla="*/ 42 w 1132"/>
                    <a:gd name="T55" fmla="*/ 434 h 437"/>
                    <a:gd name="T56" fmla="*/ 55 w 1132"/>
                    <a:gd name="T57" fmla="*/ 437 h 437"/>
                    <a:gd name="T58" fmla="*/ 35 w 1132"/>
                    <a:gd name="T59" fmla="*/ 386 h 437"/>
                    <a:gd name="T60" fmla="*/ 22 w 1132"/>
                    <a:gd name="T61" fmla="*/ 330 h 437"/>
                    <a:gd name="T62" fmla="*/ 12 w 1132"/>
                    <a:gd name="T63" fmla="*/ 275 h 437"/>
                    <a:gd name="T64" fmla="*/ 9 w 1132"/>
                    <a:gd name="T65" fmla="*/ 217 h 437"/>
                    <a:gd name="T66" fmla="*/ 12 w 1132"/>
                    <a:gd name="T67" fmla="*/ 159 h 437"/>
                    <a:gd name="T68" fmla="*/ 22 w 1132"/>
                    <a:gd name="T69" fmla="*/ 104 h 437"/>
                    <a:gd name="T70" fmla="*/ 35 w 1132"/>
                    <a:gd name="T71" fmla="*/ 52 h 437"/>
                    <a:gd name="T72" fmla="*/ 55 w 1132"/>
                    <a:gd name="T73" fmla="*/ 0 h 437"/>
                    <a:gd name="T74" fmla="*/ 42 w 1132"/>
                    <a:gd name="T75" fmla="*/ 0 h 43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32" h="437">
                      <a:moveTo>
                        <a:pt x="1132" y="217"/>
                      </a:moveTo>
                      <a:lnTo>
                        <a:pt x="1129" y="159"/>
                      </a:lnTo>
                      <a:lnTo>
                        <a:pt x="1122" y="104"/>
                      </a:lnTo>
                      <a:lnTo>
                        <a:pt x="1109" y="52"/>
                      </a:lnTo>
                      <a:lnTo>
                        <a:pt x="1090" y="0"/>
                      </a:lnTo>
                      <a:lnTo>
                        <a:pt x="1077" y="0"/>
                      </a:lnTo>
                      <a:lnTo>
                        <a:pt x="1096" y="52"/>
                      </a:lnTo>
                      <a:lnTo>
                        <a:pt x="1109" y="104"/>
                      </a:lnTo>
                      <a:lnTo>
                        <a:pt x="1119" y="159"/>
                      </a:lnTo>
                      <a:lnTo>
                        <a:pt x="1122" y="217"/>
                      </a:lnTo>
                      <a:lnTo>
                        <a:pt x="1119" y="275"/>
                      </a:lnTo>
                      <a:lnTo>
                        <a:pt x="1109" y="330"/>
                      </a:lnTo>
                      <a:lnTo>
                        <a:pt x="1096" y="386"/>
                      </a:lnTo>
                      <a:lnTo>
                        <a:pt x="1077" y="437"/>
                      </a:lnTo>
                      <a:lnTo>
                        <a:pt x="1090" y="434"/>
                      </a:lnTo>
                      <a:lnTo>
                        <a:pt x="1109" y="382"/>
                      </a:lnTo>
                      <a:lnTo>
                        <a:pt x="1122" y="330"/>
                      </a:lnTo>
                      <a:lnTo>
                        <a:pt x="1129" y="275"/>
                      </a:lnTo>
                      <a:lnTo>
                        <a:pt x="1132" y="217"/>
                      </a:lnTo>
                      <a:close/>
                      <a:moveTo>
                        <a:pt x="42" y="0"/>
                      </a:moveTo>
                      <a:lnTo>
                        <a:pt x="22" y="52"/>
                      </a:lnTo>
                      <a:lnTo>
                        <a:pt x="9" y="104"/>
                      </a:lnTo>
                      <a:lnTo>
                        <a:pt x="3" y="159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9" y="330"/>
                      </a:lnTo>
                      <a:lnTo>
                        <a:pt x="22" y="382"/>
                      </a:lnTo>
                      <a:lnTo>
                        <a:pt x="42" y="434"/>
                      </a:lnTo>
                      <a:lnTo>
                        <a:pt x="55" y="437"/>
                      </a:lnTo>
                      <a:lnTo>
                        <a:pt x="35" y="386"/>
                      </a:lnTo>
                      <a:lnTo>
                        <a:pt x="22" y="330"/>
                      </a:lnTo>
                      <a:lnTo>
                        <a:pt x="12" y="275"/>
                      </a:lnTo>
                      <a:lnTo>
                        <a:pt x="9" y="217"/>
                      </a:lnTo>
                      <a:lnTo>
                        <a:pt x="12" y="159"/>
                      </a:lnTo>
                      <a:lnTo>
                        <a:pt x="22" y="104"/>
                      </a:lnTo>
                      <a:lnTo>
                        <a:pt x="35" y="52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8" name="Freeform 451"/>
                <p:cNvSpPr>
                  <a:spLocks noEditPoints="1"/>
                </p:cNvSpPr>
                <p:nvPr/>
              </p:nvSpPr>
              <p:spPr bwMode="auto">
                <a:xfrm>
                  <a:off x="2466" y="2540"/>
                  <a:ext cx="1120" cy="437"/>
                </a:xfrm>
                <a:custGeom>
                  <a:avLst/>
                  <a:gdLst>
                    <a:gd name="T0" fmla="*/ 1120 w 1120"/>
                    <a:gd name="T1" fmla="*/ 217 h 437"/>
                    <a:gd name="T2" fmla="*/ 1120 w 1120"/>
                    <a:gd name="T3" fmla="*/ 159 h 437"/>
                    <a:gd name="T4" fmla="*/ 1110 w 1120"/>
                    <a:gd name="T5" fmla="*/ 104 h 437"/>
                    <a:gd name="T6" fmla="*/ 1097 w 1120"/>
                    <a:gd name="T7" fmla="*/ 52 h 437"/>
                    <a:gd name="T8" fmla="*/ 1077 w 1120"/>
                    <a:gd name="T9" fmla="*/ 0 h 437"/>
                    <a:gd name="T10" fmla="*/ 1065 w 1120"/>
                    <a:gd name="T11" fmla="*/ 0 h 437"/>
                    <a:gd name="T12" fmla="*/ 1084 w 1120"/>
                    <a:gd name="T13" fmla="*/ 49 h 437"/>
                    <a:gd name="T14" fmla="*/ 1097 w 1120"/>
                    <a:gd name="T15" fmla="*/ 104 h 437"/>
                    <a:gd name="T16" fmla="*/ 1107 w 1120"/>
                    <a:gd name="T17" fmla="*/ 159 h 437"/>
                    <a:gd name="T18" fmla="*/ 1110 w 1120"/>
                    <a:gd name="T19" fmla="*/ 217 h 437"/>
                    <a:gd name="T20" fmla="*/ 1107 w 1120"/>
                    <a:gd name="T21" fmla="*/ 275 h 437"/>
                    <a:gd name="T22" fmla="*/ 1097 w 1120"/>
                    <a:gd name="T23" fmla="*/ 330 h 437"/>
                    <a:gd name="T24" fmla="*/ 1084 w 1120"/>
                    <a:gd name="T25" fmla="*/ 386 h 437"/>
                    <a:gd name="T26" fmla="*/ 1065 w 1120"/>
                    <a:gd name="T27" fmla="*/ 437 h 437"/>
                    <a:gd name="T28" fmla="*/ 1077 w 1120"/>
                    <a:gd name="T29" fmla="*/ 434 h 437"/>
                    <a:gd name="T30" fmla="*/ 1097 w 1120"/>
                    <a:gd name="T31" fmla="*/ 386 h 437"/>
                    <a:gd name="T32" fmla="*/ 1110 w 1120"/>
                    <a:gd name="T33" fmla="*/ 330 h 437"/>
                    <a:gd name="T34" fmla="*/ 1120 w 1120"/>
                    <a:gd name="T35" fmla="*/ 275 h 437"/>
                    <a:gd name="T36" fmla="*/ 1120 w 1120"/>
                    <a:gd name="T37" fmla="*/ 217 h 437"/>
                    <a:gd name="T38" fmla="*/ 42 w 1120"/>
                    <a:gd name="T39" fmla="*/ 0 h 437"/>
                    <a:gd name="T40" fmla="*/ 23 w 1120"/>
                    <a:gd name="T41" fmla="*/ 52 h 437"/>
                    <a:gd name="T42" fmla="*/ 10 w 1120"/>
                    <a:gd name="T43" fmla="*/ 104 h 437"/>
                    <a:gd name="T44" fmla="*/ 3 w 1120"/>
                    <a:gd name="T45" fmla="*/ 159 h 437"/>
                    <a:gd name="T46" fmla="*/ 0 w 1120"/>
                    <a:gd name="T47" fmla="*/ 217 h 437"/>
                    <a:gd name="T48" fmla="*/ 3 w 1120"/>
                    <a:gd name="T49" fmla="*/ 275 h 437"/>
                    <a:gd name="T50" fmla="*/ 10 w 1120"/>
                    <a:gd name="T51" fmla="*/ 330 h 437"/>
                    <a:gd name="T52" fmla="*/ 23 w 1120"/>
                    <a:gd name="T53" fmla="*/ 386 h 437"/>
                    <a:gd name="T54" fmla="*/ 42 w 1120"/>
                    <a:gd name="T55" fmla="*/ 434 h 437"/>
                    <a:gd name="T56" fmla="*/ 55 w 1120"/>
                    <a:gd name="T57" fmla="*/ 437 h 437"/>
                    <a:gd name="T58" fmla="*/ 36 w 1120"/>
                    <a:gd name="T59" fmla="*/ 386 h 437"/>
                    <a:gd name="T60" fmla="*/ 23 w 1120"/>
                    <a:gd name="T61" fmla="*/ 330 h 437"/>
                    <a:gd name="T62" fmla="*/ 13 w 1120"/>
                    <a:gd name="T63" fmla="*/ 275 h 437"/>
                    <a:gd name="T64" fmla="*/ 10 w 1120"/>
                    <a:gd name="T65" fmla="*/ 217 h 437"/>
                    <a:gd name="T66" fmla="*/ 13 w 1120"/>
                    <a:gd name="T67" fmla="*/ 159 h 437"/>
                    <a:gd name="T68" fmla="*/ 23 w 1120"/>
                    <a:gd name="T69" fmla="*/ 104 h 437"/>
                    <a:gd name="T70" fmla="*/ 36 w 1120"/>
                    <a:gd name="T71" fmla="*/ 49 h 437"/>
                    <a:gd name="T72" fmla="*/ 55 w 1120"/>
                    <a:gd name="T73" fmla="*/ 0 h 437"/>
                    <a:gd name="T74" fmla="*/ 42 w 1120"/>
                    <a:gd name="T75" fmla="*/ 0 h 437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20" h="437">
                      <a:moveTo>
                        <a:pt x="1120" y="217"/>
                      </a:moveTo>
                      <a:lnTo>
                        <a:pt x="1120" y="159"/>
                      </a:lnTo>
                      <a:lnTo>
                        <a:pt x="1110" y="104"/>
                      </a:lnTo>
                      <a:lnTo>
                        <a:pt x="1097" y="52"/>
                      </a:lnTo>
                      <a:lnTo>
                        <a:pt x="1077" y="0"/>
                      </a:lnTo>
                      <a:lnTo>
                        <a:pt x="1065" y="0"/>
                      </a:lnTo>
                      <a:lnTo>
                        <a:pt x="1084" y="49"/>
                      </a:lnTo>
                      <a:lnTo>
                        <a:pt x="1097" y="104"/>
                      </a:lnTo>
                      <a:lnTo>
                        <a:pt x="1107" y="159"/>
                      </a:lnTo>
                      <a:lnTo>
                        <a:pt x="1110" y="217"/>
                      </a:lnTo>
                      <a:lnTo>
                        <a:pt x="1107" y="275"/>
                      </a:lnTo>
                      <a:lnTo>
                        <a:pt x="1097" y="330"/>
                      </a:lnTo>
                      <a:lnTo>
                        <a:pt x="1084" y="386"/>
                      </a:lnTo>
                      <a:lnTo>
                        <a:pt x="1065" y="437"/>
                      </a:lnTo>
                      <a:lnTo>
                        <a:pt x="1077" y="434"/>
                      </a:lnTo>
                      <a:lnTo>
                        <a:pt x="1097" y="386"/>
                      </a:lnTo>
                      <a:lnTo>
                        <a:pt x="1110" y="330"/>
                      </a:lnTo>
                      <a:lnTo>
                        <a:pt x="1120" y="275"/>
                      </a:lnTo>
                      <a:lnTo>
                        <a:pt x="1120" y="217"/>
                      </a:lnTo>
                      <a:close/>
                      <a:moveTo>
                        <a:pt x="42" y="0"/>
                      </a:moveTo>
                      <a:lnTo>
                        <a:pt x="23" y="52"/>
                      </a:lnTo>
                      <a:lnTo>
                        <a:pt x="10" y="104"/>
                      </a:lnTo>
                      <a:lnTo>
                        <a:pt x="3" y="159"/>
                      </a:lnTo>
                      <a:lnTo>
                        <a:pt x="0" y="217"/>
                      </a:lnTo>
                      <a:lnTo>
                        <a:pt x="3" y="275"/>
                      </a:lnTo>
                      <a:lnTo>
                        <a:pt x="10" y="330"/>
                      </a:lnTo>
                      <a:lnTo>
                        <a:pt x="23" y="386"/>
                      </a:lnTo>
                      <a:lnTo>
                        <a:pt x="42" y="434"/>
                      </a:lnTo>
                      <a:lnTo>
                        <a:pt x="55" y="437"/>
                      </a:lnTo>
                      <a:lnTo>
                        <a:pt x="36" y="386"/>
                      </a:lnTo>
                      <a:lnTo>
                        <a:pt x="23" y="330"/>
                      </a:lnTo>
                      <a:lnTo>
                        <a:pt x="13" y="275"/>
                      </a:lnTo>
                      <a:lnTo>
                        <a:pt x="10" y="217"/>
                      </a:lnTo>
                      <a:lnTo>
                        <a:pt x="13" y="159"/>
                      </a:lnTo>
                      <a:lnTo>
                        <a:pt x="23" y="104"/>
                      </a:lnTo>
                      <a:lnTo>
                        <a:pt x="36" y="49"/>
                      </a:lnTo>
                      <a:lnTo>
                        <a:pt x="55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EB5C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29" name="Freeform 452"/>
                <p:cNvSpPr>
                  <a:spLocks noEditPoints="1"/>
                </p:cNvSpPr>
                <p:nvPr/>
              </p:nvSpPr>
              <p:spPr bwMode="auto">
                <a:xfrm>
                  <a:off x="2469" y="2537"/>
                  <a:ext cx="1113" cy="440"/>
                </a:xfrm>
                <a:custGeom>
                  <a:avLst/>
                  <a:gdLst>
                    <a:gd name="T0" fmla="*/ 1113 w 1113"/>
                    <a:gd name="T1" fmla="*/ 220 h 440"/>
                    <a:gd name="T2" fmla="*/ 1110 w 1113"/>
                    <a:gd name="T3" fmla="*/ 162 h 440"/>
                    <a:gd name="T4" fmla="*/ 1100 w 1113"/>
                    <a:gd name="T5" fmla="*/ 107 h 440"/>
                    <a:gd name="T6" fmla="*/ 1087 w 1113"/>
                    <a:gd name="T7" fmla="*/ 55 h 440"/>
                    <a:gd name="T8" fmla="*/ 1068 w 1113"/>
                    <a:gd name="T9" fmla="*/ 3 h 440"/>
                    <a:gd name="T10" fmla="*/ 1055 w 1113"/>
                    <a:gd name="T11" fmla="*/ 0 h 440"/>
                    <a:gd name="T12" fmla="*/ 1074 w 1113"/>
                    <a:gd name="T13" fmla="*/ 52 h 440"/>
                    <a:gd name="T14" fmla="*/ 1087 w 1113"/>
                    <a:gd name="T15" fmla="*/ 107 h 440"/>
                    <a:gd name="T16" fmla="*/ 1097 w 1113"/>
                    <a:gd name="T17" fmla="*/ 162 h 440"/>
                    <a:gd name="T18" fmla="*/ 1100 w 1113"/>
                    <a:gd name="T19" fmla="*/ 220 h 440"/>
                    <a:gd name="T20" fmla="*/ 1097 w 1113"/>
                    <a:gd name="T21" fmla="*/ 278 h 440"/>
                    <a:gd name="T22" fmla="*/ 1087 w 1113"/>
                    <a:gd name="T23" fmla="*/ 333 h 440"/>
                    <a:gd name="T24" fmla="*/ 1074 w 1113"/>
                    <a:gd name="T25" fmla="*/ 389 h 440"/>
                    <a:gd name="T26" fmla="*/ 1055 w 1113"/>
                    <a:gd name="T27" fmla="*/ 440 h 440"/>
                    <a:gd name="T28" fmla="*/ 1068 w 1113"/>
                    <a:gd name="T29" fmla="*/ 440 h 440"/>
                    <a:gd name="T30" fmla="*/ 1087 w 1113"/>
                    <a:gd name="T31" fmla="*/ 389 h 440"/>
                    <a:gd name="T32" fmla="*/ 1100 w 1113"/>
                    <a:gd name="T33" fmla="*/ 333 h 440"/>
                    <a:gd name="T34" fmla="*/ 1110 w 1113"/>
                    <a:gd name="T35" fmla="*/ 278 h 440"/>
                    <a:gd name="T36" fmla="*/ 1113 w 1113"/>
                    <a:gd name="T37" fmla="*/ 220 h 440"/>
                    <a:gd name="T38" fmla="*/ 46 w 1113"/>
                    <a:gd name="T39" fmla="*/ 3 h 440"/>
                    <a:gd name="T40" fmla="*/ 26 w 1113"/>
                    <a:gd name="T41" fmla="*/ 55 h 440"/>
                    <a:gd name="T42" fmla="*/ 13 w 1113"/>
                    <a:gd name="T43" fmla="*/ 107 h 440"/>
                    <a:gd name="T44" fmla="*/ 3 w 1113"/>
                    <a:gd name="T45" fmla="*/ 162 h 440"/>
                    <a:gd name="T46" fmla="*/ 0 w 1113"/>
                    <a:gd name="T47" fmla="*/ 220 h 440"/>
                    <a:gd name="T48" fmla="*/ 3 w 1113"/>
                    <a:gd name="T49" fmla="*/ 278 h 440"/>
                    <a:gd name="T50" fmla="*/ 13 w 1113"/>
                    <a:gd name="T51" fmla="*/ 333 h 440"/>
                    <a:gd name="T52" fmla="*/ 26 w 1113"/>
                    <a:gd name="T53" fmla="*/ 389 h 440"/>
                    <a:gd name="T54" fmla="*/ 46 w 1113"/>
                    <a:gd name="T55" fmla="*/ 440 h 440"/>
                    <a:gd name="T56" fmla="*/ 58 w 1113"/>
                    <a:gd name="T57" fmla="*/ 440 h 440"/>
                    <a:gd name="T58" fmla="*/ 39 w 1113"/>
                    <a:gd name="T59" fmla="*/ 389 h 440"/>
                    <a:gd name="T60" fmla="*/ 26 w 1113"/>
                    <a:gd name="T61" fmla="*/ 333 h 440"/>
                    <a:gd name="T62" fmla="*/ 16 w 1113"/>
                    <a:gd name="T63" fmla="*/ 278 h 440"/>
                    <a:gd name="T64" fmla="*/ 13 w 1113"/>
                    <a:gd name="T65" fmla="*/ 220 h 440"/>
                    <a:gd name="T66" fmla="*/ 16 w 1113"/>
                    <a:gd name="T67" fmla="*/ 162 h 440"/>
                    <a:gd name="T68" fmla="*/ 26 w 1113"/>
                    <a:gd name="T69" fmla="*/ 107 h 440"/>
                    <a:gd name="T70" fmla="*/ 39 w 1113"/>
                    <a:gd name="T71" fmla="*/ 52 h 440"/>
                    <a:gd name="T72" fmla="*/ 58 w 1113"/>
                    <a:gd name="T73" fmla="*/ 0 h 440"/>
                    <a:gd name="T74" fmla="*/ 46 w 1113"/>
                    <a:gd name="T75" fmla="*/ 3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13" h="440">
                      <a:moveTo>
                        <a:pt x="1113" y="220"/>
                      </a:moveTo>
                      <a:lnTo>
                        <a:pt x="1110" y="162"/>
                      </a:lnTo>
                      <a:lnTo>
                        <a:pt x="1100" y="107"/>
                      </a:lnTo>
                      <a:lnTo>
                        <a:pt x="1087" y="55"/>
                      </a:lnTo>
                      <a:lnTo>
                        <a:pt x="1068" y="3"/>
                      </a:lnTo>
                      <a:lnTo>
                        <a:pt x="1055" y="0"/>
                      </a:lnTo>
                      <a:lnTo>
                        <a:pt x="1074" y="52"/>
                      </a:lnTo>
                      <a:lnTo>
                        <a:pt x="1087" y="107"/>
                      </a:lnTo>
                      <a:lnTo>
                        <a:pt x="1097" y="162"/>
                      </a:lnTo>
                      <a:lnTo>
                        <a:pt x="1100" y="220"/>
                      </a:lnTo>
                      <a:lnTo>
                        <a:pt x="1097" y="278"/>
                      </a:lnTo>
                      <a:lnTo>
                        <a:pt x="1087" y="333"/>
                      </a:lnTo>
                      <a:lnTo>
                        <a:pt x="1074" y="389"/>
                      </a:lnTo>
                      <a:lnTo>
                        <a:pt x="1055" y="440"/>
                      </a:lnTo>
                      <a:lnTo>
                        <a:pt x="1068" y="440"/>
                      </a:lnTo>
                      <a:lnTo>
                        <a:pt x="1087" y="389"/>
                      </a:lnTo>
                      <a:lnTo>
                        <a:pt x="1100" y="333"/>
                      </a:lnTo>
                      <a:lnTo>
                        <a:pt x="1110" y="278"/>
                      </a:lnTo>
                      <a:lnTo>
                        <a:pt x="1113" y="220"/>
                      </a:lnTo>
                      <a:close/>
                      <a:moveTo>
                        <a:pt x="46" y="3"/>
                      </a:moveTo>
                      <a:lnTo>
                        <a:pt x="26" y="55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3"/>
                      </a:lnTo>
                      <a:lnTo>
                        <a:pt x="26" y="389"/>
                      </a:lnTo>
                      <a:lnTo>
                        <a:pt x="46" y="440"/>
                      </a:lnTo>
                      <a:lnTo>
                        <a:pt x="58" y="440"/>
                      </a:lnTo>
                      <a:lnTo>
                        <a:pt x="39" y="389"/>
                      </a:lnTo>
                      <a:lnTo>
                        <a:pt x="26" y="333"/>
                      </a:lnTo>
                      <a:lnTo>
                        <a:pt x="16" y="278"/>
                      </a:lnTo>
                      <a:lnTo>
                        <a:pt x="13" y="220"/>
                      </a:lnTo>
                      <a:lnTo>
                        <a:pt x="16" y="162"/>
                      </a:lnTo>
                      <a:lnTo>
                        <a:pt x="26" y="107"/>
                      </a:lnTo>
                      <a:lnTo>
                        <a:pt x="39" y="52"/>
                      </a:lnTo>
                      <a:lnTo>
                        <a:pt x="58" y="0"/>
                      </a:lnTo>
                      <a:lnTo>
                        <a:pt x="46" y="3"/>
                      </a:lnTo>
                      <a:close/>
                    </a:path>
                  </a:pathLst>
                </a:custGeom>
                <a:solidFill>
                  <a:srgbClr val="EA5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0" name="Freeform 453"/>
                <p:cNvSpPr>
                  <a:spLocks noEditPoints="1"/>
                </p:cNvSpPr>
                <p:nvPr/>
              </p:nvSpPr>
              <p:spPr bwMode="auto">
                <a:xfrm>
                  <a:off x="2476" y="2537"/>
                  <a:ext cx="1100" cy="440"/>
                </a:xfrm>
                <a:custGeom>
                  <a:avLst/>
                  <a:gdLst>
                    <a:gd name="T0" fmla="*/ 1100 w 1100"/>
                    <a:gd name="T1" fmla="*/ 220 h 440"/>
                    <a:gd name="T2" fmla="*/ 1097 w 1100"/>
                    <a:gd name="T3" fmla="*/ 162 h 440"/>
                    <a:gd name="T4" fmla="*/ 1087 w 1100"/>
                    <a:gd name="T5" fmla="*/ 107 h 440"/>
                    <a:gd name="T6" fmla="*/ 1074 w 1100"/>
                    <a:gd name="T7" fmla="*/ 52 h 440"/>
                    <a:gd name="T8" fmla="*/ 1055 w 1100"/>
                    <a:gd name="T9" fmla="*/ 3 h 440"/>
                    <a:gd name="T10" fmla="*/ 1042 w 1100"/>
                    <a:gd name="T11" fmla="*/ 0 h 440"/>
                    <a:gd name="T12" fmla="*/ 1061 w 1100"/>
                    <a:gd name="T13" fmla="*/ 52 h 440"/>
                    <a:gd name="T14" fmla="*/ 1074 w 1100"/>
                    <a:gd name="T15" fmla="*/ 107 h 440"/>
                    <a:gd name="T16" fmla="*/ 1084 w 1100"/>
                    <a:gd name="T17" fmla="*/ 162 h 440"/>
                    <a:gd name="T18" fmla="*/ 1087 w 1100"/>
                    <a:gd name="T19" fmla="*/ 220 h 440"/>
                    <a:gd name="T20" fmla="*/ 1084 w 1100"/>
                    <a:gd name="T21" fmla="*/ 278 h 440"/>
                    <a:gd name="T22" fmla="*/ 1074 w 1100"/>
                    <a:gd name="T23" fmla="*/ 333 h 440"/>
                    <a:gd name="T24" fmla="*/ 1061 w 1100"/>
                    <a:gd name="T25" fmla="*/ 389 h 440"/>
                    <a:gd name="T26" fmla="*/ 1042 w 1100"/>
                    <a:gd name="T27" fmla="*/ 440 h 440"/>
                    <a:gd name="T28" fmla="*/ 1055 w 1100"/>
                    <a:gd name="T29" fmla="*/ 440 h 440"/>
                    <a:gd name="T30" fmla="*/ 1074 w 1100"/>
                    <a:gd name="T31" fmla="*/ 389 h 440"/>
                    <a:gd name="T32" fmla="*/ 1087 w 1100"/>
                    <a:gd name="T33" fmla="*/ 333 h 440"/>
                    <a:gd name="T34" fmla="*/ 1097 w 1100"/>
                    <a:gd name="T35" fmla="*/ 278 h 440"/>
                    <a:gd name="T36" fmla="*/ 1100 w 1100"/>
                    <a:gd name="T37" fmla="*/ 220 h 440"/>
                    <a:gd name="T38" fmla="*/ 45 w 1100"/>
                    <a:gd name="T39" fmla="*/ 3 h 440"/>
                    <a:gd name="T40" fmla="*/ 26 w 1100"/>
                    <a:gd name="T41" fmla="*/ 52 h 440"/>
                    <a:gd name="T42" fmla="*/ 13 w 1100"/>
                    <a:gd name="T43" fmla="*/ 107 h 440"/>
                    <a:gd name="T44" fmla="*/ 3 w 1100"/>
                    <a:gd name="T45" fmla="*/ 162 h 440"/>
                    <a:gd name="T46" fmla="*/ 0 w 1100"/>
                    <a:gd name="T47" fmla="*/ 220 h 440"/>
                    <a:gd name="T48" fmla="*/ 3 w 1100"/>
                    <a:gd name="T49" fmla="*/ 278 h 440"/>
                    <a:gd name="T50" fmla="*/ 13 w 1100"/>
                    <a:gd name="T51" fmla="*/ 333 h 440"/>
                    <a:gd name="T52" fmla="*/ 26 w 1100"/>
                    <a:gd name="T53" fmla="*/ 389 h 440"/>
                    <a:gd name="T54" fmla="*/ 45 w 1100"/>
                    <a:gd name="T55" fmla="*/ 440 h 440"/>
                    <a:gd name="T56" fmla="*/ 58 w 1100"/>
                    <a:gd name="T57" fmla="*/ 440 h 440"/>
                    <a:gd name="T58" fmla="*/ 39 w 1100"/>
                    <a:gd name="T59" fmla="*/ 389 h 440"/>
                    <a:gd name="T60" fmla="*/ 26 w 1100"/>
                    <a:gd name="T61" fmla="*/ 333 h 440"/>
                    <a:gd name="T62" fmla="*/ 16 w 1100"/>
                    <a:gd name="T63" fmla="*/ 278 h 440"/>
                    <a:gd name="T64" fmla="*/ 13 w 1100"/>
                    <a:gd name="T65" fmla="*/ 220 h 440"/>
                    <a:gd name="T66" fmla="*/ 16 w 1100"/>
                    <a:gd name="T67" fmla="*/ 162 h 440"/>
                    <a:gd name="T68" fmla="*/ 26 w 1100"/>
                    <a:gd name="T69" fmla="*/ 107 h 440"/>
                    <a:gd name="T70" fmla="*/ 39 w 1100"/>
                    <a:gd name="T71" fmla="*/ 52 h 440"/>
                    <a:gd name="T72" fmla="*/ 58 w 1100"/>
                    <a:gd name="T73" fmla="*/ 0 h 440"/>
                    <a:gd name="T74" fmla="*/ 45 w 1100"/>
                    <a:gd name="T75" fmla="*/ 3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100" h="440">
                      <a:moveTo>
                        <a:pt x="1100" y="220"/>
                      </a:moveTo>
                      <a:lnTo>
                        <a:pt x="1097" y="162"/>
                      </a:lnTo>
                      <a:lnTo>
                        <a:pt x="1087" y="107"/>
                      </a:lnTo>
                      <a:lnTo>
                        <a:pt x="1074" y="52"/>
                      </a:lnTo>
                      <a:lnTo>
                        <a:pt x="1055" y="3"/>
                      </a:lnTo>
                      <a:lnTo>
                        <a:pt x="1042" y="0"/>
                      </a:lnTo>
                      <a:lnTo>
                        <a:pt x="1061" y="52"/>
                      </a:lnTo>
                      <a:lnTo>
                        <a:pt x="1074" y="107"/>
                      </a:lnTo>
                      <a:lnTo>
                        <a:pt x="1084" y="162"/>
                      </a:lnTo>
                      <a:lnTo>
                        <a:pt x="1087" y="220"/>
                      </a:lnTo>
                      <a:lnTo>
                        <a:pt x="1084" y="278"/>
                      </a:lnTo>
                      <a:lnTo>
                        <a:pt x="1074" y="333"/>
                      </a:lnTo>
                      <a:lnTo>
                        <a:pt x="1061" y="389"/>
                      </a:lnTo>
                      <a:lnTo>
                        <a:pt x="1042" y="440"/>
                      </a:lnTo>
                      <a:lnTo>
                        <a:pt x="1055" y="440"/>
                      </a:lnTo>
                      <a:lnTo>
                        <a:pt x="1074" y="389"/>
                      </a:lnTo>
                      <a:lnTo>
                        <a:pt x="1087" y="333"/>
                      </a:lnTo>
                      <a:lnTo>
                        <a:pt x="1097" y="278"/>
                      </a:lnTo>
                      <a:lnTo>
                        <a:pt x="1100" y="220"/>
                      </a:lnTo>
                      <a:close/>
                      <a:moveTo>
                        <a:pt x="45" y="3"/>
                      </a:moveTo>
                      <a:lnTo>
                        <a:pt x="26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3"/>
                      </a:lnTo>
                      <a:lnTo>
                        <a:pt x="26" y="389"/>
                      </a:lnTo>
                      <a:lnTo>
                        <a:pt x="45" y="440"/>
                      </a:lnTo>
                      <a:lnTo>
                        <a:pt x="58" y="440"/>
                      </a:lnTo>
                      <a:lnTo>
                        <a:pt x="39" y="389"/>
                      </a:lnTo>
                      <a:lnTo>
                        <a:pt x="26" y="333"/>
                      </a:lnTo>
                      <a:lnTo>
                        <a:pt x="16" y="278"/>
                      </a:lnTo>
                      <a:lnTo>
                        <a:pt x="13" y="220"/>
                      </a:lnTo>
                      <a:lnTo>
                        <a:pt x="16" y="162"/>
                      </a:lnTo>
                      <a:lnTo>
                        <a:pt x="26" y="107"/>
                      </a:lnTo>
                      <a:lnTo>
                        <a:pt x="39" y="52"/>
                      </a:lnTo>
                      <a:lnTo>
                        <a:pt x="58" y="0"/>
                      </a:lnTo>
                      <a:lnTo>
                        <a:pt x="45" y="3"/>
                      </a:lnTo>
                      <a:close/>
                    </a:path>
                  </a:pathLst>
                </a:custGeom>
                <a:solidFill>
                  <a:srgbClr val="EA5B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1" name="Freeform 454"/>
                <p:cNvSpPr>
                  <a:spLocks noEditPoints="1"/>
                </p:cNvSpPr>
                <p:nvPr/>
              </p:nvSpPr>
              <p:spPr bwMode="auto">
                <a:xfrm>
                  <a:off x="2482" y="2537"/>
                  <a:ext cx="1087" cy="440"/>
                </a:xfrm>
                <a:custGeom>
                  <a:avLst/>
                  <a:gdLst>
                    <a:gd name="T0" fmla="*/ 1087 w 1087"/>
                    <a:gd name="T1" fmla="*/ 220 h 440"/>
                    <a:gd name="T2" fmla="*/ 1084 w 1087"/>
                    <a:gd name="T3" fmla="*/ 162 h 440"/>
                    <a:gd name="T4" fmla="*/ 1074 w 1087"/>
                    <a:gd name="T5" fmla="*/ 107 h 440"/>
                    <a:gd name="T6" fmla="*/ 1061 w 1087"/>
                    <a:gd name="T7" fmla="*/ 52 h 440"/>
                    <a:gd name="T8" fmla="*/ 1042 w 1087"/>
                    <a:gd name="T9" fmla="*/ 0 h 440"/>
                    <a:gd name="T10" fmla="*/ 1029 w 1087"/>
                    <a:gd name="T11" fmla="*/ 0 h 440"/>
                    <a:gd name="T12" fmla="*/ 1049 w 1087"/>
                    <a:gd name="T13" fmla="*/ 52 h 440"/>
                    <a:gd name="T14" fmla="*/ 1065 w 1087"/>
                    <a:gd name="T15" fmla="*/ 107 h 440"/>
                    <a:gd name="T16" fmla="*/ 1071 w 1087"/>
                    <a:gd name="T17" fmla="*/ 162 h 440"/>
                    <a:gd name="T18" fmla="*/ 1074 w 1087"/>
                    <a:gd name="T19" fmla="*/ 220 h 440"/>
                    <a:gd name="T20" fmla="*/ 1071 w 1087"/>
                    <a:gd name="T21" fmla="*/ 278 h 440"/>
                    <a:gd name="T22" fmla="*/ 1065 w 1087"/>
                    <a:gd name="T23" fmla="*/ 333 h 440"/>
                    <a:gd name="T24" fmla="*/ 1049 w 1087"/>
                    <a:gd name="T25" fmla="*/ 389 h 440"/>
                    <a:gd name="T26" fmla="*/ 1029 w 1087"/>
                    <a:gd name="T27" fmla="*/ 440 h 440"/>
                    <a:gd name="T28" fmla="*/ 1042 w 1087"/>
                    <a:gd name="T29" fmla="*/ 440 h 440"/>
                    <a:gd name="T30" fmla="*/ 1061 w 1087"/>
                    <a:gd name="T31" fmla="*/ 389 h 440"/>
                    <a:gd name="T32" fmla="*/ 1074 w 1087"/>
                    <a:gd name="T33" fmla="*/ 333 h 440"/>
                    <a:gd name="T34" fmla="*/ 1084 w 1087"/>
                    <a:gd name="T35" fmla="*/ 278 h 440"/>
                    <a:gd name="T36" fmla="*/ 1087 w 1087"/>
                    <a:gd name="T37" fmla="*/ 220 h 440"/>
                    <a:gd name="T38" fmla="*/ 45 w 1087"/>
                    <a:gd name="T39" fmla="*/ 0 h 440"/>
                    <a:gd name="T40" fmla="*/ 26 w 1087"/>
                    <a:gd name="T41" fmla="*/ 52 h 440"/>
                    <a:gd name="T42" fmla="*/ 13 w 1087"/>
                    <a:gd name="T43" fmla="*/ 107 h 440"/>
                    <a:gd name="T44" fmla="*/ 3 w 1087"/>
                    <a:gd name="T45" fmla="*/ 162 h 440"/>
                    <a:gd name="T46" fmla="*/ 0 w 1087"/>
                    <a:gd name="T47" fmla="*/ 220 h 440"/>
                    <a:gd name="T48" fmla="*/ 3 w 1087"/>
                    <a:gd name="T49" fmla="*/ 278 h 440"/>
                    <a:gd name="T50" fmla="*/ 13 w 1087"/>
                    <a:gd name="T51" fmla="*/ 333 h 440"/>
                    <a:gd name="T52" fmla="*/ 26 w 1087"/>
                    <a:gd name="T53" fmla="*/ 389 h 440"/>
                    <a:gd name="T54" fmla="*/ 45 w 1087"/>
                    <a:gd name="T55" fmla="*/ 440 h 440"/>
                    <a:gd name="T56" fmla="*/ 58 w 1087"/>
                    <a:gd name="T57" fmla="*/ 440 h 440"/>
                    <a:gd name="T58" fmla="*/ 39 w 1087"/>
                    <a:gd name="T59" fmla="*/ 389 h 440"/>
                    <a:gd name="T60" fmla="*/ 23 w 1087"/>
                    <a:gd name="T61" fmla="*/ 333 h 440"/>
                    <a:gd name="T62" fmla="*/ 16 w 1087"/>
                    <a:gd name="T63" fmla="*/ 278 h 440"/>
                    <a:gd name="T64" fmla="*/ 13 w 1087"/>
                    <a:gd name="T65" fmla="*/ 220 h 440"/>
                    <a:gd name="T66" fmla="*/ 16 w 1087"/>
                    <a:gd name="T67" fmla="*/ 162 h 440"/>
                    <a:gd name="T68" fmla="*/ 23 w 1087"/>
                    <a:gd name="T69" fmla="*/ 107 h 440"/>
                    <a:gd name="T70" fmla="*/ 39 w 1087"/>
                    <a:gd name="T71" fmla="*/ 52 h 440"/>
                    <a:gd name="T72" fmla="*/ 58 w 1087"/>
                    <a:gd name="T73" fmla="*/ 0 h 440"/>
                    <a:gd name="T74" fmla="*/ 45 w 1087"/>
                    <a:gd name="T75" fmla="*/ 0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87" h="440">
                      <a:moveTo>
                        <a:pt x="1087" y="220"/>
                      </a:moveTo>
                      <a:lnTo>
                        <a:pt x="1084" y="162"/>
                      </a:lnTo>
                      <a:lnTo>
                        <a:pt x="1074" y="107"/>
                      </a:lnTo>
                      <a:lnTo>
                        <a:pt x="1061" y="52"/>
                      </a:lnTo>
                      <a:lnTo>
                        <a:pt x="1042" y="0"/>
                      </a:lnTo>
                      <a:lnTo>
                        <a:pt x="1029" y="0"/>
                      </a:lnTo>
                      <a:lnTo>
                        <a:pt x="1049" y="52"/>
                      </a:lnTo>
                      <a:lnTo>
                        <a:pt x="1065" y="107"/>
                      </a:lnTo>
                      <a:lnTo>
                        <a:pt x="1071" y="162"/>
                      </a:lnTo>
                      <a:lnTo>
                        <a:pt x="1074" y="220"/>
                      </a:lnTo>
                      <a:lnTo>
                        <a:pt x="1071" y="278"/>
                      </a:lnTo>
                      <a:lnTo>
                        <a:pt x="1065" y="333"/>
                      </a:lnTo>
                      <a:lnTo>
                        <a:pt x="1049" y="389"/>
                      </a:lnTo>
                      <a:lnTo>
                        <a:pt x="1029" y="440"/>
                      </a:lnTo>
                      <a:lnTo>
                        <a:pt x="1042" y="440"/>
                      </a:lnTo>
                      <a:lnTo>
                        <a:pt x="1061" y="389"/>
                      </a:lnTo>
                      <a:lnTo>
                        <a:pt x="1074" y="333"/>
                      </a:lnTo>
                      <a:lnTo>
                        <a:pt x="1084" y="278"/>
                      </a:lnTo>
                      <a:lnTo>
                        <a:pt x="1087" y="220"/>
                      </a:lnTo>
                      <a:close/>
                      <a:moveTo>
                        <a:pt x="45" y="0"/>
                      </a:moveTo>
                      <a:lnTo>
                        <a:pt x="26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3"/>
                      </a:lnTo>
                      <a:lnTo>
                        <a:pt x="26" y="389"/>
                      </a:lnTo>
                      <a:lnTo>
                        <a:pt x="45" y="440"/>
                      </a:lnTo>
                      <a:lnTo>
                        <a:pt x="58" y="440"/>
                      </a:lnTo>
                      <a:lnTo>
                        <a:pt x="39" y="389"/>
                      </a:lnTo>
                      <a:lnTo>
                        <a:pt x="23" y="333"/>
                      </a:lnTo>
                      <a:lnTo>
                        <a:pt x="16" y="278"/>
                      </a:lnTo>
                      <a:lnTo>
                        <a:pt x="13" y="220"/>
                      </a:lnTo>
                      <a:lnTo>
                        <a:pt x="16" y="162"/>
                      </a:lnTo>
                      <a:lnTo>
                        <a:pt x="23" y="107"/>
                      </a:lnTo>
                      <a:lnTo>
                        <a:pt x="39" y="52"/>
                      </a:lnTo>
                      <a:lnTo>
                        <a:pt x="58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EA5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2" name="Freeform 455"/>
                <p:cNvSpPr>
                  <a:spLocks noEditPoints="1"/>
                </p:cNvSpPr>
                <p:nvPr/>
              </p:nvSpPr>
              <p:spPr bwMode="auto">
                <a:xfrm>
                  <a:off x="2489" y="2537"/>
                  <a:ext cx="1074" cy="440"/>
                </a:xfrm>
                <a:custGeom>
                  <a:avLst/>
                  <a:gdLst>
                    <a:gd name="T0" fmla="*/ 1074 w 1074"/>
                    <a:gd name="T1" fmla="*/ 220 h 440"/>
                    <a:gd name="T2" fmla="*/ 1071 w 1074"/>
                    <a:gd name="T3" fmla="*/ 162 h 440"/>
                    <a:gd name="T4" fmla="*/ 1061 w 1074"/>
                    <a:gd name="T5" fmla="*/ 107 h 440"/>
                    <a:gd name="T6" fmla="*/ 1048 w 1074"/>
                    <a:gd name="T7" fmla="*/ 52 h 440"/>
                    <a:gd name="T8" fmla="*/ 1029 w 1074"/>
                    <a:gd name="T9" fmla="*/ 0 h 440"/>
                    <a:gd name="T10" fmla="*/ 1016 w 1074"/>
                    <a:gd name="T11" fmla="*/ 0 h 440"/>
                    <a:gd name="T12" fmla="*/ 1035 w 1074"/>
                    <a:gd name="T13" fmla="*/ 52 h 440"/>
                    <a:gd name="T14" fmla="*/ 1051 w 1074"/>
                    <a:gd name="T15" fmla="*/ 107 h 440"/>
                    <a:gd name="T16" fmla="*/ 1061 w 1074"/>
                    <a:gd name="T17" fmla="*/ 162 h 440"/>
                    <a:gd name="T18" fmla="*/ 1064 w 1074"/>
                    <a:gd name="T19" fmla="*/ 220 h 440"/>
                    <a:gd name="T20" fmla="*/ 1061 w 1074"/>
                    <a:gd name="T21" fmla="*/ 278 h 440"/>
                    <a:gd name="T22" fmla="*/ 1051 w 1074"/>
                    <a:gd name="T23" fmla="*/ 333 h 440"/>
                    <a:gd name="T24" fmla="*/ 1035 w 1074"/>
                    <a:gd name="T25" fmla="*/ 389 h 440"/>
                    <a:gd name="T26" fmla="*/ 1016 w 1074"/>
                    <a:gd name="T27" fmla="*/ 440 h 440"/>
                    <a:gd name="T28" fmla="*/ 1029 w 1074"/>
                    <a:gd name="T29" fmla="*/ 440 h 440"/>
                    <a:gd name="T30" fmla="*/ 1048 w 1074"/>
                    <a:gd name="T31" fmla="*/ 389 h 440"/>
                    <a:gd name="T32" fmla="*/ 1061 w 1074"/>
                    <a:gd name="T33" fmla="*/ 333 h 440"/>
                    <a:gd name="T34" fmla="*/ 1071 w 1074"/>
                    <a:gd name="T35" fmla="*/ 278 h 440"/>
                    <a:gd name="T36" fmla="*/ 1074 w 1074"/>
                    <a:gd name="T37" fmla="*/ 220 h 440"/>
                    <a:gd name="T38" fmla="*/ 45 w 1074"/>
                    <a:gd name="T39" fmla="*/ 0 h 440"/>
                    <a:gd name="T40" fmla="*/ 26 w 1074"/>
                    <a:gd name="T41" fmla="*/ 52 h 440"/>
                    <a:gd name="T42" fmla="*/ 13 w 1074"/>
                    <a:gd name="T43" fmla="*/ 107 h 440"/>
                    <a:gd name="T44" fmla="*/ 3 w 1074"/>
                    <a:gd name="T45" fmla="*/ 162 h 440"/>
                    <a:gd name="T46" fmla="*/ 0 w 1074"/>
                    <a:gd name="T47" fmla="*/ 220 h 440"/>
                    <a:gd name="T48" fmla="*/ 3 w 1074"/>
                    <a:gd name="T49" fmla="*/ 278 h 440"/>
                    <a:gd name="T50" fmla="*/ 13 w 1074"/>
                    <a:gd name="T51" fmla="*/ 333 h 440"/>
                    <a:gd name="T52" fmla="*/ 26 w 1074"/>
                    <a:gd name="T53" fmla="*/ 389 h 440"/>
                    <a:gd name="T54" fmla="*/ 45 w 1074"/>
                    <a:gd name="T55" fmla="*/ 440 h 440"/>
                    <a:gd name="T56" fmla="*/ 58 w 1074"/>
                    <a:gd name="T57" fmla="*/ 440 h 440"/>
                    <a:gd name="T58" fmla="*/ 38 w 1074"/>
                    <a:gd name="T59" fmla="*/ 389 h 440"/>
                    <a:gd name="T60" fmla="*/ 22 w 1074"/>
                    <a:gd name="T61" fmla="*/ 333 h 440"/>
                    <a:gd name="T62" fmla="*/ 13 w 1074"/>
                    <a:gd name="T63" fmla="*/ 278 h 440"/>
                    <a:gd name="T64" fmla="*/ 9 w 1074"/>
                    <a:gd name="T65" fmla="*/ 220 h 440"/>
                    <a:gd name="T66" fmla="*/ 13 w 1074"/>
                    <a:gd name="T67" fmla="*/ 162 h 440"/>
                    <a:gd name="T68" fmla="*/ 22 w 1074"/>
                    <a:gd name="T69" fmla="*/ 107 h 440"/>
                    <a:gd name="T70" fmla="*/ 38 w 1074"/>
                    <a:gd name="T71" fmla="*/ 52 h 440"/>
                    <a:gd name="T72" fmla="*/ 58 w 1074"/>
                    <a:gd name="T73" fmla="*/ 0 h 440"/>
                    <a:gd name="T74" fmla="*/ 45 w 1074"/>
                    <a:gd name="T75" fmla="*/ 0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74" h="440">
                      <a:moveTo>
                        <a:pt x="1074" y="220"/>
                      </a:moveTo>
                      <a:lnTo>
                        <a:pt x="1071" y="162"/>
                      </a:lnTo>
                      <a:lnTo>
                        <a:pt x="1061" y="107"/>
                      </a:lnTo>
                      <a:lnTo>
                        <a:pt x="1048" y="52"/>
                      </a:lnTo>
                      <a:lnTo>
                        <a:pt x="1029" y="0"/>
                      </a:lnTo>
                      <a:lnTo>
                        <a:pt x="1016" y="0"/>
                      </a:lnTo>
                      <a:lnTo>
                        <a:pt x="1035" y="52"/>
                      </a:lnTo>
                      <a:lnTo>
                        <a:pt x="1051" y="107"/>
                      </a:lnTo>
                      <a:lnTo>
                        <a:pt x="1061" y="162"/>
                      </a:lnTo>
                      <a:lnTo>
                        <a:pt x="1064" y="220"/>
                      </a:lnTo>
                      <a:lnTo>
                        <a:pt x="1061" y="278"/>
                      </a:lnTo>
                      <a:lnTo>
                        <a:pt x="1051" y="333"/>
                      </a:lnTo>
                      <a:lnTo>
                        <a:pt x="1035" y="389"/>
                      </a:lnTo>
                      <a:lnTo>
                        <a:pt x="1016" y="440"/>
                      </a:lnTo>
                      <a:lnTo>
                        <a:pt x="1029" y="440"/>
                      </a:lnTo>
                      <a:lnTo>
                        <a:pt x="1048" y="389"/>
                      </a:lnTo>
                      <a:lnTo>
                        <a:pt x="1061" y="333"/>
                      </a:lnTo>
                      <a:lnTo>
                        <a:pt x="1071" y="278"/>
                      </a:lnTo>
                      <a:lnTo>
                        <a:pt x="1074" y="220"/>
                      </a:lnTo>
                      <a:close/>
                      <a:moveTo>
                        <a:pt x="45" y="0"/>
                      </a:moveTo>
                      <a:lnTo>
                        <a:pt x="26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3"/>
                      </a:lnTo>
                      <a:lnTo>
                        <a:pt x="26" y="389"/>
                      </a:lnTo>
                      <a:lnTo>
                        <a:pt x="45" y="440"/>
                      </a:lnTo>
                      <a:lnTo>
                        <a:pt x="58" y="440"/>
                      </a:lnTo>
                      <a:lnTo>
                        <a:pt x="38" y="389"/>
                      </a:lnTo>
                      <a:lnTo>
                        <a:pt x="22" y="333"/>
                      </a:lnTo>
                      <a:lnTo>
                        <a:pt x="13" y="278"/>
                      </a:lnTo>
                      <a:lnTo>
                        <a:pt x="9" y="220"/>
                      </a:lnTo>
                      <a:lnTo>
                        <a:pt x="13" y="162"/>
                      </a:lnTo>
                      <a:lnTo>
                        <a:pt x="22" y="107"/>
                      </a:lnTo>
                      <a:lnTo>
                        <a:pt x="38" y="52"/>
                      </a:lnTo>
                      <a:lnTo>
                        <a:pt x="58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EA5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3" name="Freeform 456"/>
                <p:cNvSpPr>
                  <a:spLocks noEditPoints="1"/>
                </p:cNvSpPr>
                <p:nvPr/>
              </p:nvSpPr>
              <p:spPr bwMode="auto">
                <a:xfrm>
                  <a:off x="2495" y="2537"/>
                  <a:ext cx="1061" cy="440"/>
                </a:xfrm>
                <a:custGeom>
                  <a:avLst/>
                  <a:gdLst>
                    <a:gd name="T0" fmla="*/ 1061 w 1061"/>
                    <a:gd name="T1" fmla="*/ 220 h 440"/>
                    <a:gd name="T2" fmla="*/ 1058 w 1061"/>
                    <a:gd name="T3" fmla="*/ 162 h 440"/>
                    <a:gd name="T4" fmla="*/ 1052 w 1061"/>
                    <a:gd name="T5" fmla="*/ 107 h 440"/>
                    <a:gd name="T6" fmla="*/ 1036 w 1061"/>
                    <a:gd name="T7" fmla="*/ 52 h 440"/>
                    <a:gd name="T8" fmla="*/ 1016 w 1061"/>
                    <a:gd name="T9" fmla="*/ 0 h 440"/>
                    <a:gd name="T10" fmla="*/ 1003 w 1061"/>
                    <a:gd name="T11" fmla="*/ 0 h 440"/>
                    <a:gd name="T12" fmla="*/ 1023 w 1061"/>
                    <a:gd name="T13" fmla="*/ 52 h 440"/>
                    <a:gd name="T14" fmla="*/ 1039 w 1061"/>
                    <a:gd name="T15" fmla="*/ 107 h 440"/>
                    <a:gd name="T16" fmla="*/ 1048 w 1061"/>
                    <a:gd name="T17" fmla="*/ 162 h 440"/>
                    <a:gd name="T18" fmla="*/ 1052 w 1061"/>
                    <a:gd name="T19" fmla="*/ 220 h 440"/>
                    <a:gd name="T20" fmla="*/ 1048 w 1061"/>
                    <a:gd name="T21" fmla="*/ 278 h 440"/>
                    <a:gd name="T22" fmla="*/ 1039 w 1061"/>
                    <a:gd name="T23" fmla="*/ 337 h 440"/>
                    <a:gd name="T24" fmla="*/ 1023 w 1061"/>
                    <a:gd name="T25" fmla="*/ 389 h 440"/>
                    <a:gd name="T26" fmla="*/ 1003 w 1061"/>
                    <a:gd name="T27" fmla="*/ 440 h 440"/>
                    <a:gd name="T28" fmla="*/ 1016 w 1061"/>
                    <a:gd name="T29" fmla="*/ 440 h 440"/>
                    <a:gd name="T30" fmla="*/ 1036 w 1061"/>
                    <a:gd name="T31" fmla="*/ 389 h 440"/>
                    <a:gd name="T32" fmla="*/ 1052 w 1061"/>
                    <a:gd name="T33" fmla="*/ 333 h 440"/>
                    <a:gd name="T34" fmla="*/ 1058 w 1061"/>
                    <a:gd name="T35" fmla="*/ 278 h 440"/>
                    <a:gd name="T36" fmla="*/ 1061 w 1061"/>
                    <a:gd name="T37" fmla="*/ 220 h 440"/>
                    <a:gd name="T38" fmla="*/ 45 w 1061"/>
                    <a:gd name="T39" fmla="*/ 0 h 440"/>
                    <a:gd name="T40" fmla="*/ 26 w 1061"/>
                    <a:gd name="T41" fmla="*/ 52 h 440"/>
                    <a:gd name="T42" fmla="*/ 10 w 1061"/>
                    <a:gd name="T43" fmla="*/ 107 h 440"/>
                    <a:gd name="T44" fmla="*/ 3 w 1061"/>
                    <a:gd name="T45" fmla="*/ 162 h 440"/>
                    <a:gd name="T46" fmla="*/ 0 w 1061"/>
                    <a:gd name="T47" fmla="*/ 220 h 440"/>
                    <a:gd name="T48" fmla="*/ 3 w 1061"/>
                    <a:gd name="T49" fmla="*/ 278 h 440"/>
                    <a:gd name="T50" fmla="*/ 10 w 1061"/>
                    <a:gd name="T51" fmla="*/ 333 h 440"/>
                    <a:gd name="T52" fmla="*/ 26 w 1061"/>
                    <a:gd name="T53" fmla="*/ 389 h 440"/>
                    <a:gd name="T54" fmla="*/ 45 w 1061"/>
                    <a:gd name="T55" fmla="*/ 440 h 440"/>
                    <a:gd name="T56" fmla="*/ 58 w 1061"/>
                    <a:gd name="T57" fmla="*/ 440 h 440"/>
                    <a:gd name="T58" fmla="*/ 39 w 1061"/>
                    <a:gd name="T59" fmla="*/ 389 h 440"/>
                    <a:gd name="T60" fmla="*/ 23 w 1061"/>
                    <a:gd name="T61" fmla="*/ 337 h 440"/>
                    <a:gd name="T62" fmla="*/ 13 w 1061"/>
                    <a:gd name="T63" fmla="*/ 278 h 440"/>
                    <a:gd name="T64" fmla="*/ 10 w 1061"/>
                    <a:gd name="T65" fmla="*/ 220 h 440"/>
                    <a:gd name="T66" fmla="*/ 13 w 1061"/>
                    <a:gd name="T67" fmla="*/ 162 h 440"/>
                    <a:gd name="T68" fmla="*/ 23 w 1061"/>
                    <a:gd name="T69" fmla="*/ 107 h 440"/>
                    <a:gd name="T70" fmla="*/ 39 w 1061"/>
                    <a:gd name="T71" fmla="*/ 52 h 440"/>
                    <a:gd name="T72" fmla="*/ 58 w 1061"/>
                    <a:gd name="T73" fmla="*/ 0 h 440"/>
                    <a:gd name="T74" fmla="*/ 45 w 1061"/>
                    <a:gd name="T75" fmla="*/ 0 h 44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61" h="440">
                      <a:moveTo>
                        <a:pt x="1061" y="220"/>
                      </a:moveTo>
                      <a:lnTo>
                        <a:pt x="1058" y="162"/>
                      </a:lnTo>
                      <a:lnTo>
                        <a:pt x="1052" y="107"/>
                      </a:lnTo>
                      <a:lnTo>
                        <a:pt x="1036" y="52"/>
                      </a:lnTo>
                      <a:lnTo>
                        <a:pt x="1016" y="0"/>
                      </a:lnTo>
                      <a:lnTo>
                        <a:pt x="1003" y="0"/>
                      </a:lnTo>
                      <a:lnTo>
                        <a:pt x="1023" y="52"/>
                      </a:lnTo>
                      <a:lnTo>
                        <a:pt x="1039" y="107"/>
                      </a:lnTo>
                      <a:lnTo>
                        <a:pt x="1048" y="162"/>
                      </a:lnTo>
                      <a:lnTo>
                        <a:pt x="1052" y="220"/>
                      </a:lnTo>
                      <a:lnTo>
                        <a:pt x="1048" y="278"/>
                      </a:lnTo>
                      <a:lnTo>
                        <a:pt x="1039" y="337"/>
                      </a:lnTo>
                      <a:lnTo>
                        <a:pt x="1023" y="389"/>
                      </a:lnTo>
                      <a:lnTo>
                        <a:pt x="1003" y="440"/>
                      </a:lnTo>
                      <a:lnTo>
                        <a:pt x="1016" y="440"/>
                      </a:lnTo>
                      <a:lnTo>
                        <a:pt x="1036" y="389"/>
                      </a:lnTo>
                      <a:lnTo>
                        <a:pt x="1052" y="333"/>
                      </a:lnTo>
                      <a:lnTo>
                        <a:pt x="1058" y="278"/>
                      </a:lnTo>
                      <a:lnTo>
                        <a:pt x="1061" y="220"/>
                      </a:lnTo>
                      <a:close/>
                      <a:moveTo>
                        <a:pt x="45" y="0"/>
                      </a:moveTo>
                      <a:lnTo>
                        <a:pt x="26" y="52"/>
                      </a:lnTo>
                      <a:lnTo>
                        <a:pt x="10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0" y="333"/>
                      </a:lnTo>
                      <a:lnTo>
                        <a:pt x="26" y="389"/>
                      </a:lnTo>
                      <a:lnTo>
                        <a:pt x="45" y="440"/>
                      </a:lnTo>
                      <a:lnTo>
                        <a:pt x="58" y="440"/>
                      </a:lnTo>
                      <a:lnTo>
                        <a:pt x="39" y="389"/>
                      </a:lnTo>
                      <a:lnTo>
                        <a:pt x="23" y="337"/>
                      </a:lnTo>
                      <a:lnTo>
                        <a:pt x="13" y="278"/>
                      </a:lnTo>
                      <a:lnTo>
                        <a:pt x="10" y="220"/>
                      </a:lnTo>
                      <a:lnTo>
                        <a:pt x="13" y="162"/>
                      </a:lnTo>
                      <a:lnTo>
                        <a:pt x="23" y="107"/>
                      </a:lnTo>
                      <a:lnTo>
                        <a:pt x="39" y="52"/>
                      </a:lnTo>
                      <a:lnTo>
                        <a:pt x="58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EA59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4" name="Freeform 457"/>
                <p:cNvSpPr>
                  <a:spLocks noEditPoints="1"/>
                </p:cNvSpPr>
                <p:nvPr/>
              </p:nvSpPr>
              <p:spPr bwMode="auto">
                <a:xfrm>
                  <a:off x="2498" y="2537"/>
                  <a:ext cx="1055" cy="440"/>
                </a:xfrm>
                <a:custGeom>
                  <a:avLst/>
                  <a:gdLst>
                    <a:gd name="T0" fmla="*/ 1055 w 1055"/>
                    <a:gd name="T1" fmla="*/ 220 h 440"/>
                    <a:gd name="T2" fmla="*/ 1052 w 1055"/>
                    <a:gd name="T3" fmla="*/ 162 h 440"/>
                    <a:gd name="T4" fmla="*/ 1042 w 1055"/>
                    <a:gd name="T5" fmla="*/ 107 h 440"/>
                    <a:gd name="T6" fmla="*/ 1026 w 1055"/>
                    <a:gd name="T7" fmla="*/ 52 h 440"/>
                    <a:gd name="T8" fmla="*/ 1007 w 1055"/>
                    <a:gd name="T9" fmla="*/ 0 h 440"/>
                    <a:gd name="T10" fmla="*/ 994 w 1055"/>
                    <a:gd name="T11" fmla="*/ 0 h 440"/>
                    <a:gd name="T12" fmla="*/ 1013 w 1055"/>
                    <a:gd name="T13" fmla="*/ 52 h 440"/>
                    <a:gd name="T14" fmla="*/ 1029 w 1055"/>
                    <a:gd name="T15" fmla="*/ 107 h 440"/>
                    <a:gd name="T16" fmla="*/ 1036 w 1055"/>
                    <a:gd name="T17" fmla="*/ 133 h 440"/>
                    <a:gd name="T18" fmla="*/ 1039 w 1055"/>
                    <a:gd name="T19" fmla="*/ 162 h 440"/>
                    <a:gd name="T20" fmla="*/ 1042 w 1055"/>
                    <a:gd name="T21" fmla="*/ 191 h 440"/>
                    <a:gd name="T22" fmla="*/ 1042 w 1055"/>
                    <a:gd name="T23" fmla="*/ 220 h 440"/>
                    <a:gd name="T24" fmla="*/ 1042 w 1055"/>
                    <a:gd name="T25" fmla="*/ 249 h 440"/>
                    <a:gd name="T26" fmla="*/ 1039 w 1055"/>
                    <a:gd name="T27" fmla="*/ 278 h 440"/>
                    <a:gd name="T28" fmla="*/ 1036 w 1055"/>
                    <a:gd name="T29" fmla="*/ 308 h 440"/>
                    <a:gd name="T30" fmla="*/ 1029 w 1055"/>
                    <a:gd name="T31" fmla="*/ 337 h 440"/>
                    <a:gd name="T32" fmla="*/ 1013 w 1055"/>
                    <a:gd name="T33" fmla="*/ 389 h 440"/>
                    <a:gd name="T34" fmla="*/ 994 w 1055"/>
                    <a:gd name="T35" fmla="*/ 440 h 440"/>
                    <a:gd name="T36" fmla="*/ 1007 w 1055"/>
                    <a:gd name="T37" fmla="*/ 440 h 440"/>
                    <a:gd name="T38" fmla="*/ 1026 w 1055"/>
                    <a:gd name="T39" fmla="*/ 389 h 440"/>
                    <a:gd name="T40" fmla="*/ 1042 w 1055"/>
                    <a:gd name="T41" fmla="*/ 333 h 440"/>
                    <a:gd name="T42" fmla="*/ 1052 w 1055"/>
                    <a:gd name="T43" fmla="*/ 278 h 440"/>
                    <a:gd name="T44" fmla="*/ 1055 w 1055"/>
                    <a:gd name="T45" fmla="*/ 220 h 440"/>
                    <a:gd name="T46" fmla="*/ 49 w 1055"/>
                    <a:gd name="T47" fmla="*/ 0 h 440"/>
                    <a:gd name="T48" fmla="*/ 29 w 1055"/>
                    <a:gd name="T49" fmla="*/ 52 h 440"/>
                    <a:gd name="T50" fmla="*/ 13 w 1055"/>
                    <a:gd name="T51" fmla="*/ 107 h 440"/>
                    <a:gd name="T52" fmla="*/ 4 w 1055"/>
                    <a:gd name="T53" fmla="*/ 162 h 440"/>
                    <a:gd name="T54" fmla="*/ 0 w 1055"/>
                    <a:gd name="T55" fmla="*/ 220 h 440"/>
                    <a:gd name="T56" fmla="*/ 4 w 1055"/>
                    <a:gd name="T57" fmla="*/ 278 h 440"/>
                    <a:gd name="T58" fmla="*/ 13 w 1055"/>
                    <a:gd name="T59" fmla="*/ 333 h 440"/>
                    <a:gd name="T60" fmla="*/ 29 w 1055"/>
                    <a:gd name="T61" fmla="*/ 389 h 440"/>
                    <a:gd name="T62" fmla="*/ 49 w 1055"/>
                    <a:gd name="T63" fmla="*/ 440 h 440"/>
                    <a:gd name="T64" fmla="*/ 62 w 1055"/>
                    <a:gd name="T65" fmla="*/ 440 h 440"/>
                    <a:gd name="T66" fmla="*/ 42 w 1055"/>
                    <a:gd name="T67" fmla="*/ 389 h 440"/>
                    <a:gd name="T68" fmla="*/ 26 w 1055"/>
                    <a:gd name="T69" fmla="*/ 337 h 440"/>
                    <a:gd name="T70" fmla="*/ 20 w 1055"/>
                    <a:gd name="T71" fmla="*/ 308 h 440"/>
                    <a:gd name="T72" fmla="*/ 17 w 1055"/>
                    <a:gd name="T73" fmla="*/ 278 h 440"/>
                    <a:gd name="T74" fmla="*/ 13 w 1055"/>
                    <a:gd name="T75" fmla="*/ 249 h 440"/>
                    <a:gd name="T76" fmla="*/ 13 w 1055"/>
                    <a:gd name="T77" fmla="*/ 220 h 440"/>
                    <a:gd name="T78" fmla="*/ 13 w 1055"/>
                    <a:gd name="T79" fmla="*/ 191 h 440"/>
                    <a:gd name="T80" fmla="*/ 17 w 1055"/>
                    <a:gd name="T81" fmla="*/ 162 h 440"/>
                    <a:gd name="T82" fmla="*/ 20 w 1055"/>
                    <a:gd name="T83" fmla="*/ 133 h 440"/>
                    <a:gd name="T84" fmla="*/ 26 w 1055"/>
                    <a:gd name="T85" fmla="*/ 107 h 440"/>
                    <a:gd name="T86" fmla="*/ 42 w 1055"/>
                    <a:gd name="T87" fmla="*/ 52 h 440"/>
                    <a:gd name="T88" fmla="*/ 62 w 1055"/>
                    <a:gd name="T89" fmla="*/ 0 h 440"/>
                    <a:gd name="T90" fmla="*/ 49 w 1055"/>
                    <a:gd name="T91" fmla="*/ 0 h 44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055" h="440">
                      <a:moveTo>
                        <a:pt x="1055" y="220"/>
                      </a:moveTo>
                      <a:lnTo>
                        <a:pt x="1052" y="162"/>
                      </a:lnTo>
                      <a:lnTo>
                        <a:pt x="1042" y="107"/>
                      </a:lnTo>
                      <a:lnTo>
                        <a:pt x="1026" y="52"/>
                      </a:lnTo>
                      <a:lnTo>
                        <a:pt x="1007" y="0"/>
                      </a:lnTo>
                      <a:lnTo>
                        <a:pt x="994" y="0"/>
                      </a:lnTo>
                      <a:lnTo>
                        <a:pt x="1013" y="52"/>
                      </a:lnTo>
                      <a:lnTo>
                        <a:pt x="1029" y="107"/>
                      </a:lnTo>
                      <a:lnTo>
                        <a:pt x="1036" y="133"/>
                      </a:lnTo>
                      <a:lnTo>
                        <a:pt x="1039" y="162"/>
                      </a:lnTo>
                      <a:lnTo>
                        <a:pt x="1042" y="191"/>
                      </a:lnTo>
                      <a:lnTo>
                        <a:pt x="1042" y="220"/>
                      </a:lnTo>
                      <a:lnTo>
                        <a:pt x="1042" y="249"/>
                      </a:lnTo>
                      <a:lnTo>
                        <a:pt x="1039" y="278"/>
                      </a:lnTo>
                      <a:lnTo>
                        <a:pt x="1036" y="308"/>
                      </a:lnTo>
                      <a:lnTo>
                        <a:pt x="1029" y="337"/>
                      </a:lnTo>
                      <a:lnTo>
                        <a:pt x="1013" y="389"/>
                      </a:lnTo>
                      <a:lnTo>
                        <a:pt x="994" y="440"/>
                      </a:lnTo>
                      <a:lnTo>
                        <a:pt x="1007" y="440"/>
                      </a:lnTo>
                      <a:lnTo>
                        <a:pt x="1026" y="389"/>
                      </a:lnTo>
                      <a:lnTo>
                        <a:pt x="1042" y="333"/>
                      </a:lnTo>
                      <a:lnTo>
                        <a:pt x="1052" y="278"/>
                      </a:lnTo>
                      <a:lnTo>
                        <a:pt x="1055" y="220"/>
                      </a:lnTo>
                      <a:close/>
                      <a:moveTo>
                        <a:pt x="49" y="0"/>
                      </a:moveTo>
                      <a:lnTo>
                        <a:pt x="29" y="52"/>
                      </a:lnTo>
                      <a:lnTo>
                        <a:pt x="13" y="107"/>
                      </a:lnTo>
                      <a:lnTo>
                        <a:pt x="4" y="162"/>
                      </a:lnTo>
                      <a:lnTo>
                        <a:pt x="0" y="220"/>
                      </a:lnTo>
                      <a:lnTo>
                        <a:pt x="4" y="278"/>
                      </a:lnTo>
                      <a:lnTo>
                        <a:pt x="13" y="333"/>
                      </a:lnTo>
                      <a:lnTo>
                        <a:pt x="29" y="389"/>
                      </a:lnTo>
                      <a:lnTo>
                        <a:pt x="49" y="440"/>
                      </a:lnTo>
                      <a:lnTo>
                        <a:pt x="62" y="440"/>
                      </a:lnTo>
                      <a:lnTo>
                        <a:pt x="42" y="389"/>
                      </a:lnTo>
                      <a:lnTo>
                        <a:pt x="26" y="337"/>
                      </a:lnTo>
                      <a:lnTo>
                        <a:pt x="20" y="308"/>
                      </a:lnTo>
                      <a:lnTo>
                        <a:pt x="17" y="278"/>
                      </a:lnTo>
                      <a:lnTo>
                        <a:pt x="13" y="249"/>
                      </a:lnTo>
                      <a:lnTo>
                        <a:pt x="13" y="220"/>
                      </a:lnTo>
                      <a:lnTo>
                        <a:pt x="13" y="191"/>
                      </a:lnTo>
                      <a:lnTo>
                        <a:pt x="17" y="162"/>
                      </a:lnTo>
                      <a:lnTo>
                        <a:pt x="20" y="133"/>
                      </a:lnTo>
                      <a:lnTo>
                        <a:pt x="26" y="107"/>
                      </a:lnTo>
                      <a:lnTo>
                        <a:pt x="42" y="52"/>
                      </a:lnTo>
                      <a:lnTo>
                        <a:pt x="62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EA5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5" name="Freeform 458"/>
                <p:cNvSpPr>
                  <a:spLocks noEditPoints="1"/>
                </p:cNvSpPr>
                <p:nvPr/>
              </p:nvSpPr>
              <p:spPr bwMode="auto">
                <a:xfrm>
                  <a:off x="2505" y="2537"/>
                  <a:ext cx="1042" cy="440"/>
                </a:xfrm>
                <a:custGeom>
                  <a:avLst/>
                  <a:gdLst>
                    <a:gd name="T0" fmla="*/ 1042 w 1042"/>
                    <a:gd name="T1" fmla="*/ 220 h 440"/>
                    <a:gd name="T2" fmla="*/ 1038 w 1042"/>
                    <a:gd name="T3" fmla="*/ 162 h 440"/>
                    <a:gd name="T4" fmla="*/ 1029 w 1042"/>
                    <a:gd name="T5" fmla="*/ 107 h 440"/>
                    <a:gd name="T6" fmla="*/ 1013 w 1042"/>
                    <a:gd name="T7" fmla="*/ 52 h 440"/>
                    <a:gd name="T8" fmla="*/ 993 w 1042"/>
                    <a:gd name="T9" fmla="*/ 0 h 440"/>
                    <a:gd name="T10" fmla="*/ 980 w 1042"/>
                    <a:gd name="T11" fmla="*/ 0 h 440"/>
                    <a:gd name="T12" fmla="*/ 1000 w 1042"/>
                    <a:gd name="T13" fmla="*/ 52 h 440"/>
                    <a:gd name="T14" fmla="*/ 1016 w 1042"/>
                    <a:gd name="T15" fmla="*/ 104 h 440"/>
                    <a:gd name="T16" fmla="*/ 1022 w 1042"/>
                    <a:gd name="T17" fmla="*/ 133 h 440"/>
                    <a:gd name="T18" fmla="*/ 1026 w 1042"/>
                    <a:gd name="T19" fmla="*/ 162 h 440"/>
                    <a:gd name="T20" fmla="*/ 1029 w 1042"/>
                    <a:gd name="T21" fmla="*/ 191 h 440"/>
                    <a:gd name="T22" fmla="*/ 1029 w 1042"/>
                    <a:gd name="T23" fmla="*/ 220 h 440"/>
                    <a:gd name="T24" fmla="*/ 1029 w 1042"/>
                    <a:gd name="T25" fmla="*/ 249 h 440"/>
                    <a:gd name="T26" fmla="*/ 1026 w 1042"/>
                    <a:gd name="T27" fmla="*/ 278 h 440"/>
                    <a:gd name="T28" fmla="*/ 1022 w 1042"/>
                    <a:gd name="T29" fmla="*/ 308 h 440"/>
                    <a:gd name="T30" fmla="*/ 1016 w 1042"/>
                    <a:gd name="T31" fmla="*/ 337 h 440"/>
                    <a:gd name="T32" fmla="*/ 1000 w 1042"/>
                    <a:gd name="T33" fmla="*/ 389 h 440"/>
                    <a:gd name="T34" fmla="*/ 980 w 1042"/>
                    <a:gd name="T35" fmla="*/ 440 h 440"/>
                    <a:gd name="T36" fmla="*/ 993 w 1042"/>
                    <a:gd name="T37" fmla="*/ 440 h 440"/>
                    <a:gd name="T38" fmla="*/ 1013 w 1042"/>
                    <a:gd name="T39" fmla="*/ 389 h 440"/>
                    <a:gd name="T40" fmla="*/ 1029 w 1042"/>
                    <a:gd name="T41" fmla="*/ 337 h 440"/>
                    <a:gd name="T42" fmla="*/ 1038 w 1042"/>
                    <a:gd name="T43" fmla="*/ 278 h 440"/>
                    <a:gd name="T44" fmla="*/ 1042 w 1042"/>
                    <a:gd name="T45" fmla="*/ 220 h 440"/>
                    <a:gd name="T46" fmla="*/ 48 w 1042"/>
                    <a:gd name="T47" fmla="*/ 0 h 440"/>
                    <a:gd name="T48" fmla="*/ 29 w 1042"/>
                    <a:gd name="T49" fmla="*/ 52 h 440"/>
                    <a:gd name="T50" fmla="*/ 13 w 1042"/>
                    <a:gd name="T51" fmla="*/ 107 h 440"/>
                    <a:gd name="T52" fmla="*/ 3 w 1042"/>
                    <a:gd name="T53" fmla="*/ 162 h 440"/>
                    <a:gd name="T54" fmla="*/ 0 w 1042"/>
                    <a:gd name="T55" fmla="*/ 220 h 440"/>
                    <a:gd name="T56" fmla="*/ 3 w 1042"/>
                    <a:gd name="T57" fmla="*/ 278 h 440"/>
                    <a:gd name="T58" fmla="*/ 13 w 1042"/>
                    <a:gd name="T59" fmla="*/ 337 h 440"/>
                    <a:gd name="T60" fmla="*/ 29 w 1042"/>
                    <a:gd name="T61" fmla="*/ 389 h 440"/>
                    <a:gd name="T62" fmla="*/ 48 w 1042"/>
                    <a:gd name="T63" fmla="*/ 440 h 440"/>
                    <a:gd name="T64" fmla="*/ 61 w 1042"/>
                    <a:gd name="T65" fmla="*/ 440 h 440"/>
                    <a:gd name="T66" fmla="*/ 42 w 1042"/>
                    <a:gd name="T67" fmla="*/ 389 h 440"/>
                    <a:gd name="T68" fmla="*/ 26 w 1042"/>
                    <a:gd name="T69" fmla="*/ 337 h 440"/>
                    <a:gd name="T70" fmla="*/ 19 w 1042"/>
                    <a:gd name="T71" fmla="*/ 308 h 440"/>
                    <a:gd name="T72" fmla="*/ 16 w 1042"/>
                    <a:gd name="T73" fmla="*/ 278 h 440"/>
                    <a:gd name="T74" fmla="*/ 13 w 1042"/>
                    <a:gd name="T75" fmla="*/ 249 h 440"/>
                    <a:gd name="T76" fmla="*/ 13 w 1042"/>
                    <a:gd name="T77" fmla="*/ 220 h 440"/>
                    <a:gd name="T78" fmla="*/ 13 w 1042"/>
                    <a:gd name="T79" fmla="*/ 191 h 440"/>
                    <a:gd name="T80" fmla="*/ 16 w 1042"/>
                    <a:gd name="T81" fmla="*/ 162 h 440"/>
                    <a:gd name="T82" fmla="*/ 19 w 1042"/>
                    <a:gd name="T83" fmla="*/ 133 h 440"/>
                    <a:gd name="T84" fmla="*/ 26 w 1042"/>
                    <a:gd name="T85" fmla="*/ 104 h 440"/>
                    <a:gd name="T86" fmla="*/ 42 w 1042"/>
                    <a:gd name="T87" fmla="*/ 52 h 440"/>
                    <a:gd name="T88" fmla="*/ 61 w 1042"/>
                    <a:gd name="T89" fmla="*/ 0 h 440"/>
                    <a:gd name="T90" fmla="*/ 48 w 1042"/>
                    <a:gd name="T91" fmla="*/ 0 h 44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1042" h="440">
                      <a:moveTo>
                        <a:pt x="1042" y="220"/>
                      </a:moveTo>
                      <a:lnTo>
                        <a:pt x="1038" y="162"/>
                      </a:lnTo>
                      <a:lnTo>
                        <a:pt x="1029" y="107"/>
                      </a:lnTo>
                      <a:lnTo>
                        <a:pt x="1013" y="52"/>
                      </a:lnTo>
                      <a:lnTo>
                        <a:pt x="993" y="0"/>
                      </a:lnTo>
                      <a:lnTo>
                        <a:pt x="980" y="0"/>
                      </a:lnTo>
                      <a:lnTo>
                        <a:pt x="1000" y="52"/>
                      </a:lnTo>
                      <a:lnTo>
                        <a:pt x="1016" y="104"/>
                      </a:lnTo>
                      <a:lnTo>
                        <a:pt x="1022" y="133"/>
                      </a:lnTo>
                      <a:lnTo>
                        <a:pt x="1026" y="162"/>
                      </a:lnTo>
                      <a:lnTo>
                        <a:pt x="1029" y="191"/>
                      </a:lnTo>
                      <a:lnTo>
                        <a:pt x="1029" y="220"/>
                      </a:lnTo>
                      <a:lnTo>
                        <a:pt x="1029" y="249"/>
                      </a:lnTo>
                      <a:lnTo>
                        <a:pt x="1026" y="278"/>
                      </a:lnTo>
                      <a:lnTo>
                        <a:pt x="1022" y="308"/>
                      </a:lnTo>
                      <a:lnTo>
                        <a:pt x="1016" y="337"/>
                      </a:lnTo>
                      <a:lnTo>
                        <a:pt x="1000" y="389"/>
                      </a:lnTo>
                      <a:lnTo>
                        <a:pt x="980" y="440"/>
                      </a:lnTo>
                      <a:lnTo>
                        <a:pt x="993" y="440"/>
                      </a:lnTo>
                      <a:lnTo>
                        <a:pt x="1013" y="389"/>
                      </a:lnTo>
                      <a:lnTo>
                        <a:pt x="1029" y="337"/>
                      </a:lnTo>
                      <a:lnTo>
                        <a:pt x="1038" y="278"/>
                      </a:lnTo>
                      <a:lnTo>
                        <a:pt x="1042" y="220"/>
                      </a:lnTo>
                      <a:close/>
                      <a:moveTo>
                        <a:pt x="48" y="0"/>
                      </a:moveTo>
                      <a:lnTo>
                        <a:pt x="29" y="52"/>
                      </a:lnTo>
                      <a:lnTo>
                        <a:pt x="13" y="107"/>
                      </a:lnTo>
                      <a:lnTo>
                        <a:pt x="3" y="162"/>
                      </a:lnTo>
                      <a:lnTo>
                        <a:pt x="0" y="220"/>
                      </a:lnTo>
                      <a:lnTo>
                        <a:pt x="3" y="278"/>
                      </a:lnTo>
                      <a:lnTo>
                        <a:pt x="13" y="337"/>
                      </a:lnTo>
                      <a:lnTo>
                        <a:pt x="29" y="389"/>
                      </a:lnTo>
                      <a:lnTo>
                        <a:pt x="48" y="440"/>
                      </a:lnTo>
                      <a:lnTo>
                        <a:pt x="61" y="440"/>
                      </a:lnTo>
                      <a:lnTo>
                        <a:pt x="42" y="389"/>
                      </a:lnTo>
                      <a:lnTo>
                        <a:pt x="26" y="337"/>
                      </a:lnTo>
                      <a:lnTo>
                        <a:pt x="19" y="308"/>
                      </a:lnTo>
                      <a:lnTo>
                        <a:pt x="16" y="278"/>
                      </a:lnTo>
                      <a:lnTo>
                        <a:pt x="13" y="249"/>
                      </a:lnTo>
                      <a:lnTo>
                        <a:pt x="13" y="220"/>
                      </a:lnTo>
                      <a:lnTo>
                        <a:pt x="13" y="191"/>
                      </a:lnTo>
                      <a:lnTo>
                        <a:pt x="16" y="162"/>
                      </a:lnTo>
                      <a:lnTo>
                        <a:pt x="19" y="133"/>
                      </a:lnTo>
                      <a:lnTo>
                        <a:pt x="26" y="104"/>
                      </a:lnTo>
                      <a:lnTo>
                        <a:pt x="42" y="52"/>
                      </a:lnTo>
                      <a:lnTo>
                        <a:pt x="61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EA5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6" name="Freeform 459"/>
                <p:cNvSpPr>
                  <a:spLocks noEditPoints="1"/>
                </p:cNvSpPr>
                <p:nvPr/>
              </p:nvSpPr>
              <p:spPr bwMode="auto">
                <a:xfrm>
                  <a:off x="2511" y="2537"/>
                  <a:ext cx="1029" cy="444"/>
                </a:xfrm>
                <a:custGeom>
                  <a:avLst/>
                  <a:gdLst>
                    <a:gd name="T0" fmla="*/ 1029 w 1029"/>
                    <a:gd name="T1" fmla="*/ 220 h 444"/>
                    <a:gd name="T2" fmla="*/ 1029 w 1029"/>
                    <a:gd name="T3" fmla="*/ 191 h 444"/>
                    <a:gd name="T4" fmla="*/ 1026 w 1029"/>
                    <a:gd name="T5" fmla="*/ 162 h 444"/>
                    <a:gd name="T6" fmla="*/ 1023 w 1029"/>
                    <a:gd name="T7" fmla="*/ 133 h 444"/>
                    <a:gd name="T8" fmla="*/ 1016 w 1029"/>
                    <a:gd name="T9" fmla="*/ 107 h 444"/>
                    <a:gd name="T10" fmla="*/ 1000 w 1029"/>
                    <a:gd name="T11" fmla="*/ 52 h 444"/>
                    <a:gd name="T12" fmla="*/ 981 w 1029"/>
                    <a:gd name="T13" fmla="*/ 0 h 444"/>
                    <a:gd name="T14" fmla="*/ 965 w 1029"/>
                    <a:gd name="T15" fmla="*/ 0 h 444"/>
                    <a:gd name="T16" fmla="*/ 987 w 1029"/>
                    <a:gd name="T17" fmla="*/ 52 h 444"/>
                    <a:gd name="T18" fmla="*/ 1003 w 1029"/>
                    <a:gd name="T19" fmla="*/ 104 h 444"/>
                    <a:gd name="T20" fmla="*/ 1010 w 1029"/>
                    <a:gd name="T21" fmla="*/ 133 h 444"/>
                    <a:gd name="T22" fmla="*/ 1013 w 1029"/>
                    <a:gd name="T23" fmla="*/ 162 h 444"/>
                    <a:gd name="T24" fmla="*/ 1016 w 1029"/>
                    <a:gd name="T25" fmla="*/ 191 h 444"/>
                    <a:gd name="T26" fmla="*/ 1016 w 1029"/>
                    <a:gd name="T27" fmla="*/ 220 h 444"/>
                    <a:gd name="T28" fmla="*/ 1016 w 1029"/>
                    <a:gd name="T29" fmla="*/ 249 h 444"/>
                    <a:gd name="T30" fmla="*/ 1013 w 1029"/>
                    <a:gd name="T31" fmla="*/ 278 h 444"/>
                    <a:gd name="T32" fmla="*/ 1010 w 1029"/>
                    <a:gd name="T33" fmla="*/ 308 h 444"/>
                    <a:gd name="T34" fmla="*/ 1003 w 1029"/>
                    <a:gd name="T35" fmla="*/ 337 h 444"/>
                    <a:gd name="T36" fmla="*/ 987 w 1029"/>
                    <a:gd name="T37" fmla="*/ 392 h 444"/>
                    <a:gd name="T38" fmla="*/ 965 w 1029"/>
                    <a:gd name="T39" fmla="*/ 444 h 444"/>
                    <a:gd name="T40" fmla="*/ 981 w 1029"/>
                    <a:gd name="T41" fmla="*/ 440 h 444"/>
                    <a:gd name="T42" fmla="*/ 1000 w 1029"/>
                    <a:gd name="T43" fmla="*/ 389 h 444"/>
                    <a:gd name="T44" fmla="*/ 1016 w 1029"/>
                    <a:gd name="T45" fmla="*/ 337 h 444"/>
                    <a:gd name="T46" fmla="*/ 1023 w 1029"/>
                    <a:gd name="T47" fmla="*/ 308 h 444"/>
                    <a:gd name="T48" fmla="*/ 1026 w 1029"/>
                    <a:gd name="T49" fmla="*/ 278 h 444"/>
                    <a:gd name="T50" fmla="*/ 1029 w 1029"/>
                    <a:gd name="T51" fmla="*/ 249 h 444"/>
                    <a:gd name="T52" fmla="*/ 1029 w 1029"/>
                    <a:gd name="T53" fmla="*/ 220 h 444"/>
                    <a:gd name="T54" fmla="*/ 49 w 1029"/>
                    <a:gd name="T55" fmla="*/ 0 h 444"/>
                    <a:gd name="T56" fmla="*/ 29 w 1029"/>
                    <a:gd name="T57" fmla="*/ 52 h 444"/>
                    <a:gd name="T58" fmla="*/ 13 w 1029"/>
                    <a:gd name="T59" fmla="*/ 107 h 444"/>
                    <a:gd name="T60" fmla="*/ 7 w 1029"/>
                    <a:gd name="T61" fmla="*/ 133 h 444"/>
                    <a:gd name="T62" fmla="*/ 4 w 1029"/>
                    <a:gd name="T63" fmla="*/ 162 h 444"/>
                    <a:gd name="T64" fmla="*/ 0 w 1029"/>
                    <a:gd name="T65" fmla="*/ 191 h 444"/>
                    <a:gd name="T66" fmla="*/ 0 w 1029"/>
                    <a:gd name="T67" fmla="*/ 220 h 444"/>
                    <a:gd name="T68" fmla="*/ 0 w 1029"/>
                    <a:gd name="T69" fmla="*/ 249 h 444"/>
                    <a:gd name="T70" fmla="*/ 4 w 1029"/>
                    <a:gd name="T71" fmla="*/ 278 h 444"/>
                    <a:gd name="T72" fmla="*/ 7 w 1029"/>
                    <a:gd name="T73" fmla="*/ 308 h 444"/>
                    <a:gd name="T74" fmla="*/ 13 w 1029"/>
                    <a:gd name="T75" fmla="*/ 337 h 444"/>
                    <a:gd name="T76" fmla="*/ 29 w 1029"/>
                    <a:gd name="T77" fmla="*/ 389 h 444"/>
                    <a:gd name="T78" fmla="*/ 49 w 1029"/>
                    <a:gd name="T79" fmla="*/ 440 h 444"/>
                    <a:gd name="T80" fmla="*/ 65 w 1029"/>
                    <a:gd name="T81" fmla="*/ 444 h 444"/>
                    <a:gd name="T82" fmla="*/ 42 w 1029"/>
                    <a:gd name="T83" fmla="*/ 392 h 444"/>
                    <a:gd name="T84" fmla="*/ 26 w 1029"/>
                    <a:gd name="T85" fmla="*/ 337 h 444"/>
                    <a:gd name="T86" fmla="*/ 20 w 1029"/>
                    <a:gd name="T87" fmla="*/ 308 h 444"/>
                    <a:gd name="T88" fmla="*/ 16 w 1029"/>
                    <a:gd name="T89" fmla="*/ 278 h 444"/>
                    <a:gd name="T90" fmla="*/ 13 w 1029"/>
                    <a:gd name="T91" fmla="*/ 249 h 444"/>
                    <a:gd name="T92" fmla="*/ 13 w 1029"/>
                    <a:gd name="T93" fmla="*/ 220 h 444"/>
                    <a:gd name="T94" fmla="*/ 13 w 1029"/>
                    <a:gd name="T95" fmla="*/ 191 h 444"/>
                    <a:gd name="T96" fmla="*/ 16 w 1029"/>
                    <a:gd name="T97" fmla="*/ 162 h 444"/>
                    <a:gd name="T98" fmla="*/ 20 w 1029"/>
                    <a:gd name="T99" fmla="*/ 133 h 444"/>
                    <a:gd name="T100" fmla="*/ 26 w 1029"/>
                    <a:gd name="T101" fmla="*/ 104 h 444"/>
                    <a:gd name="T102" fmla="*/ 42 w 1029"/>
                    <a:gd name="T103" fmla="*/ 52 h 444"/>
                    <a:gd name="T104" fmla="*/ 65 w 1029"/>
                    <a:gd name="T105" fmla="*/ 0 h 444"/>
                    <a:gd name="T106" fmla="*/ 49 w 1029"/>
                    <a:gd name="T107" fmla="*/ 0 h 44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29" h="444">
                      <a:moveTo>
                        <a:pt x="1029" y="220"/>
                      </a:moveTo>
                      <a:lnTo>
                        <a:pt x="1029" y="191"/>
                      </a:lnTo>
                      <a:lnTo>
                        <a:pt x="1026" y="162"/>
                      </a:lnTo>
                      <a:lnTo>
                        <a:pt x="1023" y="133"/>
                      </a:lnTo>
                      <a:lnTo>
                        <a:pt x="1016" y="107"/>
                      </a:lnTo>
                      <a:lnTo>
                        <a:pt x="1000" y="52"/>
                      </a:lnTo>
                      <a:lnTo>
                        <a:pt x="981" y="0"/>
                      </a:lnTo>
                      <a:lnTo>
                        <a:pt x="965" y="0"/>
                      </a:lnTo>
                      <a:lnTo>
                        <a:pt x="987" y="52"/>
                      </a:lnTo>
                      <a:lnTo>
                        <a:pt x="1003" y="104"/>
                      </a:lnTo>
                      <a:lnTo>
                        <a:pt x="1010" y="133"/>
                      </a:lnTo>
                      <a:lnTo>
                        <a:pt x="1013" y="162"/>
                      </a:lnTo>
                      <a:lnTo>
                        <a:pt x="1016" y="191"/>
                      </a:lnTo>
                      <a:lnTo>
                        <a:pt x="1016" y="220"/>
                      </a:lnTo>
                      <a:lnTo>
                        <a:pt x="1016" y="249"/>
                      </a:lnTo>
                      <a:lnTo>
                        <a:pt x="1013" y="278"/>
                      </a:lnTo>
                      <a:lnTo>
                        <a:pt x="1010" y="308"/>
                      </a:lnTo>
                      <a:lnTo>
                        <a:pt x="1003" y="337"/>
                      </a:lnTo>
                      <a:lnTo>
                        <a:pt x="987" y="392"/>
                      </a:lnTo>
                      <a:lnTo>
                        <a:pt x="965" y="444"/>
                      </a:lnTo>
                      <a:lnTo>
                        <a:pt x="981" y="440"/>
                      </a:lnTo>
                      <a:lnTo>
                        <a:pt x="1000" y="389"/>
                      </a:lnTo>
                      <a:lnTo>
                        <a:pt x="1016" y="337"/>
                      </a:lnTo>
                      <a:lnTo>
                        <a:pt x="1023" y="308"/>
                      </a:lnTo>
                      <a:lnTo>
                        <a:pt x="1026" y="278"/>
                      </a:lnTo>
                      <a:lnTo>
                        <a:pt x="1029" y="249"/>
                      </a:lnTo>
                      <a:lnTo>
                        <a:pt x="1029" y="220"/>
                      </a:lnTo>
                      <a:close/>
                      <a:moveTo>
                        <a:pt x="49" y="0"/>
                      </a:moveTo>
                      <a:lnTo>
                        <a:pt x="29" y="52"/>
                      </a:lnTo>
                      <a:lnTo>
                        <a:pt x="13" y="107"/>
                      </a:lnTo>
                      <a:lnTo>
                        <a:pt x="7" y="133"/>
                      </a:lnTo>
                      <a:lnTo>
                        <a:pt x="4" y="162"/>
                      </a:lnTo>
                      <a:lnTo>
                        <a:pt x="0" y="191"/>
                      </a:lnTo>
                      <a:lnTo>
                        <a:pt x="0" y="220"/>
                      </a:lnTo>
                      <a:lnTo>
                        <a:pt x="0" y="249"/>
                      </a:lnTo>
                      <a:lnTo>
                        <a:pt x="4" y="278"/>
                      </a:lnTo>
                      <a:lnTo>
                        <a:pt x="7" y="308"/>
                      </a:lnTo>
                      <a:lnTo>
                        <a:pt x="13" y="337"/>
                      </a:lnTo>
                      <a:lnTo>
                        <a:pt x="29" y="389"/>
                      </a:lnTo>
                      <a:lnTo>
                        <a:pt x="49" y="440"/>
                      </a:lnTo>
                      <a:lnTo>
                        <a:pt x="65" y="444"/>
                      </a:lnTo>
                      <a:lnTo>
                        <a:pt x="42" y="392"/>
                      </a:lnTo>
                      <a:lnTo>
                        <a:pt x="26" y="337"/>
                      </a:lnTo>
                      <a:lnTo>
                        <a:pt x="20" y="308"/>
                      </a:lnTo>
                      <a:lnTo>
                        <a:pt x="16" y="278"/>
                      </a:lnTo>
                      <a:lnTo>
                        <a:pt x="13" y="249"/>
                      </a:lnTo>
                      <a:lnTo>
                        <a:pt x="13" y="220"/>
                      </a:lnTo>
                      <a:lnTo>
                        <a:pt x="13" y="191"/>
                      </a:lnTo>
                      <a:lnTo>
                        <a:pt x="16" y="162"/>
                      </a:lnTo>
                      <a:lnTo>
                        <a:pt x="20" y="133"/>
                      </a:lnTo>
                      <a:lnTo>
                        <a:pt x="26" y="104"/>
                      </a:lnTo>
                      <a:lnTo>
                        <a:pt x="42" y="52"/>
                      </a:lnTo>
                      <a:lnTo>
                        <a:pt x="65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EA57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7" name="Freeform 460"/>
                <p:cNvSpPr>
                  <a:spLocks noEditPoints="1"/>
                </p:cNvSpPr>
                <p:nvPr/>
              </p:nvSpPr>
              <p:spPr bwMode="auto">
                <a:xfrm>
                  <a:off x="2518" y="2537"/>
                  <a:ext cx="1016" cy="444"/>
                </a:xfrm>
                <a:custGeom>
                  <a:avLst/>
                  <a:gdLst>
                    <a:gd name="T0" fmla="*/ 1016 w 1016"/>
                    <a:gd name="T1" fmla="*/ 220 h 444"/>
                    <a:gd name="T2" fmla="*/ 1016 w 1016"/>
                    <a:gd name="T3" fmla="*/ 191 h 444"/>
                    <a:gd name="T4" fmla="*/ 1013 w 1016"/>
                    <a:gd name="T5" fmla="*/ 162 h 444"/>
                    <a:gd name="T6" fmla="*/ 1009 w 1016"/>
                    <a:gd name="T7" fmla="*/ 133 h 444"/>
                    <a:gd name="T8" fmla="*/ 1003 w 1016"/>
                    <a:gd name="T9" fmla="*/ 104 h 444"/>
                    <a:gd name="T10" fmla="*/ 987 w 1016"/>
                    <a:gd name="T11" fmla="*/ 52 h 444"/>
                    <a:gd name="T12" fmla="*/ 967 w 1016"/>
                    <a:gd name="T13" fmla="*/ 0 h 444"/>
                    <a:gd name="T14" fmla="*/ 951 w 1016"/>
                    <a:gd name="T15" fmla="*/ 0 h 444"/>
                    <a:gd name="T16" fmla="*/ 974 w 1016"/>
                    <a:gd name="T17" fmla="*/ 49 h 444"/>
                    <a:gd name="T18" fmla="*/ 990 w 1016"/>
                    <a:gd name="T19" fmla="*/ 104 h 444"/>
                    <a:gd name="T20" fmla="*/ 996 w 1016"/>
                    <a:gd name="T21" fmla="*/ 133 h 444"/>
                    <a:gd name="T22" fmla="*/ 1000 w 1016"/>
                    <a:gd name="T23" fmla="*/ 162 h 444"/>
                    <a:gd name="T24" fmla="*/ 1003 w 1016"/>
                    <a:gd name="T25" fmla="*/ 191 h 444"/>
                    <a:gd name="T26" fmla="*/ 1006 w 1016"/>
                    <a:gd name="T27" fmla="*/ 220 h 444"/>
                    <a:gd name="T28" fmla="*/ 1003 w 1016"/>
                    <a:gd name="T29" fmla="*/ 249 h 444"/>
                    <a:gd name="T30" fmla="*/ 1000 w 1016"/>
                    <a:gd name="T31" fmla="*/ 278 h 444"/>
                    <a:gd name="T32" fmla="*/ 996 w 1016"/>
                    <a:gd name="T33" fmla="*/ 308 h 444"/>
                    <a:gd name="T34" fmla="*/ 990 w 1016"/>
                    <a:gd name="T35" fmla="*/ 337 h 444"/>
                    <a:gd name="T36" fmla="*/ 974 w 1016"/>
                    <a:gd name="T37" fmla="*/ 392 h 444"/>
                    <a:gd name="T38" fmla="*/ 951 w 1016"/>
                    <a:gd name="T39" fmla="*/ 444 h 444"/>
                    <a:gd name="T40" fmla="*/ 967 w 1016"/>
                    <a:gd name="T41" fmla="*/ 440 h 444"/>
                    <a:gd name="T42" fmla="*/ 987 w 1016"/>
                    <a:gd name="T43" fmla="*/ 389 h 444"/>
                    <a:gd name="T44" fmla="*/ 1003 w 1016"/>
                    <a:gd name="T45" fmla="*/ 337 h 444"/>
                    <a:gd name="T46" fmla="*/ 1009 w 1016"/>
                    <a:gd name="T47" fmla="*/ 308 h 444"/>
                    <a:gd name="T48" fmla="*/ 1013 w 1016"/>
                    <a:gd name="T49" fmla="*/ 278 h 444"/>
                    <a:gd name="T50" fmla="*/ 1016 w 1016"/>
                    <a:gd name="T51" fmla="*/ 249 h 444"/>
                    <a:gd name="T52" fmla="*/ 1016 w 1016"/>
                    <a:gd name="T53" fmla="*/ 220 h 444"/>
                    <a:gd name="T54" fmla="*/ 48 w 1016"/>
                    <a:gd name="T55" fmla="*/ 0 h 444"/>
                    <a:gd name="T56" fmla="*/ 29 w 1016"/>
                    <a:gd name="T57" fmla="*/ 52 h 444"/>
                    <a:gd name="T58" fmla="*/ 13 w 1016"/>
                    <a:gd name="T59" fmla="*/ 104 h 444"/>
                    <a:gd name="T60" fmla="*/ 6 w 1016"/>
                    <a:gd name="T61" fmla="*/ 133 h 444"/>
                    <a:gd name="T62" fmla="*/ 3 w 1016"/>
                    <a:gd name="T63" fmla="*/ 162 h 444"/>
                    <a:gd name="T64" fmla="*/ 0 w 1016"/>
                    <a:gd name="T65" fmla="*/ 191 h 444"/>
                    <a:gd name="T66" fmla="*/ 0 w 1016"/>
                    <a:gd name="T67" fmla="*/ 220 h 444"/>
                    <a:gd name="T68" fmla="*/ 0 w 1016"/>
                    <a:gd name="T69" fmla="*/ 249 h 444"/>
                    <a:gd name="T70" fmla="*/ 3 w 1016"/>
                    <a:gd name="T71" fmla="*/ 278 h 444"/>
                    <a:gd name="T72" fmla="*/ 6 w 1016"/>
                    <a:gd name="T73" fmla="*/ 308 h 444"/>
                    <a:gd name="T74" fmla="*/ 13 w 1016"/>
                    <a:gd name="T75" fmla="*/ 337 h 444"/>
                    <a:gd name="T76" fmla="*/ 29 w 1016"/>
                    <a:gd name="T77" fmla="*/ 389 h 444"/>
                    <a:gd name="T78" fmla="*/ 48 w 1016"/>
                    <a:gd name="T79" fmla="*/ 440 h 444"/>
                    <a:gd name="T80" fmla="*/ 64 w 1016"/>
                    <a:gd name="T81" fmla="*/ 444 h 444"/>
                    <a:gd name="T82" fmla="*/ 42 w 1016"/>
                    <a:gd name="T83" fmla="*/ 392 h 444"/>
                    <a:gd name="T84" fmla="*/ 26 w 1016"/>
                    <a:gd name="T85" fmla="*/ 337 h 444"/>
                    <a:gd name="T86" fmla="*/ 19 w 1016"/>
                    <a:gd name="T87" fmla="*/ 308 h 444"/>
                    <a:gd name="T88" fmla="*/ 16 w 1016"/>
                    <a:gd name="T89" fmla="*/ 278 h 444"/>
                    <a:gd name="T90" fmla="*/ 13 w 1016"/>
                    <a:gd name="T91" fmla="*/ 249 h 444"/>
                    <a:gd name="T92" fmla="*/ 9 w 1016"/>
                    <a:gd name="T93" fmla="*/ 220 h 444"/>
                    <a:gd name="T94" fmla="*/ 13 w 1016"/>
                    <a:gd name="T95" fmla="*/ 191 h 444"/>
                    <a:gd name="T96" fmla="*/ 16 w 1016"/>
                    <a:gd name="T97" fmla="*/ 162 h 444"/>
                    <a:gd name="T98" fmla="*/ 19 w 1016"/>
                    <a:gd name="T99" fmla="*/ 133 h 444"/>
                    <a:gd name="T100" fmla="*/ 26 w 1016"/>
                    <a:gd name="T101" fmla="*/ 104 h 444"/>
                    <a:gd name="T102" fmla="*/ 42 w 1016"/>
                    <a:gd name="T103" fmla="*/ 49 h 444"/>
                    <a:gd name="T104" fmla="*/ 64 w 1016"/>
                    <a:gd name="T105" fmla="*/ 0 h 444"/>
                    <a:gd name="T106" fmla="*/ 48 w 1016"/>
                    <a:gd name="T107" fmla="*/ 0 h 44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16" h="444">
                      <a:moveTo>
                        <a:pt x="1016" y="220"/>
                      </a:moveTo>
                      <a:lnTo>
                        <a:pt x="1016" y="191"/>
                      </a:lnTo>
                      <a:lnTo>
                        <a:pt x="1013" y="162"/>
                      </a:lnTo>
                      <a:lnTo>
                        <a:pt x="1009" y="133"/>
                      </a:lnTo>
                      <a:lnTo>
                        <a:pt x="1003" y="104"/>
                      </a:lnTo>
                      <a:lnTo>
                        <a:pt x="987" y="52"/>
                      </a:lnTo>
                      <a:lnTo>
                        <a:pt x="967" y="0"/>
                      </a:lnTo>
                      <a:lnTo>
                        <a:pt x="951" y="0"/>
                      </a:lnTo>
                      <a:lnTo>
                        <a:pt x="974" y="49"/>
                      </a:lnTo>
                      <a:lnTo>
                        <a:pt x="990" y="104"/>
                      </a:lnTo>
                      <a:lnTo>
                        <a:pt x="996" y="133"/>
                      </a:lnTo>
                      <a:lnTo>
                        <a:pt x="1000" y="162"/>
                      </a:lnTo>
                      <a:lnTo>
                        <a:pt x="1003" y="191"/>
                      </a:lnTo>
                      <a:lnTo>
                        <a:pt x="1006" y="220"/>
                      </a:lnTo>
                      <a:lnTo>
                        <a:pt x="1003" y="249"/>
                      </a:lnTo>
                      <a:lnTo>
                        <a:pt x="1000" y="278"/>
                      </a:lnTo>
                      <a:lnTo>
                        <a:pt x="996" y="308"/>
                      </a:lnTo>
                      <a:lnTo>
                        <a:pt x="990" y="337"/>
                      </a:lnTo>
                      <a:lnTo>
                        <a:pt x="974" y="392"/>
                      </a:lnTo>
                      <a:lnTo>
                        <a:pt x="951" y="444"/>
                      </a:lnTo>
                      <a:lnTo>
                        <a:pt x="967" y="440"/>
                      </a:lnTo>
                      <a:lnTo>
                        <a:pt x="987" y="389"/>
                      </a:lnTo>
                      <a:lnTo>
                        <a:pt x="1003" y="337"/>
                      </a:lnTo>
                      <a:lnTo>
                        <a:pt x="1009" y="308"/>
                      </a:lnTo>
                      <a:lnTo>
                        <a:pt x="1013" y="278"/>
                      </a:lnTo>
                      <a:lnTo>
                        <a:pt x="1016" y="249"/>
                      </a:lnTo>
                      <a:lnTo>
                        <a:pt x="1016" y="220"/>
                      </a:lnTo>
                      <a:close/>
                      <a:moveTo>
                        <a:pt x="48" y="0"/>
                      </a:moveTo>
                      <a:lnTo>
                        <a:pt x="29" y="52"/>
                      </a:lnTo>
                      <a:lnTo>
                        <a:pt x="13" y="104"/>
                      </a:lnTo>
                      <a:lnTo>
                        <a:pt x="6" y="133"/>
                      </a:lnTo>
                      <a:lnTo>
                        <a:pt x="3" y="162"/>
                      </a:lnTo>
                      <a:lnTo>
                        <a:pt x="0" y="191"/>
                      </a:lnTo>
                      <a:lnTo>
                        <a:pt x="0" y="220"/>
                      </a:lnTo>
                      <a:lnTo>
                        <a:pt x="0" y="249"/>
                      </a:lnTo>
                      <a:lnTo>
                        <a:pt x="3" y="278"/>
                      </a:lnTo>
                      <a:lnTo>
                        <a:pt x="6" y="308"/>
                      </a:lnTo>
                      <a:lnTo>
                        <a:pt x="13" y="337"/>
                      </a:lnTo>
                      <a:lnTo>
                        <a:pt x="29" y="389"/>
                      </a:lnTo>
                      <a:lnTo>
                        <a:pt x="48" y="440"/>
                      </a:lnTo>
                      <a:lnTo>
                        <a:pt x="64" y="444"/>
                      </a:lnTo>
                      <a:lnTo>
                        <a:pt x="42" y="392"/>
                      </a:lnTo>
                      <a:lnTo>
                        <a:pt x="26" y="337"/>
                      </a:lnTo>
                      <a:lnTo>
                        <a:pt x="19" y="308"/>
                      </a:lnTo>
                      <a:lnTo>
                        <a:pt x="16" y="278"/>
                      </a:lnTo>
                      <a:lnTo>
                        <a:pt x="13" y="249"/>
                      </a:lnTo>
                      <a:lnTo>
                        <a:pt x="9" y="220"/>
                      </a:lnTo>
                      <a:lnTo>
                        <a:pt x="13" y="191"/>
                      </a:lnTo>
                      <a:lnTo>
                        <a:pt x="16" y="162"/>
                      </a:lnTo>
                      <a:lnTo>
                        <a:pt x="19" y="133"/>
                      </a:lnTo>
                      <a:lnTo>
                        <a:pt x="26" y="104"/>
                      </a:lnTo>
                      <a:lnTo>
                        <a:pt x="42" y="49"/>
                      </a:lnTo>
                      <a:lnTo>
                        <a:pt x="64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EA56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8" name="Freeform 461"/>
                <p:cNvSpPr>
                  <a:spLocks noEditPoints="1"/>
                </p:cNvSpPr>
                <p:nvPr/>
              </p:nvSpPr>
              <p:spPr bwMode="auto">
                <a:xfrm>
                  <a:off x="2524" y="2534"/>
                  <a:ext cx="1003" cy="447"/>
                </a:xfrm>
                <a:custGeom>
                  <a:avLst/>
                  <a:gdLst>
                    <a:gd name="T0" fmla="*/ 1003 w 1003"/>
                    <a:gd name="T1" fmla="*/ 223 h 447"/>
                    <a:gd name="T2" fmla="*/ 1003 w 1003"/>
                    <a:gd name="T3" fmla="*/ 194 h 447"/>
                    <a:gd name="T4" fmla="*/ 1000 w 1003"/>
                    <a:gd name="T5" fmla="*/ 165 h 447"/>
                    <a:gd name="T6" fmla="*/ 997 w 1003"/>
                    <a:gd name="T7" fmla="*/ 136 h 447"/>
                    <a:gd name="T8" fmla="*/ 990 w 1003"/>
                    <a:gd name="T9" fmla="*/ 107 h 447"/>
                    <a:gd name="T10" fmla="*/ 974 w 1003"/>
                    <a:gd name="T11" fmla="*/ 55 h 447"/>
                    <a:gd name="T12" fmla="*/ 952 w 1003"/>
                    <a:gd name="T13" fmla="*/ 3 h 447"/>
                    <a:gd name="T14" fmla="*/ 939 w 1003"/>
                    <a:gd name="T15" fmla="*/ 0 h 447"/>
                    <a:gd name="T16" fmla="*/ 952 w 1003"/>
                    <a:gd name="T17" fmla="*/ 26 h 447"/>
                    <a:gd name="T18" fmla="*/ 961 w 1003"/>
                    <a:gd name="T19" fmla="*/ 52 h 447"/>
                    <a:gd name="T20" fmla="*/ 971 w 1003"/>
                    <a:gd name="T21" fmla="*/ 81 h 447"/>
                    <a:gd name="T22" fmla="*/ 977 w 1003"/>
                    <a:gd name="T23" fmla="*/ 107 h 447"/>
                    <a:gd name="T24" fmla="*/ 984 w 1003"/>
                    <a:gd name="T25" fmla="*/ 136 h 447"/>
                    <a:gd name="T26" fmla="*/ 990 w 1003"/>
                    <a:gd name="T27" fmla="*/ 165 h 447"/>
                    <a:gd name="T28" fmla="*/ 990 w 1003"/>
                    <a:gd name="T29" fmla="*/ 194 h 447"/>
                    <a:gd name="T30" fmla="*/ 994 w 1003"/>
                    <a:gd name="T31" fmla="*/ 223 h 447"/>
                    <a:gd name="T32" fmla="*/ 990 w 1003"/>
                    <a:gd name="T33" fmla="*/ 252 h 447"/>
                    <a:gd name="T34" fmla="*/ 990 w 1003"/>
                    <a:gd name="T35" fmla="*/ 281 h 447"/>
                    <a:gd name="T36" fmla="*/ 984 w 1003"/>
                    <a:gd name="T37" fmla="*/ 311 h 447"/>
                    <a:gd name="T38" fmla="*/ 977 w 1003"/>
                    <a:gd name="T39" fmla="*/ 340 h 447"/>
                    <a:gd name="T40" fmla="*/ 971 w 1003"/>
                    <a:gd name="T41" fmla="*/ 366 h 447"/>
                    <a:gd name="T42" fmla="*/ 961 w 1003"/>
                    <a:gd name="T43" fmla="*/ 395 h 447"/>
                    <a:gd name="T44" fmla="*/ 952 w 1003"/>
                    <a:gd name="T45" fmla="*/ 421 h 447"/>
                    <a:gd name="T46" fmla="*/ 939 w 1003"/>
                    <a:gd name="T47" fmla="*/ 447 h 447"/>
                    <a:gd name="T48" fmla="*/ 952 w 1003"/>
                    <a:gd name="T49" fmla="*/ 447 h 447"/>
                    <a:gd name="T50" fmla="*/ 974 w 1003"/>
                    <a:gd name="T51" fmla="*/ 395 h 447"/>
                    <a:gd name="T52" fmla="*/ 990 w 1003"/>
                    <a:gd name="T53" fmla="*/ 340 h 447"/>
                    <a:gd name="T54" fmla="*/ 997 w 1003"/>
                    <a:gd name="T55" fmla="*/ 311 h 447"/>
                    <a:gd name="T56" fmla="*/ 1000 w 1003"/>
                    <a:gd name="T57" fmla="*/ 281 h 447"/>
                    <a:gd name="T58" fmla="*/ 1003 w 1003"/>
                    <a:gd name="T59" fmla="*/ 252 h 447"/>
                    <a:gd name="T60" fmla="*/ 1003 w 1003"/>
                    <a:gd name="T61" fmla="*/ 223 h 447"/>
                    <a:gd name="T62" fmla="*/ 52 w 1003"/>
                    <a:gd name="T63" fmla="*/ 3 h 447"/>
                    <a:gd name="T64" fmla="*/ 29 w 1003"/>
                    <a:gd name="T65" fmla="*/ 55 h 447"/>
                    <a:gd name="T66" fmla="*/ 13 w 1003"/>
                    <a:gd name="T67" fmla="*/ 107 h 447"/>
                    <a:gd name="T68" fmla="*/ 7 w 1003"/>
                    <a:gd name="T69" fmla="*/ 136 h 447"/>
                    <a:gd name="T70" fmla="*/ 3 w 1003"/>
                    <a:gd name="T71" fmla="*/ 165 h 447"/>
                    <a:gd name="T72" fmla="*/ 0 w 1003"/>
                    <a:gd name="T73" fmla="*/ 194 h 447"/>
                    <a:gd name="T74" fmla="*/ 0 w 1003"/>
                    <a:gd name="T75" fmla="*/ 223 h 447"/>
                    <a:gd name="T76" fmla="*/ 0 w 1003"/>
                    <a:gd name="T77" fmla="*/ 252 h 447"/>
                    <a:gd name="T78" fmla="*/ 3 w 1003"/>
                    <a:gd name="T79" fmla="*/ 281 h 447"/>
                    <a:gd name="T80" fmla="*/ 7 w 1003"/>
                    <a:gd name="T81" fmla="*/ 311 h 447"/>
                    <a:gd name="T82" fmla="*/ 13 w 1003"/>
                    <a:gd name="T83" fmla="*/ 340 h 447"/>
                    <a:gd name="T84" fmla="*/ 29 w 1003"/>
                    <a:gd name="T85" fmla="*/ 395 h 447"/>
                    <a:gd name="T86" fmla="*/ 52 w 1003"/>
                    <a:gd name="T87" fmla="*/ 447 h 447"/>
                    <a:gd name="T88" fmla="*/ 65 w 1003"/>
                    <a:gd name="T89" fmla="*/ 447 h 447"/>
                    <a:gd name="T90" fmla="*/ 52 w 1003"/>
                    <a:gd name="T91" fmla="*/ 421 h 447"/>
                    <a:gd name="T92" fmla="*/ 42 w 1003"/>
                    <a:gd name="T93" fmla="*/ 395 h 447"/>
                    <a:gd name="T94" fmla="*/ 33 w 1003"/>
                    <a:gd name="T95" fmla="*/ 366 h 447"/>
                    <a:gd name="T96" fmla="*/ 26 w 1003"/>
                    <a:gd name="T97" fmla="*/ 340 h 447"/>
                    <a:gd name="T98" fmla="*/ 20 w 1003"/>
                    <a:gd name="T99" fmla="*/ 311 h 447"/>
                    <a:gd name="T100" fmla="*/ 13 w 1003"/>
                    <a:gd name="T101" fmla="*/ 281 h 447"/>
                    <a:gd name="T102" fmla="*/ 13 w 1003"/>
                    <a:gd name="T103" fmla="*/ 252 h 447"/>
                    <a:gd name="T104" fmla="*/ 10 w 1003"/>
                    <a:gd name="T105" fmla="*/ 223 h 447"/>
                    <a:gd name="T106" fmla="*/ 13 w 1003"/>
                    <a:gd name="T107" fmla="*/ 194 h 447"/>
                    <a:gd name="T108" fmla="*/ 13 w 1003"/>
                    <a:gd name="T109" fmla="*/ 165 h 447"/>
                    <a:gd name="T110" fmla="*/ 20 w 1003"/>
                    <a:gd name="T111" fmla="*/ 136 h 447"/>
                    <a:gd name="T112" fmla="*/ 26 w 1003"/>
                    <a:gd name="T113" fmla="*/ 107 h 447"/>
                    <a:gd name="T114" fmla="*/ 33 w 1003"/>
                    <a:gd name="T115" fmla="*/ 81 h 447"/>
                    <a:gd name="T116" fmla="*/ 42 w 1003"/>
                    <a:gd name="T117" fmla="*/ 52 h 447"/>
                    <a:gd name="T118" fmla="*/ 52 w 1003"/>
                    <a:gd name="T119" fmla="*/ 26 h 447"/>
                    <a:gd name="T120" fmla="*/ 65 w 1003"/>
                    <a:gd name="T121" fmla="*/ 0 h 447"/>
                    <a:gd name="T122" fmla="*/ 52 w 1003"/>
                    <a:gd name="T123" fmla="*/ 3 h 44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003" h="447">
                      <a:moveTo>
                        <a:pt x="1003" y="223"/>
                      </a:moveTo>
                      <a:lnTo>
                        <a:pt x="1003" y="194"/>
                      </a:lnTo>
                      <a:lnTo>
                        <a:pt x="1000" y="165"/>
                      </a:lnTo>
                      <a:lnTo>
                        <a:pt x="997" y="136"/>
                      </a:lnTo>
                      <a:lnTo>
                        <a:pt x="990" y="107"/>
                      </a:lnTo>
                      <a:lnTo>
                        <a:pt x="974" y="55"/>
                      </a:lnTo>
                      <a:lnTo>
                        <a:pt x="952" y="3"/>
                      </a:lnTo>
                      <a:lnTo>
                        <a:pt x="939" y="0"/>
                      </a:lnTo>
                      <a:lnTo>
                        <a:pt x="952" y="26"/>
                      </a:lnTo>
                      <a:lnTo>
                        <a:pt x="961" y="52"/>
                      </a:lnTo>
                      <a:lnTo>
                        <a:pt x="971" y="81"/>
                      </a:lnTo>
                      <a:lnTo>
                        <a:pt x="977" y="107"/>
                      </a:lnTo>
                      <a:lnTo>
                        <a:pt x="984" y="136"/>
                      </a:lnTo>
                      <a:lnTo>
                        <a:pt x="990" y="165"/>
                      </a:lnTo>
                      <a:lnTo>
                        <a:pt x="990" y="194"/>
                      </a:lnTo>
                      <a:lnTo>
                        <a:pt x="994" y="223"/>
                      </a:lnTo>
                      <a:lnTo>
                        <a:pt x="990" y="252"/>
                      </a:lnTo>
                      <a:lnTo>
                        <a:pt x="990" y="281"/>
                      </a:lnTo>
                      <a:lnTo>
                        <a:pt x="984" y="311"/>
                      </a:lnTo>
                      <a:lnTo>
                        <a:pt x="977" y="340"/>
                      </a:lnTo>
                      <a:lnTo>
                        <a:pt x="971" y="366"/>
                      </a:lnTo>
                      <a:lnTo>
                        <a:pt x="961" y="395"/>
                      </a:lnTo>
                      <a:lnTo>
                        <a:pt x="952" y="421"/>
                      </a:lnTo>
                      <a:lnTo>
                        <a:pt x="939" y="447"/>
                      </a:lnTo>
                      <a:lnTo>
                        <a:pt x="952" y="447"/>
                      </a:lnTo>
                      <a:lnTo>
                        <a:pt x="974" y="395"/>
                      </a:lnTo>
                      <a:lnTo>
                        <a:pt x="990" y="340"/>
                      </a:lnTo>
                      <a:lnTo>
                        <a:pt x="997" y="311"/>
                      </a:lnTo>
                      <a:lnTo>
                        <a:pt x="1000" y="281"/>
                      </a:lnTo>
                      <a:lnTo>
                        <a:pt x="1003" y="252"/>
                      </a:lnTo>
                      <a:lnTo>
                        <a:pt x="1003" y="223"/>
                      </a:lnTo>
                      <a:close/>
                      <a:moveTo>
                        <a:pt x="52" y="3"/>
                      </a:moveTo>
                      <a:lnTo>
                        <a:pt x="29" y="55"/>
                      </a:lnTo>
                      <a:lnTo>
                        <a:pt x="13" y="107"/>
                      </a:lnTo>
                      <a:lnTo>
                        <a:pt x="7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1"/>
                      </a:lnTo>
                      <a:lnTo>
                        <a:pt x="7" y="311"/>
                      </a:lnTo>
                      <a:lnTo>
                        <a:pt x="13" y="340"/>
                      </a:lnTo>
                      <a:lnTo>
                        <a:pt x="29" y="395"/>
                      </a:lnTo>
                      <a:lnTo>
                        <a:pt x="52" y="447"/>
                      </a:lnTo>
                      <a:lnTo>
                        <a:pt x="65" y="447"/>
                      </a:lnTo>
                      <a:lnTo>
                        <a:pt x="52" y="421"/>
                      </a:lnTo>
                      <a:lnTo>
                        <a:pt x="42" y="395"/>
                      </a:lnTo>
                      <a:lnTo>
                        <a:pt x="33" y="366"/>
                      </a:lnTo>
                      <a:lnTo>
                        <a:pt x="26" y="340"/>
                      </a:lnTo>
                      <a:lnTo>
                        <a:pt x="20" y="311"/>
                      </a:lnTo>
                      <a:lnTo>
                        <a:pt x="13" y="281"/>
                      </a:lnTo>
                      <a:lnTo>
                        <a:pt x="13" y="252"/>
                      </a:lnTo>
                      <a:lnTo>
                        <a:pt x="10" y="223"/>
                      </a:lnTo>
                      <a:lnTo>
                        <a:pt x="13" y="194"/>
                      </a:lnTo>
                      <a:lnTo>
                        <a:pt x="13" y="165"/>
                      </a:lnTo>
                      <a:lnTo>
                        <a:pt x="20" y="136"/>
                      </a:lnTo>
                      <a:lnTo>
                        <a:pt x="26" y="107"/>
                      </a:lnTo>
                      <a:lnTo>
                        <a:pt x="33" y="81"/>
                      </a:lnTo>
                      <a:lnTo>
                        <a:pt x="42" y="52"/>
                      </a:lnTo>
                      <a:lnTo>
                        <a:pt x="52" y="26"/>
                      </a:lnTo>
                      <a:lnTo>
                        <a:pt x="65" y="0"/>
                      </a:lnTo>
                      <a:lnTo>
                        <a:pt x="52" y="3"/>
                      </a:lnTo>
                      <a:close/>
                    </a:path>
                  </a:pathLst>
                </a:custGeom>
                <a:solidFill>
                  <a:srgbClr val="EA56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39" name="Freeform 462"/>
                <p:cNvSpPr>
                  <a:spLocks noEditPoints="1"/>
                </p:cNvSpPr>
                <p:nvPr/>
              </p:nvSpPr>
              <p:spPr bwMode="auto">
                <a:xfrm>
                  <a:off x="2527" y="2534"/>
                  <a:ext cx="997" cy="447"/>
                </a:xfrm>
                <a:custGeom>
                  <a:avLst/>
                  <a:gdLst>
                    <a:gd name="T0" fmla="*/ 997 w 997"/>
                    <a:gd name="T1" fmla="*/ 223 h 447"/>
                    <a:gd name="T2" fmla="*/ 994 w 997"/>
                    <a:gd name="T3" fmla="*/ 194 h 447"/>
                    <a:gd name="T4" fmla="*/ 991 w 997"/>
                    <a:gd name="T5" fmla="*/ 165 h 447"/>
                    <a:gd name="T6" fmla="*/ 987 w 997"/>
                    <a:gd name="T7" fmla="*/ 136 h 447"/>
                    <a:gd name="T8" fmla="*/ 981 w 997"/>
                    <a:gd name="T9" fmla="*/ 107 h 447"/>
                    <a:gd name="T10" fmla="*/ 965 w 997"/>
                    <a:gd name="T11" fmla="*/ 52 h 447"/>
                    <a:gd name="T12" fmla="*/ 942 w 997"/>
                    <a:gd name="T13" fmla="*/ 3 h 447"/>
                    <a:gd name="T14" fmla="*/ 929 w 997"/>
                    <a:gd name="T15" fmla="*/ 0 h 447"/>
                    <a:gd name="T16" fmla="*/ 942 w 997"/>
                    <a:gd name="T17" fmla="*/ 26 h 447"/>
                    <a:gd name="T18" fmla="*/ 952 w 997"/>
                    <a:gd name="T19" fmla="*/ 52 h 447"/>
                    <a:gd name="T20" fmla="*/ 961 w 997"/>
                    <a:gd name="T21" fmla="*/ 81 h 447"/>
                    <a:gd name="T22" fmla="*/ 971 w 997"/>
                    <a:gd name="T23" fmla="*/ 107 h 447"/>
                    <a:gd name="T24" fmla="*/ 974 w 997"/>
                    <a:gd name="T25" fmla="*/ 136 h 447"/>
                    <a:gd name="T26" fmla="*/ 981 w 997"/>
                    <a:gd name="T27" fmla="*/ 165 h 447"/>
                    <a:gd name="T28" fmla="*/ 984 w 997"/>
                    <a:gd name="T29" fmla="*/ 194 h 447"/>
                    <a:gd name="T30" fmla="*/ 984 w 997"/>
                    <a:gd name="T31" fmla="*/ 223 h 447"/>
                    <a:gd name="T32" fmla="*/ 984 w 997"/>
                    <a:gd name="T33" fmla="*/ 252 h 447"/>
                    <a:gd name="T34" fmla="*/ 981 w 997"/>
                    <a:gd name="T35" fmla="*/ 281 h 447"/>
                    <a:gd name="T36" fmla="*/ 974 w 997"/>
                    <a:gd name="T37" fmla="*/ 311 h 447"/>
                    <a:gd name="T38" fmla="*/ 971 w 997"/>
                    <a:gd name="T39" fmla="*/ 340 h 447"/>
                    <a:gd name="T40" fmla="*/ 961 w 997"/>
                    <a:gd name="T41" fmla="*/ 369 h 447"/>
                    <a:gd name="T42" fmla="*/ 952 w 997"/>
                    <a:gd name="T43" fmla="*/ 395 h 447"/>
                    <a:gd name="T44" fmla="*/ 942 w 997"/>
                    <a:gd name="T45" fmla="*/ 421 h 447"/>
                    <a:gd name="T46" fmla="*/ 929 w 997"/>
                    <a:gd name="T47" fmla="*/ 447 h 447"/>
                    <a:gd name="T48" fmla="*/ 942 w 997"/>
                    <a:gd name="T49" fmla="*/ 447 h 447"/>
                    <a:gd name="T50" fmla="*/ 965 w 997"/>
                    <a:gd name="T51" fmla="*/ 395 h 447"/>
                    <a:gd name="T52" fmla="*/ 981 w 997"/>
                    <a:gd name="T53" fmla="*/ 340 h 447"/>
                    <a:gd name="T54" fmla="*/ 987 w 997"/>
                    <a:gd name="T55" fmla="*/ 311 h 447"/>
                    <a:gd name="T56" fmla="*/ 991 w 997"/>
                    <a:gd name="T57" fmla="*/ 281 h 447"/>
                    <a:gd name="T58" fmla="*/ 994 w 997"/>
                    <a:gd name="T59" fmla="*/ 252 h 447"/>
                    <a:gd name="T60" fmla="*/ 997 w 997"/>
                    <a:gd name="T61" fmla="*/ 223 h 447"/>
                    <a:gd name="T62" fmla="*/ 55 w 997"/>
                    <a:gd name="T63" fmla="*/ 3 h 447"/>
                    <a:gd name="T64" fmla="*/ 33 w 997"/>
                    <a:gd name="T65" fmla="*/ 52 h 447"/>
                    <a:gd name="T66" fmla="*/ 17 w 997"/>
                    <a:gd name="T67" fmla="*/ 107 h 447"/>
                    <a:gd name="T68" fmla="*/ 10 w 997"/>
                    <a:gd name="T69" fmla="*/ 136 h 447"/>
                    <a:gd name="T70" fmla="*/ 7 w 997"/>
                    <a:gd name="T71" fmla="*/ 165 h 447"/>
                    <a:gd name="T72" fmla="*/ 4 w 997"/>
                    <a:gd name="T73" fmla="*/ 194 h 447"/>
                    <a:gd name="T74" fmla="*/ 0 w 997"/>
                    <a:gd name="T75" fmla="*/ 223 h 447"/>
                    <a:gd name="T76" fmla="*/ 4 w 997"/>
                    <a:gd name="T77" fmla="*/ 252 h 447"/>
                    <a:gd name="T78" fmla="*/ 7 w 997"/>
                    <a:gd name="T79" fmla="*/ 281 h 447"/>
                    <a:gd name="T80" fmla="*/ 10 w 997"/>
                    <a:gd name="T81" fmla="*/ 311 h 447"/>
                    <a:gd name="T82" fmla="*/ 17 w 997"/>
                    <a:gd name="T83" fmla="*/ 340 h 447"/>
                    <a:gd name="T84" fmla="*/ 33 w 997"/>
                    <a:gd name="T85" fmla="*/ 395 h 447"/>
                    <a:gd name="T86" fmla="*/ 55 w 997"/>
                    <a:gd name="T87" fmla="*/ 447 h 447"/>
                    <a:gd name="T88" fmla="*/ 68 w 997"/>
                    <a:gd name="T89" fmla="*/ 447 h 447"/>
                    <a:gd name="T90" fmla="*/ 55 w 997"/>
                    <a:gd name="T91" fmla="*/ 421 h 447"/>
                    <a:gd name="T92" fmla="*/ 46 w 997"/>
                    <a:gd name="T93" fmla="*/ 395 h 447"/>
                    <a:gd name="T94" fmla="*/ 36 w 997"/>
                    <a:gd name="T95" fmla="*/ 369 h 447"/>
                    <a:gd name="T96" fmla="*/ 26 w 997"/>
                    <a:gd name="T97" fmla="*/ 340 h 447"/>
                    <a:gd name="T98" fmla="*/ 23 w 997"/>
                    <a:gd name="T99" fmla="*/ 311 h 447"/>
                    <a:gd name="T100" fmla="*/ 17 w 997"/>
                    <a:gd name="T101" fmla="*/ 281 h 447"/>
                    <a:gd name="T102" fmla="*/ 13 w 997"/>
                    <a:gd name="T103" fmla="*/ 252 h 447"/>
                    <a:gd name="T104" fmla="*/ 13 w 997"/>
                    <a:gd name="T105" fmla="*/ 223 h 447"/>
                    <a:gd name="T106" fmla="*/ 13 w 997"/>
                    <a:gd name="T107" fmla="*/ 194 h 447"/>
                    <a:gd name="T108" fmla="*/ 17 w 997"/>
                    <a:gd name="T109" fmla="*/ 165 h 447"/>
                    <a:gd name="T110" fmla="*/ 23 w 997"/>
                    <a:gd name="T111" fmla="*/ 136 h 447"/>
                    <a:gd name="T112" fmla="*/ 26 w 997"/>
                    <a:gd name="T113" fmla="*/ 107 h 447"/>
                    <a:gd name="T114" fmla="*/ 36 w 997"/>
                    <a:gd name="T115" fmla="*/ 81 h 447"/>
                    <a:gd name="T116" fmla="*/ 46 w 997"/>
                    <a:gd name="T117" fmla="*/ 52 h 447"/>
                    <a:gd name="T118" fmla="*/ 55 w 997"/>
                    <a:gd name="T119" fmla="*/ 26 h 447"/>
                    <a:gd name="T120" fmla="*/ 68 w 997"/>
                    <a:gd name="T121" fmla="*/ 0 h 447"/>
                    <a:gd name="T122" fmla="*/ 55 w 997"/>
                    <a:gd name="T123" fmla="*/ 3 h 44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997" h="447">
                      <a:moveTo>
                        <a:pt x="997" y="223"/>
                      </a:moveTo>
                      <a:lnTo>
                        <a:pt x="994" y="194"/>
                      </a:lnTo>
                      <a:lnTo>
                        <a:pt x="991" y="165"/>
                      </a:lnTo>
                      <a:lnTo>
                        <a:pt x="987" y="136"/>
                      </a:lnTo>
                      <a:lnTo>
                        <a:pt x="981" y="107"/>
                      </a:lnTo>
                      <a:lnTo>
                        <a:pt x="965" y="52"/>
                      </a:lnTo>
                      <a:lnTo>
                        <a:pt x="942" y="3"/>
                      </a:lnTo>
                      <a:lnTo>
                        <a:pt x="929" y="0"/>
                      </a:lnTo>
                      <a:lnTo>
                        <a:pt x="942" y="26"/>
                      </a:lnTo>
                      <a:lnTo>
                        <a:pt x="952" y="52"/>
                      </a:lnTo>
                      <a:lnTo>
                        <a:pt x="961" y="81"/>
                      </a:lnTo>
                      <a:lnTo>
                        <a:pt x="971" y="107"/>
                      </a:lnTo>
                      <a:lnTo>
                        <a:pt x="974" y="136"/>
                      </a:lnTo>
                      <a:lnTo>
                        <a:pt x="981" y="165"/>
                      </a:lnTo>
                      <a:lnTo>
                        <a:pt x="984" y="194"/>
                      </a:lnTo>
                      <a:lnTo>
                        <a:pt x="984" y="223"/>
                      </a:lnTo>
                      <a:lnTo>
                        <a:pt x="984" y="252"/>
                      </a:lnTo>
                      <a:lnTo>
                        <a:pt x="981" y="281"/>
                      </a:lnTo>
                      <a:lnTo>
                        <a:pt x="974" y="311"/>
                      </a:lnTo>
                      <a:lnTo>
                        <a:pt x="971" y="340"/>
                      </a:lnTo>
                      <a:lnTo>
                        <a:pt x="961" y="369"/>
                      </a:lnTo>
                      <a:lnTo>
                        <a:pt x="952" y="395"/>
                      </a:lnTo>
                      <a:lnTo>
                        <a:pt x="942" y="421"/>
                      </a:lnTo>
                      <a:lnTo>
                        <a:pt x="929" y="447"/>
                      </a:lnTo>
                      <a:lnTo>
                        <a:pt x="942" y="447"/>
                      </a:lnTo>
                      <a:lnTo>
                        <a:pt x="965" y="395"/>
                      </a:lnTo>
                      <a:lnTo>
                        <a:pt x="981" y="340"/>
                      </a:lnTo>
                      <a:lnTo>
                        <a:pt x="987" y="311"/>
                      </a:lnTo>
                      <a:lnTo>
                        <a:pt x="991" y="281"/>
                      </a:lnTo>
                      <a:lnTo>
                        <a:pt x="994" y="252"/>
                      </a:lnTo>
                      <a:lnTo>
                        <a:pt x="997" y="223"/>
                      </a:lnTo>
                      <a:close/>
                      <a:moveTo>
                        <a:pt x="55" y="3"/>
                      </a:moveTo>
                      <a:lnTo>
                        <a:pt x="33" y="52"/>
                      </a:lnTo>
                      <a:lnTo>
                        <a:pt x="17" y="107"/>
                      </a:lnTo>
                      <a:lnTo>
                        <a:pt x="10" y="136"/>
                      </a:lnTo>
                      <a:lnTo>
                        <a:pt x="7" y="165"/>
                      </a:lnTo>
                      <a:lnTo>
                        <a:pt x="4" y="194"/>
                      </a:lnTo>
                      <a:lnTo>
                        <a:pt x="0" y="223"/>
                      </a:lnTo>
                      <a:lnTo>
                        <a:pt x="4" y="252"/>
                      </a:lnTo>
                      <a:lnTo>
                        <a:pt x="7" y="281"/>
                      </a:lnTo>
                      <a:lnTo>
                        <a:pt x="10" y="311"/>
                      </a:lnTo>
                      <a:lnTo>
                        <a:pt x="17" y="340"/>
                      </a:lnTo>
                      <a:lnTo>
                        <a:pt x="33" y="395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6" y="395"/>
                      </a:lnTo>
                      <a:lnTo>
                        <a:pt x="36" y="369"/>
                      </a:lnTo>
                      <a:lnTo>
                        <a:pt x="26" y="340"/>
                      </a:lnTo>
                      <a:lnTo>
                        <a:pt x="23" y="311"/>
                      </a:lnTo>
                      <a:lnTo>
                        <a:pt x="17" y="281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7" y="165"/>
                      </a:lnTo>
                      <a:lnTo>
                        <a:pt x="23" y="136"/>
                      </a:lnTo>
                      <a:lnTo>
                        <a:pt x="26" y="107"/>
                      </a:lnTo>
                      <a:lnTo>
                        <a:pt x="36" y="81"/>
                      </a:lnTo>
                      <a:lnTo>
                        <a:pt x="46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3"/>
                      </a:lnTo>
                      <a:close/>
                    </a:path>
                  </a:pathLst>
                </a:custGeom>
                <a:solidFill>
                  <a:srgbClr val="EA55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0" name="Freeform 463"/>
                <p:cNvSpPr>
                  <a:spLocks noEditPoints="1"/>
                </p:cNvSpPr>
                <p:nvPr/>
              </p:nvSpPr>
              <p:spPr bwMode="auto">
                <a:xfrm>
                  <a:off x="2534" y="2534"/>
                  <a:ext cx="984" cy="447"/>
                </a:xfrm>
                <a:custGeom>
                  <a:avLst/>
                  <a:gdLst>
                    <a:gd name="T0" fmla="*/ 980 w 984"/>
                    <a:gd name="T1" fmla="*/ 194 h 447"/>
                    <a:gd name="T2" fmla="*/ 974 w 984"/>
                    <a:gd name="T3" fmla="*/ 136 h 447"/>
                    <a:gd name="T4" fmla="*/ 961 w 984"/>
                    <a:gd name="T5" fmla="*/ 81 h 447"/>
                    <a:gd name="T6" fmla="*/ 942 w 984"/>
                    <a:gd name="T7" fmla="*/ 26 h 447"/>
                    <a:gd name="T8" fmla="*/ 916 w 984"/>
                    <a:gd name="T9" fmla="*/ 0 h 447"/>
                    <a:gd name="T10" fmla="*/ 938 w 984"/>
                    <a:gd name="T11" fmla="*/ 52 h 447"/>
                    <a:gd name="T12" fmla="*/ 958 w 984"/>
                    <a:gd name="T13" fmla="*/ 107 h 447"/>
                    <a:gd name="T14" fmla="*/ 967 w 984"/>
                    <a:gd name="T15" fmla="*/ 165 h 447"/>
                    <a:gd name="T16" fmla="*/ 971 w 984"/>
                    <a:gd name="T17" fmla="*/ 223 h 447"/>
                    <a:gd name="T18" fmla="*/ 967 w 984"/>
                    <a:gd name="T19" fmla="*/ 281 h 447"/>
                    <a:gd name="T20" fmla="*/ 958 w 984"/>
                    <a:gd name="T21" fmla="*/ 340 h 447"/>
                    <a:gd name="T22" fmla="*/ 938 w 984"/>
                    <a:gd name="T23" fmla="*/ 395 h 447"/>
                    <a:gd name="T24" fmla="*/ 916 w 984"/>
                    <a:gd name="T25" fmla="*/ 447 h 447"/>
                    <a:gd name="T26" fmla="*/ 942 w 984"/>
                    <a:gd name="T27" fmla="*/ 421 h 447"/>
                    <a:gd name="T28" fmla="*/ 961 w 984"/>
                    <a:gd name="T29" fmla="*/ 366 h 447"/>
                    <a:gd name="T30" fmla="*/ 974 w 984"/>
                    <a:gd name="T31" fmla="*/ 311 h 447"/>
                    <a:gd name="T32" fmla="*/ 980 w 984"/>
                    <a:gd name="T33" fmla="*/ 252 h 447"/>
                    <a:gd name="T34" fmla="*/ 55 w 984"/>
                    <a:gd name="T35" fmla="*/ 0 h 447"/>
                    <a:gd name="T36" fmla="*/ 32 w 984"/>
                    <a:gd name="T37" fmla="*/ 52 h 447"/>
                    <a:gd name="T38" fmla="*/ 16 w 984"/>
                    <a:gd name="T39" fmla="*/ 107 h 447"/>
                    <a:gd name="T40" fmla="*/ 3 w 984"/>
                    <a:gd name="T41" fmla="*/ 165 h 447"/>
                    <a:gd name="T42" fmla="*/ 0 w 984"/>
                    <a:gd name="T43" fmla="*/ 223 h 447"/>
                    <a:gd name="T44" fmla="*/ 3 w 984"/>
                    <a:gd name="T45" fmla="*/ 281 h 447"/>
                    <a:gd name="T46" fmla="*/ 16 w 984"/>
                    <a:gd name="T47" fmla="*/ 340 h 447"/>
                    <a:gd name="T48" fmla="*/ 32 w 984"/>
                    <a:gd name="T49" fmla="*/ 395 h 447"/>
                    <a:gd name="T50" fmla="*/ 55 w 984"/>
                    <a:gd name="T51" fmla="*/ 447 h 447"/>
                    <a:gd name="T52" fmla="*/ 55 w 984"/>
                    <a:gd name="T53" fmla="*/ 421 h 447"/>
                    <a:gd name="T54" fmla="*/ 36 w 984"/>
                    <a:gd name="T55" fmla="*/ 369 h 447"/>
                    <a:gd name="T56" fmla="*/ 19 w 984"/>
                    <a:gd name="T57" fmla="*/ 311 h 447"/>
                    <a:gd name="T58" fmla="*/ 13 w 984"/>
                    <a:gd name="T59" fmla="*/ 252 h 447"/>
                    <a:gd name="T60" fmla="*/ 13 w 984"/>
                    <a:gd name="T61" fmla="*/ 194 h 447"/>
                    <a:gd name="T62" fmla="*/ 19 w 984"/>
                    <a:gd name="T63" fmla="*/ 136 h 447"/>
                    <a:gd name="T64" fmla="*/ 36 w 984"/>
                    <a:gd name="T65" fmla="*/ 81 h 447"/>
                    <a:gd name="T66" fmla="*/ 55 w 984"/>
                    <a:gd name="T67" fmla="*/ 26 h 447"/>
                    <a:gd name="T68" fmla="*/ 55 w 984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84" h="447">
                      <a:moveTo>
                        <a:pt x="984" y="223"/>
                      </a:moveTo>
                      <a:lnTo>
                        <a:pt x="980" y="194"/>
                      </a:lnTo>
                      <a:lnTo>
                        <a:pt x="980" y="165"/>
                      </a:lnTo>
                      <a:lnTo>
                        <a:pt x="974" y="136"/>
                      </a:lnTo>
                      <a:lnTo>
                        <a:pt x="967" y="107"/>
                      </a:lnTo>
                      <a:lnTo>
                        <a:pt x="961" y="81"/>
                      </a:lnTo>
                      <a:lnTo>
                        <a:pt x="951" y="52"/>
                      </a:lnTo>
                      <a:lnTo>
                        <a:pt x="942" y="26"/>
                      </a:lnTo>
                      <a:lnTo>
                        <a:pt x="929" y="0"/>
                      </a:lnTo>
                      <a:lnTo>
                        <a:pt x="916" y="0"/>
                      </a:lnTo>
                      <a:lnTo>
                        <a:pt x="929" y="26"/>
                      </a:lnTo>
                      <a:lnTo>
                        <a:pt x="938" y="52"/>
                      </a:lnTo>
                      <a:lnTo>
                        <a:pt x="948" y="81"/>
                      </a:lnTo>
                      <a:lnTo>
                        <a:pt x="958" y="107"/>
                      </a:lnTo>
                      <a:lnTo>
                        <a:pt x="964" y="136"/>
                      </a:lnTo>
                      <a:lnTo>
                        <a:pt x="967" y="165"/>
                      </a:lnTo>
                      <a:lnTo>
                        <a:pt x="971" y="194"/>
                      </a:lnTo>
                      <a:lnTo>
                        <a:pt x="971" y="223"/>
                      </a:lnTo>
                      <a:lnTo>
                        <a:pt x="971" y="252"/>
                      </a:lnTo>
                      <a:lnTo>
                        <a:pt x="967" y="281"/>
                      </a:lnTo>
                      <a:lnTo>
                        <a:pt x="964" y="311"/>
                      </a:lnTo>
                      <a:lnTo>
                        <a:pt x="958" y="340"/>
                      </a:lnTo>
                      <a:lnTo>
                        <a:pt x="948" y="369"/>
                      </a:lnTo>
                      <a:lnTo>
                        <a:pt x="938" y="395"/>
                      </a:lnTo>
                      <a:lnTo>
                        <a:pt x="929" y="421"/>
                      </a:lnTo>
                      <a:lnTo>
                        <a:pt x="916" y="447"/>
                      </a:lnTo>
                      <a:lnTo>
                        <a:pt x="929" y="447"/>
                      </a:lnTo>
                      <a:lnTo>
                        <a:pt x="942" y="421"/>
                      </a:lnTo>
                      <a:lnTo>
                        <a:pt x="951" y="395"/>
                      </a:lnTo>
                      <a:lnTo>
                        <a:pt x="961" y="366"/>
                      </a:lnTo>
                      <a:lnTo>
                        <a:pt x="967" y="340"/>
                      </a:lnTo>
                      <a:lnTo>
                        <a:pt x="974" y="311"/>
                      </a:lnTo>
                      <a:lnTo>
                        <a:pt x="980" y="281"/>
                      </a:lnTo>
                      <a:lnTo>
                        <a:pt x="980" y="252"/>
                      </a:lnTo>
                      <a:lnTo>
                        <a:pt x="984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2" y="52"/>
                      </a:lnTo>
                      <a:lnTo>
                        <a:pt x="23" y="81"/>
                      </a:lnTo>
                      <a:lnTo>
                        <a:pt x="16" y="107"/>
                      </a:lnTo>
                      <a:lnTo>
                        <a:pt x="10" y="136"/>
                      </a:lnTo>
                      <a:lnTo>
                        <a:pt x="3" y="165"/>
                      </a:lnTo>
                      <a:lnTo>
                        <a:pt x="3" y="194"/>
                      </a:lnTo>
                      <a:lnTo>
                        <a:pt x="0" y="223"/>
                      </a:lnTo>
                      <a:lnTo>
                        <a:pt x="3" y="252"/>
                      </a:lnTo>
                      <a:lnTo>
                        <a:pt x="3" y="281"/>
                      </a:lnTo>
                      <a:lnTo>
                        <a:pt x="10" y="311"/>
                      </a:lnTo>
                      <a:lnTo>
                        <a:pt x="16" y="340"/>
                      </a:lnTo>
                      <a:lnTo>
                        <a:pt x="23" y="366"/>
                      </a:lnTo>
                      <a:lnTo>
                        <a:pt x="32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5" y="395"/>
                      </a:lnTo>
                      <a:lnTo>
                        <a:pt x="36" y="369"/>
                      </a:lnTo>
                      <a:lnTo>
                        <a:pt x="26" y="340"/>
                      </a:lnTo>
                      <a:lnTo>
                        <a:pt x="19" y="311"/>
                      </a:lnTo>
                      <a:lnTo>
                        <a:pt x="16" y="281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19" y="136"/>
                      </a:lnTo>
                      <a:lnTo>
                        <a:pt x="26" y="107"/>
                      </a:lnTo>
                      <a:lnTo>
                        <a:pt x="36" y="81"/>
                      </a:lnTo>
                      <a:lnTo>
                        <a:pt x="45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A54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1" name="Freeform 464"/>
                <p:cNvSpPr>
                  <a:spLocks noEditPoints="1"/>
                </p:cNvSpPr>
                <p:nvPr/>
              </p:nvSpPr>
              <p:spPr bwMode="auto">
                <a:xfrm>
                  <a:off x="2540" y="2534"/>
                  <a:ext cx="971" cy="447"/>
                </a:xfrm>
                <a:custGeom>
                  <a:avLst/>
                  <a:gdLst>
                    <a:gd name="T0" fmla="*/ 971 w 971"/>
                    <a:gd name="T1" fmla="*/ 194 h 447"/>
                    <a:gd name="T2" fmla="*/ 961 w 971"/>
                    <a:gd name="T3" fmla="*/ 136 h 447"/>
                    <a:gd name="T4" fmla="*/ 948 w 971"/>
                    <a:gd name="T5" fmla="*/ 81 h 447"/>
                    <a:gd name="T6" fmla="*/ 929 w 971"/>
                    <a:gd name="T7" fmla="*/ 26 h 447"/>
                    <a:gd name="T8" fmla="*/ 903 w 971"/>
                    <a:gd name="T9" fmla="*/ 0 h 447"/>
                    <a:gd name="T10" fmla="*/ 926 w 971"/>
                    <a:gd name="T11" fmla="*/ 52 h 447"/>
                    <a:gd name="T12" fmla="*/ 945 w 971"/>
                    <a:gd name="T13" fmla="*/ 107 h 447"/>
                    <a:gd name="T14" fmla="*/ 955 w 971"/>
                    <a:gd name="T15" fmla="*/ 165 h 447"/>
                    <a:gd name="T16" fmla="*/ 958 w 971"/>
                    <a:gd name="T17" fmla="*/ 223 h 447"/>
                    <a:gd name="T18" fmla="*/ 955 w 971"/>
                    <a:gd name="T19" fmla="*/ 285 h 447"/>
                    <a:gd name="T20" fmla="*/ 945 w 971"/>
                    <a:gd name="T21" fmla="*/ 340 h 447"/>
                    <a:gd name="T22" fmla="*/ 926 w 971"/>
                    <a:gd name="T23" fmla="*/ 395 h 447"/>
                    <a:gd name="T24" fmla="*/ 903 w 971"/>
                    <a:gd name="T25" fmla="*/ 447 h 447"/>
                    <a:gd name="T26" fmla="*/ 929 w 971"/>
                    <a:gd name="T27" fmla="*/ 421 h 447"/>
                    <a:gd name="T28" fmla="*/ 948 w 971"/>
                    <a:gd name="T29" fmla="*/ 369 h 447"/>
                    <a:gd name="T30" fmla="*/ 961 w 971"/>
                    <a:gd name="T31" fmla="*/ 311 h 447"/>
                    <a:gd name="T32" fmla="*/ 971 w 971"/>
                    <a:gd name="T33" fmla="*/ 252 h 447"/>
                    <a:gd name="T34" fmla="*/ 55 w 971"/>
                    <a:gd name="T35" fmla="*/ 0 h 447"/>
                    <a:gd name="T36" fmla="*/ 33 w 971"/>
                    <a:gd name="T37" fmla="*/ 52 h 447"/>
                    <a:gd name="T38" fmla="*/ 13 w 971"/>
                    <a:gd name="T39" fmla="*/ 107 h 447"/>
                    <a:gd name="T40" fmla="*/ 4 w 971"/>
                    <a:gd name="T41" fmla="*/ 165 h 447"/>
                    <a:gd name="T42" fmla="*/ 0 w 971"/>
                    <a:gd name="T43" fmla="*/ 223 h 447"/>
                    <a:gd name="T44" fmla="*/ 4 w 971"/>
                    <a:gd name="T45" fmla="*/ 281 h 447"/>
                    <a:gd name="T46" fmla="*/ 13 w 971"/>
                    <a:gd name="T47" fmla="*/ 340 h 447"/>
                    <a:gd name="T48" fmla="*/ 33 w 971"/>
                    <a:gd name="T49" fmla="*/ 395 h 447"/>
                    <a:gd name="T50" fmla="*/ 55 w 971"/>
                    <a:gd name="T51" fmla="*/ 447 h 447"/>
                    <a:gd name="T52" fmla="*/ 55 w 971"/>
                    <a:gd name="T53" fmla="*/ 421 h 447"/>
                    <a:gd name="T54" fmla="*/ 36 w 971"/>
                    <a:gd name="T55" fmla="*/ 369 h 447"/>
                    <a:gd name="T56" fmla="*/ 20 w 971"/>
                    <a:gd name="T57" fmla="*/ 311 h 447"/>
                    <a:gd name="T58" fmla="*/ 13 w 971"/>
                    <a:gd name="T59" fmla="*/ 252 h 447"/>
                    <a:gd name="T60" fmla="*/ 13 w 971"/>
                    <a:gd name="T61" fmla="*/ 194 h 447"/>
                    <a:gd name="T62" fmla="*/ 20 w 971"/>
                    <a:gd name="T63" fmla="*/ 136 h 447"/>
                    <a:gd name="T64" fmla="*/ 36 w 971"/>
                    <a:gd name="T65" fmla="*/ 78 h 447"/>
                    <a:gd name="T66" fmla="*/ 55 w 971"/>
                    <a:gd name="T67" fmla="*/ 26 h 447"/>
                    <a:gd name="T68" fmla="*/ 55 w 971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71" h="447">
                      <a:moveTo>
                        <a:pt x="971" y="223"/>
                      </a:moveTo>
                      <a:lnTo>
                        <a:pt x="971" y="194"/>
                      </a:lnTo>
                      <a:lnTo>
                        <a:pt x="968" y="165"/>
                      </a:lnTo>
                      <a:lnTo>
                        <a:pt x="961" y="136"/>
                      </a:lnTo>
                      <a:lnTo>
                        <a:pt x="958" y="107"/>
                      </a:lnTo>
                      <a:lnTo>
                        <a:pt x="948" y="81"/>
                      </a:lnTo>
                      <a:lnTo>
                        <a:pt x="939" y="52"/>
                      </a:lnTo>
                      <a:lnTo>
                        <a:pt x="929" y="26"/>
                      </a:lnTo>
                      <a:lnTo>
                        <a:pt x="916" y="0"/>
                      </a:lnTo>
                      <a:lnTo>
                        <a:pt x="903" y="0"/>
                      </a:lnTo>
                      <a:lnTo>
                        <a:pt x="916" y="26"/>
                      </a:lnTo>
                      <a:lnTo>
                        <a:pt x="926" y="52"/>
                      </a:lnTo>
                      <a:lnTo>
                        <a:pt x="936" y="78"/>
                      </a:lnTo>
                      <a:lnTo>
                        <a:pt x="945" y="107"/>
                      </a:lnTo>
                      <a:lnTo>
                        <a:pt x="952" y="136"/>
                      </a:lnTo>
                      <a:lnTo>
                        <a:pt x="955" y="165"/>
                      </a:lnTo>
                      <a:lnTo>
                        <a:pt x="958" y="194"/>
                      </a:lnTo>
                      <a:lnTo>
                        <a:pt x="958" y="223"/>
                      </a:lnTo>
                      <a:lnTo>
                        <a:pt x="958" y="252"/>
                      </a:lnTo>
                      <a:lnTo>
                        <a:pt x="955" y="285"/>
                      </a:lnTo>
                      <a:lnTo>
                        <a:pt x="952" y="311"/>
                      </a:lnTo>
                      <a:lnTo>
                        <a:pt x="945" y="340"/>
                      </a:lnTo>
                      <a:lnTo>
                        <a:pt x="936" y="369"/>
                      </a:lnTo>
                      <a:lnTo>
                        <a:pt x="926" y="395"/>
                      </a:lnTo>
                      <a:lnTo>
                        <a:pt x="916" y="421"/>
                      </a:lnTo>
                      <a:lnTo>
                        <a:pt x="903" y="447"/>
                      </a:lnTo>
                      <a:lnTo>
                        <a:pt x="916" y="447"/>
                      </a:lnTo>
                      <a:lnTo>
                        <a:pt x="929" y="421"/>
                      </a:lnTo>
                      <a:lnTo>
                        <a:pt x="939" y="395"/>
                      </a:lnTo>
                      <a:lnTo>
                        <a:pt x="948" y="369"/>
                      </a:lnTo>
                      <a:lnTo>
                        <a:pt x="958" y="340"/>
                      </a:lnTo>
                      <a:lnTo>
                        <a:pt x="961" y="311"/>
                      </a:lnTo>
                      <a:lnTo>
                        <a:pt x="968" y="281"/>
                      </a:lnTo>
                      <a:lnTo>
                        <a:pt x="971" y="252"/>
                      </a:lnTo>
                      <a:lnTo>
                        <a:pt x="971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3" y="52"/>
                      </a:lnTo>
                      <a:lnTo>
                        <a:pt x="23" y="81"/>
                      </a:lnTo>
                      <a:lnTo>
                        <a:pt x="13" y="107"/>
                      </a:lnTo>
                      <a:lnTo>
                        <a:pt x="10" y="136"/>
                      </a:lnTo>
                      <a:lnTo>
                        <a:pt x="4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4" y="281"/>
                      </a:lnTo>
                      <a:lnTo>
                        <a:pt x="10" y="311"/>
                      </a:lnTo>
                      <a:lnTo>
                        <a:pt x="13" y="340"/>
                      </a:lnTo>
                      <a:lnTo>
                        <a:pt x="23" y="369"/>
                      </a:lnTo>
                      <a:lnTo>
                        <a:pt x="33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6" y="395"/>
                      </a:lnTo>
                      <a:lnTo>
                        <a:pt x="36" y="369"/>
                      </a:lnTo>
                      <a:lnTo>
                        <a:pt x="26" y="340"/>
                      </a:lnTo>
                      <a:lnTo>
                        <a:pt x="20" y="311"/>
                      </a:lnTo>
                      <a:lnTo>
                        <a:pt x="17" y="285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7" y="165"/>
                      </a:lnTo>
                      <a:lnTo>
                        <a:pt x="20" y="136"/>
                      </a:lnTo>
                      <a:lnTo>
                        <a:pt x="26" y="107"/>
                      </a:lnTo>
                      <a:lnTo>
                        <a:pt x="36" y="78"/>
                      </a:lnTo>
                      <a:lnTo>
                        <a:pt x="46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A54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2" name="Freeform 465"/>
                <p:cNvSpPr>
                  <a:spLocks noEditPoints="1"/>
                </p:cNvSpPr>
                <p:nvPr/>
              </p:nvSpPr>
              <p:spPr bwMode="auto">
                <a:xfrm>
                  <a:off x="2547" y="2534"/>
                  <a:ext cx="958" cy="447"/>
                </a:xfrm>
                <a:custGeom>
                  <a:avLst/>
                  <a:gdLst>
                    <a:gd name="T0" fmla="*/ 958 w 958"/>
                    <a:gd name="T1" fmla="*/ 194 h 447"/>
                    <a:gd name="T2" fmla="*/ 951 w 958"/>
                    <a:gd name="T3" fmla="*/ 136 h 447"/>
                    <a:gd name="T4" fmla="*/ 935 w 958"/>
                    <a:gd name="T5" fmla="*/ 81 h 447"/>
                    <a:gd name="T6" fmla="*/ 916 w 958"/>
                    <a:gd name="T7" fmla="*/ 26 h 447"/>
                    <a:gd name="T8" fmla="*/ 890 w 958"/>
                    <a:gd name="T9" fmla="*/ 0 h 447"/>
                    <a:gd name="T10" fmla="*/ 912 w 958"/>
                    <a:gd name="T11" fmla="*/ 52 h 447"/>
                    <a:gd name="T12" fmla="*/ 932 w 958"/>
                    <a:gd name="T13" fmla="*/ 107 h 447"/>
                    <a:gd name="T14" fmla="*/ 941 w 958"/>
                    <a:gd name="T15" fmla="*/ 165 h 447"/>
                    <a:gd name="T16" fmla="*/ 948 w 958"/>
                    <a:gd name="T17" fmla="*/ 223 h 447"/>
                    <a:gd name="T18" fmla="*/ 941 w 958"/>
                    <a:gd name="T19" fmla="*/ 285 h 447"/>
                    <a:gd name="T20" fmla="*/ 932 w 958"/>
                    <a:gd name="T21" fmla="*/ 340 h 447"/>
                    <a:gd name="T22" fmla="*/ 912 w 958"/>
                    <a:gd name="T23" fmla="*/ 395 h 447"/>
                    <a:gd name="T24" fmla="*/ 890 w 958"/>
                    <a:gd name="T25" fmla="*/ 447 h 447"/>
                    <a:gd name="T26" fmla="*/ 916 w 958"/>
                    <a:gd name="T27" fmla="*/ 421 h 447"/>
                    <a:gd name="T28" fmla="*/ 935 w 958"/>
                    <a:gd name="T29" fmla="*/ 369 h 447"/>
                    <a:gd name="T30" fmla="*/ 951 w 958"/>
                    <a:gd name="T31" fmla="*/ 311 h 447"/>
                    <a:gd name="T32" fmla="*/ 958 w 958"/>
                    <a:gd name="T33" fmla="*/ 252 h 447"/>
                    <a:gd name="T34" fmla="*/ 55 w 958"/>
                    <a:gd name="T35" fmla="*/ 0 h 447"/>
                    <a:gd name="T36" fmla="*/ 32 w 958"/>
                    <a:gd name="T37" fmla="*/ 52 h 447"/>
                    <a:gd name="T38" fmla="*/ 13 w 958"/>
                    <a:gd name="T39" fmla="*/ 107 h 447"/>
                    <a:gd name="T40" fmla="*/ 3 w 958"/>
                    <a:gd name="T41" fmla="*/ 165 h 447"/>
                    <a:gd name="T42" fmla="*/ 0 w 958"/>
                    <a:gd name="T43" fmla="*/ 223 h 447"/>
                    <a:gd name="T44" fmla="*/ 3 w 958"/>
                    <a:gd name="T45" fmla="*/ 281 h 447"/>
                    <a:gd name="T46" fmla="*/ 13 w 958"/>
                    <a:gd name="T47" fmla="*/ 340 h 447"/>
                    <a:gd name="T48" fmla="*/ 32 w 958"/>
                    <a:gd name="T49" fmla="*/ 395 h 447"/>
                    <a:gd name="T50" fmla="*/ 55 w 958"/>
                    <a:gd name="T51" fmla="*/ 447 h 447"/>
                    <a:gd name="T52" fmla="*/ 55 w 958"/>
                    <a:gd name="T53" fmla="*/ 421 h 447"/>
                    <a:gd name="T54" fmla="*/ 35 w 958"/>
                    <a:gd name="T55" fmla="*/ 369 h 447"/>
                    <a:gd name="T56" fmla="*/ 19 w 958"/>
                    <a:gd name="T57" fmla="*/ 314 h 447"/>
                    <a:gd name="T58" fmla="*/ 13 w 958"/>
                    <a:gd name="T59" fmla="*/ 252 h 447"/>
                    <a:gd name="T60" fmla="*/ 13 w 958"/>
                    <a:gd name="T61" fmla="*/ 194 h 447"/>
                    <a:gd name="T62" fmla="*/ 19 w 958"/>
                    <a:gd name="T63" fmla="*/ 136 h 447"/>
                    <a:gd name="T64" fmla="*/ 35 w 958"/>
                    <a:gd name="T65" fmla="*/ 78 h 447"/>
                    <a:gd name="T66" fmla="*/ 55 w 958"/>
                    <a:gd name="T67" fmla="*/ 26 h 447"/>
                    <a:gd name="T68" fmla="*/ 55 w 958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58" h="447">
                      <a:moveTo>
                        <a:pt x="958" y="223"/>
                      </a:moveTo>
                      <a:lnTo>
                        <a:pt x="958" y="194"/>
                      </a:lnTo>
                      <a:lnTo>
                        <a:pt x="954" y="165"/>
                      </a:lnTo>
                      <a:lnTo>
                        <a:pt x="951" y="136"/>
                      </a:lnTo>
                      <a:lnTo>
                        <a:pt x="945" y="107"/>
                      </a:lnTo>
                      <a:lnTo>
                        <a:pt x="935" y="81"/>
                      </a:lnTo>
                      <a:lnTo>
                        <a:pt x="925" y="52"/>
                      </a:lnTo>
                      <a:lnTo>
                        <a:pt x="916" y="26"/>
                      </a:lnTo>
                      <a:lnTo>
                        <a:pt x="903" y="0"/>
                      </a:lnTo>
                      <a:lnTo>
                        <a:pt x="890" y="0"/>
                      </a:lnTo>
                      <a:lnTo>
                        <a:pt x="903" y="26"/>
                      </a:lnTo>
                      <a:lnTo>
                        <a:pt x="912" y="52"/>
                      </a:lnTo>
                      <a:lnTo>
                        <a:pt x="922" y="78"/>
                      </a:lnTo>
                      <a:lnTo>
                        <a:pt x="932" y="107"/>
                      </a:lnTo>
                      <a:lnTo>
                        <a:pt x="938" y="136"/>
                      </a:lnTo>
                      <a:lnTo>
                        <a:pt x="941" y="165"/>
                      </a:lnTo>
                      <a:lnTo>
                        <a:pt x="945" y="194"/>
                      </a:lnTo>
                      <a:lnTo>
                        <a:pt x="948" y="223"/>
                      </a:lnTo>
                      <a:lnTo>
                        <a:pt x="945" y="252"/>
                      </a:lnTo>
                      <a:lnTo>
                        <a:pt x="941" y="285"/>
                      </a:lnTo>
                      <a:lnTo>
                        <a:pt x="938" y="314"/>
                      </a:lnTo>
                      <a:lnTo>
                        <a:pt x="932" y="340"/>
                      </a:lnTo>
                      <a:lnTo>
                        <a:pt x="922" y="369"/>
                      </a:lnTo>
                      <a:lnTo>
                        <a:pt x="912" y="395"/>
                      </a:lnTo>
                      <a:lnTo>
                        <a:pt x="903" y="421"/>
                      </a:lnTo>
                      <a:lnTo>
                        <a:pt x="890" y="447"/>
                      </a:lnTo>
                      <a:lnTo>
                        <a:pt x="903" y="447"/>
                      </a:lnTo>
                      <a:lnTo>
                        <a:pt x="916" y="421"/>
                      </a:lnTo>
                      <a:lnTo>
                        <a:pt x="925" y="395"/>
                      </a:lnTo>
                      <a:lnTo>
                        <a:pt x="935" y="369"/>
                      </a:lnTo>
                      <a:lnTo>
                        <a:pt x="945" y="340"/>
                      </a:lnTo>
                      <a:lnTo>
                        <a:pt x="951" y="311"/>
                      </a:lnTo>
                      <a:lnTo>
                        <a:pt x="954" y="281"/>
                      </a:lnTo>
                      <a:lnTo>
                        <a:pt x="958" y="252"/>
                      </a:lnTo>
                      <a:lnTo>
                        <a:pt x="958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2" y="52"/>
                      </a:lnTo>
                      <a:lnTo>
                        <a:pt x="23" y="81"/>
                      </a:lnTo>
                      <a:lnTo>
                        <a:pt x="13" y="107"/>
                      </a:lnTo>
                      <a:lnTo>
                        <a:pt x="6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1"/>
                      </a:lnTo>
                      <a:lnTo>
                        <a:pt x="6" y="311"/>
                      </a:lnTo>
                      <a:lnTo>
                        <a:pt x="13" y="340"/>
                      </a:lnTo>
                      <a:lnTo>
                        <a:pt x="23" y="369"/>
                      </a:lnTo>
                      <a:lnTo>
                        <a:pt x="32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5" y="395"/>
                      </a:lnTo>
                      <a:lnTo>
                        <a:pt x="35" y="369"/>
                      </a:lnTo>
                      <a:lnTo>
                        <a:pt x="26" y="340"/>
                      </a:lnTo>
                      <a:lnTo>
                        <a:pt x="19" y="314"/>
                      </a:lnTo>
                      <a:lnTo>
                        <a:pt x="16" y="285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19" y="136"/>
                      </a:lnTo>
                      <a:lnTo>
                        <a:pt x="26" y="107"/>
                      </a:lnTo>
                      <a:lnTo>
                        <a:pt x="35" y="78"/>
                      </a:lnTo>
                      <a:lnTo>
                        <a:pt x="45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A53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3" name="Freeform 466"/>
                <p:cNvSpPr>
                  <a:spLocks noEditPoints="1"/>
                </p:cNvSpPr>
                <p:nvPr/>
              </p:nvSpPr>
              <p:spPr bwMode="auto">
                <a:xfrm>
                  <a:off x="2553" y="2534"/>
                  <a:ext cx="945" cy="447"/>
                </a:xfrm>
                <a:custGeom>
                  <a:avLst/>
                  <a:gdLst>
                    <a:gd name="T0" fmla="*/ 945 w 945"/>
                    <a:gd name="T1" fmla="*/ 194 h 447"/>
                    <a:gd name="T2" fmla="*/ 939 w 945"/>
                    <a:gd name="T3" fmla="*/ 136 h 447"/>
                    <a:gd name="T4" fmla="*/ 923 w 945"/>
                    <a:gd name="T5" fmla="*/ 78 h 447"/>
                    <a:gd name="T6" fmla="*/ 903 w 945"/>
                    <a:gd name="T7" fmla="*/ 26 h 447"/>
                    <a:gd name="T8" fmla="*/ 877 w 945"/>
                    <a:gd name="T9" fmla="*/ 0 h 447"/>
                    <a:gd name="T10" fmla="*/ 900 w 945"/>
                    <a:gd name="T11" fmla="*/ 52 h 447"/>
                    <a:gd name="T12" fmla="*/ 919 w 945"/>
                    <a:gd name="T13" fmla="*/ 107 h 447"/>
                    <a:gd name="T14" fmla="*/ 932 w 945"/>
                    <a:gd name="T15" fmla="*/ 165 h 447"/>
                    <a:gd name="T16" fmla="*/ 935 w 945"/>
                    <a:gd name="T17" fmla="*/ 223 h 447"/>
                    <a:gd name="T18" fmla="*/ 932 w 945"/>
                    <a:gd name="T19" fmla="*/ 285 h 447"/>
                    <a:gd name="T20" fmla="*/ 919 w 945"/>
                    <a:gd name="T21" fmla="*/ 340 h 447"/>
                    <a:gd name="T22" fmla="*/ 900 w 945"/>
                    <a:gd name="T23" fmla="*/ 395 h 447"/>
                    <a:gd name="T24" fmla="*/ 877 w 945"/>
                    <a:gd name="T25" fmla="*/ 447 h 447"/>
                    <a:gd name="T26" fmla="*/ 903 w 945"/>
                    <a:gd name="T27" fmla="*/ 421 h 447"/>
                    <a:gd name="T28" fmla="*/ 923 w 945"/>
                    <a:gd name="T29" fmla="*/ 369 h 447"/>
                    <a:gd name="T30" fmla="*/ 939 w 945"/>
                    <a:gd name="T31" fmla="*/ 311 h 447"/>
                    <a:gd name="T32" fmla="*/ 945 w 945"/>
                    <a:gd name="T33" fmla="*/ 252 h 447"/>
                    <a:gd name="T34" fmla="*/ 55 w 945"/>
                    <a:gd name="T35" fmla="*/ 0 h 447"/>
                    <a:gd name="T36" fmla="*/ 33 w 945"/>
                    <a:gd name="T37" fmla="*/ 52 h 447"/>
                    <a:gd name="T38" fmla="*/ 13 w 945"/>
                    <a:gd name="T39" fmla="*/ 107 h 447"/>
                    <a:gd name="T40" fmla="*/ 4 w 945"/>
                    <a:gd name="T41" fmla="*/ 165 h 447"/>
                    <a:gd name="T42" fmla="*/ 0 w 945"/>
                    <a:gd name="T43" fmla="*/ 223 h 447"/>
                    <a:gd name="T44" fmla="*/ 4 w 945"/>
                    <a:gd name="T45" fmla="*/ 285 h 447"/>
                    <a:gd name="T46" fmla="*/ 13 w 945"/>
                    <a:gd name="T47" fmla="*/ 340 h 447"/>
                    <a:gd name="T48" fmla="*/ 33 w 945"/>
                    <a:gd name="T49" fmla="*/ 395 h 447"/>
                    <a:gd name="T50" fmla="*/ 55 w 945"/>
                    <a:gd name="T51" fmla="*/ 447 h 447"/>
                    <a:gd name="T52" fmla="*/ 55 w 945"/>
                    <a:gd name="T53" fmla="*/ 421 h 447"/>
                    <a:gd name="T54" fmla="*/ 36 w 945"/>
                    <a:gd name="T55" fmla="*/ 369 h 447"/>
                    <a:gd name="T56" fmla="*/ 20 w 945"/>
                    <a:gd name="T57" fmla="*/ 314 h 447"/>
                    <a:gd name="T58" fmla="*/ 13 w 945"/>
                    <a:gd name="T59" fmla="*/ 252 h 447"/>
                    <a:gd name="T60" fmla="*/ 13 w 945"/>
                    <a:gd name="T61" fmla="*/ 194 h 447"/>
                    <a:gd name="T62" fmla="*/ 20 w 945"/>
                    <a:gd name="T63" fmla="*/ 136 h 447"/>
                    <a:gd name="T64" fmla="*/ 36 w 945"/>
                    <a:gd name="T65" fmla="*/ 78 h 447"/>
                    <a:gd name="T66" fmla="*/ 55 w 945"/>
                    <a:gd name="T67" fmla="*/ 26 h 447"/>
                    <a:gd name="T68" fmla="*/ 55 w 945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45" h="447">
                      <a:moveTo>
                        <a:pt x="945" y="223"/>
                      </a:moveTo>
                      <a:lnTo>
                        <a:pt x="945" y="194"/>
                      </a:lnTo>
                      <a:lnTo>
                        <a:pt x="942" y="165"/>
                      </a:lnTo>
                      <a:lnTo>
                        <a:pt x="939" y="136"/>
                      </a:lnTo>
                      <a:lnTo>
                        <a:pt x="932" y="107"/>
                      </a:lnTo>
                      <a:lnTo>
                        <a:pt x="923" y="78"/>
                      </a:lnTo>
                      <a:lnTo>
                        <a:pt x="913" y="52"/>
                      </a:lnTo>
                      <a:lnTo>
                        <a:pt x="903" y="26"/>
                      </a:lnTo>
                      <a:lnTo>
                        <a:pt x="890" y="0"/>
                      </a:lnTo>
                      <a:lnTo>
                        <a:pt x="877" y="0"/>
                      </a:lnTo>
                      <a:lnTo>
                        <a:pt x="890" y="26"/>
                      </a:lnTo>
                      <a:lnTo>
                        <a:pt x="900" y="52"/>
                      </a:lnTo>
                      <a:lnTo>
                        <a:pt x="913" y="78"/>
                      </a:lnTo>
                      <a:lnTo>
                        <a:pt x="919" y="107"/>
                      </a:lnTo>
                      <a:lnTo>
                        <a:pt x="926" y="136"/>
                      </a:lnTo>
                      <a:lnTo>
                        <a:pt x="932" y="165"/>
                      </a:lnTo>
                      <a:lnTo>
                        <a:pt x="932" y="194"/>
                      </a:lnTo>
                      <a:lnTo>
                        <a:pt x="935" y="223"/>
                      </a:lnTo>
                      <a:lnTo>
                        <a:pt x="932" y="252"/>
                      </a:lnTo>
                      <a:lnTo>
                        <a:pt x="932" y="285"/>
                      </a:lnTo>
                      <a:lnTo>
                        <a:pt x="926" y="314"/>
                      </a:lnTo>
                      <a:lnTo>
                        <a:pt x="919" y="340"/>
                      </a:lnTo>
                      <a:lnTo>
                        <a:pt x="913" y="369"/>
                      </a:lnTo>
                      <a:lnTo>
                        <a:pt x="900" y="395"/>
                      </a:lnTo>
                      <a:lnTo>
                        <a:pt x="890" y="421"/>
                      </a:lnTo>
                      <a:lnTo>
                        <a:pt x="877" y="447"/>
                      </a:lnTo>
                      <a:lnTo>
                        <a:pt x="890" y="447"/>
                      </a:lnTo>
                      <a:lnTo>
                        <a:pt x="903" y="421"/>
                      </a:lnTo>
                      <a:lnTo>
                        <a:pt x="913" y="395"/>
                      </a:lnTo>
                      <a:lnTo>
                        <a:pt x="923" y="369"/>
                      </a:lnTo>
                      <a:lnTo>
                        <a:pt x="932" y="340"/>
                      </a:lnTo>
                      <a:lnTo>
                        <a:pt x="939" y="311"/>
                      </a:lnTo>
                      <a:lnTo>
                        <a:pt x="942" y="285"/>
                      </a:lnTo>
                      <a:lnTo>
                        <a:pt x="945" y="252"/>
                      </a:lnTo>
                      <a:lnTo>
                        <a:pt x="945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3" y="52"/>
                      </a:lnTo>
                      <a:lnTo>
                        <a:pt x="23" y="78"/>
                      </a:lnTo>
                      <a:lnTo>
                        <a:pt x="13" y="107"/>
                      </a:lnTo>
                      <a:lnTo>
                        <a:pt x="7" y="136"/>
                      </a:lnTo>
                      <a:lnTo>
                        <a:pt x="4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4" y="285"/>
                      </a:lnTo>
                      <a:lnTo>
                        <a:pt x="7" y="311"/>
                      </a:lnTo>
                      <a:lnTo>
                        <a:pt x="13" y="340"/>
                      </a:lnTo>
                      <a:lnTo>
                        <a:pt x="23" y="369"/>
                      </a:lnTo>
                      <a:lnTo>
                        <a:pt x="33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1"/>
                      </a:lnTo>
                      <a:lnTo>
                        <a:pt x="46" y="395"/>
                      </a:lnTo>
                      <a:lnTo>
                        <a:pt x="36" y="369"/>
                      </a:lnTo>
                      <a:lnTo>
                        <a:pt x="26" y="340"/>
                      </a:lnTo>
                      <a:lnTo>
                        <a:pt x="20" y="314"/>
                      </a:lnTo>
                      <a:lnTo>
                        <a:pt x="17" y="285"/>
                      </a:lnTo>
                      <a:lnTo>
                        <a:pt x="13" y="252"/>
                      </a:lnTo>
                      <a:lnTo>
                        <a:pt x="10" y="223"/>
                      </a:lnTo>
                      <a:lnTo>
                        <a:pt x="13" y="194"/>
                      </a:lnTo>
                      <a:lnTo>
                        <a:pt x="17" y="165"/>
                      </a:lnTo>
                      <a:lnTo>
                        <a:pt x="20" y="136"/>
                      </a:lnTo>
                      <a:lnTo>
                        <a:pt x="26" y="107"/>
                      </a:lnTo>
                      <a:lnTo>
                        <a:pt x="36" y="78"/>
                      </a:lnTo>
                      <a:lnTo>
                        <a:pt x="46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A53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4" name="Freeform 467"/>
                <p:cNvSpPr>
                  <a:spLocks noEditPoints="1"/>
                </p:cNvSpPr>
                <p:nvPr/>
              </p:nvSpPr>
              <p:spPr bwMode="auto">
                <a:xfrm>
                  <a:off x="2560" y="2534"/>
                  <a:ext cx="935" cy="447"/>
                </a:xfrm>
                <a:custGeom>
                  <a:avLst/>
                  <a:gdLst>
                    <a:gd name="T0" fmla="*/ 932 w 935"/>
                    <a:gd name="T1" fmla="*/ 194 h 447"/>
                    <a:gd name="T2" fmla="*/ 925 w 935"/>
                    <a:gd name="T3" fmla="*/ 136 h 447"/>
                    <a:gd name="T4" fmla="*/ 909 w 935"/>
                    <a:gd name="T5" fmla="*/ 78 h 447"/>
                    <a:gd name="T6" fmla="*/ 890 w 935"/>
                    <a:gd name="T7" fmla="*/ 26 h 447"/>
                    <a:gd name="T8" fmla="*/ 864 w 935"/>
                    <a:gd name="T9" fmla="*/ 0 h 447"/>
                    <a:gd name="T10" fmla="*/ 886 w 935"/>
                    <a:gd name="T11" fmla="*/ 52 h 447"/>
                    <a:gd name="T12" fmla="*/ 906 w 935"/>
                    <a:gd name="T13" fmla="*/ 107 h 447"/>
                    <a:gd name="T14" fmla="*/ 919 w 935"/>
                    <a:gd name="T15" fmla="*/ 165 h 447"/>
                    <a:gd name="T16" fmla="*/ 922 w 935"/>
                    <a:gd name="T17" fmla="*/ 223 h 447"/>
                    <a:gd name="T18" fmla="*/ 919 w 935"/>
                    <a:gd name="T19" fmla="*/ 285 h 447"/>
                    <a:gd name="T20" fmla="*/ 906 w 935"/>
                    <a:gd name="T21" fmla="*/ 340 h 447"/>
                    <a:gd name="T22" fmla="*/ 886 w 935"/>
                    <a:gd name="T23" fmla="*/ 395 h 447"/>
                    <a:gd name="T24" fmla="*/ 864 w 935"/>
                    <a:gd name="T25" fmla="*/ 447 h 447"/>
                    <a:gd name="T26" fmla="*/ 890 w 935"/>
                    <a:gd name="T27" fmla="*/ 421 h 447"/>
                    <a:gd name="T28" fmla="*/ 909 w 935"/>
                    <a:gd name="T29" fmla="*/ 369 h 447"/>
                    <a:gd name="T30" fmla="*/ 925 w 935"/>
                    <a:gd name="T31" fmla="*/ 314 h 447"/>
                    <a:gd name="T32" fmla="*/ 932 w 935"/>
                    <a:gd name="T33" fmla="*/ 252 h 447"/>
                    <a:gd name="T34" fmla="*/ 55 w 935"/>
                    <a:gd name="T35" fmla="*/ 0 h 447"/>
                    <a:gd name="T36" fmla="*/ 32 w 935"/>
                    <a:gd name="T37" fmla="*/ 52 h 447"/>
                    <a:gd name="T38" fmla="*/ 13 w 935"/>
                    <a:gd name="T39" fmla="*/ 107 h 447"/>
                    <a:gd name="T40" fmla="*/ 3 w 935"/>
                    <a:gd name="T41" fmla="*/ 165 h 447"/>
                    <a:gd name="T42" fmla="*/ 0 w 935"/>
                    <a:gd name="T43" fmla="*/ 223 h 447"/>
                    <a:gd name="T44" fmla="*/ 3 w 935"/>
                    <a:gd name="T45" fmla="*/ 285 h 447"/>
                    <a:gd name="T46" fmla="*/ 13 w 935"/>
                    <a:gd name="T47" fmla="*/ 340 h 447"/>
                    <a:gd name="T48" fmla="*/ 32 w 935"/>
                    <a:gd name="T49" fmla="*/ 395 h 447"/>
                    <a:gd name="T50" fmla="*/ 55 w 935"/>
                    <a:gd name="T51" fmla="*/ 447 h 447"/>
                    <a:gd name="T52" fmla="*/ 55 w 935"/>
                    <a:gd name="T53" fmla="*/ 424 h 447"/>
                    <a:gd name="T54" fmla="*/ 32 w 935"/>
                    <a:gd name="T55" fmla="*/ 369 h 447"/>
                    <a:gd name="T56" fmla="*/ 19 w 935"/>
                    <a:gd name="T57" fmla="*/ 314 h 447"/>
                    <a:gd name="T58" fmla="*/ 10 w 935"/>
                    <a:gd name="T59" fmla="*/ 252 h 447"/>
                    <a:gd name="T60" fmla="*/ 10 w 935"/>
                    <a:gd name="T61" fmla="*/ 194 h 447"/>
                    <a:gd name="T62" fmla="*/ 19 w 935"/>
                    <a:gd name="T63" fmla="*/ 136 h 447"/>
                    <a:gd name="T64" fmla="*/ 32 w 935"/>
                    <a:gd name="T65" fmla="*/ 78 h 447"/>
                    <a:gd name="T66" fmla="*/ 55 w 935"/>
                    <a:gd name="T67" fmla="*/ 26 h 447"/>
                    <a:gd name="T68" fmla="*/ 55 w 935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35" h="447">
                      <a:moveTo>
                        <a:pt x="935" y="223"/>
                      </a:moveTo>
                      <a:lnTo>
                        <a:pt x="932" y="194"/>
                      </a:lnTo>
                      <a:lnTo>
                        <a:pt x="928" y="165"/>
                      </a:lnTo>
                      <a:lnTo>
                        <a:pt x="925" y="136"/>
                      </a:lnTo>
                      <a:lnTo>
                        <a:pt x="919" y="107"/>
                      </a:lnTo>
                      <a:lnTo>
                        <a:pt x="909" y="78"/>
                      </a:lnTo>
                      <a:lnTo>
                        <a:pt x="899" y="52"/>
                      </a:lnTo>
                      <a:lnTo>
                        <a:pt x="890" y="26"/>
                      </a:lnTo>
                      <a:lnTo>
                        <a:pt x="877" y="0"/>
                      </a:lnTo>
                      <a:lnTo>
                        <a:pt x="864" y="0"/>
                      </a:lnTo>
                      <a:lnTo>
                        <a:pt x="877" y="26"/>
                      </a:lnTo>
                      <a:lnTo>
                        <a:pt x="886" y="52"/>
                      </a:lnTo>
                      <a:lnTo>
                        <a:pt x="899" y="78"/>
                      </a:lnTo>
                      <a:lnTo>
                        <a:pt x="906" y="107"/>
                      </a:lnTo>
                      <a:lnTo>
                        <a:pt x="912" y="136"/>
                      </a:lnTo>
                      <a:lnTo>
                        <a:pt x="919" y="165"/>
                      </a:lnTo>
                      <a:lnTo>
                        <a:pt x="922" y="194"/>
                      </a:lnTo>
                      <a:lnTo>
                        <a:pt x="922" y="223"/>
                      </a:lnTo>
                      <a:lnTo>
                        <a:pt x="922" y="252"/>
                      </a:lnTo>
                      <a:lnTo>
                        <a:pt x="919" y="285"/>
                      </a:lnTo>
                      <a:lnTo>
                        <a:pt x="912" y="314"/>
                      </a:lnTo>
                      <a:lnTo>
                        <a:pt x="906" y="340"/>
                      </a:lnTo>
                      <a:lnTo>
                        <a:pt x="899" y="369"/>
                      </a:lnTo>
                      <a:lnTo>
                        <a:pt x="886" y="395"/>
                      </a:lnTo>
                      <a:lnTo>
                        <a:pt x="877" y="424"/>
                      </a:lnTo>
                      <a:lnTo>
                        <a:pt x="864" y="447"/>
                      </a:lnTo>
                      <a:lnTo>
                        <a:pt x="877" y="447"/>
                      </a:lnTo>
                      <a:lnTo>
                        <a:pt x="890" y="421"/>
                      </a:lnTo>
                      <a:lnTo>
                        <a:pt x="899" y="395"/>
                      </a:lnTo>
                      <a:lnTo>
                        <a:pt x="909" y="369"/>
                      </a:lnTo>
                      <a:lnTo>
                        <a:pt x="919" y="340"/>
                      </a:lnTo>
                      <a:lnTo>
                        <a:pt x="925" y="314"/>
                      </a:lnTo>
                      <a:lnTo>
                        <a:pt x="928" y="285"/>
                      </a:lnTo>
                      <a:lnTo>
                        <a:pt x="932" y="252"/>
                      </a:lnTo>
                      <a:lnTo>
                        <a:pt x="935" y="223"/>
                      </a:lnTo>
                      <a:close/>
                      <a:moveTo>
                        <a:pt x="55" y="0"/>
                      </a:moveTo>
                      <a:lnTo>
                        <a:pt x="42" y="26"/>
                      </a:lnTo>
                      <a:lnTo>
                        <a:pt x="32" y="52"/>
                      </a:lnTo>
                      <a:lnTo>
                        <a:pt x="22" y="78"/>
                      </a:lnTo>
                      <a:lnTo>
                        <a:pt x="13" y="107"/>
                      </a:lnTo>
                      <a:lnTo>
                        <a:pt x="6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5"/>
                      </a:lnTo>
                      <a:lnTo>
                        <a:pt x="6" y="314"/>
                      </a:lnTo>
                      <a:lnTo>
                        <a:pt x="13" y="340"/>
                      </a:lnTo>
                      <a:lnTo>
                        <a:pt x="22" y="369"/>
                      </a:lnTo>
                      <a:lnTo>
                        <a:pt x="32" y="395"/>
                      </a:lnTo>
                      <a:lnTo>
                        <a:pt x="42" y="421"/>
                      </a:lnTo>
                      <a:lnTo>
                        <a:pt x="55" y="447"/>
                      </a:lnTo>
                      <a:lnTo>
                        <a:pt x="68" y="447"/>
                      </a:lnTo>
                      <a:lnTo>
                        <a:pt x="55" y="424"/>
                      </a:lnTo>
                      <a:lnTo>
                        <a:pt x="45" y="395"/>
                      </a:lnTo>
                      <a:lnTo>
                        <a:pt x="32" y="369"/>
                      </a:lnTo>
                      <a:lnTo>
                        <a:pt x="26" y="340"/>
                      </a:lnTo>
                      <a:lnTo>
                        <a:pt x="19" y="314"/>
                      </a:lnTo>
                      <a:lnTo>
                        <a:pt x="13" y="285"/>
                      </a:lnTo>
                      <a:lnTo>
                        <a:pt x="10" y="252"/>
                      </a:lnTo>
                      <a:lnTo>
                        <a:pt x="10" y="223"/>
                      </a:lnTo>
                      <a:lnTo>
                        <a:pt x="10" y="194"/>
                      </a:lnTo>
                      <a:lnTo>
                        <a:pt x="13" y="165"/>
                      </a:lnTo>
                      <a:lnTo>
                        <a:pt x="19" y="136"/>
                      </a:lnTo>
                      <a:lnTo>
                        <a:pt x="26" y="107"/>
                      </a:lnTo>
                      <a:lnTo>
                        <a:pt x="32" y="78"/>
                      </a:lnTo>
                      <a:lnTo>
                        <a:pt x="45" y="52"/>
                      </a:lnTo>
                      <a:lnTo>
                        <a:pt x="55" y="26"/>
                      </a:lnTo>
                      <a:lnTo>
                        <a:pt x="68" y="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952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5" name="Freeform 468"/>
                <p:cNvSpPr>
                  <a:spLocks noEditPoints="1"/>
                </p:cNvSpPr>
                <p:nvPr/>
              </p:nvSpPr>
              <p:spPr bwMode="auto">
                <a:xfrm>
                  <a:off x="2563" y="2534"/>
                  <a:ext cx="925" cy="447"/>
                </a:xfrm>
                <a:custGeom>
                  <a:avLst/>
                  <a:gdLst>
                    <a:gd name="T0" fmla="*/ 922 w 925"/>
                    <a:gd name="T1" fmla="*/ 194 h 447"/>
                    <a:gd name="T2" fmla="*/ 916 w 925"/>
                    <a:gd name="T3" fmla="*/ 136 h 447"/>
                    <a:gd name="T4" fmla="*/ 903 w 925"/>
                    <a:gd name="T5" fmla="*/ 78 h 447"/>
                    <a:gd name="T6" fmla="*/ 880 w 925"/>
                    <a:gd name="T7" fmla="*/ 26 h 447"/>
                    <a:gd name="T8" fmla="*/ 854 w 925"/>
                    <a:gd name="T9" fmla="*/ 0 h 447"/>
                    <a:gd name="T10" fmla="*/ 877 w 925"/>
                    <a:gd name="T11" fmla="*/ 52 h 447"/>
                    <a:gd name="T12" fmla="*/ 896 w 925"/>
                    <a:gd name="T13" fmla="*/ 107 h 447"/>
                    <a:gd name="T14" fmla="*/ 909 w 925"/>
                    <a:gd name="T15" fmla="*/ 162 h 447"/>
                    <a:gd name="T16" fmla="*/ 913 w 925"/>
                    <a:gd name="T17" fmla="*/ 223 h 447"/>
                    <a:gd name="T18" fmla="*/ 909 w 925"/>
                    <a:gd name="T19" fmla="*/ 285 h 447"/>
                    <a:gd name="T20" fmla="*/ 896 w 925"/>
                    <a:gd name="T21" fmla="*/ 343 h 447"/>
                    <a:gd name="T22" fmla="*/ 877 w 925"/>
                    <a:gd name="T23" fmla="*/ 398 h 447"/>
                    <a:gd name="T24" fmla="*/ 854 w 925"/>
                    <a:gd name="T25" fmla="*/ 447 h 447"/>
                    <a:gd name="T26" fmla="*/ 880 w 925"/>
                    <a:gd name="T27" fmla="*/ 421 h 447"/>
                    <a:gd name="T28" fmla="*/ 903 w 925"/>
                    <a:gd name="T29" fmla="*/ 369 h 447"/>
                    <a:gd name="T30" fmla="*/ 916 w 925"/>
                    <a:gd name="T31" fmla="*/ 314 h 447"/>
                    <a:gd name="T32" fmla="*/ 922 w 925"/>
                    <a:gd name="T33" fmla="*/ 252 h 447"/>
                    <a:gd name="T34" fmla="*/ 58 w 925"/>
                    <a:gd name="T35" fmla="*/ 0 h 447"/>
                    <a:gd name="T36" fmla="*/ 36 w 925"/>
                    <a:gd name="T37" fmla="*/ 52 h 447"/>
                    <a:gd name="T38" fmla="*/ 16 w 925"/>
                    <a:gd name="T39" fmla="*/ 107 h 447"/>
                    <a:gd name="T40" fmla="*/ 7 w 925"/>
                    <a:gd name="T41" fmla="*/ 165 h 447"/>
                    <a:gd name="T42" fmla="*/ 0 w 925"/>
                    <a:gd name="T43" fmla="*/ 223 h 447"/>
                    <a:gd name="T44" fmla="*/ 7 w 925"/>
                    <a:gd name="T45" fmla="*/ 285 h 447"/>
                    <a:gd name="T46" fmla="*/ 16 w 925"/>
                    <a:gd name="T47" fmla="*/ 340 h 447"/>
                    <a:gd name="T48" fmla="*/ 36 w 925"/>
                    <a:gd name="T49" fmla="*/ 395 h 447"/>
                    <a:gd name="T50" fmla="*/ 58 w 925"/>
                    <a:gd name="T51" fmla="*/ 447 h 447"/>
                    <a:gd name="T52" fmla="*/ 58 w 925"/>
                    <a:gd name="T53" fmla="*/ 424 h 447"/>
                    <a:gd name="T54" fmla="*/ 36 w 925"/>
                    <a:gd name="T55" fmla="*/ 369 h 447"/>
                    <a:gd name="T56" fmla="*/ 23 w 925"/>
                    <a:gd name="T57" fmla="*/ 314 h 447"/>
                    <a:gd name="T58" fmla="*/ 13 w 925"/>
                    <a:gd name="T59" fmla="*/ 252 h 447"/>
                    <a:gd name="T60" fmla="*/ 13 w 925"/>
                    <a:gd name="T61" fmla="*/ 194 h 447"/>
                    <a:gd name="T62" fmla="*/ 23 w 925"/>
                    <a:gd name="T63" fmla="*/ 133 h 447"/>
                    <a:gd name="T64" fmla="*/ 36 w 925"/>
                    <a:gd name="T65" fmla="*/ 78 h 447"/>
                    <a:gd name="T66" fmla="*/ 58 w 925"/>
                    <a:gd name="T67" fmla="*/ 26 h 447"/>
                    <a:gd name="T68" fmla="*/ 58 w 925"/>
                    <a:gd name="T69" fmla="*/ 0 h 44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25" h="447">
                      <a:moveTo>
                        <a:pt x="925" y="223"/>
                      </a:moveTo>
                      <a:lnTo>
                        <a:pt x="922" y="194"/>
                      </a:lnTo>
                      <a:lnTo>
                        <a:pt x="922" y="165"/>
                      </a:lnTo>
                      <a:lnTo>
                        <a:pt x="916" y="136"/>
                      </a:lnTo>
                      <a:lnTo>
                        <a:pt x="909" y="107"/>
                      </a:lnTo>
                      <a:lnTo>
                        <a:pt x="903" y="78"/>
                      </a:lnTo>
                      <a:lnTo>
                        <a:pt x="890" y="52"/>
                      </a:lnTo>
                      <a:lnTo>
                        <a:pt x="880" y="26"/>
                      </a:lnTo>
                      <a:lnTo>
                        <a:pt x="867" y="0"/>
                      </a:lnTo>
                      <a:lnTo>
                        <a:pt x="854" y="0"/>
                      </a:lnTo>
                      <a:lnTo>
                        <a:pt x="867" y="26"/>
                      </a:lnTo>
                      <a:lnTo>
                        <a:pt x="877" y="52"/>
                      </a:lnTo>
                      <a:lnTo>
                        <a:pt x="890" y="78"/>
                      </a:lnTo>
                      <a:lnTo>
                        <a:pt x="896" y="107"/>
                      </a:lnTo>
                      <a:lnTo>
                        <a:pt x="903" y="133"/>
                      </a:lnTo>
                      <a:lnTo>
                        <a:pt x="909" y="162"/>
                      </a:lnTo>
                      <a:lnTo>
                        <a:pt x="913" y="194"/>
                      </a:lnTo>
                      <a:lnTo>
                        <a:pt x="913" y="223"/>
                      </a:lnTo>
                      <a:lnTo>
                        <a:pt x="913" y="252"/>
                      </a:lnTo>
                      <a:lnTo>
                        <a:pt x="909" y="285"/>
                      </a:lnTo>
                      <a:lnTo>
                        <a:pt x="903" y="314"/>
                      </a:lnTo>
                      <a:lnTo>
                        <a:pt x="896" y="343"/>
                      </a:lnTo>
                      <a:lnTo>
                        <a:pt x="890" y="369"/>
                      </a:lnTo>
                      <a:lnTo>
                        <a:pt x="877" y="398"/>
                      </a:lnTo>
                      <a:lnTo>
                        <a:pt x="867" y="424"/>
                      </a:lnTo>
                      <a:lnTo>
                        <a:pt x="854" y="447"/>
                      </a:lnTo>
                      <a:lnTo>
                        <a:pt x="867" y="447"/>
                      </a:lnTo>
                      <a:lnTo>
                        <a:pt x="880" y="421"/>
                      </a:lnTo>
                      <a:lnTo>
                        <a:pt x="890" y="395"/>
                      </a:lnTo>
                      <a:lnTo>
                        <a:pt x="903" y="369"/>
                      </a:lnTo>
                      <a:lnTo>
                        <a:pt x="909" y="340"/>
                      </a:lnTo>
                      <a:lnTo>
                        <a:pt x="916" y="314"/>
                      </a:lnTo>
                      <a:lnTo>
                        <a:pt x="922" y="285"/>
                      </a:lnTo>
                      <a:lnTo>
                        <a:pt x="922" y="252"/>
                      </a:lnTo>
                      <a:lnTo>
                        <a:pt x="925" y="223"/>
                      </a:lnTo>
                      <a:close/>
                      <a:moveTo>
                        <a:pt x="58" y="0"/>
                      </a:moveTo>
                      <a:lnTo>
                        <a:pt x="45" y="26"/>
                      </a:lnTo>
                      <a:lnTo>
                        <a:pt x="36" y="52"/>
                      </a:lnTo>
                      <a:lnTo>
                        <a:pt x="26" y="78"/>
                      </a:lnTo>
                      <a:lnTo>
                        <a:pt x="16" y="107"/>
                      </a:lnTo>
                      <a:lnTo>
                        <a:pt x="10" y="136"/>
                      </a:lnTo>
                      <a:lnTo>
                        <a:pt x="7" y="165"/>
                      </a:lnTo>
                      <a:lnTo>
                        <a:pt x="3" y="194"/>
                      </a:lnTo>
                      <a:lnTo>
                        <a:pt x="0" y="223"/>
                      </a:lnTo>
                      <a:lnTo>
                        <a:pt x="3" y="252"/>
                      </a:lnTo>
                      <a:lnTo>
                        <a:pt x="7" y="285"/>
                      </a:lnTo>
                      <a:lnTo>
                        <a:pt x="10" y="314"/>
                      </a:lnTo>
                      <a:lnTo>
                        <a:pt x="16" y="340"/>
                      </a:lnTo>
                      <a:lnTo>
                        <a:pt x="26" y="369"/>
                      </a:lnTo>
                      <a:lnTo>
                        <a:pt x="36" y="395"/>
                      </a:lnTo>
                      <a:lnTo>
                        <a:pt x="45" y="421"/>
                      </a:lnTo>
                      <a:lnTo>
                        <a:pt x="58" y="447"/>
                      </a:lnTo>
                      <a:lnTo>
                        <a:pt x="71" y="447"/>
                      </a:lnTo>
                      <a:lnTo>
                        <a:pt x="58" y="424"/>
                      </a:lnTo>
                      <a:lnTo>
                        <a:pt x="49" y="398"/>
                      </a:lnTo>
                      <a:lnTo>
                        <a:pt x="36" y="369"/>
                      </a:lnTo>
                      <a:lnTo>
                        <a:pt x="29" y="343"/>
                      </a:lnTo>
                      <a:lnTo>
                        <a:pt x="23" y="314"/>
                      </a:lnTo>
                      <a:lnTo>
                        <a:pt x="16" y="285"/>
                      </a:lnTo>
                      <a:lnTo>
                        <a:pt x="13" y="252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6" y="162"/>
                      </a:lnTo>
                      <a:lnTo>
                        <a:pt x="23" y="133"/>
                      </a:lnTo>
                      <a:lnTo>
                        <a:pt x="29" y="107"/>
                      </a:lnTo>
                      <a:lnTo>
                        <a:pt x="36" y="78"/>
                      </a:lnTo>
                      <a:lnTo>
                        <a:pt x="49" y="52"/>
                      </a:lnTo>
                      <a:lnTo>
                        <a:pt x="58" y="26"/>
                      </a:lnTo>
                      <a:lnTo>
                        <a:pt x="71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E951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6" name="Freeform 469"/>
                <p:cNvSpPr>
                  <a:spLocks noEditPoints="1"/>
                </p:cNvSpPr>
                <p:nvPr/>
              </p:nvSpPr>
              <p:spPr bwMode="auto">
                <a:xfrm>
                  <a:off x="2570" y="2534"/>
                  <a:ext cx="912" cy="450"/>
                </a:xfrm>
                <a:custGeom>
                  <a:avLst/>
                  <a:gdLst>
                    <a:gd name="T0" fmla="*/ 912 w 912"/>
                    <a:gd name="T1" fmla="*/ 194 h 450"/>
                    <a:gd name="T2" fmla="*/ 902 w 912"/>
                    <a:gd name="T3" fmla="*/ 136 h 450"/>
                    <a:gd name="T4" fmla="*/ 889 w 912"/>
                    <a:gd name="T5" fmla="*/ 78 h 450"/>
                    <a:gd name="T6" fmla="*/ 867 w 912"/>
                    <a:gd name="T7" fmla="*/ 26 h 450"/>
                    <a:gd name="T8" fmla="*/ 838 w 912"/>
                    <a:gd name="T9" fmla="*/ 0 h 450"/>
                    <a:gd name="T10" fmla="*/ 863 w 912"/>
                    <a:gd name="T11" fmla="*/ 52 h 450"/>
                    <a:gd name="T12" fmla="*/ 883 w 912"/>
                    <a:gd name="T13" fmla="*/ 107 h 450"/>
                    <a:gd name="T14" fmla="*/ 896 w 912"/>
                    <a:gd name="T15" fmla="*/ 162 h 450"/>
                    <a:gd name="T16" fmla="*/ 899 w 912"/>
                    <a:gd name="T17" fmla="*/ 223 h 450"/>
                    <a:gd name="T18" fmla="*/ 896 w 912"/>
                    <a:gd name="T19" fmla="*/ 285 h 450"/>
                    <a:gd name="T20" fmla="*/ 883 w 912"/>
                    <a:gd name="T21" fmla="*/ 343 h 450"/>
                    <a:gd name="T22" fmla="*/ 863 w 912"/>
                    <a:gd name="T23" fmla="*/ 398 h 450"/>
                    <a:gd name="T24" fmla="*/ 838 w 912"/>
                    <a:gd name="T25" fmla="*/ 450 h 450"/>
                    <a:gd name="T26" fmla="*/ 867 w 912"/>
                    <a:gd name="T27" fmla="*/ 424 h 450"/>
                    <a:gd name="T28" fmla="*/ 889 w 912"/>
                    <a:gd name="T29" fmla="*/ 369 h 450"/>
                    <a:gd name="T30" fmla="*/ 902 w 912"/>
                    <a:gd name="T31" fmla="*/ 314 h 450"/>
                    <a:gd name="T32" fmla="*/ 912 w 912"/>
                    <a:gd name="T33" fmla="*/ 252 h 450"/>
                    <a:gd name="T34" fmla="*/ 58 w 912"/>
                    <a:gd name="T35" fmla="*/ 0 h 450"/>
                    <a:gd name="T36" fmla="*/ 35 w 912"/>
                    <a:gd name="T37" fmla="*/ 52 h 450"/>
                    <a:gd name="T38" fmla="*/ 16 w 912"/>
                    <a:gd name="T39" fmla="*/ 107 h 450"/>
                    <a:gd name="T40" fmla="*/ 3 w 912"/>
                    <a:gd name="T41" fmla="*/ 165 h 450"/>
                    <a:gd name="T42" fmla="*/ 0 w 912"/>
                    <a:gd name="T43" fmla="*/ 223 h 450"/>
                    <a:gd name="T44" fmla="*/ 3 w 912"/>
                    <a:gd name="T45" fmla="*/ 285 h 450"/>
                    <a:gd name="T46" fmla="*/ 16 w 912"/>
                    <a:gd name="T47" fmla="*/ 340 h 450"/>
                    <a:gd name="T48" fmla="*/ 35 w 912"/>
                    <a:gd name="T49" fmla="*/ 395 h 450"/>
                    <a:gd name="T50" fmla="*/ 58 w 912"/>
                    <a:gd name="T51" fmla="*/ 447 h 450"/>
                    <a:gd name="T52" fmla="*/ 58 w 912"/>
                    <a:gd name="T53" fmla="*/ 424 h 450"/>
                    <a:gd name="T54" fmla="*/ 35 w 912"/>
                    <a:gd name="T55" fmla="*/ 369 h 450"/>
                    <a:gd name="T56" fmla="*/ 22 w 912"/>
                    <a:gd name="T57" fmla="*/ 314 h 450"/>
                    <a:gd name="T58" fmla="*/ 12 w 912"/>
                    <a:gd name="T59" fmla="*/ 256 h 450"/>
                    <a:gd name="T60" fmla="*/ 12 w 912"/>
                    <a:gd name="T61" fmla="*/ 194 h 450"/>
                    <a:gd name="T62" fmla="*/ 22 w 912"/>
                    <a:gd name="T63" fmla="*/ 133 h 450"/>
                    <a:gd name="T64" fmla="*/ 35 w 912"/>
                    <a:gd name="T65" fmla="*/ 78 h 450"/>
                    <a:gd name="T66" fmla="*/ 58 w 912"/>
                    <a:gd name="T67" fmla="*/ 23 h 450"/>
                    <a:gd name="T68" fmla="*/ 58 w 912"/>
                    <a:gd name="T69" fmla="*/ 0 h 4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12" h="450">
                      <a:moveTo>
                        <a:pt x="912" y="223"/>
                      </a:moveTo>
                      <a:lnTo>
                        <a:pt x="912" y="194"/>
                      </a:lnTo>
                      <a:lnTo>
                        <a:pt x="909" y="165"/>
                      </a:lnTo>
                      <a:lnTo>
                        <a:pt x="902" y="136"/>
                      </a:lnTo>
                      <a:lnTo>
                        <a:pt x="896" y="107"/>
                      </a:lnTo>
                      <a:lnTo>
                        <a:pt x="889" y="78"/>
                      </a:lnTo>
                      <a:lnTo>
                        <a:pt x="876" y="52"/>
                      </a:lnTo>
                      <a:lnTo>
                        <a:pt x="867" y="26"/>
                      </a:lnTo>
                      <a:lnTo>
                        <a:pt x="854" y="0"/>
                      </a:lnTo>
                      <a:lnTo>
                        <a:pt x="838" y="0"/>
                      </a:lnTo>
                      <a:lnTo>
                        <a:pt x="854" y="23"/>
                      </a:lnTo>
                      <a:lnTo>
                        <a:pt x="863" y="52"/>
                      </a:lnTo>
                      <a:lnTo>
                        <a:pt x="876" y="78"/>
                      </a:lnTo>
                      <a:lnTo>
                        <a:pt x="883" y="107"/>
                      </a:lnTo>
                      <a:lnTo>
                        <a:pt x="889" y="133"/>
                      </a:lnTo>
                      <a:lnTo>
                        <a:pt x="896" y="162"/>
                      </a:lnTo>
                      <a:lnTo>
                        <a:pt x="899" y="194"/>
                      </a:lnTo>
                      <a:lnTo>
                        <a:pt x="899" y="223"/>
                      </a:lnTo>
                      <a:lnTo>
                        <a:pt x="899" y="256"/>
                      </a:lnTo>
                      <a:lnTo>
                        <a:pt x="896" y="285"/>
                      </a:lnTo>
                      <a:lnTo>
                        <a:pt x="889" y="314"/>
                      </a:lnTo>
                      <a:lnTo>
                        <a:pt x="883" y="343"/>
                      </a:lnTo>
                      <a:lnTo>
                        <a:pt x="876" y="369"/>
                      </a:lnTo>
                      <a:lnTo>
                        <a:pt x="863" y="398"/>
                      </a:lnTo>
                      <a:lnTo>
                        <a:pt x="854" y="424"/>
                      </a:lnTo>
                      <a:lnTo>
                        <a:pt x="838" y="450"/>
                      </a:lnTo>
                      <a:lnTo>
                        <a:pt x="854" y="447"/>
                      </a:lnTo>
                      <a:lnTo>
                        <a:pt x="867" y="424"/>
                      </a:lnTo>
                      <a:lnTo>
                        <a:pt x="876" y="395"/>
                      </a:lnTo>
                      <a:lnTo>
                        <a:pt x="889" y="369"/>
                      </a:lnTo>
                      <a:lnTo>
                        <a:pt x="896" y="340"/>
                      </a:lnTo>
                      <a:lnTo>
                        <a:pt x="902" y="314"/>
                      </a:lnTo>
                      <a:lnTo>
                        <a:pt x="909" y="285"/>
                      </a:lnTo>
                      <a:lnTo>
                        <a:pt x="912" y="252"/>
                      </a:lnTo>
                      <a:lnTo>
                        <a:pt x="912" y="223"/>
                      </a:lnTo>
                      <a:close/>
                      <a:moveTo>
                        <a:pt x="58" y="0"/>
                      </a:moveTo>
                      <a:lnTo>
                        <a:pt x="45" y="26"/>
                      </a:lnTo>
                      <a:lnTo>
                        <a:pt x="35" y="52"/>
                      </a:lnTo>
                      <a:lnTo>
                        <a:pt x="22" y="78"/>
                      </a:lnTo>
                      <a:lnTo>
                        <a:pt x="16" y="107"/>
                      </a:lnTo>
                      <a:lnTo>
                        <a:pt x="9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5"/>
                      </a:lnTo>
                      <a:lnTo>
                        <a:pt x="9" y="314"/>
                      </a:lnTo>
                      <a:lnTo>
                        <a:pt x="16" y="340"/>
                      </a:lnTo>
                      <a:lnTo>
                        <a:pt x="22" y="369"/>
                      </a:lnTo>
                      <a:lnTo>
                        <a:pt x="35" y="395"/>
                      </a:lnTo>
                      <a:lnTo>
                        <a:pt x="45" y="424"/>
                      </a:lnTo>
                      <a:lnTo>
                        <a:pt x="58" y="447"/>
                      </a:lnTo>
                      <a:lnTo>
                        <a:pt x="74" y="450"/>
                      </a:lnTo>
                      <a:lnTo>
                        <a:pt x="58" y="424"/>
                      </a:lnTo>
                      <a:lnTo>
                        <a:pt x="48" y="398"/>
                      </a:lnTo>
                      <a:lnTo>
                        <a:pt x="35" y="369"/>
                      </a:lnTo>
                      <a:lnTo>
                        <a:pt x="29" y="343"/>
                      </a:lnTo>
                      <a:lnTo>
                        <a:pt x="22" y="314"/>
                      </a:lnTo>
                      <a:lnTo>
                        <a:pt x="16" y="285"/>
                      </a:lnTo>
                      <a:lnTo>
                        <a:pt x="12" y="256"/>
                      </a:lnTo>
                      <a:lnTo>
                        <a:pt x="12" y="223"/>
                      </a:lnTo>
                      <a:lnTo>
                        <a:pt x="12" y="194"/>
                      </a:lnTo>
                      <a:lnTo>
                        <a:pt x="16" y="162"/>
                      </a:lnTo>
                      <a:lnTo>
                        <a:pt x="22" y="133"/>
                      </a:lnTo>
                      <a:lnTo>
                        <a:pt x="29" y="107"/>
                      </a:lnTo>
                      <a:lnTo>
                        <a:pt x="35" y="78"/>
                      </a:lnTo>
                      <a:lnTo>
                        <a:pt x="48" y="52"/>
                      </a:lnTo>
                      <a:lnTo>
                        <a:pt x="58" y="23"/>
                      </a:lnTo>
                      <a:lnTo>
                        <a:pt x="74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E951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7" name="Freeform 470"/>
                <p:cNvSpPr>
                  <a:spLocks noEditPoints="1"/>
                </p:cNvSpPr>
                <p:nvPr/>
              </p:nvSpPr>
              <p:spPr bwMode="auto">
                <a:xfrm>
                  <a:off x="2576" y="2534"/>
                  <a:ext cx="900" cy="450"/>
                </a:xfrm>
                <a:custGeom>
                  <a:avLst/>
                  <a:gdLst>
                    <a:gd name="T0" fmla="*/ 900 w 900"/>
                    <a:gd name="T1" fmla="*/ 194 h 450"/>
                    <a:gd name="T2" fmla="*/ 890 w 900"/>
                    <a:gd name="T3" fmla="*/ 133 h 450"/>
                    <a:gd name="T4" fmla="*/ 877 w 900"/>
                    <a:gd name="T5" fmla="*/ 78 h 450"/>
                    <a:gd name="T6" fmla="*/ 854 w 900"/>
                    <a:gd name="T7" fmla="*/ 26 h 450"/>
                    <a:gd name="T8" fmla="*/ 825 w 900"/>
                    <a:gd name="T9" fmla="*/ 0 h 450"/>
                    <a:gd name="T10" fmla="*/ 851 w 900"/>
                    <a:gd name="T11" fmla="*/ 48 h 450"/>
                    <a:gd name="T12" fmla="*/ 870 w 900"/>
                    <a:gd name="T13" fmla="*/ 103 h 450"/>
                    <a:gd name="T14" fmla="*/ 883 w 900"/>
                    <a:gd name="T15" fmla="*/ 162 h 450"/>
                    <a:gd name="T16" fmla="*/ 887 w 900"/>
                    <a:gd name="T17" fmla="*/ 223 h 450"/>
                    <a:gd name="T18" fmla="*/ 883 w 900"/>
                    <a:gd name="T19" fmla="*/ 285 h 450"/>
                    <a:gd name="T20" fmla="*/ 870 w 900"/>
                    <a:gd name="T21" fmla="*/ 343 h 450"/>
                    <a:gd name="T22" fmla="*/ 851 w 900"/>
                    <a:gd name="T23" fmla="*/ 398 h 450"/>
                    <a:gd name="T24" fmla="*/ 825 w 900"/>
                    <a:gd name="T25" fmla="*/ 450 h 450"/>
                    <a:gd name="T26" fmla="*/ 854 w 900"/>
                    <a:gd name="T27" fmla="*/ 424 h 450"/>
                    <a:gd name="T28" fmla="*/ 877 w 900"/>
                    <a:gd name="T29" fmla="*/ 369 h 450"/>
                    <a:gd name="T30" fmla="*/ 890 w 900"/>
                    <a:gd name="T31" fmla="*/ 314 h 450"/>
                    <a:gd name="T32" fmla="*/ 900 w 900"/>
                    <a:gd name="T33" fmla="*/ 252 h 450"/>
                    <a:gd name="T34" fmla="*/ 58 w 900"/>
                    <a:gd name="T35" fmla="*/ 0 h 450"/>
                    <a:gd name="T36" fmla="*/ 36 w 900"/>
                    <a:gd name="T37" fmla="*/ 52 h 450"/>
                    <a:gd name="T38" fmla="*/ 16 w 900"/>
                    <a:gd name="T39" fmla="*/ 107 h 450"/>
                    <a:gd name="T40" fmla="*/ 3 w 900"/>
                    <a:gd name="T41" fmla="*/ 162 h 450"/>
                    <a:gd name="T42" fmla="*/ 0 w 900"/>
                    <a:gd name="T43" fmla="*/ 223 h 450"/>
                    <a:gd name="T44" fmla="*/ 3 w 900"/>
                    <a:gd name="T45" fmla="*/ 285 h 450"/>
                    <a:gd name="T46" fmla="*/ 16 w 900"/>
                    <a:gd name="T47" fmla="*/ 343 h 450"/>
                    <a:gd name="T48" fmla="*/ 36 w 900"/>
                    <a:gd name="T49" fmla="*/ 398 h 450"/>
                    <a:gd name="T50" fmla="*/ 58 w 900"/>
                    <a:gd name="T51" fmla="*/ 447 h 450"/>
                    <a:gd name="T52" fmla="*/ 58 w 900"/>
                    <a:gd name="T53" fmla="*/ 424 h 450"/>
                    <a:gd name="T54" fmla="*/ 36 w 900"/>
                    <a:gd name="T55" fmla="*/ 369 h 450"/>
                    <a:gd name="T56" fmla="*/ 19 w 900"/>
                    <a:gd name="T57" fmla="*/ 314 h 450"/>
                    <a:gd name="T58" fmla="*/ 13 w 900"/>
                    <a:gd name="T59" fmla="*/ 256 h 450"/>
                    <a:gd name="T60" fmla="*/ 13 w 900"/>
                    <a:gd name="T61" fmla="*/ 194 h 450"/>
                    <a:gd name="T62" fmla="*/ 19 w 900"/>
                    <a:gd name="T63" fmla="*/ 133 h 450"/>
                    <a:gd name="T64" fmla="*/ 36 w 900"/>
                    <a:gd name="T65" fmla="*/ 78 h 450"/>
                    <a:gd name="T66" fmla="*/ 58 w 900"/>
                    <a:gd name="T67" fmla="*/ 23 h 450"/>
                    <a:gd name="T68" fmla="*/ 58 w 900"/>
                    <a:gd name="T69" fmla="*/ 0 h 4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900" h="450">
                      <a:moveTo>
                        <a:pt x="900" y="223"/>
                      </a:moveTo>
                      <a:lnTo>
                        <a:pt x="900" y="194"/>
                      </a:lnTo>
                      <a:lnTo>
                        <a:pt x="896" y="162"/>
                      </a:lnTo>
                      <a:lnTo>
                        <a:pt x="890" y="133"/>
                      </a:lnTo>
                      <a:lnTo>
                        <a:pt x="883" y="107"/>
                      </a:lnTo>
                      <a:lnTo>
                        <a:pt x="877" y="78"/>
                      </a:lnTo>
                      <a:lnTo>
                        <a:pt x="864" y="52"/>
                      </a:lnTo>
                      <a:lnTo>
                        <a:pt x="854" y="26"/>
                      </a:lnTo>
                      <a:lnTo>
                        <a:pt x="841" y="0"/>
                      </a:lnTo>
                      <a:lnTo>
                        <a:pt x="825" y="0"/>
                      </a:lnTo>
                      <a:lnTo>
                        <a:pt x="841" y="23"/>
                      </a:lnTo>
                      <a:lnTo>
                        <a:pt x="851" y="48"/>
                      </a:lnTo>
                      <a:lnTo>
                        <a:pt x="864" y="78"/>
                      </a:lnTo>
                      <a:lnTo>
                        <a:pt x="870" y="103"/>
                      </a:lnTo>
                      <a:lnTo>
                        <a:pt x="880" y="133"/>
                      </a:lnTo>
                      <a:lnTo>
                        <a:pt x="883" y="162"/>
                      </a:lnTo>
                      <a:lnTo>
                        <a:pt x="887" y="194"/>
                      </a:lnTo>
                      <a:lnTo>
                        <a:pt x="887" y="223"/>
                      </a:lnTo>
                      <a:lnTo>
                        <a:pt x="887" y="256"/>
                      </a:lnTo>
                      <a:lnTo>
                        <a:pt x="883" y="285"/>
                      </a:lnTo>
                      <a:lnTo>
                        <a:pt x="880" y="314"/>
                      </a:lnTo>
                      <a:lnTo>
                        <a:pt x="870" y="343"/>
                      </a:lnTo>
                      <a:lnTo>
                        <a:pt x="864" y="369"/>
                      </a:lnTo>
                      <a:lnTo>
                        <a:pt x="851" y="398"/>
                      </a:lnTo>
                      <a:lnTo>
                        <a:pt x="841" y="424"/>
                      </a:lnTo>
                      <a:lnTo>
                        <a:pt x="825" y="450"/>
                      </a:lnTo>
                      <a:lnTo>
                        <a:pt x="841" y="447"/>
                      </a:lnTo>
                      <a:lnTo>
                        <a:pt x="854" y="424"/>
                      </a:lnTo>
                      <a:lnTo>
                        <a:pt x="864" y="398"/>
                      </a:lnTo>
                      <a:lnTo>
                        <a:pt x="877" y="369"/>
                      </a:lnTo>
                      <a:lnTo>
                        <a:pt x="883" y="343"/>
                      </a:lnTo>
                      <a:lnTo>
                        <a:pt x="890" y="314"/>
                      </a:lnTo>
                      <a:lnTo>
                        <a:pt x="896" y="285"/>
                      </a:lnTo>
                      <a:lnTo>
                        <a:pt x="900" y="252"/>
                      </a:lnTo>
                      <a:lnTo>
                        <a:pt x="900" y="223"/>
                      </a:lnTo>
                      <a:close/>
                      <a:moveTo>
                        <a:pt x="58" y="0"/>
                      </a:moveTo>
                      <a:lnTo>
                        <a:pt x="45" y="26"/>
                      </a:lnTo>
                      <a:lnTo>
                        <a:pt x="36" y="52"/>
                      </a:lnTo>
                      <a:lnTo>
                        <a:pt x="23" y="78"/>
                      </a:lnTo>
                      <a:lnTo>
                        <a:pt x="16" y="107"/>
                      </a:lnTo>
                      <a:lnTo>
                        <a:pt x="10" y="133"/>
                      </a:lnTo>
                      <a:lnTo>
                        <a:pt x="3" y="162"/>
                      </a:lnTo>
                      <a:lnTo>
                        <a:pt x="0" y="194"/>
                      </a:lnTo>
                      <a:lnTo>
                        <a:pt x="0" y="223"/>
                      </a:lnTo>
                      <a:lnTo>
                        <a:pt x="0" y="252"/>
                      </a:lnTo>
                      <a:lnTo>
                        <a:pt x="3" y="285"/>
                      </a:lnTo>
                      <a:lnTo>
                        <a:pt x="10" y="314"/>
                      </a:lnTo>
                      <a:lnTo>
                        <a:pt x="16" y="343"/>
                      </a:lnTo>
                      <a:lnTo>
                        <a:pt x="23" y="369"/>
                      </a:lnTo>
                      <a:lnTo>
                        <a:pt x="36" y="398"/>
                      </a:lnTo>
                      <a:lnTo>
                        <a:pt x="45" y="424"/>
                      </a:lnTo>
                      <a:lnTo>
                        <a:pt x="58" y="447"/>
                      </a:lnTo>
                      <a:lnTo>
                        <a:pt x="74" y="450"/>
                      </a:lnTo>
                      <a:lnTo>
                        <a:pt x="58" y="424"/>
                      </a:lnTo>
                      <a:lnTo>
                        <a:pt x="49" y="398"/>
                      </a:lnTo>
                      <a:lnTo>
                        <a:pt x="36" y="369"/>
                      </a:lnTo>
                      <a:lnTo>
                        <a:pt x="29" y="343"/>
                      </a:lnTo>
                      <a:lnTo>
                        <a:pt x="19" y="314"/>
                      </a:lnTo>
                      <a:lnTo>
                        <a:pt x="16" y="285"/>
                      </a:lnTo>
                      <a:lnTo>
                        <a:pt x="13" y="256"/>
                      </a:lnTo>
                      <a:lnTo>
                        <a:pt x="13" y="223"/>
                      </a:lnTo>
                      <a:lnTo>
                        <a:pt x="13" y="194"/>
                      </a:lnTo>
                      <a:lnTo>
                        <a:pt x="16" y="162"/>
                      </a:lnTo>
                      <a:lnTo>
                        <a:pt x="19" y="133"/>
                      </a:lnTo>
                      <a:lnTo>
                        <a:pt x="29" y="103"/>
                      </a:lnTo>
                      <a:lnTo>
                        <a:pt x="36" y="78"/>
                      </a:lnTo>
                      <a:lnTo>
                        <a:pt x="49" y="48"/>
                      </a:lnTo>
                      <a:lnTo>
                        <a:pt x="58" y="23"/>
                      </a:lnTo>
                      <a:lnTo>
                        <a:pt x="74" y="0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E950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8" name="Freeform 471"/>
                <p:cNvSpPr>
                  <a:spLocks noEditPoints="1"/>
                </p:cNvSpPr>
                <p:nvPr/>
              </p:nvSpPr>
              <p:spPr bwMode="auto">
                <a:xfrm>
                  <a:off x="2582" y="2531"/>
                  <a:ext cx="887" cy="453"/>
                </a:xfrm>
                <a:custGeom>
                  <a:avLst/>
                  <a:gdLst>
                    <a:gd name="T0" fmla="*/ 887 w 887"/>
                    <a:gd name="T1" fmla="*/ 197 h 453"/>
                    <a:gd name="T2" fmla="*/ 877 w 887"/>
                    <a:gd name="T3" fmla="*/ 136 h 453"/>
                    <a:gd name="T4" fmla="*/ 864 w 887"/>
                    <a:gd name="T5" fmla="*/ 81 h 453"/>
                    <a:gd name="T6" fmla="*/ 842 w 887"/>
                    <a:gd name="T7" fmla="*/ 26 h 453"/>
                    <a:gd name="T8" fmla="*/ 813 w 887"/>
                    <a:gd name="T9" fmla="*/ 0 h 453"/>
                    <a:gd name="T10" fmla="*/ 839 w 887"/>
                    <a:gd name="T11" fmla="*/ 51 h 453"/>
                    <a:gd name="T12" fmla="*/ 861 w 887"/>
                    <a:gd name="T13" fmla="*/ 106 h 453"/>
                    <a:gd name="T14" fmla="*/ 871 w 887"/>
                    <a:gd name="T15" fmla="*/ 165 h 453"/>
                    <a:gd name="T16" fmla="*/ 877 w 887"/>
                    <a:gd name="T17" fmla="*/ 226 h 453"/>
                    <a:gd name="T18" fmla="*/ 871 w 887"/>
                    <a:gd name="T19" fmla="*/ 288 h 453"/>
                    <a:gd name="T20" fmla="*/ 861 w 887"/>
                    <a:gd name="T21" fmla="*/ 346 h 453"/>
                    <a:gd name="T22" fmla="*/ 839 w 887"/>
                    <a:gd name="T23" fmla="*/ 401 h 453"/>
                    <a:gd name="T24" fmla="*/ 813 w 887"/>
                    <a:gd name="T25" fmla="*/ 453 h 453"/>
                    <a:gd name="T26" fmla="*/ 842 w 887"/>
                    <a:gd name="T27" fmla="*/ 427 h 453"/>
                    <a:gd name="T28" fmla="*/ 864 w 887"/>
                    <a:gd name="T29" fmla="*/ 372 h 453"/>
                    <a:gd name="T30" fmla="*/ 877 w 887"/>
                    <a:gd name="T31" fmla="*/ 317 h 453"/>
                    <a:gd name="T32" fmla="*/ 887 w 887"/>
                    <a:gd name="T33" fmla="*/ 259 h 453"/>
                    <a:gd name="T34" fmla="*/ 62 w 887"/>
                    <a:gd name="T35" fmla="*/ 3 h 453"/>
                    <a:gd name="T36" fmla="*/ 36 w 887"/>
                    <a:gd name="T37" fmla="*/ 55 h 453"/>
                    <a:gd name="T38" fmla="*/ 17 w 887"/>
                    <a:gd name="T39" fmla="*/ 110 h 453"/>
                    <a:gd name="T40" fmla="*/ 4 w 887"/>
                    <a:gd name="T41" fmla="*/ 165 h 453"/>
                    <a:gd name="T42" fmla="*/ 0 w 887"/>
                    <a:gd name="T43" fmla="*/ 226 h 453"/>
                    <a:gd name="T44" fmla="*/ 4 w 887"/>
                    <a:gd name="T45" fmla="*/ 288 h 453"/>
                    <a:gd name="T46" fmla="*/ 17 w 887"/>
                    <a:gd name="T47" fmla="*/ 346 h 453"/>
                    <a:gd name="T48" fmla="*/ 36 w 887"/>
                    <a:gd name="T49" fmla="*/ 401 h 453"/>
                    <a:gd name="T50" fmla="*/ 62 w 887"/>
                    <a:gd name="T51" fmla="*/ 453 h 453"/>
                    <a:gd name="T52" fmla="*/ 59 w 887"/>
                    <a:gd name="T53" fmla="*/ 427 h 453"/>
                    <a:gd name="T54" fmla="*/ 36 w 887"/>
                    <a:gd name="T55" fmla="*/ 372 h 453"/>
                    <a:gd name="T56" fmla="*/ 20 w 887"/>
                    <a:gd name="T57" fmla="*/ 317 h 453"/>
                    <a:gd name="T58" fmla="*/ 13 w 887"/>
                    <a:gd name="T59" fmla="*/ 259 h 453"/>
                    <a:gd name="T60" fmla="*/ 13 w 887"/>
                    <a:gd name="T61" fmla="*/ 197 h 453"/>
                    <a:gd name="T62" fmla="*/ 20 w 887"/>
                    <a:gd name="T63" fmla="*/ 136 h 453"/>
                    <a:gd name="T64" fmla="*/ 36 w 887"/>
                    <a:gd name="T65" fmla="*/ 81 h 453"/>
                    <a:gd name="T66" fmla="*/ 59 w 887"/>
                    <a:gd name="T67" fmla="*/ 26 h 453"/>
                    <a:gd name="T68" fmla="*/ 62 w 887"/>
                    <a:gd name="T69" fmla="*/ 3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87" h="453">
                      <a:moveTo>
                        <a:pt x="887" y="226"/>
                      </a:moveTo>
                      <a:lnTo>
                        <a:pt x="887" y="197"/>
                      </a:lnTo>
                      <a:lnTo>
                        <a:pt x="884" y="165"/>
                      </a:lnTo>
                      <a:lnTo>
                        <a:pt x="877" y="136"/>
                      </a:lnTo>
                      <a:lnTo>
                        <a:pt x="871" y="110"/>
                      </a:lnTo>
                      <a:lnTo>
                        <a:pt x="864" y="81"/>
                      </a:lnTo>
                      <a:lnTo>
                        <a:pt x="851" y="55"/>
                      </a:lnTo>
                      <a:lnTo>
                        <a:pt x="842" y="26"/>
                      </a:lnTo>
                      <a:lnTo>
                        <a:pt x="826" y="3"/>
                      </a:lnTo>
                      <a:lnTo>
                        <a:pt x="813" y="0"/>
                      </a:lnTo>
                      <a:lnTo>
                        <a:pt x="829" y="26"/>
                      </a:lnTo>
                      <a:lnTo>
                        <a:pt x="839" y="51"/>
                      </a:lnTo>
                      <a:lnTo>
                        <a:pt x="851" y="81"/>
                      </a:lnTo>
                      <a:lnTo>
                        <a:pt x="861" y="106"/>
                      </a:lnTo>
                      <a:lnTo>
                        <a:pt x="868" y="136"/>
                      </a:lnTo>
                      <a:lnTo>
                        <a:pt x="871" y="165"/>
                      </a:lnTo>
                      <a:lnTo>
                        <a:pt x="874" y="197"/>
                      </a:lnTo>
                      <a:lnTo>
                        <a:pt x="877" y="226"/>
                      </a:lnTo>
                      <a:lnTo>
                        <a:pt x="874" y="259"/>
                      </a:lnTo>
                      <a:lnTo>
                        <a:pt x="871" y="288"/>
                      </a:lnTo>
                      <a:lnTo>
                        <a:pt x="868" y="317"/>
                      </a:lnTo>
                      <a:lnTo>
                        <a:pt x="861" y="346"/>
                      </a:lnTo>
                      <a:lnTo>
                        <a:pt x="851" y="372"/>
                      </a:lnTo>
                      <a:lnTo>
                        <a:pt x="839" y="401"/>
                      </a:lnTo>
                      <a:lnTo>
                        <a:pt x="829" y="427"/>
                      </a:lnTo>
                      <a:lnTo>
                        <a:pt x="813" y="453"/>
                      </a:lnTo>
                      <a:lnTo>
                        <a:pt x="826" y="453"/>
                      </a:lnTo>
                      <a:lnTo>
                        <a:pt x="842" y="427"/>
                      </a:lnTo>
                      <a:lnTo>
                        <a:pt x="851" y="401"/>
                      </a:lnTo>
                      <a:lnTo>
                        <a:pt x="864" y="372"/>
                      </a:lnTo>
                      <a:lnTo>
                        <a:pt x="871" y="346"/>
                      </a:lnTo>
                      <a:lnTo>
                        <a:pt x="877" y="317"/>
                      </a:lnTo>
                      <a:lnTo>
                        <a:pt x="884" y="288"/>
                      </a:lnTo>
                      <a:lnTo>
                        <a:pt x="887" y="259"/>
                      </a:lnTo>
                      <a:lnTo>
                        <a:pt x="887" y="226"/>
                      </a:lnTo>
                      <a:close/>
                      <a:moveTo>
                        <a:pt x="62" y="3"/>
                      </a:moveTo>
                      <a:lnTo>
                        <a:pt x="46" y="26"/>
                      </a:lnTo>
                      <a:lnTo>
                        <a:pt x="36" y="55"/>
                      </a:lnTo>
                      <a:lnTo>
                        <a:pt x="23" y="81"/>
                      </a:lnTo>
                      <a:lnTo>
                        <a:pt x="17" y="110"/>
                      </a:lnTo>
                      <a:lnTo>
                        <a:pt x="10" y="136"/>
                      </a:lnTo>
                      <a:lnTo>
                        <a:pt x="4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4" y="288"/>
                      </a:lnTo>
                      <a:lnTo>
                        <a:pt x="10" y="317"/>
                      </a:lnTo>
                      <a:lnTo>
                        <a:pt x="17" y="346"/>
                      </a:lnTo>
                      <a:lnTo>
                        <a:pt x="23" y="372"/>
                      </a:lnTo>
                      <a:lnTo>
                        <a:pt x="36" y="401"/>
                      </a:lnTo>
                      <a:lnTo>
                        <a:pt x="46" y="427"/>
                      </a:lnTo>
                      <a:lnTo>
                        <a:pt x="62" y="453"/>
                      </a:lnTo>
                      <a:lnTo>
                        <a:pt x="75" y="453"/>
                      </a:lnTo>
                      <a:lnTo>
                        <a:pt x="59" y="427"/>
                      </a:lnTo>
                      <a:lnTo>
                        <a:pt x="49" y="401"/>
                      </a:lnTo>
                      <a:lnTo>
                        <a:pt x="36" y="372"/>
                      </a:lnTo>
                      <a:lnTo>
                        <a:pt x="26" y="346"/>
                      </a:lnTo>
                      <a:lnTo>
                        <a:pt x="20" y="317"/>
                      </a:lnTo>
                      <a:lnTo>
                        <a:pt x="17" y="288"/>
                      </a:lnTo>
                      <a:lnTo>
                        <a:pt x="13" y="259"/>
                      </a:lnTo>
                      <a:lnTo>
                        <a:pt x="10" y="226"/>
                      </a:lnTo>
                      <a:lnTo>
                        <a:pt x="13" y="197"/>
                      </a:lnTo>
                      <a:lnTo>
                        <a:pt x="17" y="165"/>
                      </a:lnTo>
                      <a:lnTo>
                        <a:pt x="20" y="136"/>
                      </a:lnTo>
                      <a:lnTo>
                        <a:pt x="26" y="106"/>
                      </a:lnTo>
                      <a:lnTo>
                        <a:pt x="36" y="81"/>
                      </a:lnTo>
                      <a:lnTo>
                        <a:pt x="49" y="51"/>
                      </a:lnTo>
                      <a:lnTo>
                        <a:pt x="59" y="26"/>
                      </a:lnTo>
                      <a:lnTo>
                        <a:pt x="75" y="0"/>
                      </a:lnTo>
                      <a:lnTo>
                        <a:pt x="62" y="3"/>
                      </a:lnTo>
                      <a:close/>
                    </a:path>
                  </a:pathLst>
                </a:custGeom>
                <a:solidFill>
                  <a:srgbClr val="E94F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49" name="Freeform 472"/>
                <p:cNvSpPr>
                  <a:spLocks noEditPoints="1"/>
                </p:cNvSpPr>
                <p:nvPr/>
              </p:nvSpPr>
              <p:spPr bwMode="auto">
                <a:xfrm>
                  <a:off x="2589" y="2531"/>
                  <a:ext cx="874" cy="453"/>
                </a:xfrm>
                <a:custGeom>
                  <a:avLst/>
                  <a:gdLst>
                    <a:gd name="T0" fmla="*/ 874 w 874"/>
                    <a:gd name="T1" fmla="*/ 197 h 453"/>
                    <a:gd name="T2" fmla="*/ 867 w 874"/>
                    <a:gd name="T3" fmla="*/ 136 h 453"/>
                    <a:gd name="T4" fmla="*/ 851 w 874"/>
                    <a:gd name="T5" fmla="*/ 81 h 453"/>
                    <a:gd name="T6" fmla="*/ 828 w 874"/>
                    <a:gd name="T7" fmla="*/ 26 h 453"/>
                    <a:gd name="T8" fmla="*/ 799 w 874"/>
                    <a:gd name="T9" fmla="*/ 0 h 453"/>
                    <a:gd name="T10" fmla="*/ 825 w 874"/>
                    <a:gd name="T11" fmla="*/ 51 h 453"/>
                    <a:gd name="T12" fmla="*/ 848 w 874"/>
                    <a:gd name="T13" fmla="*/ 106 h 453"/>
                    <a:gd name="T14" fmla="*/ 861 w 874"/>
                    <a:gd name="T15" fmla="*/ 165 h 453"/>
                    <a:gd name="T16" fmla="*/ 864 w 874"/>
                    <a:gd name="T17" fmla="*/ 226 h 453"/>
                    <a:gd name="T18" fmla="*/ 861 w 874"/>
                    <a:gd name="T19" fmla="*/ 288 h 453"/>
                    <a:gd name="T20" fmla="*/ 848 w 874"/>
                    <a:gd name="T21" fmla="*/ 346 h 453"/>
                    <a:gd name="T22" fmla="*/ 825 w 874"/>
                    <a:gd name="T23" fmla="*/ 401 h 453"/>
                    <a:gd name="T24" fmla="*/ 799 w 874"/>
                    <a:gd name="T25" fmla="*/ 453 h 453"/>
                    <a:gd name="T26" fmla="*/ 828 w 874"/>
                    <a:gd name="T27" fmla="*/ 427 h 453"/>
                    <a:gd name="T28" fmla="*/ 851 w 874"/>
                    <a:gd name="T29" fmla="*/ 372 h 453"/>
                    <a:gd name="T30" fmla="*/ 867 w 874"/>
                    <a:gd name="T31" fmla="*/ 317 h 453"/>
                    <a:gd name="T32" fmla="*/ 874 w 874"/>
                    <a:gd name="T33" fmla="*/ 259 h 453"/>
                    <a:gd name="T34" fmla="*/ 61 w 874"/>
                    <a:gd name="T35" fmla="*/ 3 h 453"/>
                    <a:gd name="T36" fmla="*/ 36 w 874"/>
                    <a:gd name="T37" fmla="*/ 51 h 453"/>
                    <a:gd name="T38" fmla="*/ 16 w 874"/>
                    <a:gd name="T39" fmla="*/ 106 h 453"/>
                    <a:gd name="T40" fmla="*/ 3 w 874"/>
                    <a:gd name="T41" fmla="*/ 165 h 453"/>
                    <a:gd name="T42" fmla="*/ 0 w 874"/>
                    <a:gd name="T43" fmla="*/ 226 h 453"/>
                    <a:gd name="T44" fmla="*/ 3 w 874"/>
                    <a:gd name="T45" fmla="*/ 288 h 453"/>
                    <a:gd name="T46" fmla="*/ 16 w 874"/>
                    <a:gd name="T47" fmla="*/ 346 h 453"/>
                    <a:gd name="T48" fmla="*/ 36 w 874"/>
                    <a:gd name="T49" fmla="*/ 401 h 453"/>
                    <a:gd name="T50" fmla="*/ 61 w 874"/>
                    <a:gd name="T51" fmla="*/ 453 h 453"/>
                    <a:gd name="T52" fmla="*/ 61 w 874"/>
                    <a:gd name="T53" fmla="*/ 427 h 453"/>
                    <a:gd name="T54" fmla="*/ 36 w 874"/>
                    <a:gd name="T55" fmla="*/ 375 h 453"/>
                    <a:gd name="T56" fmla="*/ 19 w 874"/>
                    <a:gd name="T57" fmla="*/ 317 h 453"/>
                    <a:gd name="T58" fmla="*/ 10 w 874"/>
                    <a:gd name="T59" fmla="*/ 259 h 453"/>
                    <a:gd name="T60" fmla="*/ 10 w 874"/>
                    <a:gd name="T61" fmla="*/ 197 h 453"/>
                    <a:gd name="T62" fmla="*/ 19 w 874"/>
                    <a:gd name="T63" fmla="*/ 136 h 453"/>
                    <a:gd name="T64" fmla="*/ 36 w 874"/>
                    <a:gd name="T65" fmla="*/ 81 h 453"/>
                    <a:gd name="T66" fmla="*/ 61 w 874"/>
                    <a:gd name="T67" fmla="*/ 26 h 453"/>
                    <a:gd name="T68" fmla="*/ 61 w 874"/>
                    <a:gd name="T69" fmla="*/ 3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74" h="453">
                      <a:moveTo>
                        <a:pt x="874" y="226"/>
                      </a:moveTo>
                      <a:lnTo>
                        <a:pt x="874" y="197"/>
                      </a:lnTo>
                      <a:lnTo>
                        <a:pt x="870" y="165"/>
                      </a:lnTo>
                      <a:lnTo>
                        <a:pt x="867" y="136"/>
                      </a:lnTo>
                      <a:lnTo>
                        <a:pt x="857" y="106"/>
                      </a:lnTo>
                      <a:lnTo>
                        <a:pt x="851" y="81"/>
                      </a:lnTo>
                      <a:lnTo>
                        <a:pt x="838" y="51"/>
                      </a:lnTo>
                      <a:lnTo>
                        <a:pt x="828" y="26"/>
                      </a:lnTo>
                      <a:lnTo>
                        <a:pt x="812" y="3"/>
                      </a:lnTo>
                      <a:lnTo>
                        <a:pt x="799" y="0"/>
                      </a:lnTo>
                      <a:lnTo>
                        <a:pt x="812" y="26"/>
                      </a:lnTo>
                      <a:lnTo>
                        <a:pt x="825" y="51"/>
                      </a:lnTo>
                      <a:lnTo>
                        <a:pt x="838" y="81"/>
                      </a:lnTo>
                      <a:lnTo>
                        <a:pt x="848" y="106"/>
                      </a:lnTo>
                      <a:lnTo>
                        <a:pt x="854" y="136"/>
                      </a:lnTo>
                      <a:lnTo>
                        <a:pt x="861" y="165"/>
                      </a:lnTo>
                      <a:lnTo>
                        <a:pt x="864" y="197"/>
                      </a:lnTo>
                      <a:lnTo>
                        <a:pt x="864" y="226"/>
                      </a:lnTo>
                      <a:lnTo>
                        <a:pt x="864" y="259"/>
                      </a:lnTo>
                      <a:lnTo>
                        <a:pt x="861" y="288"/>
                      </a:lnTo>
                      <a:lnTo>
                        <a:pt x="854" y="317"/>
                      </a:lnTo>
                      <a:lnTo>
                        <a:pt x="848" y="346"/>
                      </a:lnTo>
                      <a:lnTo>
                        <a:pt x="838" y="375"/>
                      </a:lnTo>
                      <a:lnTo>
                        <a:pt x="825" y="401"/>
                      </a:lnTo>
                      <a:lnTo>
                        <a:pt x="812" y="427"/>
                      </a:lnTo>
                      <a:lnTo>
                        <a:pt x="799" y="453"/>
                      </a:lnTo>
                      <a:lnTo>
                        <a:pt x="812" y="453"/>
                      </a:lnTo>
                      <a:lnTo>
                        <a:pt x="828" y="427"/>
                      </a:lnTo>
                      <a:lnTo>
                        <a:pt x="838" y="401"/>
                      </a:lnTo>
                      <a:lnTo>
                        <a:pt x="851" y="372"/>
                      </a:lnTo>
                      <a:lnTo>
                        <a:pt x="857" y="346"/>
                      </a:lnTo>
                      <a:lnTo>
                        <a:pt x="867" y="317"/>
                      </a:lnTo>
                      <a:lnTo>
                        <a:pt x="870" y="288"/>
                      </a:lnTo>
                      <a:lnTo>
                        <a:pt x="874" y="259"/>
                      </a:lnTo>
                      <a:lnTo>
                        <a:pt x="874" y="226"/>
                      </a:lnTo>
                      <a:close/>
                      <a:moveTo>
                        <a:pt x="61" y="3"/>
                      </a:moveTo>
                      <a:lnTo>
                        <a:pt x="45" y="26"/>
                      </a:lnTo>
                      <a:lnTo>
                        <a:pt x="36" y="51"/>
                      </a:lnTo>
                      <a:lnTo>
                        <a:pt x="23" y="81"/>
                      </a:lnTo>
                      <a:lnTo>
                        <a:pt x="16" y="106"/>
                      </a:lnTo>
                      <a:lnTo>
                        <a:pt x="6" y="136"/>
                      </a:lnTo>
                      <a:lnTo>
                        <a:pt x="3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6" y="317"/>
                      </a:lnTo>
                      <a:lnTo>
                        <a:pt x="16" y="346"/>
                      </a:lnTo>
                      <a:lnTo>
                        <a:pt x="23" y="372"/>
                      </a:lnTo>
                      <a:lnTo>
                        <a:pt x="36" y="401"/>
                      </a:lnTo>
                      <a:lnTo>
                        <a:pt x="45" y="427"/>
                      </a:lnTo>
                      <a:lnTo>
                        <a:pt x="61" y="453"/>
                      </a:lnTo>
                      <a:lnTo>
                        <a:pt x="74" y="453"/>
                      </a:lnTo>
                      <a:lnTo>
                        <a:pt x="61" y="427"/>
                      </a:lnTo>
                      <a:lnTo>
                        <a:pt x="48" y="401"/>
                      </a:lnTo>
                      <a:lnTo>
                        <a:pt x="36" y="375"/>
                      </a:lnTo>
                      <a:lnTo>
                        <a:pt x="26" y="346"/>
                      </a:lnTo>
                      <a:lnTo>
                        <a:pt x="19" y="317"/>
                      </a:lnTo>
                      <a:lnTo>
                        <a:pt x="13" y="288"/>
                      </a:lnTo>
                      <a:lnTo>
                        <a:pt x="10" y="259"/>
                      </a:lnTo>
                      <a:lnTo>
                        <a:pt x="10" y="226"/>
                      </a:lnTo>
                      <a:lnTo>
                        <a:pt x="10" y="197"/>
                      </a:lnTo>
                      <a:lnTo>
                        <a:pt x="13" y="165"/>
                      </a:lnTo>
                      <a:lnTo>
                        <a:pt x="19" y="136"/>
                      </a:lnTo>
                      <a:lnTo>
                        <a:pt x="26" y="106"/>
                      </a:lnTo>
                      <a:lnTo>
                        <a:pt x="36" y="81"/>
                      </a:lnTo>
                      <a:lnTo>
                        <a:pt x="48" y="51"/>
                      </a:lnTo>
                      <a:lnTo>
                        <a:pt x="61" y="26"/>
                      </a:lnTo>
                      <a:lnTo>
                        <a:pt x="74" y="0"/>
                      </a:lnTo>
                      <a:lnTo>
                        <a:pt x="61" y="3"/>
                      </a:lnTo>
                      <a:close/>
                    </a:path>
                  </a:pathLst>
                </a:custGeom>
                <a:solidFill>
                  <a:srgbClr val="E94F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0" name="Freeform 473"/>
                <p:cNvSpPr>
                  <a:spLocks noEditPoints="1"/>
                </p:cNvSpPr>
                <p:nvPr/>
              </p:nvSpPr>
              <p:spPr bwMode="auto">
                <a:xfrm>
                  <a:off x="2592" y="2531"/>
                  <a:ext cx="867" cy="453"/>
                </a:xfrm>
                <a:custGeom>
                  <a:avLst/>
                  <a:gdLst>
                    <a:gd name="T0" fmla="*/ 864 w 867"/>
                    <a:gd name="T1" fmla="*/ 197 h 453"/>
                    <a:gd name="T2" fmla="*/ 858 w 867"/>
                    <a:gd name="T3" fmla="*/ 136 h 453"/>
                    <a:gd name="T4" fmla="*/ 841 w 867"/>
                    <a:gd name="T5" fmla="*/ 81 h 453"/>
                    <a:gd name="T6" fmla="*/ 819 w 867"/>
                    <a:gd name="T7" fmla="*/ 26 h 453"/>
                    <a:gd name="T8" fmla="*/ 790 w 867"/>
                    <a:gd name="T9" fmla="*/ 0 h 453"/>
                    <a:gd name="T10" fmla="*/ 816 w 867"/>
                    <a:gd name="T11" fmla="*/ 51 h 453"/>
                    <a:gd name="T12" fmla="*/ 838 w 867"/>
                    <a:gd name="T13" fmla="*/ 106 h 453"/>
                    <a:gd name="T14" fmla="*/ 851 w 867"/>
                    <a:gd name="T15" fmla="*/ 165 h 453"/>
                    <a:gd name="T16" fmla="*/ 854 w 867"/>
                    <a:gd name="T17" fmla="*/ 226 h 453"/>
                    <a:gd name="T18" fmla="*/ 851 w 867"/>
                    <a:gd name="T19" fmla="*/ 288 h 453"/>
                    <a:gd name="T20" fmla="*/ 838 w 867"/>
                    <a:gd name="T21" fmla="*/ 346 h 453"/>
                    <a:gd name="T22" fmla="*/ 816 w 867"/>
                    <a:gd name="T23" fmla="*/ 401 h 453"/>
                    <a:gd name="T24" fmla="*/ 790 w 867"/>
                    <a:gd name="T25" fmla="*/ 453 h 453"/>
                    <a:gd name="T26" fmla="*/ 819 w 867"/>
                    <a:gd name="T27" fmla="*/ 427 h 453"/>
                    <a:gd name="T28" fmla="*/ 841 w 867"/>
                    <a:gd name="T29" fmla="*/ 372 h 453"/>
                    <a:gd name="T30" fmla="*/ 858 w 867"/>
                    <a:gd name="T31" fmla="*/ 317 h 453"/>
                    <a:gd name="T32" fmla="*/ 864 w 867"/>
                    <a:gd name="T33" fmla="*/ 259 h 453"/>
                    <a:gd name="T34" fmla="*/ 65 w 867"/>
                    <a:gd name="T35" fmla="*/ 0 h 453"/>
                    <a:gd name="T36" fmla="*/ 39 w 867"/>
                    <a:gd name="T37" fmla="*/ 51 h 453"/>
                    <a:gd name="T38" fmla="*/ 16 w 867"/>
                    <a:gd name="T39" fmla="*/ 106 h 453"/>
                    <a:gd name="T40" fmla="*/ 7 w 867"/>
                    <a:gd name="T41" fmla="*/ 165 h 453"/>
                    <a:gd name="T42" fmla="*/ 0 w 867"/>
                    <a:gd name="T43" fmla="*/ 226 h 453"/>
                    <a:gd name="T44" fmla="*/ 7 w 867"/>
                    <a:gd name="T45" fmla="*/ 288 h 453"/>
                    <a:gd name="T46" fmla="*/ 16 w 867"/>
                    <a:gd name="T47" fmla="*/ 346 h 453"/>
                    <a:gd name="T48" fmla="*/ 39 w 867"/>
                    <a:gd name="T49" fmla="*/ 401 h 453"/>
                    <a:gd name="T50" fmla="*/ 65 w 867"/>
                    <a:gd name="T51" fmla="*/ 453 h 453"/>
                    <a:gd name="T52" fmla="*/ 65 w 867"/>
                    <a:gd name="T53" fmla="*/ 427 h 453"/>
                    <a:gd name="T54" fmla="*/ 39 w 867"/>
                    <a:gd name="T55" fmla="*/ 375 h 453"/>
                    <a:gd name="T56" fmla="*/ 23 w 867"/>
                    <a:gd name="T57" fmla="*/ 317 h 453"/>
                    <a:gd name="T58" fmla="*/ 13 w 867"/>
                    <a:gd name="T59" fmla="*/ 259 h 453"/>
                    <a:gd name="T60" fmla="*/ 13 w 867"/>
                    <a:gd name="T61" fmla="*/ 197 h 453"/>
                    <a:gd name="T62" fmla="*/ 23 w 867"/>
                    <a:gd name="T63" fmla="*/ 136 h 453"/>
                    <a:gd name="T64" fmla="*/ 39 w 867"/>
                    <a:gd name="T65" fmla="*/ 77 h 453"/>
                    <a:gd name="T66" fmla="*/ 65 w 867"/>
                    <a:gd name="T67" fmla="*/ 26 h 453"/>
                    <a:gd name="T68" fmla="*/ 65 w 867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67" h="453">
                      <a:moveTo>
                        <a:pt x="867" y="226"/>
                      </a:moveTo>
                      <a:lnTo>
                        <a:pt x="864" y="197"/>
                      </a:lnTo>
                      <a:lnTo>
                        <a:pt x="861" y="165"/>
                      </a:lnTo>
                      <a:lnTo>
                        <a:pt x="858" y="136"/>
                      </a:lnTo>
                      <a:lnTo>
                        <a:pt x="851" y="106"/>
                      </a:lnTo>
                      <a:lnTo>
                        <a:pt x="841" y="81"/>
                      </a:lnTo>
                      <a:lnTo>
                        <a:pt x="829" y="51"/>
                      </a:lnTo>
                      <a:lnTo>
                        <a:pt x="819" y="26"/>
                      </a:lnTo>
                      <a:lnTo>
                        <a:pt x="803" y="0"/>
                      </a:lnTo>
                      <a:lnTo>
                        <a:pt x="790" y="0"/>
                      </a:lnTo>
                      <a:lnTo>
                        <a:pt x="803" y="26"/>
                      </a:lnTo>
                      <a:lnTo>
                        <a:pt x="816" y="51"/>
                      </a:lnTo>
                      <a:lnTo>
                        <a:pt x="829" y="77"/>
                      </a:lnTo>
                      <a:lnTo>
                        <a:pt x="838" y="106"/>
                      </a:lnTo>
                      <a:lnTo>
                        <a:pt x="845" y="136"/>
                      </a:lnTo>
                      <a:lnTo>
                        <a:pt x="851" y="165"/>
                      </a:lnTo>
                      <a:lnTo>
                        <a:pt x="854" y="197"/>
                      </a:lnTo>
                      <a:lnTo>
                        <a:pt x="854" y="226"/>
                      </a:lnTo>
                      <a:lnTo>
                        <a:pt x="854" y="259"/>
                      </a:lnTo>
                      <a:lnTo>
                        <a:pt x="851" y="288"/>
                      </a:lnTo>
                      <a:lnTo>
                        <a:pt x="845" y="317"/>
                      </a:lnTo>
                      <a:lnTo>
                        <a:pt x="838" y="346"/>
                      </a:lnTo>
                      <a:lnTo>
                        <a:pt x="829" y="375"/>
                      </a:lnTo>
                      <a:lnTo>
                        <a:pt x="816" y="401"/>
                      </a:lnTo>
                      <a:lnTo>
                        <a:pt x="803" y="427"/>
                      </a:lnTo>
                      <a:lnTo>
                        <a:pt x="790" y="453"/>
                      </a:lnTo>
                      <a:lnTo>
                        <a:pt x="803" y="453"/>
                      </a:lnTo>
                      <a:lnTo>
                        <a:pt x="819" y="427"/>
                      </a:lnTo>
                      <a:lnTo>
                        <a:pt x="829" y="401"/>
                      </a:lnTo>
                      <a:lnTo>
                        <a:pt x="841" y="372"/>
                      </a:lnTo>
                      <a:lnTo>
                        <a:pt x="851" y="346"/>
                      </a:lnTo>
                      <a:lnTo>
                        <a:pt x="858" y="317"/>
                      </a:lnTo>
                      <a:lnTo>
                        <a:pt x="861" y="288"/>
                      </a:lnTo>
                      <a:lnTo>
                        <a:pt x="864" y="259"/>
                      </a:lnTo>
                      <a:lnTo>
                        <a:pt x="867" y="226"/>
                      </a:lnTo>
                      <a:close/>
                      <a:moveTo>
                        <a:pt x="65" y="0"/>
                      </a:moveTo>
                      <a:lnTo>
                        <a:pt x="49" y="26"/>
                      </a:lnTo>
                      <a:lnTo>
                        <a:pt x="39" y="51"/>
                      </a:lnTo>
                      <a:lnTo>
                        <a:pt x="26" y="81"/>
                      </a:lnTo>
                      <a:lnTo>
                        <a:pt x="16" y="106"/>
                      </a:lnTo>
                      <a:lnTo>
                        <a:pt x="10" y="136"/>
                      </a:lnTo>
                      <a:lnTo>
                        <a:pt x="7" y="165"/>
                      </a:lnTo>
                      <a:lnTo>
                        <a:pt x="3" y="197"/>
                      </a:lnTo>
                      <a:lnTo>
                        <a:pt x="0" y="226"/>
                      </a:lnTo>
                      <a:lnTo>
                        <a:pt x="3" y="259"/>
                      </a:lnTo>
                      <a:lnTo>
                        <a:pt x="7" y="288"/>
                      </a:lnTo>
                      <a:lnTo>
                        <a:pt x="10" y="317"/>
                      </a:lnTo>
                      <a:lnTo>
                        <a:pt x="16" y="346"/>
                      </a:lnTo>
                      <a:lnTo>
                        <a:pt x="26" y="372"/>
                      </a:lnTo>
                      <a:lnTo>
                        <a:pt x="39" y="401"/>
                      </a:lnTo>
                      <a:lnTo>
                        <a:pt x="49" y="427"/>
                      </a:lnTo>
                      <a:lnTo>
                        <a:pt x="65" y="453"/>
                      </a:lnTo>
                      <a:lnTo>
                        <a:pt x="78" y="453"/>
                      </a:lnTo>
                      <a:lnTo>
                        <a:pt x="65" y="427"/>
                      </a:lnTo>
                      <a:lnTo>
                        <a:pt x="52" y="401"/>
                      </a:lnTo>
                      <a:lnTo>
                        <a:pt x="39" y="375"/>
                      </a:lnTo>
                      <a:lnTo>
                        <a:pt x="29" y="346"/>
                      </a:lnTo>
                      <a:lnTo>
                        <a:pt x="23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7"/>
                      </a:lnTo>
                      <a:lnTo>
                        <a:pt x="16" y="165"/>
                      </a:lnTo>
                      <a:lnTo>
                        <a:pt x="23" y="136"/>
                      </a:lnTo>
                      <a:lnTo>
                        <a:pt x="29" y="106"/>
                      </a:lnTo>
                      <a:lnTo>
                        <a:pt x="39" y="77"/>
                      </a:lnTo>
                      <a:lnTo>
                        <a:pt x="52" y="51"/>
                      </a:lnTo>
                      <a:lnTo>
                        <a:pt x="65" y="26"/>
                      </a:lnTo>
                      <a:lnTo>
                        <a:pt x="78" y="0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E94E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1" name="Freeform 474"/>
                <p:cNvSpPr>
                  <a:spLocks noEditPoints="1"/>
                </p:cNvSpPr>
                <p:nvPr/>
              </p:nvSpPr>
              <p:spPr bwMode="auto">
                <a:xfrm>
                  <a:off x="2599" y="2531"/>
                  <a:ext cx="854" cy="453"/>
                </a:xfrm>
                <a:custGeom>
                  <a:avLst/>
                  <a:gdLst>
                    <a:gd name="T0" fmla="*/ 854 w 854"/>
                    <a:gd name="T1" fmla="*/ 197 h 453"/>
                    <a:gd name="T2" fmla="*/ 844 w 854"/>
                    <a:gd name="T3" fmla="*/ 136 h 453"/>
                    <a:gd name="T4" fmla="*/ 828 w 854"/>
                    <a:gd name="T5" fmla="*/ 81 h 453"/>
                    <a:gd name="T6" fmla="*/ 802 w 854"/>
                    <a:gd name="T7" fmla="*/ 26 h 453"/>
                    <a:gd name="T8" fmla="*/ 776 w 854"/>
                    <a:gd name="T9" fmla="*/ 0 h 453"/>
                    <a:gd name="T10" fmla="*/ 802 w 854"/>
                    <a:gd name="T11" fmla="*/ 51 h 453"/>
                    <a:gd name="T12" fmla="*/ 825 w 854"/>
                    <a:gd name="T13" fmla="*/ 106 h 453"/>
                    <a:gd name="T14" fmla="*/ 838 w 854"/>
                    <a:gd name="T15" fmla="*/ 165 h 453"/>
                    <a:gd name="T16" fmla="*/ 841 w 854"/>
                    <a:gd name="T17" fmla="*/ 226 h 453"/>
                    <a:gd name="T18" fmla="*/ 838 w 854"/>
                    <a:gd name="T19" fmla="*/ 288 h 453"/>
                    <a:gd name="T20" fmla="*/ 825 w 854"/>
                    <a:gd name="T21" fmla="*/ 346 h 453"/>
                    <a:gd name="T22" fmla="*/ 802 w 854"/>
                    <a:gd name="T23" fmla="*/ 401 h 453"/>
                    <a:gd name="T24" fmla="*/ 776 w 854"/>
                    <a:gd name="T25" fmla="*/ 453 h 453"/>
                    <a:gd name="T26" fmla="*/ 802 w 854"/>
                    <a:gd name="T27" fmla="*/ 427 h 453"/>
                    <a:gd name="T28" fmla="*/ 828 w 854"/>
                    <a:gd name="T29" fmla="*/ 375 h 453"/>
                    <a:gd name="T30" fmla="*/ 844 w 854"/>
                    <a:gd name="T31" fmla="*/ 317 h 453"/>
                    <a:gd name="T32" fmla="*/ 854 w 854"/>
                    <a:gd name="T33" fmla="*/ 259 h 453"/>
                    <a:gd name="T34" fmla="*/ 64 w 854"/>
                    <a:gd name="T35" fmla="*/ 0 h 453"/>
                    <a:gd name="T36" fmla="*/ 38 w 854"/>
                    <a:gd name="T37" fmla="*/ 51 h 453"/>
                    <a:gd name="T38" fmla="*/ 16 w 854"/>
                    <a:gd name="T39" fmla="*/ 106 h 453"/>
                    <a:gd name="T40" fmla="*/ 3 w 854"/>
                    <a:gd name="T41" fmla="*/ 165 h 453"/>
                    <a:gd name="T42" fmla="*/ 0 w 854"/>
                    <a:gd name="T43" fmla="*/ 226 h 453"/>
                    <a:gd name="T44" fmla="*/ 3 w 854"/>
                    <a:gd name="T45" fmla="*/ 288 h 453"/>
                    <a:gd name="T46" fmla="*/ 16 w 854"/>
                    <a:gd name="T47" fmla="*/ 346 h 453"/>
                    <a:gd name="T48" fmla="*/ 38 w 854"/>
                    <a:gd name="T49" fmla="*/ 401 h 453"/>
                    <a:gd name="T50" fmla="*/ 64 w 854"/>
                    <a:gd name="T51" fmla="*/ 453 h 453"/>
                    <a:gd name="T52" fmla="*/ 64 w 854"/>
                    <a:gd name="T53" fmla="*/ 427 h 453"/>
                    <a:gd name="T54" fmla="*/ 38 w 854"/>
                    <a:gd name="T55" fmla="*/ 375 h 453"/>
                    <a:gd name="T56" fmla="*/ 22 w 854"/>
                    <a:gd name="T57" fmla="*/ 317 h 453"/>
                    <a:gd name="T58" fmla="*/ 13 w 854"/>
                    <a:gd name="T59" fmla="*/ 259 h 453"/>
                    <a:gd name="T60" fmla="*/ 13 w 854"/>
                    <a:gd name="T61" fmla="*/ 197 h 453"/>
                    <a:gd name="T62" fmla="*/ 22 w 854"/>
                    <a:gd name="T63" fmla="*/ 136 h 453"/>
                    <a:gd name="T64" fmla="*/ 38 w 854"/>
                    <a:gd name="T65" fmla="*/ 77 h 453"/>
                    <a:gd name="T66" fmla="*/ 64 w 854"/>
                    <a:gd name="T67" fmla="*/ 26 h 453"/>
                    <a:gd name="T68" fmla="*/ 64 w 854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4" h="453">
                      <a:moveTo>
                        <a:pt x="854" y="226"/>
                      </a:moveTo>
                      <a:lnTo>
                        <a:pt x="854" y="197"/>
                      </a:lnTo>
                      <a:lnTo>
                        <a:pt x="851" y="165"/>
                      </a:lnTo>
                      <a:lnTo>
                        <a:pt x="844" y="136"/>
                      </a:lnTo>
                      <a:lnTo>
                        <a:pt x="838" y="106"/>
                      </a:lnTo>
                      <a:lnTo>
                        <a:pt x="828" y="81"/>
                      </a:lnTo>
                      <a:lnTo>
                        <a:pt x="815" y="51"/>
                      </a:lnTo>
                      <a:lnTo>
                        <a:pt x="802" y="26"/>
                      </a:lnTo>
                      <a:lnTo>
                        <a:pt x="789" y="0"/>
                      </a:lnTo>
                      <a:lnTo>
                        <a:pt x="776" y="0"/>
                      </a:lnTo>
                      <a:lnTo>
                        <a:pt x="789" y="26"/>
                      </a:lnTo>
                      <a:lnTo>
                        <a:pt x="802" y="51"/>
                      </a:lnTo>
                      <a:lnTo>
                        <a:pt x="815" y="77"/>
                      </a:lnTo>
                      <a:lnTo>
                        <a:pt x="825" y="106"/>
                      </a:lnTo>
                      <a:lnTo>
                        <a:pt x="831" y="136"/>
                      </a:lnTo>
                      <a:lnTo>
                        <a:pt x="838" y="165"/>
                      </a:lnTo>
                      <a:lnTo>
                        <a:pt x="841" y="197"/>
                      </a:lnTo>
                      <a:lnTo>
                        <a:pt x="841" y="226"/>
                      </a:lnTo>
                      <a:lnTo>
                        <a:pt x="841" y="259"/>
                      </a:lnTo>
                      <a:lnTo>
                        <a:pt x="838" y="288"/>
                      </a:lnTo>
                      <a:lnTo>
                        <a:pt x="831" y="317"/>
                      </a:lnTo>
                      <a:lnTo>
                        <a:pt x="825" y="346"/>
                      </a:lnTo>
                      <a:lnTo>
                        <a:pt x="815" y="375"/>
                      </a:lnTo>
                      <a:lnTo>
                        <a:pt x="802" y="401"/>
                      </a:lnTo>
                      <a:lnTo>
                        <a:pt x="789" y="427"/>
                      </a:lnTo>
                      <a:lnTo>
                        <a:pt x="776" y="453"/>
                      </a:lnTo>
                      <a:lnTo>
                        <a:pt x="789" y="453"/>
                      </a:lnTo>
                      <a:lnTo>
                        <a:pt x="802" y="427"/>
                      </a:lnTo>
                      <a:lnTo>
                        <a:pt x="815" y="401"/>
                      </a:lnTo>
                      <a:lnTo>
                        <a:pt x="828" y="375"/>
                      </a:lnTo>
                      <a:lnTo>
                        <a:pt x="838" y="346"/>
                      </a:lnTo>
                      <a:lnTo>
                        <a:pt x="844" y="317"/>
                      </a:lnTo>
                      <a:lnTo>
                        <a:pt x="851" y="288"/>
                      </a:lnTo>
                      <a:lnTo>
                        <a:pt x="854" y="259"/>
                      </a:lnTo>
                      <a:lnTo>
                        <a:pt x="854" y="226"/>
                      </a:lnTo>
                      <a:close/>
                      <a:moveTo>
                        <a:pt x="64" y="0"/>
                      </a:moveTo>
                      <a:lnTo>
                        <a:pt x="51" y="26"/>
                      </a:lnTo>
                      <a:lnTo>
                        <a:pt x="38" y="51"/>
                      </a:lnTo>
                      <a:lnTo>
                        <a:pt x="26" y="81"/>
                      </a:lnTo>
                      <a:lnTo>
                        <a:pt x="16" y="106"/>
                      </a:lnTo>
                      <a:lnTo>
                        <a:pt x="9" y="136"/>
                      </a:lnTo>
                      <a:lnTo>
                        <a:pt x="3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9" y="317"/>
                      </a:lnTo>
                      <a:lnTo>
                        <a:pt x="16" y="346"/>
                      </a:lnTo>
                      <a:lnTo>
                        <a:pt x="26" y="375"/>
                      </a:lnTo>
                      <a:lnTo>
                        <a:pt x="38" y="401"/>
                      </a:lnTo>
                      <a:lnTo>
                        <a:pt x="51" y="427"/>
                      </a:lnTo>
                      <a:lnTo>
                        <a:pt x="64" y="453"/>
                      </a:lnTo>
                      <a:lnTo>
                        <a:pt x="77" y="453"/>
                      </a:lnTo>
                      <a:lnTo>
                        <a:pt x="64" y="427"/>
                      </a:lnTo>
                      <a:lnTo>
                        <a:pt x="51" y="401"/>
                      </a:lnTo>
                      <a:lnTo>
                        <a:pt x="38" y="375"/>
                      </a:lnTo>
                      <a:lnTo>
                        <a:pt x="29" y="346"/>
                      </a:lnTo>
                      <a:lnTo>
                        <a:pt x="22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7"/>
                      </a:lnTo>
                      <a:lnTo>
                        <a:pt x="16" y="165"/>
                      </a:lnTo>
                      <a:lnTo>
                        <a:pt x="22" y="136"/>
                      </a:lnTo>
                      <a:lnTo>
                        <a:pt x="29" y="106"/>
                      </a:lnTo>
                      <a:lnTo>
                        <a:pt x="38" y="77"/>
                      </a:lnTo>
                      <a:lnTo>
                        <a:pt x="51" y="51"/>
                      </a:lnTo>
                      <a:lnTo>
                        <a:pt x="64" y="26"/>
                      </a:lnTo>
                      <a:lnTo>
                        <a:pt x="77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E94E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2" name="Freeform 475"/>
                <p:cNvSpPr>
                  <a:spLocks noEditPoints="1"/>
                </p:cNvSpPr>
                <p:nvPr/>
              </p:nvSpPr>
              <p:spPr bwMode="auto">
                <a:xfrm>
                  <a:off x="2605" y="2531"/>
                  <a:ext cx="841" cy="453"/>
                </a:xfrm>
                <a:custGeom>
                  <a:avLst/>
                  <a:gdLst>
                    <a:gd name="T0" fmla="*/ 841 w 841"/>
                    <a:gd name="T1" fmla="*/ 197 h 453"/>
                    <a:gd name="T2" fmla="*/ 832 w 841"/>
                    <a:gd name="T3" fmla="*/ 136 h 453"/>
                    <a:gd name="T4" fmla="*/ 816 w 841"/>
                    <a:gd name="T5" fmla="*/ 77 h 453"/>
                    <a:gd name="T6" fmla="*/ 790 w 841"/>
                    <a:gd name="T7" fmla="*/ 26 h 453"/>
                    <a:gd name="T8" fmla="*/ 761 w 841"/>
                    <a:gd name="T9" fmla="*/ 0 h 453"/>
                    <a:gd name="T10" fmla="*/ 790 w 841"/>
                    <a:gd name="T11" fmla="*/ 51 h 453"/>
                    <a:gd name="T12" fmla="*/ 812 w 841"/>
                    <a:gd name="T13" fmla="*/ 106 h 453"/>
                    <a:gd name="T14" fmla="*/ 825 w 841"/>
                    <a:gd name="T15" fmla="*/ 165 h 453"/>
                    <a:gd name="T16" fmla="*/ 828 w 841"/>
                    <a:gd name="T17" fmla="*/ 226 h 453"/>
                    <a:gd name="T18" fmla="*/ 825 w 841"/>
                    <a:gd name="T19" fmla="*/ 288 h 453"/>
                    <a:gd name="T20" fmla="*/ 812 w 841"/>
                    <a:gd name="T21" fmla="*/ 346 h 453"/>
                    <a:gd name="T22" fmla="*/ 790 w 841"/>
                    <a:gd name="T23" fmla="*/ 401 h 453"/>
                    <a:gd name="T24" fmla="*/ 761 w 841"/>
                    <a:gd name="T25" fmla="*/ 453 h 453"/>
                    <a:gd name="T26" fmla="*/ 790 w 841"/>
                    <a:gd name="T27" fmla="*/ 427 h 453"/>
                    <a:gd name="T28" fmla="*/ 816 w 841"/>
                    <a:gd name="T29" fmla="*/ 375 h 453"/>
                    <a:gd name="T30" fmla="*/ 832 w 841"/>
                    <a:gd name="T31" fmla="*/ 317 h 453"/>
                    <a:gd name="T32" fmla="*/ 841 w 841"/>
                    <a:gd name="T33" fmla="*/ 259 h 453"/>
                    <a:gd name="T34" fmla="*/ 65 w 841"/>
                    <a:gd name="T35" fmla="*/ 0 h 453"/>
                    <a:gd name="T36" fmla="*/ 39 w 841"/>
                    <a:gd name="T37" fmla="*/ 51 h 453"/>
                    <a:gd name="T38" fmla="*/ 16 w 841"/>
                    <a:gd name="T39" fmla="*/ 106 h 453"/>
                    <a:gd name="T40" fmla="*/ 3 w 841"/>
                    <a:gd name="T41" fmla="*/ 165 h 453"/>
                    <a:gd name="T42" fmla="*/ 0 w 841"/>
                    <a:gd name="T43" fmla="*/ 226 h 453"/>
                    <a:gd name="T44" fmla="*/ 3 w 841"/>
                    <a:gd name="T45" fmla="*/ 288 h 453"/>
                    <a:gd name="T46" fmla="*/ 16 w 841"/>
                    <a:gd name="T47" fmla="*/ 346 h 453"/>
                    <a:gd name="T48" fmla="*/ 39 w 841"/>
                    <a:gd name="T49" fmla="*/ 401 h 453"/>
                    <a:gd name="T50" fmla="*/ 65 w 841"/>
                    <a:gd name="T51" fmla="*/ 453 h 453"/>
                    <a:gd name="T52" fmla="*/ 65 w 841"/>
                    <a:gd name="T53" fmla="*/ 427 h 453"/>
                    <a:gd name="T54" fmla="*/ 39 w 841"/>
                    <a:gd name="T55" fmla="*/ 375 h 453"/>
                    <a:gd name="T56" fmla="*/ 23 w 841"/>
                    <a:gd name="T57" fmla="*/ 317 h 453"/>
                    <a:gd name="T58" fmla="*/ 13 w 841"/>
                    <a:gd name="T59" fmla="*/ 259 h 453"/>
                    <a:gd name="T60" fmla="*/ 13 w 841"/>
                    <a:gd name="T61" fmla="*/ 194 h 453"/>
                    <a:gd name="T62" fmla="*/ 23 w 841"/>
                    <a:gd name="T63" fmla="*/ 136 h 453"/>
                    <a:gd name="T64" fmla="*/ 39 w 841"/>
                    <a:gd name="T65" fmla="*/ 77 h 453"/>
                    <a:gd name="T66" fmla="*/ 65 w 841"/>
                    <a:gd name="T67" fmla="*/ 26 h 453"/>
                    <a:gd name="T68" fmla="*/ 65 w 841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41" h="453">
                      <a:moveTo>
                        <a:pt x="841" y="226"/>
                      </a:moveTo>
                      <a:lnTo>
                        <a:pt x="841" y="197"/>
                      </a:lnTo>
                      <a:lnTo>
                        <a:pt x="838" y="165"/>
                      </a:lnTo>
                      <a:lnTo>
                        <a:pt x="832" y="136"/>
                      </a:lnTo>
                      <a:lnTo>
                        <a:pt x="825" y="106"/>
                      </a:lnTo>
                      <a:lnTo>
                        <a:pt x="816" y="77"/>
                      </a:lnTo>
                      <a:lnTo>
                        <a:pt x="803" y="51"/>
                      </a:lnTo>
                      <a:lnTo>
                        <a:pt x="790" y="26"/>
                      </a:lnTo>
                      <a:lnTo>
                        <a:pt x="777" y="0"/>
                      </a:lnTo>
                      <a:lnTo>
                        <a:pt x="761" y="0"/>
                      </a:lnTo>
                      <a:lnTo>
                        <a:pt x="777" y="26"/>
                      </a:lnTo>
                      <a:lnTo>
                        <a:pt x="790" y="51"/>
                      </a:lnTo>
                      <a:lnTo>
                        <a:pt x="803" y="77"/>
                      </a:lnTo>
                      <a:lnTo>
                        <a:pt x="812" y="106"/>
                      </a:lnTo>
                      <a:lnTo>
                        <a:pt x="819" y="136"/>
                      </a:lnTo>
                      <a:lnTo>
                        <a:pt x="825" y="165"/>
                      </a:lnTo>
                      <a:lnTo>
                        <a:pt x="828" y="194"/>
                      </a:lnTo>
                      <a:lnTo>
                        <a:pt x="828" y="226"/>
                      </a:lnTo>
                      <a:lnTo>
                        <a:pt x="828" y="259"/>
                      </a:lnTo>
                      <a:lnTo>
                        <a:pt x="825" y="288"/>
                      </a:lnTo>
                      <a:lnTo>
                        <a:pt x="819" y="317"/>
                      </a:lnTo>
                      <a:lnTo>
                        <a:pt x="812" y="346"/>
                      </a:lnTo>
                      <a:lnTo>
                        <a:pt x="803" y="375"/>
                      </a:lnTo>
                      <a:lnTo>
                        <a:pt x="790" y="401"/>
                      </a:lnTo>
                      <a:lnTo>
                        <a:pt x="777" y="427"/>
                      </a:lnTo>
                      <a:lnTo>
                        <a:pt x="761" y="453"/>
                      </a:lnTo>
                      <a:lnTo>
                        <a:pt x="777" y="453"/>
                      </a:lnTo>
                      <a:lnTo>
                        <a:pt x="790" y="427"/>
                      </a:lnTo>
                      <a:lnTo>
                        <a:pt x="803" y="401"/>
                      </a:lnTo>
                      <a:lnTo>
                        <a:pt x="816" y="375"/>
                      </a:lnTo>
                      <a:lnTo>
                        <a:pt x="825" y="346"/>
                      </a:lnTo>
                      <a:lnTo>
                        <a:pt x="832" y="317"/>
                      </a:lnTo>
                      <a:lnTo>
                        <a:pt x="838" y="288"/>
                      </a:lnTo>
                      <a:lnTo>
                        <a:pt x="841" y="259"/>
                      </a:lnTo>
                      <a:lnTo>
                        <a:pt x="841" y="226"/>
                      </a:lnTo>
                      <a:close/>
                      <a:moveTo>
                        <a:pt x="65" y="0"/>
                      </a:moveTo>
                      <a:lnTo>
                        <a:pt x="52" y="26"/>
                      </a:lnTo>
                      <a:lnTo>
                        <a:pt x="39" y="51"/>
                      </a:lnTo>
                      <a:lnTo>
                        <a:pt x="26" y="77"/>
                      </a:lnTo>
                      <a:lnTo>
                        <a:pt x="16" y="106"/>
                      </a:lnTo>
                      <a:lnTo>
                        <a:pt x="10" y="136"/>
                      </a:lnTo>
                      <a:lnTo>
                        <a:pt x="3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10" y="317"/>
                      </a:lnTo>
                      <a:lnTo>
                        <a:pt x="16" y="346"/>
                      </a:lnTo>
                      <a:lnTo>
                        <a:pt x="26" y="375"/>
                      </a:lnTo>
                      <a:lnTo>
                        <a:pt x="39" y="401"/>
                      </a:lnTo>
                      <a:lnTo>
                        <a:pt x="52" y="427"/>
                      </a:lnTo>
                      <a:lnTo>
                        <a:pt x="65" y="453"/>
                      </a:lnTo>
                      <a:lnTo>
                        <a:pt x="81" y="453"/>
                      </a:lnTo>
                      <a:lnTo>
                        <a:pt x="65" y="427"/>
                      </a:lnTo>
                      <a:lnTo>
                        <a:pt x="52" y="401"/>
                      </a:lnTo>
                      <a:lnTo>
                        <a:pt x="39" y="375"/>
                      </a:lnTo>
                      <a:lnTo>
                        <a:pt x="29" y="346"/>
                      </a:lnTo>
                      <a:lnTo>
                        <a:pt x="23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3" y="136"/>
                      </a:lnTo>
                      <a:lnTo>
                        <a:pt x="29" y="106"/>
                      </a:lnTo>
                      <a:lnTo>
                        <a:pt x="39" y="77"/>
                      </a:lnTo>
                      <a:lnTo>
                        <a:pt x="52" y="51"/>
                      </a:lnTo>
                      <a:lnTo>
                        <a:pt x="65" y="26"/>
                      </a:lnTo>
                      <a:lnTo>
                        <a:pt x="81" y="0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E94D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3" name="Freeform 476"/>
                <p:cNvSpPr>
                  <a:spLocks noEditPoints="1"/>
                </p:cNvSpPr>
                <p:nvPr/>
              </p:nvSpPr>
              <p:spPr bwMode="auto">
                <a:xfrm>
                  <a:off x="2612" y="2531"/>
                  <a:ext cx="828" cy="453"/>
                </a:xfrm>
                <a:custGeom>
                  <a:avLst/>
                  <a:gdLst>
                    <a:gd name="T0" fmla="*/ 828 w 828"/>
                    <a:gd name="T1" fmla="*/ 197 h 453"/>
                    <a:gd name="T2" fmla="*/ 818 w 828"/>
                    <a:gd name="T3" fmla="*/ 136 h 453"/>
                    <a:gd name="T4" fmla="*/ 802 w 828"/>
                    <a:gd name="T5" fmla="*/ 77 h 453"/>
                    <a:gd name="T6" fmla="*/ 776 w 828"/>
                    <a:gd name="T7" fmla="*/ 26 h 453"/>
                    <a:gd name="T8" fmla="*/ 754 w 828"/>
                    <a:gd name="T9" fmla="*/ 0 h 453"/>
                    <a:gd name="T10" fmla="*/ 763 w 828"/>
                    <a:gd name="T11" fmla="*/ 26 h 453"/>
                    <a:gd name="T12" fmla="*/ 789 w 828"/>
                    <a:gd name="T13" fmla="*/ 77 h 453"/>
                    <a:gd name="T14" fmla="*/ 805 w 828"/>
                    <a:gd name="T15" fmla="*/ 136 h 453"/>
                    <a:gd name="T16" fmla="*/ 815 w 828"/>
                    <a:gd name="T17" fmla="*/ 194 h 453"/>
                    <a:gd name="T18" fmla="*/ 815 w 828"/>
                    <a:gd name="T19" fmla="*/ 259 h 453"/>
                    <a:gd name="T20" fmla="*/ 805 w 828"/>
                    <a:gd name="T21" fmla="*/ 317 h 453"/>
                    <a:gd name="T22" fmla="*/ 789 w 828"/>
                    <a:gd name="T23" fmla="*/ 375 h 453"/>
                    <a:gd name="T24" fmla="*/ 763 w 828"/>
                    <a:gd name="T25" fmla="*/ 427 h 453"/>
                    <a:gd name="T26" fmla="*/ 754 w 828"/>
                    <a:gd name="T27" fmla="*/ 453 h 453"/>
                    <a:gd name="T28" fmla="*/ 776 w 828"/>
                    <a:gd name="T29" fmla="*/ 427 h 453"/>
                    <a:gd name="T30" fmla="*/ 802 w 828"/>
                    <a:gd name="T31" fmla="*/ 375 h 453"/>
                    <a:gd name="T32" fmla="*/ 818 w 828"/>
                    <a:gd name="T33" fmla="*/ 317 h 453"/>
                    <a:gd name="T34" fmla="*/ 828 w 828"/>
                    <a:gd name="T35" fmla="*/ 259 h 453"/>
                    <a:gd name="T36" fmla="*/ 64 w 828"/>
                    <a:gd name="T37" fmla="*/ 0 h 453"/>
                    <a:gd name="T38" fmla="*/ 38 w 828"/>
                    <a:gd name="T39" fmla="*/ 51 h 453"/>
                    <a:gd name="T40" fmla="*/ 16 w 828"/>
                    <a:gd name="T41" fmla="*/ 106 h 453"/>
                    <a:gd name="T42" fmla="*/ 3 w 828"/>
                    <a:gd name="T43" fmla="*/ 165 h 453"/>
                    <a:gd name="T44" fmla="*/ 0 w 828"/>
                    <a:gd name="T45" fmla="*/ 226 h 453"/>
                    <a:gd name="T46" fmla="*/ 3 w 828"/>
                    <a:gd name="T47" fmla="*/ 288 h 453"/>
                    <a:gd name="T48" fmla="*/ 16 w 828"/>
                    <a:gd name="T49" fmla="*/ 346 h 453"/>
                    <a:gd name="T50" fmla="*/ 38 w 828"/>
                    <a:gd name="T51" fmla="*/ 401 h 453"/>
                    <a:gd name="T52" fmla="*/ 64 w 828"/>
                    <a:gd name="T53" fmla="*/ 453 h 453"/>
                    <a:gd name="T54" fmla="*/ 81 w 828"/>
                    <a:gd name="T55" fmla="*/ 453 h 453"/>
                    <a:gd name="T56" fmla="*/ 51 w 828"/>
                    <a:gd name="T57" fmla="*/ 401 h 453"/>
                    <a:gd name="T58" fmla="*/ 29 w 828"/>
                    <a:gd name="T59" fmla="*/ 346 h 453"/>
                    <a:gd name="T60" fmla="*/ 16 w 828"/>
                    <a:gd name="T61" fmla="*/ 288 h 453"/>
                    <a:gd name="T62" fmla="*/ 9 w 828"/>
                    <a:gd name="T63" fmla="*/ 226 h 453"/>
                    <a:gd name="T64" fmla="*/ 16 w 828"/>
                    <a:gd name="T65" fmla="*/ 165 h 453"/>
                    <a:gd name="T66" fmla="*/ 29 w 828"/>
                    <a:gd name="T67" fmla="*/ 106 h 453"/>
                    <a:gd name="T68" fmla="*/ 51 w 828"/>
                    <a:gd name="T69" fmla="*/ 51 h 453"/>
                    <a:gd name="T70" fmla="*/ 81 w 828"/>
                    <a:gd name="T71" fmla="*/ 0 h 453"/>
                    <a:gd name="T72" fmla="*/ 64 w 828"/>
                    <a:gd name="T73" fmla="*/ 0 h 45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828" h="453">
                      <a:moveTo>
                        <a:pt x="828" y="226"/>
                      </a:moveTo>
                      <a:lnTo>
                        <a:pt x="828" y="197"/>
                      </a:lnTo>
                      <a:lnTo>
                        <a:pt x="825" y="165"/>
                      </a:lnTo>
                      <a:lnTo>
                        <a:pt x="818" y="136"/>
                      </a:lnTo>
                      <a:lnTo>
                        <a:pt x="812" y="106"/>
                      </a:lnTo>
                      <a:lnTo>
                        <a:pt x="802" y="77"/>
                      </a:lnTo>
                      <a:lnTo>
                        <a:pt x="789" y="51"/>
                      </a:lnTo>
                      <a:lnTo>
                        <a:pt x="776" y="26"/>
                      </a:lnTo>
                      <a:lnTo>
                        <a:pt x="763" y="0"/>
                      </a:lnTo>
                      <a:lnTo>
                        <a:pt x="754" y="0"/>
                      </a:lnTo>
                      <a:lnTo>
                        <a:pt x="747" y="0"/>
                      </a:lnTo>
                      <a:lnTo>
                        <a:pt x="763" y="26"/>
                      </a:lnTo>
                      <a:lnTo>
                        <a:pt x="776" y="51"/>
                      </a:lnTo>
                      <a:lnTo>
                        <a:pt x="789" y="77"/>
                      </a:lnTo>
                      <a:lnTo>
                        <a:pt x="799" y="106"/>
                      </a:lnTo>
                      <a:lnTo>
                        <a:pt x="805" y="136"/>
                      </a:lnTo>
                      <a:lnTo>
                        <a:pt x="812" y="165"/>
                      </a:lnTo>
                      <a:lnTo>
                        <a:pt x="815" y="194"/>
                      </a:lnTo>
                      <a:lnTo>
                        <a:pt x="818" y="226"/>
                      </a:lnTo>
                      <a:lnTo>
                        <a:pt x="815" y="259"/>
                      </a:lnTo>
                      <a:lnTo>
                        <a:pt x="812" y="288"/>
                      </a:lnTo>
                      <a:lnTo>
                        <a:pt x="805" y="317"/>
                      </a:lnTo>
                      <a:lnTo>
                        <a:pt x="799" y="346"/>
                      </a:lnTo>
                      <a:lnTo>
                        <a:pt x="789" y="375"/>
                      </a:lnTo>
                      <a:lnTo>
                        <a:pt x="776" y="401"/>
                      </a:lnTo>
                      <a:lnTo>
                        <a:pt x="763" y="427"/>
                      </a:lnTo>
                      <a:lnTo>
                        <a:pt x="747" y="453"/>
                      </a:lnTo>
                      <a:lnTo>
                        <a:pt x="754" y="453"/>
                      </a:lnTo>
                      <a:lnTo>
                        <a:pt x="763" y="453"/>
                      </a:lnTo>
                      <a:lnTo>
                        <a:pt x="776" y="427"/>
                      </a:lnTo>
                      <a:lnTo>
                        <a:pt x="789" y="401"/>
                      </a:lnTo>
                      <a:lnTo>
                        <a:pt x="802" y="375"/>
                      </a:lnTo>
                      <a:lnTo>
                        <a:pt x="812" y="346"/>
                      </a:lnTo>
                      <a:lnTo>
                        <a:pt x="818" y="317"/>
                      </a:lnTo>
                      <a:lnTo>
                        <a:pt x="825" y="288"/>
                      </a:lnTo>
                      <a:lnTo>
                        <a:pt x="828" y="259"/>
                      </a:lnTo>
                      <a:lnTo>
                        <a:pt x="828" y="226"/>
                      </a:lnTo>
                      <a:close/>
                      <a:moveTo>
                        <a:pt x="64" y="0"/>
                      </a:moveTo>
                      <a:lnTo>
                        <a:pt x="51" y="26"/>
                      </a:lnTo>
                      <a:lnTo>
                        <a:pt x="38" y="51"/>
                      </a:lnTo>
                      <a:lnTo>
                        <a:pt x="25" y="77"/>
                      </a:lnTo>
                      <a:lnTo>
                        <a:pt x="16" y="106"/>
                      </a:lnTo>
                      <a:lnTo>
                        <a:pt x="9" y="136"/>
                      </a:lnTo>
                      <a:lnTo>
                        <a:pt x="3" y="165"/>
                      </a:lnTo>
                      <a:lnTo>
                        <a:pt x="0" y="197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9" y="317"/>
                      </a:lnTo>
                      <a:lnTo>
                        <a:pt x="16" y="346"/>
                      </a:lnTo>
                      <a:lnTo>
                        <a:pt x="25" y="375"/>
                      </a:lnTo>
                      <a:lnTo>
                        <a:pt x="38" y="401"/>
                      </a:lnTo>
                      <a:lnTo>
                        <a:pt x="51" y="427"/>
                      </a:lnTo>
                      <a:lnTo>
                        <a:pt x="64" y="453"/>
                      </a:lnTo>
                      <a:lnTo>
                        <a:pt x="74" y="453"/>
                      </a:lnTo>
                      <a:lnTo>
                        <a:pt x="81" y="453"/>
                      </a:lnTo>
                      <a:lnTo>
                        <a:pt x="64" y="427"/>
                      </a:lnTo>
                      <a:lnTo>
                        <a:pt x="51" y="401"/>
                      </a:lnTo>
                      <a:lnTo>
                        <a:pt x="38" y="375"/>
                      </a:lnTo>
                      <a:lnTo>
                        <a:pt x="29" y="346"/>
                      </a:lnTo>
                      <a:lnTo>
                        <a:pt x="22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9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2" y="136"/>
                      </a:lnTo>
                      <a:lnTo>
                        <a:pt x="29" y="106"/>
                      </a:lnTo>
                      <a:lnTo>
                        <a:pt x="38" y="77"/>
                      </a:lnTo>
                      <a:lnTo>
                        <a:pt x="51" y="51"/>
                      </a:lnTo>
                      <a:lnTo>
                        <a:pt x="64" y="26"/>
                      </a:lnTo>
                      <a:lnTo>
                        <a:pt x="81" y="0"/>
                      </a:lnTo>
                      <a:lnTo>
                        <a:pt x="74" y="0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E94C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4" name="Freeform 477"/>
                <p:cNvSpPr>
                  <a:spLocks noEditPoints="1"/>
                </p:cNvSpPr>
                <p:nvPr/>
              </p:nvSpPr>
              <p:spPr bwMode="auto">
                <a:xfrm>
                  <a:off x="2618" y="2531"/>
                  <a:ext cx="815" cy="453"/>
                </a:xfrm>
                <a:custGeom>
                  <a:avLst/>
                  <a:gdLst>
                    <a:gd name="T0" fmla="*/ 815 w 815"/>
                    <a:gd name="T1" fmla="*/ 194 h 453"/>
                    <a:gd name="T2" fmla="*/ 806 w 815"/>
                    <a:gd name="T3" fmla="*/ 136 h 453"/>
                    <a:gd name="T4" fmla="*/ 790 w 815"/>
                    <a:gd name="T5" fmla="*/ 77 h 453"/>
                    <a:gd name="T6" fmla="*/ 764 w 815"/>
                    <a:gd name="T7" fmla="*/ 26 h 453"/>
                    <a:gd name="T8" fmla="*/ 735 w 815"/>
                    <a:gd name="T9" fmla="*/ 0 h 453"/>
                    <a:gd name="T10" fmla="*/ 764 w 815"/>
                    <a:gd name="T11" fmla="*/ 51 h 453"/>
                    <a:gd name="T12" fmla="*/ 786 w 815"/>
                    <a:gd name="T13" fmla="*/ 106 h 453"/>
                    <a:gd name="T14" fmla="*/ 799 w 815"/>
                    <a:gd name="T15" fmla="*/ 165 h 453"/>
                    <a:gd name="T16" fmla="*/ 806 w 815"/>
                    <a:gd name="T17" fmla="*/ 226 h 453"/>
                    <a:gd name="T18" fmla="*/ 799 w 815"/>
                    <a:gd name="T19" fmla="*/ 288 h 453"/>
                    <a:gd name="T20" fmla="*/ 786 w 815"/>
                    <a:gd name="T21" fmla="*/ 346 h 453"/>
                    <a:gd name="T22" fmla="*/ 764 w 815"/>
                    <a:gd name="T23" fmla="*/ 404 h 453"/>
                    <a:gd name="T24" fmla="*/ 735 w 815"/>
                    <a:gd name="T25" fmla="*/ 453 h 453"/>
                    <a:gd name="T26" fmla="*/ 764 w 815"/>
                    <a:gd name="T27" fmla="*/ 427 h 453"/>
                    <a:gd name="T28" fmla="*/ 790 w 815"/>
                    <a:gd name="T29" fmla="*/ 375 h 453"/>
                    <a:gd name="T30" fmla="*/ 806 w 815"/>
                    <a:gd name="T31" fmla="*/ 317 h 453"/>
                    <a:gd name="T32" fmla="*/ 815 w 815"/>
                    <a:gd name="T33" fmla="*/ 259 h 453"/>
                    <a:gd name="T34" fmla="*/ 68 w 815"/>
                    <a:gd name="T35" fmla="*/ 0 h 453"/>
                    <a:gd name="T36" fmla="*/ 39 w 815"/>
                    <a:gd name="T37" fmla="*/ 51 h 453"/>
                    <a:gd name="T38" fmla="*/ 16 w 815"/>
                    <a:gd name="T39" fmla="*/ 106 h 453"/>
                    <a:gd name="T40" fmla="*/ 3 w 815"/>
                    <a:gd name="T41" fmla="*/ 165 h 453"/>
                    <a:gd name="T42" fmla="*/ 0 w 815"/>
                    <a:gd name="T43" fmla="*/ 226 h 453"/>
                    <a:gd name="T44" fmla="*/ 3 w 815"/>
                    <a:gd name="T45" fmla="*/ 288 h 453"/>
                    <a:gd name="T46" fmla="*/ 16 w 815"/>
                    <a:gd name="T47" fmla="*/ 346 h 453"/>
                    <a:gd name="T48" fmla="*/ 39 w 815"/>
                    <a:gd name="T49" fmla="*/ 401 h 453"/>
                    <a:gd name="T50" fmla="*/ 68 w 815"/>
                    <a:gd name="T51" fmla="*/ 453 h 453"/>
                    <a:gd name="T52" fmla="*/ 65 w 815"/>
                    <a:gd name="T53" fmla="*/ 430 h 453"/>
                    <a:gd name="T54" fmla="*/ 39 w 815"/>
                    <a:gd name="T55" fmla="*/ 375 h 453"/>
                    <a:gd name="T56" fmla="*/ 19 w 815"/>
                    <a:gd name="T57" fmla="*/ 317 h 453"/>
                    <a:gd name="T58" fmla="*/ 13 w 815"/>
                    <a:gd name="T59" fmla="*/ 259 h 453"/>
                    <a:gd name="T60" fmla="*/ 13 w 815"/>
                    <a:gd name="T61" fmla="*/ 194 h 453"/>
                    <a:gd name="T62" fmla="*/ 19 w 815"/>
                    <a:gd name="T63" fmla="*/ 136 h 453"/>
                    <a:gd name="T64" fmla="*/ 39 w 815"/>
                    <a:gd name="T65" fmla="*/ 77 h 453"/>
                    <a:gd name="T66" fmla="*/ 65 w 815"/>
                    <a:gd name="T67" fmla="*/ 26 h 453"/>
                    <a:gd name="T68" fmla="*/ 68 w 815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15" h="453">
                      <a:moveTo>
                        <a:pt x="815" y="226"/>
                      </a:moveTo>
                      <a:lnTo>
                        <a:pt x="815" y="194"/>
                      </a:lnTo>
                      <a:lnTo>
                        <a:pt x="812" y="165"/>
                      </a:lnTo>
                      <a:lnTo>
                        <a:pt x="806" y="136"/>
                      </a:lnTo>
                      <a:lnTo>
                        <a:pt x="799" y="106"/>
                      </a:lnTo>
                      <a:lnTo>
                        <a:pt x="790" y="77"/>
                      </a:lnTo>
                      <a:lnTo>
                        <a:pt x="777" y="51"/>
                      </a:lnTo>
                      <a:lnTo>
                        <a:pt x="764" y="26"/>
                      </a:lnTo>
                      <a:lnTo>
                        <a:pt x="748" y="0"/>
                      </a:lnTo>
                      <a:lnTo>
                        <a:pt x="735" y="0"/>
                      </a:lnTo>
                      <a:lnTo>
                        <a:pt x="751" y="26"/>
                      </a:lnTo>
                      <a:lnTo>
                        <a:pt x="764" y="51"/>
                      </a:lnTo>
                      <a:lnTo>
                        <a:pt x="777" y="77"/>
                      </a:lnTo>
                      <a:lnTo>
                        <a:pt x="786" y="106"/>
                      </a:lnTo>
                      <a:lnTo>
                        <a:pt x="796" y="136"/>
                      </a:lnTo>
                      <a:lnTo>
                        <a:pt x="799" y="165"/>
                      </a:lnTo>
                      <a:lnTo>
                        <a:pt x="803" y="194"/>
                      </a:lnTo>
                      <a:lnTo>
                        <a:pt x="806" y="226"/>
                      </a:lnTo>
                      <a:lnTo>
                        <a:pt x="803" y="259"/>
                      </a:lnTo>
                      <a:lnTo>
                        <a:pt x="799" y="288"/>
                      </a:lnTo>
                      <a:lnTo>
                        <a:pt x="796" y="317"/>
                      </a:lnTo>
                      <a:lnTo>
                        <a:pt x="786" y="346"/>
                      </a:lnTo>
                      <a:lnTo>
                        <a:pt x="777" y="375"/>
                      </a:lnTo>
                      <a:lnTo>
                        <a:pt x="764" y="404"/>
                      </a:lnTo>
                      <a:lnTo>
                        <a:pt x="751" y="430"/>
                      </a:lnTo>
                      <a:lnTo>
                        <a:pt x="735" y="453"/>
                      </a:lnTo>
                      <a:lnTo>
                        <a:pt x="748" y="453"/>
                      </a:lnTo>
                      <a:lnTo>
                        <a:pt x="764" y="427"/>
                      </a:lnTo>
                      <a:lnTo>
                        <a:pt x="777" y="401"/>
                      </a:lnTo>
                      <a:lnTo>
                        <a:pt x="790" y="375"/>
                      </a:lnTo>
                      <a:lnTo>
                        <a:pt x="799" y="346"/>
                      </a:lnTo>
                      <a:lnTo>
                        <a:pt x="806" y="317"/>
                      </a:lnTo>
                      <a:lnTo>
                        <a:pt x="812" y="288"/>
                      </a:lnTo>
                      <a:lnTo>
                        <a:pt x="815" y="259"/>
                      </a:lnTo>
                      <a:lnTo>
                        <a:pt x="815" y="226"/>
                      </a:lnTo>
                      <a:close/>
                      <a:moveTo>
                        <a:pt x="68" y="0"/>
                      </a:moveTo>
                      <a:lnTo>
                        <a:pt x="52" y="26"/>
                      </a:lnTo>
                      <a:lnTo>
                        <a:pt x="39" y="51"/>
                      </a:lnTo>
                      <a:lnTo>
                        <a:pt x="26" y="77"/>
                      </a:lnTo>
                      <a:lnTo>
                        <a:pt x="16" y="106"/>
                      </a:lnTo>
                      <a:lnTo>
                        <a:pt x="10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10" y="317"/>
                      </a:lnTo>
                      <a:lnTo>
                        <a:pt x="16" y="346"/>
                      </a:lnTo>
                      <a:lnTo>
                        <a:pt x="26" y="375"/>
                      </a:lnTo>
                      <a:lnTo>
                        <a:pt x="39" y="401"/>
                      </a:lnTo>
                      <a:lnTo>
                        <a:pt x="52" y="427"/>
                      </a:lnTo>
                      <a:lnTo>
                        <a:pt x="68" y="453"/>
                      </a:lnTo>
                      <a:lnTo>
                        <a:pt x="81" y="453"/>
                      </a:lnTo>
                      <a:lnTo>
                        <a:pt x="65" y="430"/>
                      </a:lnTo>
                      <a:lnTo>
                        <a:pt x="52" y="404"/>
                      </a:lnTo>
                      <a:lnTo>
                        <a:pt x="39" y="375"/>
                      </a:lnTo>
                      <a:lnTo>
                        <a:pt x="29" y="346"/>
                      </a:lnTo>
                      <a:lnTo>
                        <a:pt x="19" y="317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0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19" y="136"/>
                      </a:lnTo>
                      <a:lnTo>
                        <a:pt x="29" y="106"/>
                      </a:lnTo>
                      <a:lnTo>
                        <a:pt x="39" y="77"/>
                      </a:lnTo>
                      <a:lnTo>
                        <a:pt x="52" y="51"/>
                      </a:lnTo>
                      <a:lnTo>
                        <a:pt x="65" y="26"/>
                      </a:lnTo>
                      <a:lnTo>
                        <a:pt x="81" y="0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E94C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5" name="Freeform 478"/>
                <p:cNvSpPr>
                  <a:spLocks noEditPoints="1"/>
                </p:cNvSpPr>
                <p:nvPr/>
              </p:nvSpPr>
              <p:spPr bwMode="auto">
                <a:xfrm>
                  <a:off x="2621" y="2531"/>
                  <a:ext cx="809" cy="453"/>
                </a:xfrm>
                <a:custGeom>
                  <a:avLst/>
                  <a:gdLst>
                    <a:gd name="T0" fmla="*/ 806 w 809"/>
                    <a:gd name="T1" fmla="*/ 194 h 453"/>
                    <a:gd name="T2" fmla="*/ 796 w 809"/>
                    <a:gd name="T3" fmla="*/ 136 h 453"/>
                    <a:gd name="T4" fmla="*/ 780 w 809"/>
                    <a:gd name="T5" fmla="*/ 77 h 453"/>
                    <a:gd name="T6" fmla="*/ 754 w 809"/>
                    <a:gd name="T7" fmla="*/ 26 h 453"/>
                    <a:gd name="T8" fmla="*/ 725 w 809"/>
                    <a:gd name="T9" fmla="*/ 0 h 453"/>
                    <a:gd name="T10" fmla="*/ 754 w 809"/>
                    <a:gd name="T11" fmla="*/ 51 h 453"/>
                    <a:gd name="T12" fmla="*/ 777 w 809"/>
                    <a:gd name="T13" fmla="*/ 106 h 453"/>
                    <a:gd name="T14" fmla="*/ 793 w 809"/>
                    <a:gd name="T15" fmla="*/ 165 h 453"/>
                    <a:gd name="T16" fmla="*/ 796 w 809"/>
                    <a:gd name="T17" fmla="*/ 226 h 453"/>
                    <a:gd name="T18" fmla="*/ 793 w 809"/>
                    <a:gd name="T19" fmla="*/ 288 h 453"/>
                    <a:gd name="T20" fmla="*/ 777 w 809"/>
                    <a:gd name="T21" fmla="*/ 349 h 453"/>
                    <a:gd name="T22" fmla="*/ 754 w 809"/>
                    <a:gd name="T23" fmla="*/ 404 h 453"/>
                    <a:gd name="T24" fmla="*/ 725 w 809"/>
                    <a:gd name="T25" fmla="*/ 453 h 453"/>
                    <a:gd name="T26" fmla="*/ 754 w 809"/>
                    <a:gd name="T27" fmla="*/ 427 h 453"/>
                    <a:gd name="T28" fmla="*/ 780 w 809"/>
                    <a:gd name="T29" fmla="*/ 375 h 453"/>
                    <a:gd name="T30" fmla="*/ 796 w 809"/>
                    <a:gd name="T31" fmla="*/ 317 h 453"/>
                    <a:gd name="T32" fmla="*/ 806 w 809"/>
                    <a:gd name="T33" fmla="*/ 259 h 453"/>
                    <a:gd name="T34" fmla="*/ 72 w 809"/>
                    <a:gd name="T35" fmla="*/ 0 h 453"/>
                    <a:gd name="T36" fmla="*/ 42 w 809"/>
                    <a:gd name="T37" fmla="*/ 51 h 453"/>
                    <a:gd name="T38" fmla="*/ 20 w 809"/>
                    <a:gd name="T39" fmla="*/ 106 h 453"/>
                    <a:gd name="T40" fmla="*/ 7 w 809"/>
                    <a:gd name="T41" fmla="*/ 165 h 453"/>
                    <a:gd name="T42" fmla="*/ 0 w 809"/>
                    <a:gd name="T43" fmla="*/ 226 h 453"/>
                    <a:gd name="T44" fmla="*/ 7 w 809"/>
                    <a:gd name="T45" fmla="*/ 288 h 453"/>
                    <a:gd name="T46" fmla="*/ 20 w 809"/>
                    <a:gd name="T47" fmla="*/ 346 h 453"/>
                    <a:gd name="T48" fmla="*/ 42 w 809"/>
                    <a:gd name="T49" fmla="*/ 401 h 453"/>
                    <a:gd name="T50" fmla="*/ 72 w 809"/>
                    <a:gd name="T51" fmla="*/ 453 h 453"/>
                    <a:gd name="T52" fmla="*/ 68 w 809"/>
                    <a:gd name="T53" fmla="*/ 430 h 453"/>
                    <a:gd name="T54" fmla="*/ 42 w 809"/>
                    <a:gd name="T55" fmla="*/ 375 h 453"/>
                    <a:gd name="T56" fmla="*/ 23 w 809"/>
                    <a:gd name="T57" fmla="*/ 320 h 453"/>
                    <a:gd name="T58" fmla="*/ 13 w 809"/>
                    <a:gd name="T59" fmla="*/ 259 h 453"/>
                    <a:gd name="T60" fmla="*/ 13 w 809"/>
                    <a:gd name="T61" fmla="*/ 194 h 453"/>
                    <a:gd name="T62" fmla="*/ 23 w 809"/>
                    <a:gd name="T63" fmla="*/ 136 h 453"/>
                    <a:gd name="T64" fmla="*/ 42 w 809"/>
                    <a:gd name="T65" fmla="*/ 77 h 453"/>
                    <a:gd name="T66" fmla="*/ 68 w 809"/>
                    <a:gd name="T67" fmla="*/ 26 h 453"/>
                    <a:gd name="T68" fmla="*/ 72 w 809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09" h="453">
                      <a:moveTo>
                        <a:pt x="809" y="226"/>
                      </a:moveTo>
                      <a:lnTo>
                        <a:pt x="806" y="194"/>
                      </a:lnTo>
                      <a:lnTo>
                        <a:pt x="803" y="165"/>
                      </a:lnTo>
                      <a:lnTo>
                        <a:pt x="796" y="136"/>
                      </a:lnTo>
                      <a:lnTo>
                        <a:pt x="790" y="106"/>
                      </a:lnTo>
                      <a:lnTo>
                        <a:pt x="780" y="77"/>
                      </a:lnTo>
                      <a:lnTo>
                        <a:pt x="767" y="51"/>
                      </a:lnTo>
                      <a:lnTo>
                        <a:pt x="754" y="26"/>
                      </a:lnTo>
                      <a:lnTo>
                        <a:pt x="738" y="0"/>
                      </a:lnTo>
                      <a:lnTo>
                        <a:pt x="725" y="0"/>
                      </a:lnTo>
                      <a:lnTo>
                        <a:pt x="741" y="26"/>
                      </a:lnTo>
                      <a:lnTo>
                        <a:pt x="754" y="51"/>
                      </a:lnTo>
                      <a:lnTo>
                        <a:pt x="767" y="77"/>
                      </a:lnTo>
                      <a:lnTo>
                        <a:pt x="777" y="106"/>
                      </a:lnTo>
                      <a:lnTo>
                        <a:pt x="787" y="136"/>
                      </a:lnTo>
                      <a:lnTo>
                        <a:pt x="793" y="165"/>
                      </a:lnTo>
                      <a:lnTo>
                        <a:pt x="796" y="194"/>
                      </a:lnTo>
                      <a:lnTo>
                        <a:pt x="796" y="226"/>
                      </a:lnTo>
                      <a:lnTo>
                        <a:pt x="796" y="259"/>
                      </a:lnTo>
                      <a:lnTo>
                        <a:pt x="793" y="288"/>
                      </a:lnTo>
                      <a:lnTo>
                        <a:pt x="787" y="320"/>
                      </a:lnTo>
                      <a:lnTo>
                        <a:pt x="777" y="349"/>
                      </a:lnTo>
                      <a:lnTo>
                        <a:pt x="767" y="375"/>
                      </a:lnTo>
                      <a:lnTo>
                        <a:pt x="754" y="404"/>
                      </a:lnTo>
                      <a:lnTo>
                        <a:pt x="741" y="430"/>
                      </a:lnTo>
                      <a:lnTo>
                        <a:pt x="725" y="453"/>
                      </a:lnTo>
                      <a:lnTo>
                        <a:pt x="738" y="453"/>
                      </a:lnTo>
                      <a:lnTo>
                        <a:pt x="754" y="427"/>
                      </a:lnTo>
                      <a:lnTo>
                        <a:pt x="767" y="401"/>
                      </a:lnTo>
                      <a:lnTo>
                        <a:pt x="780" y="375"/>
                      </a:lnTo>
                      <a:lnTo>
                        <a:pt x="790" y="346"/>
                      </a:lnTo>
                      <a:lnTo>
                        <a:pt x="796" y="317"/>
                      </a:lnTo>
                      <a:lnTo>
                        <a:pt x="803" y="288"/>
                      </a:lnTo>
                      <a:lnTo>
                        <a:pt x="806" y="259"/>
                      </a:lnTo>
                      <a:lnTo>
                        <a:pt x="809" y="226"/>
                      </a:lnTo>
                      <a:close/>
                      <a:moveTo>
                        <a:pt x="72" y="0"/>
                      </a:moveTo>
                      <a:lnTo>
                        <a:pt x="55" y="26"/>
                      </a:lnTo>
                      <a:lnTo>
                        <a:pt x="42" y="51"/>
                      </a:lnTo>
                      <a:lnTo>
                        <a:pt x="29" y="77"/>
                      </a:lnTo>
                      <a:lnTo>
                        <a:pt x="20" y="106"/>
                      </a:lnTo>
                      <a:lnTo>
                        <a:pt x="13" y="136"/>
                      </a:lnTo>
                      <a:lnTo>
                        <a:pt x="7" y="165"/>
                      </a:lnTo>
                      <a:lnTo>
                        <a:pt x="4" y="194"/>
                      </a:lnTo>
                      <a:lnTo>
                        <a:pt x="0" y="226"/>
                      </a:lnTo>
                      <a:lnTo>
                        <a:pt x="4" y="259"/>
                      </a:lnTo>
                      <a:lnTo>
                        <a:pt x="7" y="288"/>
                      </a:lnTo>
                      <a:lnTo>
                        <a:pt x="13" y="317"/>
                      </a:lnTo>
                      <a:lnTo>
                        <a:pt x="20" y="346"/>
                      </a:lnTo>
                      <a:lnTo>
                        <a:pt x="29" y="375"/>
                      </a:lnTo>
                      <a:lnTo>
                        <a:pt x="42" y="401"/>
                      </a:lnTo>
                      <a:lnTo>
                        <a:pt x="55" y="427"/>
                      </a:lnTo>
                      <a:lnTo>
                        <a:pt x="72" y="453"/>
                      </a:lnTo>
                      <a:lnTo>
                        <a:pt x="84" y="453"/>
                      </a:lnTo>
                      <a:lnTo>
                        <a:pt x="68" y="430"/>
                      </a:lnTo>
                      <a:lnTo>
                        <a:pt x="55" y="404"/>
                      </a:lnTo>
                      <a:lnTo>
                        <a:pt x="42" y="375"/>
                      </a:lnTo>
                      <a:lnTo>
                        <a:pt x="33" y="349"/>
                      </a:lnTo>
                      <a:lnTo>
                        <a:pt x="23" y="320"/>
                      </a:lnTo>
                      <a:lnTo>
                        <a:pt x="20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20" y="165"/>
                      </a:lnTo>
                      <a:lnTo>
                        <a:pt x="23" y="136"/>
                      </a:lnTo>
                      <a:lnTo>
                        <a:pt x="33" y="106"/>
                      </a:lnTo>
                      <a:lnTo>
                        <a:pt x="42" y="77"/>
                      </a:lnTo>
                      <a:lnTo>
                        <a:pt x="55" y="51"/>
                      </a:lnTo>
                      <a:lnTo>
                        <a:pt x="68" y="26"/>
                      </a:lnTo>
                      <a:lnTo>
                        <a:pt x="84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E84B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6" name="Freeform 479"/>
                <p:cNvSpPr>
                  <a:spLocks noEditPoints="1"/>
                </p:cNvSpPr>
                <p:nvPr/>
              </p:nvSpPr>
              <p:spPr bwMode="auto">
                <a:xfrm>
                  <a:off x="2628" y="2531"/>
                  <a:ext cx="796" cy="453"/>
                </a:xfrm>
                <a:custGeom>
                  <a:avLst/>
                  <a:gdLst>
                    <a:gd name="T0" fmla="*/ 793 w 796"/>
                    <a:gd name="T1" fmla="*/ 194 h 453"/>
                    <a:gd name="T2" fmla="*/ 786 w 796"/>
                    <a:gd name="T3" fmla="*/ 136 h 453"/>
                    <a:gd name="T4" fmla="*/ 767 w 796"/>
                    <a:gd name="T5" fmla="*/ 77 h 453"/>
                    <a:gd name="T6" fmla="*/ 741 w 796"/>
                    <a:gd name="T7" fmla="*/ 26 h 453"/>
                    <a:gd name="T8" fmla="*/ 708 w 796"/>
                    <a:gd name="T9" fmla="*/ 0 h 453"/>
                    <a:gd name="T10" fmla="*/ 741 w 796"/>
                    <a:gd name="T11" fmla="*/ 48 h 453"/>
                    <a:gd name="T12" fmla="*/ 763 w 796"/>
                    <a:gd name="T13" fmla="*/ 106 h 453"/>
                    <a:gd name="T14" fmla="*/ 780 w 796"/>
                    <a:gd name="T15" fmla="*/ 165 h 453"/>
                    <a:gd name="T16" fmla="*/ 783 w 796"/>
                    <a:gd name="T17" fmla="*/ 226 h 453"/>
                    <a:gd name="T18" fmla="*/ 780 w 796"/>
                    <a:gd name="T19" fmla="*/ 288 h 453"/>
                    <a:gd name="T20" fmla="*/ 763 w 796"/>
                    <a:gd name="T21" fmla="*/ 349 h 453"/>
                    <a:gd name="T22" fmla="*/ 741 w 796"/>
                    <a:gd name="T23" fmla="*/ 404 h 453"/>
                    <a:gd name="T24" fmla="*/ 708 w 796"/>
                    <a:gd name="T25" fmla="*/ 453 h 453"/>
                    <a:gd name="T26" fmla="*/ 741 w 796"/>
                    <a:gd name="T27" fmla="*/ 430 h 453"/>
                    <a:gd name="T28" fmla="*/ 767 w 796"/>
                    <a:gd name="T29" fmla="*/ 375 h 453"/>
                    <a:gd name="T30" fmla="*/ 786 w 796"/>
                    <a:gd name="T31" fmla="*/ 317 h 453"/>
                    <a:gd name="T32" fmla="*/ 793 w 796"/>
                    <a:gd name="T33" fmla="*/ 259 h 453"/>
                    <a:gd name="T34" fmla="*/ 71 w 796"/>
                    <a:gd name="T35" fmla="*/ 0 h 453"/>
                    <a:gd name="T36" fmla="*/ 42 w 796"/>
                    <a:gd name="T37" fmla="*/ 51 h 453"/>
                    <a:gd name="T38" fmla="*/ 19 w 796"/>
                    <a:gd name="T39" fmla="*/ 106 h 453"/>
                    <a:gd name="T40" fmla="*/ 6 w 796"/>
                    <a:gd name="T41" fmla="*/ 165 h 453"/>
                    <a:gd name="T42" fmla="*/ 0 w 796"/>
                    <a:gd name="T43" fmla="*/ 226 h 453"/>
                    <a:gd name="T44" fmla="*/ 6 w 796"/>
                    <a:gd name="T45" fmla="*/ 288 h 453"/>
                    <a:gd name="T46" fmla="*/ 19 w 796"/>
                    <a:gd name="T47" fmla="*/ 346 h 453"/>
                    <a:gd name="T48" fmla="*/ 42 w 796"/>
                    <a:gd name="T49" fmla="*/ 404 h 453"/>
                    <a:gd name="T50" fmla="*/ 71 w 796"/>
                    <a:gd name="T51" fmla="*/ 453 h 453"/>
                    <a:gd name="T52" fmla="*/ 71 w 796"/>
                    <a:gd name="T53" fmla="*/ 430 h 453"/>
                    <a:gd name="T54" fmla="*/ 42 w 796"/>
                    <a:gd name="T55" fmla="*/ 375 h 453"/>
                    <a:gd name="T56" fmla="*/ 22 w 796"/>
                    <a:gd name="T57" fmla="*/ 320 h 453"/>
                    <a:gd name="T58" fmla="*/ 13 w 796"/>
                    <a:gd name="T59" fmla="*/ 259 h 453"/>
                    <a:gd name="T60" fmla="*/ 13 w 796"/>
                    <a:gd name="T61" fmla="*/ 194 h 453"/>
                    <a:gd name="T62" fmla="*/ 22 w 796"/>
                    <a:gd name="T63" fmla="*/ 136 h 453"/>
                    <a:gd name="T64" fmla="*/ 42 w 796"/>
                    <a:gd name="T65" fmla="*/ 77 h 453"/>
                    <a:gd name="T66" fmla="*/ 71 w 796"/>
                    <a:gd name="T67" fmla="*/ 22 h 453"/>
                    <a:gd name="T68" fmla="*/ 71 w 796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96" h="453">
                      <a:moveTo>
                        <a:pt x="796" y="226"/>
                      </a:moveTo>
                      <a:lnTo>
                        <a:pt x="793" y="194"/>
                      </a:lnTo>
                      <a:lnTo>
                        <a:pt x="789" y="165"/>
                      </a:lnTo>
                      <a:lnTo>
                        <a:pt x="786" y="136"/>
                      </a:lnTo>
                      <a:lnTo>
                        <a:pt x="776" y="106"/>
                      </a:lnTo>
                      <a:lnTo>
                        <a:pt x="767" y="77"/>
                      </a:lnTo>
                      <a:lnTo>
                        <a:pt x="754" y="51"/>
                      </a:lnTo>
                      <a:lnTo>
                        <a:pt x="741" y="26"/>
                      </a:lnTo>
                      <a:lnTo>
                        <a:pt x="725" y="0"/>
                      </a:lnTo>
                      <a:lnTo>
                        <a:pt x="708" y="0"/>
                      </a:lnTo>
                      <a:lnTo>
                        <a:pt x="725" y="22"/>
                      </a:lnTo>
                      <a:lnTo>
                        <a:pt x="741" y="48"/>
                      </a:lnTo>
                      <a:lnTo>
                        <a:pt x="754" y="77"/>
                      </a:lnTo>
                      <a:lnTo>
                        <a:pt x="763" y="106"/>
                      </a:lnTo>
                      <a:lnTo>
                        <a:pt x="773" y="136"/>
                      </a:lnTo>
                      <a:lnTo>
                        <a:pt x="780" y="165"/>
                      </a:lnTo>
                      <a:lnTo>
                        <a:pt x="783" y="194"/>
                      </a:lnTo>
                      <a:lnTo>
                        <a:pt x="783" y="226"/>
                      </a:lnTo>
                      <a:lnTo>
                        <a:pt x="783" y="259"/>
                      </a:lnTo>
                      <a:lnTo>
                        <a:pt x="780" y="288"/>
                      </a:lnTo>
                      <a:lnTo>
                        <a:pt x="773" y="320"/>
                      </a:lnTo>
                      <a:lnTo>
                        <a:pt x="763" y="349"/>
                      </a:lnTo>
                      <a:lnTo>
                        <a:pt x="754" y="375"/>
                      </a:lnTo>
                      <a:lnTo>
                        <a:pt x="741" y="404"/>
                      </a:lnTo>
                      <a:lnTo>
                        <a:pt x="725" y="430"/>
                      </a:lnTo>
                      <a:lnTo>
                        <a:pt x="708" y="453"/>
                      </a:lnTo>
                      <a:lnTo>
                        <a:pt x="725" y="453"/>
                      </a:lnTo>
                      <a:lnTo>
                        <a:pt x="741" y="430"/>
                      </a:lnTo>
                      <a:lnTo>
                        <a:pt x="754" y="404"/>
                      </a:lnTo>
                      <a:lnTo>
                        <a:pt x="767" y="375"/>
                      </a:lnTo>
                      <a:lnTo>
                        <a:pt x="776" y="346"/>
                      </a:lnTo>
                      <a:lnTo>
                        <a:pt x="786" y="317"/>
                      </a:lnTo>
                      <a:lnTo>
                        <a:pt x="789" y="288"/>
                      </a:lnTo>
                      <a:lnTo>
                        <a:pt x="793" y="259"/>
                      </a:lnTo>
                      <a:lnTo>
                        <a:pt x="796" y="226"/>
                      </a:lnTo>
                      <a:close/>
                      <a:moveTo>
                        <a:pt x="71" y="0"/>
                      </a:moveTo>
                      <a:lnTo>
                        <a:pt x="55" y="26"/>
                      </a:lnTo>
                      <a:lnTo>
                        <a:pt x="42" y="51"/>
                      </a:lnTo>
                      <a:lnTo>
                        <a:pt x="29" y="77"/>
                      </a:lnTo>
                      <a:lnTo>
                        <a:pt x="19" y="106"/>
                      </a:lnTo>
                      <a:lnTo>
                        <a:pt x="9" y="136"/>
                      </a:lnTo>
                      <a:lnTo>
                        <a:pt x="6" y="165"/>
                      </a:lnTo>
                      <a:lnTo>
                        <a:pt x="3" y="194"/>
                      </a:lnTo>
                      <a:lnTo>
                        <a:pt x="0" y="226"/>
                      </a:lnTo>
                      <a:lnTo>
                        <a:pt x="3" y="259"/>
                      </a:lnTo>
                      <a:lnTo>
                        <a:pt x="6" y="288"/>
                      </a:lnTo>
                      <a:lnTo>
                        <a:pt x="9" y="317"/>
                      </a:lnTo>
                      <a:lnTo>
                        <a:pt x="19" y="346"/>
                      </a:lnTo>
                      <a:lnTo>
                        <a:pt x="29" y="375"/>
                      </a:lnTo>
                      <a:lnTo>
                        <a:pt x="42" y="404"/>
                      </a:lnTo>
                      <a:lnTo>
                        <a:pt x="55" y="430"/>
                      </a:lnTo>
                      <a:lnTo>
                        <a:pt x="71" y="453"/>
                      </a:lnTo>
                      <a:lnTo>
                        <a:pt x="87" y="453"/>
                      </a:lnTo>
                      <a:lnTo>
                        <a:pt x="71" y="430"/>
                      </a:lnTo>
                      <a:lnTo>
                        <a:pt x="55" y="404"/>
                      </a:lnTo>
                      <a:lnTo>
                        <a:pt x="42" y="375"/>
                      </a:lnTo>
                      <a:lnTo>
                        <a:pt x="32" y="349"/>
                      </a:lnTo>
                      <a:lnTo>
                        <a:pt x="22" y="320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2" y="136"/>
                      </a:lnTo>
                      <a:lnTo>
                        <a:pt x="32" y="106"/>
                      </a:lnTo>
                      <a:lnTo>
                        <a:pt x="42" y="77"/>
                      </a:lnTo>
                      <a:lnTo>
                        <a:pt x="55" y="48"/>
                      </a:lnTo>
                      <a:lnTo>
                        <a:pt x="71" y="22"/>
                      </a:lnTo>
                      <a:lnTo>
                        <a:pt x="87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E84A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7" name="Freeform 480"/>
                <p:cNvSpPr>
                  <a:spLocks noEditPoints="1"/>
                </p:cNvSpPr>
                <p:nvPr/>
              </p:nvSpPr>
              <p:spPr bwMode="auto">
                <a:xfrm>
                  <a:off x="2634" y="2531"/>
                  <a:ext cx="783" cy="453"/>
                </a:xfrm>
                <a:custGeom>
                  <a:avLst/>
                  <a:gdLst>
                    <a:gd name="T0" fmla="*/ 783 w 783"/>
                    <a:gd name="T1" fmla="*/ 194 h 453"/>
                    <a:gd name="T2" fmla="*/ 774 w 783"/>
                    <a:gd name="T3" fmla="*/ 136 h 453"/>
                    <a:gd name="T4" fmla="*/ 754 w 783"/>
                    <a:gd name="T5" fmla="*/ 77 h 453"/>
                    <a:gd name="T6" fmla="*/ 728 w 783"/>
                    <a:gd name="T7" fmla="*/ 26 h 453"/>
                    <a:gd name="T8" fmla="*/ 696 w 783"/>
                    <a:gd name="T9" fmla="*/ 0 h 453"/>
                    <a:gd name="T10" fmla="*/ 728 w 783"/>
                    <a:gd name="T11" fmla="*/ 48 h 453"/>
                    <a:gd name="T12" fmla="*/ 751 w 783"/>
                    <a:gd name="T13" fmla="*/ 103 h 453"/>
                    <a:gd name="T14" fmla="*/ 767 w 783"/>
                    <a:gd name="T15" fmla="*/ 165 h 453"/>
                    <a:gd name="T16" fmla="*/ 770 w 783"/>
                    <a:gd name="T17" fmla="*/ 226 h 453"/>
                    <a:gd name="T18" fmla="*/ 767 w 783"/>
                    <a:gd name="T19" fmla="*/ 288 h 453"/>
                    <a:gd name="T20" fmla="*/ 751 w 783"/>
                    <a:gd name="T21" fmla="*/ 349 h 453"/>
                    <a:gd name="T22" fmla="*/ 728 w 783"/>
                    <a:gd name="T23" fmla="*/ 404 h 453"/>
                    <a:gd name="T24" fmla="*/ 696 w 783"/>
                    <a:gd name="T25" fmla="*/ 453 h 453"/>
                    <a:gd name="T26" fmla="*/ 728 w 783"/>
                    <a:gd name="T27" fmla="*/ 430 h 453"/>
                    <a:gd name="T28" fmla="*/ 754 w 783"/>
                    <a:gd name="T29" fmla="*/ 375 h 453"/>
                    <a:gd name="T30" fmla="*/ 774 w 783"/>
                    <a:gd name="T31" fmla="*/ 320 h 453"/>
                    <a:gd name="T32" fmla="*/ 783 w 783"/>
                    <a:gd name="T33" fmla="*/ 259 h 453"/>
                    <a:gd name="T34" fmla="*/ 71 w 783"/>
                    <a:gd name="T35" fmla="*/ 0 h 453"/>
                    <a:gd name="T36" fmla="*/ 42 w 783"/>
                    <a:gd name="T37" fmla="*/ 51 h 453"/>
                    <a:gd name="T38" fmla="*/ 20 w 783"/>
                    <a:gd name="T39" fmla="*/ 106 h 453"/>
                    <a:gd name="T40" fmla="*/ 7 w 783"/>
                    <a:gd name="T41" fmla="*/ 165 h 453"/>
                    <a:gd name="T42" fmla="*/ 0 w 783"/>
                    <a:gd name="T43" fmla="*/ 226 h 453"/>
                    <a:gd name="T44" fmla="*/ 7 w 783"/>
                    <a:gd name="T45" fmla="*/ 288 h 453"/>
                    <a:gd name="T46" fmla="*/ 20 w 783"/>
                    <a:gd name="T47" fmla="*/ 349 h 453"/>
                    <a:gd name="T48" fmla="*/ 42 w 783"/>
                    <a:gd name="T49" fmla="*/ 404 h 453"/>
                    <a:gd name="T50" fmla="*/ 71 w 783"/>
                    <a:gd name="T51" fmla="*/ 453 h 453"/>
                    <a:gd name="T52" fmla="*/ 71 w 783"/>
                    <a:gd name="T53" fmla="*/ 430 h 453"/>
                    <a:gd name="T54" fmla="*/ 42 w 783"/>
                    <a:gd name="T55" fmla="*/ 378 h 453"/>
                    <a:gd name="T56" fmla="*/ 23 w 783"/>
                    <a:gd name="T57" fmla="*/ 320 h 453"/>
                    <a:gd name="T58" fmla="*/ 13 w 783"/>
                    <a:gd name="T59" fmla="*/ 259 h 453"/>
                    <a:gd name="T60" fmla="*/ 13 w 783"/>
                    <a:gd name="T61" fmla="*/ 194 h 453"/>
                    <a:gd name="T62" fmla="*/ 23 w 783"/>
                    <a:gd name="T63" fmla="*/ 132 h 453"/>
                    <a:gd name="T64" fmla="*/ 42 w 783"/>
                    <a:gd name="T65" fmla="*/ 77 h 453"/>
                    <a:gd name="T66" fmla="*/ 71 w 783"/>
                    <a:gd name="T67" fmla="*/ 22 h 453"/>
                    <a:gd name="T68" fmla="*/ 71 w 783"/>
                    <a:gd name="T69" fmla="*/ 0 h 45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83" h="453">
                      <a:moveTo>
                        <a:pt x="783" y="226"/>
                      </a:moveTo>
                      <a:lnTo>
                        <a:pt x="783" y="194"/>
                      </a:lnTo>
                      <a:lnTo>
                        <a:pt x="780" y="165"/>
                      </a:lnTo>
                      <a:lnTo>
                        <a:pt x="774" y="136"/>
                      </a:lnTo>
                      <a:lnTo>
                        <a:pt x="764" y="106"/>
                      </a:lnTo>
                      <a:lnTo>
                        <a:pt x="754" y="77"/>
                      </a:lnTo>
                      <a:lnTo>
                        <a:pt x="741" y="51"/>
                      </a:lnTo>
                      <a:lnTo>
                        <a:pt x="728" y="26"/>
                      </a:lnTo>
                      <a:lnTo>
                        <a:pt x="712" y="0"/>
                      </a:lnTo>
                      <a:lnTo>
                        <a:pt x="696" y="0"/>
                      </a:lnTo>
                      <a:lnTo>
                        <a:pt x="712" y="22"/>
                      </a:lnTo>
                      <a:lnTo>
                        <a:pt x="728" y="48"/>
                      </a:lnTo>
                      <a:lnTo>
                        <a:pt x="741" y="77"/>
                      </a:lnTo>
                      <a:lnTo>
                        <a:pt x="751" y="103"/>
                      </a:lnTo>
                      <a:lnTo>
                        <a:pt x="761" y="132"/>
                      </a:lnTo>
                      <a:lnTo>
                        <a:pt x="767" y="165"/>
                      </a:lnTo>
                      <a:lnTo>
                        <a:pt x="770" y="194"/>
                      </a:lnTo>
                      <a:lnTo>
                        <a:pt x="770" y="226"/>
                      </a:lnTo>
                      <a:lnTo>
                        <a:pt x="770" y="259"/>
                      </a:lnTo>
                      <a:lnTo>
                        <a:pt x="767" y="288"/>
                      </a:lnTo>
                      <a:lnTo>
                        <a:pt x="761" y="320"/>
                      </a:lnTo>
                      <a:lnTo>
                        <a:pt x="751" y="349"/>
                      </a:lnTo>
                      <a:lnTo>
                        <a:pt x="741" y="378"/>
                      </a:lnTo>
                      <a:lnTo>
                        <a:pt x="728" y="404"/>
                      </a:lnTo>
                      <a:lnTo>
                        <a:pt x="712" y="430"/>
                      </a:lnTo>
                      <a:lnTo>
                        <a:pt x="696" y="453"/>
                      </a:lnTo>
                      <a:lnTo>
                        <a:pt x="712" y="453"/>
                      </a:lnTo>
                      <a:lnTo>
                        <a:pt x="728" y="430"/>
                      </a:lnTo>
                      <a:lnTo>
                        <a:pt x="741" y="404"/>
                      </a:lnTo>
                      <a:lnTo>
                        <a:pt x="754" y="375"/>
                      </a:lnTo>
                      <a:lnTo>
                        <a:pt x="764" y="349"/>
                      </a:lnTo>
                      <a:lnTo>
                        <a:pt x="774" y="320"/>
                      </a:lnTo>
                      <a:lnTo>
                        <a:pt x="780" y="288"/>
                      </a:lnTo>
                      <a:lnTo>
                        <a:pt x="783" y="259"/>
                      </a:lnTo>
                      <a:lnTo>
                        <a:pt x="783" y="226"/>
                      </a:lnTo>
                      <a:close/>
                      <a:moveTo>
                        <a:pt x="71" y="0"/>
                      </a:moveTo>
                      <a:lnTo>
                        <a:pt x="55" y="26"/>
                      </a:lnTo>
                      <a:lnTo>
                        <a:pt x="42" y="51"/>
                      </a:lnTo>
                      <a:lnTo>
                        <a:pt x="29" y="77"/>
                      </a:lnTo>
                      <a:lnTo>
                        <a:pt x="20" y="106"/>
                      </a:lnTo>
                      <a:lnTo>
                        <a:pt x="10" y="136"/>
                      </a:lnTo>
                      <a:lnTo>
                        <a:pt x="7" y="165"/>
                      </a:lnTo>
                      <a:lnTo>
                        <a:pt x="0" y="194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7" y="288"/>
                      </a:lnTo>
                      <a:lnTo>
                        <a:pt x="10" y="320"/>
                      </a:lnTo>
                      <a:lnTo>
                        <a:pt x="20" y="349"/>
                      </a:lnTo>
                      <a:lnTo>
                        <a:pt x="29" y="375"/>
                      </a:lnTo>
                      <a:lnTo>
                        <a:pt x="42" y="404"/>
                      </a:lnTo>
                      <a:lnTo>
                        <a:pt x="55" y="430"/>
                      </a:lnTo>
                      <a:lnTo>
                        <a:pt x="71" y="453"/>
                      </a:lnTo>
                      <a:lnTo>
                        <a:pt x="88" y="453"/>
                      </a:lnTo>
                      <a:lnTo>
                        <a:pt x="71" y="430"/>
                      </a:lnTo>
                      <a:lnTo>
                        <a:pt x="55" y="404"/>
                      </a:lnTo>
                      <a:lnTo>
                        <a:pt x="42" y="378"/>
                      </a:lnTo>
                      <a:lnTo>
                        <a:pt x="33" y="349"/>
                      </a:lnTo>
                      <a:lnTo>
                        <a:pt x="23" y="320"/>
                      </a:lnTo>
                      <a:lnTo>
                        <a:pt x="16" y="288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3" y="132"/>
                      </a:lnTo>
                      <a:lnTo>
                        <a:pt x="33" y="103"/>
                      </a:lnTo>
                      <a:lnTo>
                        <a:pt x="42" y="77"/>
                      </a:lnTo>
                      <a:lnTo>
                        <a:pt x="55" y="48"/>
                      </a:lnTo>
                      <a:lnTo>
                        <a:pt x="71" y="22"/>
                      </a:lnTo>
                      <a:lnTo>
                        <a:pt x="88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E84A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8" name="Freeform 481"/>
                <p:cNvSpPr>
                  <a:spLocks noEditPoints="1"/>
                </p:cNvSpPr>
                <p:nvPr/>
              </p:nvSpPr>
              <p:spPr bwMode="auto">
                <a:xfrm>
                  <a:off x="2641" y="2531"/>
                  <a:ext cx="770" cy="456"/>
                </a:xfrm>
                <a:custGeom>
                  <a:avLst/>
                  <a:gdLst>
                    <a:gd name="T0" fmla="*/ 770 w 770"/>
                    <a:gd name="T1" fmla="*/ 194 h 456"/>
                    <a:gd name="T2" fmla="*/ 760 w 770"/>
                    <a:gd name="T3" fmla="*/ 136 h 456"/>
                    <a:gd name="T4" fmla="*/ 741 w 770"/>
                    <a:gd name="T5" fmla="*/ 77 h 456"/>
                    <a:gd name="T6" fmla="*/ 712 w 770"/>
                    <a:gd name="T7" fmla="*/ 22 h 456"/>
                    <a:gd name="T8" fmla="*/ 682 w 770"/>
                    <a:gd name="T9" fmla="*/ 0 h 456"/>
                    <a:gd name="T10" fmla="*/ 715 w 770"/>
                    <a:gd name="T11" fmla="*/ 48 h 456"/>
                    <a:gd name="T12" fmla="*/ 737 w 770"/>
                    <a:gd name="T13" fmla="*/ 103 h 456"/>
                    <a:gd name="T14" fmla="*/ 754 w 770"/>
                    <a:gd name="T15" fmla="*/ 165 h 456"/>
                    <a:gd name="T16" fmla="*/ 760 w 770"/>
                    <a:gd name="T17" fmla="*/ 226 h 456"/>
                    <a:gd name="T18" fmla="*/ 754 w 770"/>
                    <a:gd name="T19" fmla="*/ 291 h 456"/>
                    <a:gd name="T20" fmla="*/ 737 w 770"/>
                    <a:gd name="T21" fmla="*/ 349 h 456"/>
                    <a:gd name="T22" fmla="*/ 715 w 770"/>
                    <a:gd name="T23" fmla="*/ 404 h 456"/>
                    <a:gd name="T24" fmla="*/ 682 w 770"/>
                    <a:gd name="T25" fmla="*/ 456 h 456"/>
                    <a:gd name="T26" fmla="*/ 712 w 770"/>
                    <a:gd name="T27" fmla="*/ 430 h 456"/>
                    <a:gd name="T28" fmla="*/ 741 w 770"/>
                    <a:gd name="T29" fmla="*/ 375 h 456"/>
                    <a:gd name="T30" fmla="*/ 760 w 770"/>
                    <a:gd name="T31" fmla="*/ 320 h 456"/>
                    <a:gd name="T32" fmla="*/ 770 w 770"/>
                    <a:gd name="T33" fmla="*/ 259 h 456"/>
                    <a:gd name="T34" fmla="*/ 74 w 770"/>
                    <a:gd name="T35" fmla="*/ 0 h 456"/>
                    <a:gd name="T36" fmla="*/ 42 w 770"/>
                    <a:gd name="T37" fmla="*/ 48 h 456"/>
                    <a:gd name="T38" fmla="*/ 19 w 770"/>
                    <a:gd name="T39" fmla="*/ 106 h 456"/>
                    <a:gd name="T40" fmla="*/ 3 w 770"/>
                    <a:gd name="T41" fmla="*/ 165 h 456"/>
                    <a:gd name="T42" fmla="*/ 0 w 770"/>
                    <a:gd name="T43" fmla="*/ 226 h 456"/>
                    <a:gd name="T44" fmla="*/ 3 w 770"/>
                    <a:gd name="T45" fmla="*/ 288 h 456"/>
                    <a:gd name="T46" fmla="*/ 19 w 770"/>
                    <a:gd name="T47" fmla="*/ 349 h 456"/>
                    <a:gd name="T48" fmla="*/ 42 w 770"/>
                    <a:gd name="T49" fmla="*/ 404 h 456"/>
                    <a:gd name="T50" fmla="*/ 74 w 770"/>
                    <a:gd name="T51" fmla="*/ 453 h 456"/>
                    <a:gd name="T52" fmla="*/ 71 w 770"/>
                    <a:gd name="T53" fmla="*/ 430 h 456"/>
                    <a:gd name="T54" fmla="*/ 42 w 770"/>
                    <a:gd name="T55" fmla="*/ 378 h 456"/>
                    <a:gd name="T56" fmla="*/ 22 w 770"/>
                    <a:gd name="T57" fmla="*/ 320 h 456"/>
                    <a:gd name="T58" fmla="*/ 13 w 770"/>
                    <a:gd name="T59" fmla="*/ 259 h 456"/>
                    <a:gd name="T60" fmla="*/ 13 w 770"/>
                    <a:gd name="T61" fmla="*/ 194 h 456"/>
                    <a:gd name="T62" fmla="*/ 22 w 770"/>
                    <a:gd name="T63" fmla="*/ 132 h 456"/>
                    <a:gd name="T64" fmla="*/ 42 w 770"/>
                    <a:gd name="T65" fmla="*/ 77 h 456"/>
                    <a:gd name="T66" fmla="*/ 71 w 770"/>
                    <a:gd name="T67" fmla="*/ 22 h 456"/>
                    <a:gd name="T68" fmla="*/ 74 w 770"/>
                    <a:gd name="T69" fmla="*/ 0 h 45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70" h="456">
                      <a:moveTo>
                        <a:pt x="770" y="226"/>
                      </a:moveTo>
                      <a:lnTo>
                        <a:pt x="770" y="194"/>
                      </a:lnTo>
                      <a:lnTo>
                        <a:pt x="767" y="165"/>
                      </a:lnTo>
                      <a:lnTo>
                        <a:pt x="760" y="136"/>
                      </a:lnTo>
                      <a:lnTo>
                        <a:pt x="750" y="106"/>
                      </a:lnTo>
                      <a:lnTo>
                        <a:pt x="741" y="77"/>
                      </a:lnTo>
                      <a:lnTo>
                        <a:pt x="728" y="48"/>
                      </a:lnTo>
                      <a:lnTo>
                        <a:pt x="712" y="22"/>
                      </a:lnTo>
                      <a:lnTo>
                        <a:pt x="695" y="0"/>
                      </a:lnTo>
                      <a:lnTo>
                        <a:pt x="682" y="0"/>
                      </a:lnTo>
                      <a:lnTo>
                        <a:pt x="699" y="22"/>
                      </a:lnTo>
                      <a:lnTo>
                        <a:pt x="715" y="48"/>
                      </a:lnTo>
                      <a:lnTo>
                        <a:pt x="728" y="77"/>
                      </a:lnTo>
                      <a:lnTo>
                        <a:pt x="737" y="103"/>
                      </a:lnTo>
                      <a:lnTo>
                        <a:pt x="747" y="132"/>
                      </a:lnTo>
                      <a:lnTo>
                        <a:pt x="754" y="165"/>
                      </a:lnTo>
                      <a:lnTo>
                        <a:pt x="757" y="194"/>
                      </a:lnTo>
                      <a:lnTo>
                        <a:pt x="760" y="226"/>
                      </a:lnTo>
                      <a:lnTo>
                        <a:pt x="757" y="259"/>
                      </a:lnTo>
                      <a:lnTo>
                        <a:pt x="754" y="291"/>
                      </a:lnTo>
                      <a:lnTo>
                        <a:pt x="747" y="320"/>
                      </a:lnTo>
                      <a:lnTo>
                        <a:pt x="737" y="349"/>
                      </a:lnTo>
                      <a:lnTo>
                        <a:pt x="728" y="378"/>
                      </a:lnTo>
                      <a:lnTo>
                        <a:pt x="715" y="404"/>
                      </a:lnTo>
                      <a:lnTo>
                        <a:pt x="699" y="430"/>
                      </a:lnTo>
                      <a:lnTo>
                        <a:pt x="682" y="456"/>
                      </a:lnTo>
                      <a:lnTo>
                        <a:pt x="695" y="453"/>
                      </a:lnTo>
                      <a:lnTo>
                        <a:pt x="712" y="430"/>
                      </a:lnTo>
                      <a:lnTo>
                        <a:pt x="728" y="404"/>
                      </a:lnTo>
                      <a:lnTo>
                        <a:pt x="741" y="375"/>
                      </a:lnTo>
                      <a:lnTo>
                        <a:pt x="750" y="349"/>
                      </a:lnTo>
                      <a:lnTo>
                        <a:pt x="760" y="320"/>
                      </a:lnTo>
                      <a:lnTo>
                        <a:pt x="767" y="288"/>
                      </a:lnTo>
                      <a:lnTo>
                        <a:pt x="770" y="259"/>
                      </a:lnTo>
                      <a:lnTo>
                        <a:pt x="770" y="226"/>
                      </a:lnTo>
                      <a:close/>
                      <a:moveTo>
                        <a:pt x="74" y="0"/>
                      </a:moveTo>
                      <a:lnTo>
                        <a:pt x="58" y="22"/>
                      </a:lnTo>
                      <a:lnTo>
                        <a:pt x="42" y="48"/>
                      </a:lnTo>
                      <a:lnTo>
                        <a:pt x="29" y="77"/>
                      </a:lnTo>
                      <a:lnTo>
                        <a:pt x="19" y="106"/>
                      </a:lnTo>
                      <a:lnTo>
                        <a:pt x="9" y="136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9" y="320"/>
                      </a:lnTo>
                      <a:lnTo>
                        <a:pt x="19" y="349"/>
                      </a:lnTo>
                      <a:lnTo>
                        <a:pt x="29" y="375"/>
                      </a:lnTo>
                      <a:lnTo>
                        <a:pt x="42" y="404"/>
                      </a:lnTo>
                      <a:lnTo>
                        <a:pt x="58" y="430"/>
                      </a:lnTo>
                      <a:lnTo>
                        <a:pt x="74" y="453"/>
                      </a:lnTo>
                      <a:lnTo>
                        <a:pt x="87" y="456"/>
                      </a:lnTo>
                      <a:lnTo>
                        <a:pt x="71" y="430"/>
                      </a:lnTo>
                      <a:lnTo>
                        <a:pt x="55" y="404"/>
                      </a:lnTo>
                      <a:lnTo>
                        <a:pt x="42" y="378"/>
                      </a:lnTo>
                      <a:lnTo>
                        <a:pt x="32" y="349"/>
                      </a:lnTo>
                      <a:lnTo>
                        <a:pt x="22" y="320"/>
                      </a:lnTo>
                      <a:lnTo>
                        <a:pt x="16" y="291"/>
                      </a:lnTo>
                      <a:lnTo>
                        <a:pt x="13" y="259"/>
                      </a:lnTo>
                      <a:lnTo>
                        <a:pt x="9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2" y="132"/>
                      </a:lnTo>
                      <a:lnTo>
                        <a:pt x="32" y="103"/>
                      </a:lnTo>
                      <a:lnTo>
                        <a:pt x="42" y="77"/>
                      </a:lnTo>
                      <a:lnTo>
                        <a:pt x="55" y="48"/>
                      </a:lnTo>
                      <a:lnTo>
                        <a:pt x="71" y="22"/>
                      </a:lnTo>
                      <a:lnTo>
                        <a:pt x="87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E84A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59" name="Freeform 482"/>
                <p:cNvSpPr>
                  <a:spLocks noEditPoints="1"/>
                </p:cNvSpPr>
                <p:nvPr/>
              </p:nvSpPr>
              <p:spPr bwMode="auto">
                <a:xfrm>
                  <a:off x="2647" y="2531"/>
                  <a:ext cx="757" cy="456"/>
                </a:xfrm>
                <a:custGeom>
                  <a:avLst/>
                  <a:gdLst>
                    <a:gd name="T0" fmla="*/ 757 w 757"/>
                    <a:gd name="T1" fmla="*/ 194 h 456"/>
                    <a:gd name="T2" fmla="*/ 748 w 757"/>
                    <a:gd name="T3" fmla="*/ 132 h 456"/>
                    <a:gd name="T4" fmla="*/ 728 w 757"/>
                    <a:gd name="T5" fmla="*/ 77 h 456"/>
                    <a:gd name="T6" fmla="*/ 699 w 757"/>
                    <a:gd name="T7" fmla="*/ 22 h 456"/>
                    <a:gd name="T8" fmla="*/ 667 w 757"/>
                    <a:gd name="T9" fmla="*/ 0 h 456"/>
                    <a:gd name="T10" fmla="*/ 702 w 757"/>
                    <a:gd name="T11" fmla="*/ 48 h 456"/>
                    <a:gd name="T12" fmla="*/ 725 w 757"/>
                    <a:gd name="T13" fmla="*/ 103 h 456"/>
                    <a:gd name="T14" fmla="*/ 741 w 757"/>
                    <a:gd name="T15" fmla="*/ 165 h 456"/>
                    <a:gd name="T16" fmla="*/ 748 w 757"/>
                    <a:gd name="T17" fmla="*/ 226 h 456"/>
                    <a:gd name="T18" fmla="*/ 741 w 757"/>
                    <a:gd name="T19" fmla="*/ 291 h 456"/>
                    <a:gd name="T20" fmla="*/ 725 w 757"/>
                    <a:gd name="T21" fmla="*/ 349 h 456"/>
                    <a:gd name="T22" fmla="*/ 702 w 757"/>
                    <a:gd name="T23" fmla="*/ 404 h 456"/>
                    <a:gd name="T24" fmla="*/ 667 w 757"/>
                    <a:gd name="T25" fmla="*/ 456 h 456"/>
                    <a:gd name="T26" fmla="*/ 699 w 757"/>
                    <a:gd name="T27" fmla="*/ 430 h 456"/>
                    <a:gd name="T28" fmla="*/ 728 w 757"/>
                    <a:gd name="T29" fmla="*/ 378 h 456"/>
                    <a:gd name="T30" fmla="*/ 748 w 757"/>
                    <a:gd name="T31" fmla="*/ 320 h 456"/>
                    <a:gd name="T32" fmla="*/ 757 w 757"/>
                    <a:gd name="T33" fmla="*/ 259 h 456"/>
                    <a:gd name="T34" fmla="*/ 75 w 757"/>
                    <a:gd name="T35" fmla="*/ 0 h 456"/>
                    <a:gd name="T36" fmla="*/ 42 w 757"/>
                    <a:gd name="T37" fmla="*/ 48 h 456"/>
                    <a:gd name="T38" fmla="*/ 20 w 757"/>
                    <a:gd name="T39" fmla="*/ 103 h 456"/>
                    <a:gd name="T40" fmla="*/ 3 w 757"/>
                    <a:gd name="T41" fmla="*/ 165 h 456"/>
                    <a:gd name="T42" fmla="*/ 0 w 757"/>
                    <a:gd name="T43" fmla="*/ 226 h 456"/>
                    <a:gd name="T44" fmla="*/ 3 w 757"/>
                    <a:gd name="T45" fmla="*/ 288 h 456"/>
                    <a:gd name="T46" fmla="*/ 20 w 757"/>
                    <a:gd name="T47" fmla="*/ 349 h 456"/>
                    <a:gd name="T48" fmla="*/ 42 w 757"/>
                    <a:gd name="T49" fmla="*/ 404 h 456"/>
                    <a:gd name="T50" fmla="*/ 75 w 757"/>
                    <a:gd name="T51" fmla="*/ 453 h 456"/>
                    <a:gd name="T52" fmla="*/ 71 w 757"/>
                    <a:gd name="T53" fmla="*/ 430 h 456"/>
                    <a:gd name="T54" fmla="*/ 42 w 757"/>
                    <a:gd name="T55" fmla="*/ 378 h 456"/>
                    <a:gd name="T56" fmla="*/ 23 w 757"/>
                    <a:gd name="T57" fmla="*/ 320 h 456"/>
                    <a:gd name="T58" fmla="*/ 13 w 757"/>
                    <a:gd name="T59" fmla="*/ 259 h 456"/>
                    <a:gd name="T60" fmla="*/ 13 w 757"/>
                    <a:gd name="T61" fmla="*/ 194 h 456"/>
                    <a:gd name="T62" fmla="*/ 23 w 757"/>
                    <a:gd name="T63" fmla="*/ 132 h 456"/>
                    <a:gd name="T64" fmla="*/ 42 w 757"/>
                    <a:gd name="T65" fmla="*/ 74 h 456"/>
                    <a:gd name="T66" fmla="*/ 71 w 757"/>
                    <a:gd name="T67" fmla="*/ 22 h 456"/>
                    <a:gd name="T68" fmla="*/ 75 w 757"/>
                    <a:gd name="T69" fmla="*/ 0 h 45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57" h="456">
                      <a:moveTo>
                        <a:pt x="757" y="226"/>
                      </a:moveTo>
                      <a:lnTo>
                        <a:pt x="757" y="194"/>
                      </a:lnTo>
                      <a:lnTo>
                        <a:pt x="754" y="165"/>
                      </a:lnTo>
                      <a:lnTo>
                        <a:pt x="748" y="132"/>
                      </a:lnTo>
                      <a:lnTo>
                        <a:pt x="738" y="103"/>
                      </a:lnTo>
                      <a:lnTo>
                        <a:pt x="728" y="77"/>
                      </a:lnTo>
                      <a:lnTo>
                        <a:pt x="715" y="48"/>
                      </a:lnTo>
                      <a:lnTo>
                        <a:pt x="699" y="22"/>
                      </a:lnTo>
                      <a:lnTo>
                        <a:pt x="683" y="0"/>
                      </a:lnTo>
                      <a:lnTo>
                        <a:pt x="667" y="0"/>
                      </a:lnTo>
                      <a:lnTo>
                        <a:pt x="686" y="22"/>
                      </a:lnTo>
                      <a:lnTo>
                        <a:pt x="702" y="48"/>
                      </a:lnTo>
                      <a:lnTo>
                        <a:pt x="715" y="74"/>
                      </a:lnTo>
                      <a:lnTo>
                        <a:pt x="725" y="103"/>
                      </a:lnTo>
                      <a:lnTo>
                        <a:pt x="735" y="132"/>
                      </a:lnTo>
                      <a:lnTo>
                        <a:pt x="741" y="165"/>
                      </a:lnTo>
                      <a:lnTo>
                        <a:pt x="744" y="194"/>
                      </a:lnTo>
                      <a:lnTo>
                        <a:pt x="748" y="226"/>
                      </a:lnTo>
                      <a:lnTo>
                        <a:pt x="744" y="259"/>
                      </a:lnTo>
                      <a:lnTo>
                        <a:pt x="741" y="291"/>
                      </a:lnTo>
                      <a:lnTo>
                        <a:pt x="735" y="320"/>
                      </a:lnTo>
                      <a:lnTo>
                        <a:pt x="725" y="349"/>
                      </a:lnTo>
                      <a:lnTo>
                        <a:pt x="715" y="378"/>
                      </a:lnTo>
                      <a:lnTo>
                        <a:pt x="702" y="404"/>
                      </a:lnTo>
                      <a:lnTo>
                        <a:pt x="686" y="430"/>
                      </a:lnTo>
                      <a:lnTo>
                        <a:pt x="667" y="456"/>
                      </a:lnTo>
                      <a:lnTo>
                        <a:pt x="683" y="453"/>
                      </a:lnTo>
                      <a:lnTo>
                        <a:pt x="699" y="430"/>
                      </a:lnTo>
                      <a:lnTo>
                        <a:pt x="715" y="404"/>
                      </a:lnTo>
                      <a:lnTo>
                        <a:pt x="728" y="378"/>
                      </a:lnTo>
                      <a:lnTo>
                        <a:pt x="738" y="349"/>
                      </a:lnTo>
                      <a:lnTo>
                        <a:pt x="748" y="320"/>
                      </a:lnTo>
                      <a:lnTo>
                        <a:pt x="754" y="288"/>
                      </a:lnTo>
                      <a:lnTo>
                        <a:pt x="757" y="259"/>
                      </a:lnTo>
                      <a:lnTo>
                        <a:pt x="757" y="226"/>
                      </a:lnTo>
                      <a:close/>
                      <a:moveTo>
                        <a:pt x="75" y="0"/>
                      </a:moveTo>
                      <a:lnTo>
                        <a:pt x="58" y="22"/>
                      </a:lnTo>
                      <a:lnTo>
                        <a:pt x="42" y="48"/>
                      </a:lnTo>
                      <a:lnTo>
                        <a:pt x="29" y="77"/>
                      </a:lnTo>
                      <a:lnTo>
                        <a:pt x="20" y="103"/>
                      </a:lnTo>
                      <a:lnTo>
                        <a:pt x="10" y="132"/>
                      </a:lnTo>
                      <a:lnTo>
                        <a:pt x="3" y="165"/>
                      </a:lnTo>
                      <a:lnTo>
                        <a:pt x="0" y="194"/>
                      </a:lnTo>
                      <a:lnTo>
                        <a:pt x="0" y="226"/>
                      </a:lnTo>
                      <a:lnTo>
                        <a:pt x="0" y="259"/>
                      </a:lnTo>
                      <a:lnTo>
                        <a:pt x="3" y="288"/>
                      </a:lnTo>
                      <a:lnTo>
                        <a:pt x="10" y="320"/>
                      </a:lnTo>
                      <a:lnTo>
                        <a:pt x="20" y="349"/>
                      </a:lnTo>
                      <a:lnTo>
                        <a:pt x="29" y="378"/>
                      </a:lnTo>
                      <a:lnTo>
                        <a:pt x="42" y="404"/>
                      </a:lnTo>
                      <a:lnTo>
                        <a:pt x="58" y="430"/>
                      </a:lnTo>
                      <a:lnTo>
                        <a:pt x="75" y="453"/>
                      </a:lnTo>
                      <a:lnTo>
                        <a:pt x="91" y="456"/>
                      </a:lnTo>
                      <a:lnTo>
                        <a:pt x="71" y="430"/>
                      </a:lnTo>
                      <a:lnTo>
                        <a:pt x="55" y="404"/>
                      </a:lnTo>
                      <a:lnTo>
                        <a:pt x="42" y="378"/>
                      </a:lnTo>
                      <a:lnTo>
                        <a:pt x="33" y="349"/>
                      </a:lnTo>
                      <a:lnTo>
                        <a:pt x="23" y="320"/>
                      </a:lnTo>
                      <a:lnTo>
                        <a:pt x="16" y="291"/>
                      </a:lnTo>
                      <a:lnTo>
                        <a:pt x="13" y="259"/>
                      </a:lnTo>
                      <a:lnTo>
                        <a:pt x="10" y="226"/>
                      </a:lnTo>
                      <a:lnTo>
                        <a:pt x="13" y="194"/>
                      </a:lnTo>
                      <a:lnTo>
                        <a:pt x="16" y="165"/>
                      </a:lnTo>
                      <a:lnTo>
                        <a:pt x="23" y="132"/>
                      </a:lnTo>
                      <a:lnTo>
                        <a:pt x="33" y="103"/>
                      </a:lnTo>
                      <a:lnTo>
                        <a:pt x="42" y="74"/>
                      </a:lnTo>
                      <a:lnTo>
                        <a:pt x="55" y="48"/>
                      </a:lnTo>
                      <a:lnTo>
                        <a:pt x="71" y="22"/>
                      </a:lnTo>
                      <a:lnTo>
                        <a:pt x="91" y="0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E84A3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0" name="Freeform 483"/>
                <p:cNvSpPr>
                  <a:spLocks noEditPoints="1"/>
                </p:cNvSpPr>
                <p:nvPr/>
              </p:nvSpPr>
              <p:spPr bwMode="auto">
                <a:xfrm>
                  <a:off x="2650" y="2531"/>
                  <a:ext cx="751" cy="456"/>
                </a:xfrm>
                <a:custGeom>
                  <a:avLst/>
                  <a:gdLst>
                    <a:gd name="T0" fmla="*/ 748 w 751"/>
                    <a:gd name="T1" fmla="*/ 194 h 456"/>
                    <a:gd name="T2" fmla="*/ 738 w 751"/>
                    <a:gd name="T3" fmla="*/ 132 h 456"/>
                    <a:gd name="T4" fmla="*/ 719 w 751"/>
                    <a:gd name="T5" fmla="*/ 77 h 456"/>
                    <a:gd name="T6" fmla="*/ 690 w 751"/>
                    <a:gd name="T7" fmla="*/ 22 h 456"/>
                    <a:gd name="T8" fmla="*/ 664 w 751"/>
                    <a:gd name="T9" fmla="*/ 0 h 456"/>
                    <a:gd name="T10" fmla="*/ 677 w 751"/>
                    <a:gd name="T11" fmla="*/ 22 h 456"/>
                    <a:gd name="T12" fmla="*/ 706 w 751"/>
                    <a:gd name="T13" fmla="*/ 74 h 456"/>
                    <a:gd name="T14" fmla="*/ 725 w 751"/>
                    <a:gd name="T15" fmla="*/ 132 h 456"/>
                    <a:gd name="T16" fmla="*/ 738 w 751"/>
                    <a:gd name="T17" fmla="*/ 194 h 456"/>
                    <a:gd name="T18" fmla="*/ 738 w 751"/>
                    <a:gd name="T19" fmla="*/ 259 h 456"/>
                    <a:gd name="T20" fmla="*/ 725 w 751"/>
                    <a:gd name="T21" fmla="*/ 320 h 456"/>
                    <a:gd name="T22" fmla="*/ 706 w 751"/>
                    <a:gd name="T23" fmla="*/ 378 h 456"/>
                    <a:gd name="T24" fmla="*/ 677 w 751"/>
                    <a:gd name="T25" fmla="*/ 430 h 456"/>
                    <a:gd name="T26" fmla="*/ 664 w 751"/>
                    <a:gd name="T27" fmla="*/ 456 h 456"/>
                    <a:gd name="T28" fmla="*/ 690 w 751"/>
                    <a:gd name="T29" fmla="*/ 430 h 456"/>
                    <a:gd name="T30" fmla="*/ 719 w 751"/>
                    <a:gd name="T31" fmla="*/ 378 h 456"/>
                    <a:gd name="T32" fmla="*/ 738 w 751"/>
                    <a:gd name="T33" fmla="*/ 320 h 456"/>
                    <a:gd name="T34" fmla="*/ 748 w 751"/>
                    <a:gd name="T35" fmla="*/ 259 h 456"/>
                    <a:gd name="T36" fmla="*/ 78 w 751"/>
                    <a:gd name="T37" fmla="*/ 0 h 456"/>
                    <a:gd name="T38" fmla="*/ 46 w 751"/>
                    <a:gd name="T39" fmla="*/ 48 h 456"/>
                    <a:gd name="T40" fmla="*/ 23 w 751"/>
                    <a:gd name="T41" fmla="*/ 103 h 456"/>
                    <a:gd name="T42" fmla="*/ 7 w 751"/>
                    <a:gd name="T43" fmla="*/ 165 h 456"/>
                    <a:gd name="T44" fmla="*/ 0 w 751"/>
                    <a:gd name="T45" fmla="*/ 226 h 456"/>
                    <a:gd name="T46" fmla="*/ 7 w 751"/>
                    <a:gd name="T47" fmla="*/ 291 h 456"/>
                    <a:gd name="T48" fmla="*/ 23 w 751"/>
                    <a:gd name="T49" fmla="*/ 349 h 456"/>
                    <a:gd name="T50" fmla="*/ 46 w 751"/>
                    <a:gd name="T51" fmla="*/ 404 h 456"/>
                    <a:gd name="T52" fmla="*/ 78 w 751"/>
                    <a:gd name="T53" fmla="*/ 456 h 456"/>
                    <a:gd name="T54" fmla="*/ 94 w 751"/>
                    <a:gd name="T55" fmla="*/ 456 h 456"/>
                    <a:gd name="T56" fmla="*/ 62 w 751"/>
                    <a:gd name="T57" fmla="*/ 404 h 456"/>
                    <a:gd name="T58" fmla="*/ 36 w 751"/>
                    <a:gd name="T59" fmla="*/ 349 h 456"/>
                    <a:gd name="T60" fmla="*/ 20 w 751"/>
                    <a:gd name="T61" fmla="*/ 291 h 456"/>
                    <a:gd name="T62" fmla="*/ 13 w 751"/>
                    <a:gd name="T63" fmla="*/ 226 h 456"/>
                    <a:gd name="T64" fmla="*/ 20 w 751"/>
                    <a:gd name="T65" fmla="*/ 161 h 456"/>
                    <a:gd name="T66" fmla="*/ 36 w 751"/>
                    <a:gd name="T67" fmla="*/ 103 h 456"/>
                    <a:gd name="T68" fmla="*/ 62 w 751"/>
                    <a:gd name="T69" fmla="*/ 48 h 456"/>
                    <a:gd name="T70" fmla="*/ 94 w 751"/>
                    <a:gd name="T71" fmla="*/ 0 h 456"/>
                    <a:gd name="T72" fmla="*/ 78 w 751"/>
                    <a:gd name="T73" fmla="*/ 0 h 45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751" h="456">
                      <a:moveTo>
                        <a:pt x="751" y="226"/>
                      </a:moveTo>
                      <a:lnTo>
                        <a:pt x="748" y="194"/>
                      </a:lnTo>
                      <a:lnTo>
                        <a:pt x="745" y="165"/>
                      </a:lnTo>
                      <a:lnTo>
                        <a:pt x="738" y="132"/>
                      </a:lnTo>
                      <a:lnTo>
                        <a:pt x="728" y="103"/>
                      </a:lnTo>
                      <a:lnTo>
                        <a:pt x="719" y="77"/>
                      </a:lnTo>
                      <a:lnTo>
                        <a:pt x="706" y="48"/>
                      </a:lnTo>
                      <a:lnTo>
                        <a:pt x="690" y="22"/>
                      </a:lnTo>
                      <a:lnTo>
                        <a:pt x="673" y="0"/>
                      </a:lnTo>
                      <a:lnTo>
                        <a:pt x="664" y="0"/>
                      </a:lnTo>
                      <a:lnTo>
                        <a:pt x="657" y="0"/>
                      </a:lnTo>
                      <a:lnTo>
                        <a:pt x="677" y="22"/>
                      </a:lnTo>
                      <a:lnTo>
                        <a:pt x="690" y="48"/>
                      </a:lnTo>
                      <a:lnTo>
                        <a:pt x="706" y="74"/>
                      </a:lnTo>
                      <a:lnTo>
                        <a:pt x="716" y="103"/>
                      </a:lnTo>
                      <a:lnTo>
                        <a:pt x="725" y="132"/>
                      </a:lnTo>
                      <a:lnTo>
                        <a:pt x="732" y="161"/>
                      </a:lnTo>
                      <a:lnTo>
                        <a:pt x="738" y="194"/>
                      </a:lnTo>
                      <a:lnTo>
                        <a:pt x="738" y="226"/>
                      </a:lnTo>
                      <a:lnTo>
                        <a:pt x="738" y="259"/>
                      </a:lnTo>
                      <a:lnTo>
                        <a:pt x="732" y="291"/>
                      </a:lnTo>
                      <a:lnTo>
                        <a:pt x="725" y="320"/>
                      </a:lnTo>
                      <a:lnTo>
                        <a:pt x="716" y="349"/>
                      </a:lnTo>
                      <a:lnTo>
                        <a:pt x="706" y="378"/>
                      </a:lnTo>
                      <a:lnTo>
                        <a:pt x="690" y="404"/>
                      </a:lnTo>
                      <a:lnTo>
                        <a:pt x="677" y="430"/>
                      </a:lnTo>
                      <a:lnTo>
                        <a:pt x="657" y="456"/>
                      </a:lnTo>
                      <a:lnTo>
                        <a:pt x="664" y="456"/>
                      </a:lnTo>
                      <a:lnTo>
                        <a:pt x="673" y="456"/>
                      </a:lnTo>
                      <a:lnTo>
                        <a:pt x="690" y="430"/>
                      </a:lnTo>
                      <a:lnTo>
                        <a:pt x="706" y="404"/>
                      </a:lnTo>
                      <a:lnTo>
                        <a:pt x="719" y="378"/>
                      </a:lnTo>
                      <a:lnTo>
                        <a:pt x="728" y="349"/>
                      </a:lnTo>
                      <a:lnTo>
                        <a:pt x="738" y="320"/>
                      </a:lnTo>
                      <a:lnTo>
                        <a:pt x="745" y="291"/>
                      </a:lnTo>
                      <a:lnTo>
                        <a:pt x="748" y="259"/>
                      </a:lnTo>
                      <a:lnTo>
                        <a:pt x="751" y="226"/>
                      </a:lnTo>
                      <a:close/>
                      <a:moveTo>
                        <a:pt x="78" y="0"/>
                      </a:moveTo>
                      <a:lnTo>
                        <a:pt x="62" y="22"/>
                      </a:lnTo>
                      <a:lnTo>
                        <a:pt x="46" y="48"/>
                      </a:lnTo>
                      <a:lnTo>
                        <a:pt x="33" y="77"/>
                      </a:lnTo>
                      <a:lnTo>
                        <a:pt x="23" y="103"/>
                      </a:lnTo>
                      <a:lnTo>
                        <a:pt x="13" y="132"/>
                      </a:lnTo>
                      <a:lnTo>
                        <a:pt x="7" y="165"/>
                      </a:lnTo>
                      <a:lnTo>
                        <a:pt x="4" y="194"/>
                      </a:lnTo>
                      <a:lnTo>
                        <a:pt x="0" y="226"/>
                      </a:lnTo>
                      <a:lnTo>
                        <a:pt x="4" y="259"/>
                      </a:lnTo>
                      <a:lnTo>
                        <a:pt x="7" y="291"/>
                      </a:lnTo>
                      <a:lnTo>
                        <a:pt x="13" y="320"/>
                      </a:lnTo>
                      <a:lnTo>
                        <a:pt x="23" y="349"/>
                      </a:lnTo>
                      <a:lnTo>
                        <a:pt x="33" y="378"/>
                      </a:lnTo>
                      <a:lnTo>
                        <a:pt x="46" y="404"/>
                      </a:lnTo>
                      <a:lnTo>
                        <a:pt x="62" y="430"/>
                      </a:lnTo>
                      <a:lnTo>
                        <a:pt x="78" y="456"/>
                      </a:lnTo>
                      <a:lnTo>
                        <a:pt x="88" y="456"/>
                      </a:lnTo>
                      <a:lnTo>
                        <a:pt x="94" y="456"/>
                      </a:lnTo>
                      <a:lnTo>
                        <a:pt x="75" y="430"/>
                      </a:lnTo>
                      <a:lnTo>
                        <a:pt x="62" y="404"/>
                      </a:lnTo>
                      <a:lnTo>
                        <a:pt x="46" y="378"/>
                      </a:lnTo>
                      <a:lnTo>
                        <a:pt x="36" y="349"/>
                      </a:lnTo>
                      <a:lnTo>
                        <a:pt x="26" y="320"/>
                      </a:lnTo>
                      <a:lnTo>
                        <a:pt x="20" y="291"/>
                      </a:lnTo>
                      <a:lnTo>
                        <a:pt x="13" y="259"/>
                      </a:lnTo>
                      <a:lnTo>
                        <a:pt x="13" y="226"/>
                      </a:lnTo>
                      <a:lnTo>
                        <a:pt x="13" y="194"/>
                      </a:lnTo>
                      <a:lnTo>
                        <a:pt x="20" y="161"/>
                      </a:lnTo>
                      <a:lnTo>
                        <a:pt x="26" y="132"/>
                      </a:lnTo>
                      <a:lnTo>
                        <a:pt x="36" y="103"/>
                      </a:lnTo>
                      <a:lnTo>
                        <a:pt x="46" y="74"/>
                      </a:lnTo>
                      <a:lnTo>
                        <a:pt x="62" y="48"/>
                      </a:lnTo>
                      <a:lnTo>
                        <a:pt x="75" y="22"/>
                      </a:lnTo>
                      <a:lnTo>
                        <a:pt x="94" y="0"/>
                      </a:lnTo>
                      <a:lnTo>
                        <a:pt x="88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E849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1" name="Freeform 484"/>
                <p:cNvSpPr>
                  <a:spLocks noEditPoints="1"/>
                </p:cNvSpPr>
                <p:nvPr/>
              </p:nvSpPr>
              <p:spPr bwMode="auto">
                <a:xfrm>
                  <a:off x="2657" y="2527"/>
                  <a:ext cx="738" cy="460"/>
                </a:xfrm>
                <a:custGeom>
                  <a:avLst/>
                  <a:gdLst>
                    <a:gd name="T0" fmla="*/ 734 w 738"/>
                    <a:gd name="T1" fmla="*/ 198 h 460"/>
                    <a:gd name="T2" fmla="*/ 725 w 738"/>
                    <a:gd name="T3" fmla="*/ 136 h 460"/>
                    <a:gd name="T4" fmla="*/ 705 w 738"/>
                    <a:gd name="T5" fmla="*/ 78 h 460"/>
                    <a:gd name="T6" fmla="*/ 676 w 738"/>
                    <a:gd name="T7" fmla="*/ 26 h 460"/>
                    <a:gd name="T8" fmla="*/ 644 w 738"/>
                    <a:gd name="T9" fmla="*/ 0 h 460"/>
                    <a:gd name="T10" fmla="*/ 676 w 738"/>
                    <a:gd name="T11" fmla="*/ 52 h 460"/>
                    <a:gd name="T12" fmla="*/ 702 w 738"/>
                    <a:gd name="T13" fmla="*/ 107 h 460"/>
                    <a:gd name="T14" fmla="*/ 718 w 738"/>
                    <a:gd name="T15" fmla="*/ 165 h 460"/>
                    <a:gd name="T16" fmla="*/ 725 w 738"/>
                    <a:gd name="T17" fmla="*/ 230 h 460"/>
                    <a:gd name="T18" fmla="*/ 718 w 738"/>
                    <a:gd name="T19" fmla="*/ 295 h 460"/>
                    <a:gd name="T20" fmla="*/ 702 w 738"/>
                    <a:gd name="T21" fmla="*/ 353 h 460"/>
                    <a:gd name="T22" fmla="*/ 676 w 738"/>
                    <a:gd name="T23" fmla="*/ 408 h 460"/>
                    <a:gd name="T24" fmla="*/ 644 w 738"/>
                    <a:gd name="T25" fmla="*/ 460 h 460"/>
                    <a:gd name="T26" fmla="*/ 676 w 738"/>
                    <a:gd name="T27" fmla="*/ 434 h 460"/>
                    <a:gd name="T28" fmla="*/ 705 w 738"/>
                    <a:gd name="T29" fmla="*/ 382 h 460"/>
                    <a:gd name="T30" fmla="*/ 725 w 738"/>
                    <a:gd name="T31" fmla="*/ 324 h 460"/>
                    <a:gd name="T32" fmla="*/ 734 w 738"/>
                    <a:gd name="T33" fmla="*/ 263 h 460"/>
                    <a:gd name="T34" fmla="*/ 81 w 738"/>
                    <a:gd name="T35" fmla="*/ 4 h 460"/>
                    <a:gd name="T36" fmla="*/ 45 w 738"/>
                    <a:gd name="T37" fmla="*/ 52 h 460"/>
                    <a:gd name="T38" fmla="*/ 23 w 738"/>
                    <a:gd name="T39" fmla="*/ 107 h 460"/>
                    <a:gd name="T40" fmla="*/ 6 w 738"/>
                    <a:gd name="T41" fmla="*/ 169 h 460"/>
                    <a:gd name="T42" fmla="*/ 0 w 738"/>
                    <a:gd name="T43" fmla="*/ 230 h 460"/>
                    <a:gd name="T44" fmla="*/ 6 w 738"/>
                    <a:gd name="T45" fmla="*/ 295 h 460"/>
                    <a:gd name="T46" fmla="*/ 23 w 738"/>
                    <a:gd name="T47" fmla="*/ 353 h 460"/>
                    <a:gd name="T48" fmla="*/ 45 w 738"/>
                    <a:gd name="T49" fmla="*/ 408 h 460"/>
                    <a:gd name="T50" fmla="*/ 81 w 738"/>
                    <a:gd name="T51" fmla="*/ 460 h 460"/>
                    <a:gd name="T52" fmla="*/ 78 w 738"/>
                    <a:gd name="T53" fmla="*/ 434 h 460"/>
                    <a:gd name="T54" fmla="*/ 45 w 738"/>
                    <a:gd name="T55" fmla="*/ 382 h 460"/>
                    <a:gd name="T56" fmla="*/ 26 w 738"/>
                    <a:gd name="T57" fmla="*/ 324 h 460"/>
                    <a:gd name="T58" fmla="*/ 13 w 738"/>
                    <a:gd name="T59" fmla="*/ 263 h 460"/>
                    <a:gd name="T60" fmla="*/ 13 w 738"/>
                    <a:gd name="T61" fmla="*/ 198 h 460"/>
                    <a:gd name="T62" fmla="*/ 26 w 738"/>
                    <a:gd name="T63" fmla="*/ 136 h 460"/>
                    <a:gd name="T64" fmla="*/ 45 w 738"/>
                    <a:gd name="T65" fmla="*/ 78 h 460"/>
                    <a:gd name="T66" fmla="*/ 78 w 738"/>
                    <a:gd name="T67" fmla="*/ 26 h 460"/>
                    <a:gd name="T68" fmla="*/ 81 w 738"/>
                    <a:gd name="T69" fmla="*/ 4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38" h="460">
                      <a:moveTo>
                        <a:pt x="738" y="230"/>
                      </a:moveTo>
                      <a:lnTo>
                        <a:pt x="734" y="198"/>
                      </a:lnTo>
                      <a:lnTo>
                        <a:pt x="731" y="169"/>
                      </a:lnTo>
                      <a:lnTo>
                        <a:pt x="725" y="136"/>
                      </a:lnTo>
                      <a:lnTo>
                        <a:pt x="715" y="107"/>
                      </a:lnTo>
                      <a:lnTo>
                        <a:pt x="705" y="78"/>
                      </a:lnTo>
                      <a:lnTo>
                        <a:pt x="692" y="52"/>
                      </a:lnTo>
                      <a:lnTo>
                        <a:pt x="676" y="26"/>
                      </a:lnTo>
                      <a:lnTo>
                        <a:pt x="657" y="4"/>
                      </a:lnTo>
                      <a:lnTo>
                        <a:pt x="644" y="0"/>
                      </a:lnTo>
                      <a:lnTo>
                        <a:pt x="660" y="26"/>
                      </a:lnTo>
                      <a:lnTo>
                        <a:pt x="676" y="52"/>
                      </a:lnTo>
                      <a:lnTo>
                        <a:pt x="692" y="78"/>
                      </a:lnTo>
                      <a:lnTo>
                        <a:pt x="702" y="107"/>
                      </a:lnTo>
                      <a:lnTo>
                        <a:pt x="712" y="136"/>
                      </a:lnTo>
                      <a:lnTo>
                        <a:pt x="718" y="165"/>
                      </a:lnTo>
                      <a:lnTo>
                        <a:pt x="725" y="198"/>
                      </a:lnTo>
                      <a:lnTo>
                        <a:pt x="725" y="230"/>
                      </a:lnTo>
                      <a:lnTo>
                        <a:pt x="725" y="263"/>
                      </a:lnTo>
                      <a:lnTo>
                        <a:pt x="718" y="295"/>
                      </a:lnTo>
                      <a:lnTo>
                        <a:pt x="712" y="324"/>
                      </a:lnTo>
                      <a:lnTo>
                        <a:pt x="702" y="353"/>
                      </a:lnTo>
                      <a:lnTo>
                        <a:pt x="692" y="382"/>
                      </a:lnTo>
                      <a:lnTo>
                        <a:pt x="676" y="408"/>
                      </a:lnTo>
                      <a:lnTo>
                        <a:pt x="660" y="434"/>
                      </a:lnTo>
                      <a:lnTo>
                        <a:pt x="644" y="460"/>
                      </a:lnTo>
                      <a:lnTo>
                        <a:pt x="657" y="460"/>
                      </a:lnTo>
                      <a:lnTo>
                        <a:pt x="676" y="434"/>
                      </a:lnTo>
                      <a:lnTo>
                        <a:pt x="692" y="408"/>
                      </a:lnTo>
                      <a:lnTo>
                        <a:pt x="705" y="382"/>
                      </a:lnTo>
                      <a:lnTo>
                        <a:pt x="715" y="353"/>
                      </a:lnTo>
                      <a:lnTo>
                        <a:pt x="725" y="324"/>
                      </a:lnTo>
                      <a:lnTo>
                        <a:pt x="731" y="295"/>
                      </a:lnTo>
                      <a:lnTo>
                        <a:pt x="734" y="263"/>
                      </a:lnTo>
                      <a:lnTo>
                        <a:pt x="738" y="230"/>
                      </a:lnTo>
                      <a:close/>
                      <a:moveTo>
                        <a:pt x="81" y="4"/>
                      </a:moveTo>
                      <a:lnTo>
                        <a:pt x="61" y="26"/>
                      </a:lnTo>
                      <a:lnTo>
                        <a:pt x="45" y="52"/>
                      </a:lnTo>
                      <a:lnTo>
                        <a:pt x="32" y="78"/>
                      </a:lnTo>
                      <a:lnTo>
                        <a:pt x="23" y="107"/>
                      </a:lnTo>
                      <a:lnTo>
                        <a:pt x="13" y="136"/>
                      </a:lnTo>
                      <a:lnTo>
                        <a:pt x="6" y="169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6" y="295"/>
                      </a:lnTo>
                      <a:lnTo>
                        <a:pt x="13" y="324"/>
                      </a:lnTo>
                      <a:lnTo>
                        <a:pt x="23" y="353"/>
                      </a:lnTo>
                      <a:lnTo>
                        <a:pt x="32" y="382"/>
                      </a:lnTo>
                      <a:lnTo>
                        <a:pt x="45" y="408"/>
                      </a:lnTo>
                      <a:lnTo>
                        <a:pt x="61" y="434"/>
                      </a:lnTo>
                      <a:lnTo>
                        <a:pt x="81" y="460"/>
                      </a:lnTo>
                      <a:lnTo>
                        <a:pt x="94" y="460"/>
                      </a:lnTo>
                      <a:lnTo>
                        <a:pt x="78" y="434"/>
                      </a:lnTo>
                      <a:lnTo>
                        <a:pt x="61" y="408"/>
                      </a:lnTo>
                      <a:lnTo>
                        <a:pt x="45" y="382"/>
                      </a:lnTo>
                      <a:lnTo>
                        <a:pt x="36" y="353"/>
                      </a:lnTo>
                      <a:lnTo>
                        <a:pt x="26" y="324"/>
                      </a:lnTo>
                      <a:lnTo>
                        <a:pt x="19" y="295"/>
                      </a:lnTo>
                      <a:lnTo>
                        <a:pt x="13" y="263"/>
                      </a:lnTo>
                      <a:lnTo>
                        <a:pt x="13" y="230"/>
                      </a:lnTo>
                      <a:lnTo>
                        <a:pt x="13" y="198"/>
                      </a:lnTo>
                      <a:lnTo>
                        <a:pt x="19" y="165"/>
                      </a:lnTo>
                      <a:lnTo>
                        <a:pt x="26" y="136"/>
                      </a:lnTo>
                      <a:lnTo>
                        <a:pt x="36" y="107"/>
                      </a:lnTo>
                      <a:lnTo>
                        <a:pt x="45" y="78"/>
                      </a:lnTo>
                      <a:lnTo>
                        <a:pt x="61" y="52"/>
                      </a:lnTo>
                      <a:lnTo>
                        <a:pt x="78" y="26"/>
                      </a:lnTo>
                      <a:lnTo>
                        <a:pt x="94" y="0"/>
                      </a:lnTo>
                      <a:lnTo>
                        <a:pt x="81" y="4"/>
                      </a:lnTo>
                      <a:close/>
                    </a:path>
                  </a:pathLst>
                </a:custGeom>
                <a:solidFill>
                  <a:srgbClr val="E848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2" name="Freeform 485"/>
                <p:cNvSpPr>
                  <a:spLocks noEditPoints="1"/>
                </p:cNvSpPr>
                <p:nvPr/>
              </p:nvSpPr>
              <p:spPr bwMode="auto">
                <a:xfrm>
                  <a:off x="2663" y="2527"/>
                  <a:ext cx="725" cy="460"/>
                </a:xfrm>
                <a:custGeom>
                  <a:avLst/>
                  <a:gdLst>
                    <a:gd name="T0" fmla="*/ 725 w 725"/>
                    <a:gd name="T1" fmla="*/ 198 h 460"/>
                    <a:gd name="T2" fmla="*/ 712 w 725"/>
                    <a:gd name="T3" fmla="*/ 136 h 460"/>
                    <a:gd name="T4" fmla="*/ 693 w 725"/>
                    <a:gd name="T5" fmla="*/ 78 h 460"/>
                    <a:gd name="T6" fmla="*/ 664 w 725"/>
                    <a:gd name="T7" fmla="*/ 26 h 460"/>
                    <a:gd name="T8" fmla="*/ 628 w 725"/>
                    <a:gd name="T9" fmla="*/ 0 h 460"/>
                    <a:gd name="T10" fmla="*/ 664 w 725"/>
                    <a:gd name="T11" fmla="*/ 52 h 460"/>
                    <a:gd name="T12" fmla="*/ 690 w 725"/>
                    <a:gd name="T13" fmla="*/ 107 h 460"/>
                    <a:gd name="T14" fmla="*/ 709 w 725"/>
                    <a:gd name="T15" fmla="*/ 165 h 460"/>
                    <a:gd name="T16" fmla="*/ 712 w 725"/>
                    <a:gd name="T17" fmla="*/ 230 h 460"/>
                    <a:gd name="T18" fmla="*/ 709 w 725"/>
                    <a:gd name="T19" fmla="*/ 295 h 460"/>
                    <a:gd name="T20" fmla="*/ 690 w 725"/>
                    <a:gd name="T21" fmla="*/ 353 h 460"/>
                    <a:gd name="T22" fmla="*/ 664 w 725"/>
                    <a:gd name="T23" fmla="*/ 411 h 460"/>
                    <a:gd name="T24" fmla="*/ 628 w 725"/>
                    <a:gd name="T25" fmla="*/ 460 h 460"/>
                    <a:gd name="T26" fmla="*/ 664 w 725"/>
                    <a:gd name="T27" fmla="*/ 434 h 460"/>
                    <a:gd name="T28" fmla="*/ 693 w 725"/>
                    <a:gd name="T29" fmla="*/ 382 h 460"/>
                    <a:gd name="T30" fmla="*/ 712 w 725"/>
                    <a:gd name="T31" fmla="*/ 324 h 460"/>
                    <a:gd name="T32" fmla="*/ 725 w 725"/>
                    <a:gd name="T33" fmla="*/ 263 h 460"/>
                    <a:gd name="T34" fmla="*/ 81 w 725"/>
                    <a:gd name="T35" fmla="*/ 4 h 460"/>
                    <a:gd name="T36" fmla="*/ 49 w 725"/>
                    <a:gd name="T37" fmla="*/ 52 h 460"/>
                    <a:gd name="T38" fmla="*/ 23 w 725"/>
                    <a:gd name="T39" fmla="*/ 107 h 460"/>
                    <a:gd name="T40" fmla="*/ 7 w 725"/>
                    <a:gd name="T41" fmla="*/ 165 h 460"/>
                    <a:gd name="T42" fmla="*/ 0 w 725"/>
                    <a:gd name="T43" fmla="*/ 230 h 460"/>
                    <a:gd name="T44" fmla="*/ 7 w 725"/>
                    <a:gd name="T45" fmla="*/ 295 h 460"/>
                    <a:gd name="T46" fmla="*/ 23 w 725"/>
                    <a:gd name="T47" fmla="*/ 353 h 460"/>
                    <a:gd name="T48" fmla="*/ 49 w 725"/>
                    <a:gd name="T49" fmla="*/ 408 h 460"/>
                    <a:gd name="T50" fmla="*/ 81 w 725"/>
                    <a:gd name="T51" fmla="*/ 460 h 460"/>
                    <a:gd name="T52" fmla="*/ 78 w 725"/>
                    <a:gd name="T53" fmla="*/ 434 h 460"/>
                    <a:gd name="T54" fmla="*/ 46 w 725"/>
                    <a:gd name="T55" fmla="*/ 382 h 460"/>
                    <a:gd name="T56" fmla="*/ 26 w 725"/>
                    <a:gd name="T57" fmla="*/ 324 h 460"/>
                    <a:gd name="T58" fmla="*/ 13 w 725"/>
                    <a:gd name="T59" fmla="*/ 263 h 460"/>
                    <a:gd name="T60" fmla="*/ 13 w 725"/>
                    <a:gd name="T61" fmla="*/ 198 h 460"/>
                    <a:gd name="T62" fmla="*/ 26 w 725"/>
                    <a:gd name="T63" fmla="*/ 136 h 460"/>
                    <a:gd name="T64" fmla="*/ 46 w 725"/>
                    <a:gd name="T65" fmla="*/ 78 h 460"/>
                    <a:gd name="T66" fmla="*/ 78 w 725"/>
                    <a:gd name="T67" fmla="*/ 26 h 460"/>
                    <a:gd name="T68" fmla="*/ 81 w 725"/>
                    <a:gd name="T69" fmla="*/ 4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25" h="460">
                      <a:moveTo>
                        <a:pt x="725" y="230"/>
                      </a:moveTo>
                      <a:lnTo>
                        <a:pt x="725" y="198"/>
                      </a:lnTo>
                      <a:lnTo>
                        <a:pt x="719" y="165"/>
                      </a:lnTo>
                      <a:lnTo>
                        <a:pt x="712" y="136"/>
                      </a:lnTo>
                      <a:lnTo>
                        <a:pt x="703" y="107"/>
                      </a:lnTo>
                      <a:lnTo>
                        <a:pt x="693" y="78"/>
                      </a:lnTo>
                      <a:lnTo>
                        <a:pt x="677" y="52"/>
                      </a:lnTo>
                      <a:lnTo>
                        <a:pt x="664" y="26"/>
                      </a:lnTo>
                      <a:lnTo>
                        <a:pt x="644" y="4"/>
                      </a:lnTo>
                      <a:lnTo>
                        <a:pt x="628" y="0"/>
                      </a:lnTo>
                      <a:lnTo>
                        <a:pt x="648" y="26"/>
                      </a:lnTo>
                      <a:lnTo>
                        <a:pt x="664" y="52"/>
                      </a:lnTo>
                      <a:lnTo>
                        <a:pt x="680" y="78"/>
                      </a:lnTo>
                      <a:lnTo>
                        <a:pt x="690" y="107"/>
                      </a:lnTo>
                      <a:lnTo>
                        <a:pt x="699" y="136"/>
                      </a:lnTo>
                      <a:lnTo>
                        <a:pt x="709" y="165"/>
                      </a:lnTo>
                      <a:lnTo>
                        <a:pt x="712" y="198"/>
                      </a:lnTo>
                      <a:lnTo>
                        <a:pt x="712" y="230"/>
                      </a:lnTo>
                      <a:lnTo>
                        <a:pt x="712" y="263"/>
                      </a:lnTo>
                      <a:lnTo>
                        <a:pt x="709" y="295"/>
                      </a:lnTo>
                      <a:lnTo>
                        <a:pt x="699" y="324"/>
                      </a:lnTo>
                      <a:lnTo>
                        <a:pt x="690" y="353"/>
                      </a:lnTo>
                      <a:lnTo>
                        <a:pt x="680" y="382"/>
                      </a:lnTo>
                      <a:lnTo>
                        <a:pt x="664" y="411"/>
                      </a:lnTo>
                      <a:lnTo>
                        <a:pt x="648" y="434"/>
                      </a:lnTo>
                      <a:lnTo>
                        <a:pt x="628" y="460"/>
                      </a:lnTo>
                      <a:lnTo>
                        <a:pt x="644" y="460"/>
                      </a:lnTo>
                      <a:lnTo>
                        <a:pt x="664" y="434"/>
                      </a:lnTo>
                      <a:lnTo>
                        <a:pt x="677" y="408"/>
                      </a:lnTo>
                      <a:lnTo>
                        <a:pt x="693" y="382"/>
                      </a:lnTo>
                      <a:lnTo>
                        <a:pt x="703" y="353"/>
                      </a:lnTo>
                      <a:lnTo>
                        <a:pt x="712" y="324"/>
                      </a:lnTo>
                      <a:lnTo>
                        <a:pt x="719" y="295"/>
                      </a:lnTo>
                      <a:lnTo>
                        <a:pt x="725" y="263"/>
                      </a:lnTo>
                      <a:lnTo>
                        <a:pt x="725" y="230"/>
                      </a:lnTo>
                      <a:close/>
                      <a:moveTo>
                        <a:pt x="81" y="4"/>
                      </a:moveTo>
                      <a:lnTo>
                        <a:pt x="62" y="26"/>
                      </a:lnTo>
                      <a:lnTo>
                        <a:pt x="49" y="52"/>
                      </a:lnTo>
                      <a:lnTo>
                        <a:pt x="33" y="78"/>
                      </a:lnTo>
                      <a:lnTo>
                        <a:pt x="23" y="107"/>
                      </a:lnTo>
                      <a:lnTo>
                        <a:pt x="13" y="136"/>
                      </a:lnTo>
                      <a:lnTo>
                        <a:pt x="7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7" y="295"/>
                      </a:lnTo>
                      <a:lnTo>
                        <a:pt x="13" y="324"/>
                      </a:lnTo>
                      <a:lnTo>
                        <a:pt x="23" y="353"/>
                      </a:lnTo>
                      <a:lnTo>
                        <a:pt x="33" y="382"/>
                      </a:lnTo>
                      <a:lnTo>
                        <a:pt x="49" y="408"/>
                      </a:lnTo>
                      <a:lnTo>
                        <a:pt x="62" y="434"/>
                      </a:lnTo>
                      <a:lnTo>
                        <a:pt x="81" y="460"/>
                      </a:lnTo>
                      <a:lnTo>
                        <a:pt x="97" y="460"/>
                      </a:lnTo>
                      <a:lnTo>
                        <a:pt x="78" y="434"/>
                      </a:lnTo>
                      <a:lnTo>
                        <a:pt x="62" y="411"/>
                      </a:lnTo>
                      <a:lnTo>
                        <a:pt x="46" y="382"/>
                      </a:lnTo>
                      <a:lnTo>
                        <a:pt x="36" y="353"/>
                      </a:lnTo>
                      <a:lnTo>
                        <a:pt x="26" y="324"/>
                      </a:lnTo>
                      <a:lnTo>
                        <a:pt x="17" y="295"/>
                      </a:lnTo>
                      <a:lnTo>
                        <a:pt x="13" y="263"/>
                      </a:lnTo>
                      <a:lnTo>
                        <a:pt x="13" y="230"/>
                      </a:lnTo>
                      <a:lnTo>
                        <a:pt x="13" y="198"/>
                      </a:lnTo>
                      <a:lnTo>
                        <a:pt x="17" y="165"/>
                      </a:lnTo>
                      <a:lnTo>
                        <a:pt x="26" y="136"/>
                      </a:lnTo>
                      <a:lnTo>
                        <a:pt x="36" y="107"/>
                      </a:lnTo>
                      <a:lnTo>
                        <a:pt x="46" y="78"/>
                      </a:lnTo>
                      <a:lnTo>
                        <a:pt x="62" y="52"/>
                      </a:lnTo>
                      <a:lnTo>
                        <a:pt x="78" y="26"/>
                      </a:lnTo>
                      <a:lnTo>
                        <a:pt x="97" y="0"/>
                      </a:lnTo>
                      <a:lnTo>
                        <a:pt x="81" y="4"/>
                      </a:lnTo>
                      <a:close/>
                    </a:path>
                  </a:pathLst>
                </a:custGeom>
                <a:solidFill>
                  <a:srgbClr val="E848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3" name="Freeform 486"/>
                <p:cNvSpPr>
                  <a:spLocks noEditPoints="1"/>
                </p:cNvSpPr>
                <p:nvPr/>
              </p:nvSpPr>
              <p:spPr bwMode="auto">
                <a:xfrm>
                  <a:off x="2670" y="2527"/>
                  <a:ext cx="712" cy="460"/>
                </a:xfrm>
                <a:custGeom>
                  <a:avLst/>
                  <a:gdLst>
                    <a:gd name="T0" fmla="*/ 712 w 712"/>
                    <a:gd name="T1" fmla="*/ 198 h 460"/>
                    <a:gd name="T2" fmla="*/ 699 w 712"/>
                    <a:gd name="T3" fmla="*/ 136 h 460"/>
                    <a:gd name="T4" fmla="*/ 679 w 712"/>
                    <a:gd name="T5" fmla="*/ 78 h 460"/>
                    <a:gd name="T6" fmla="*/ 647 w 712"/>
                    <a:gd name="T7" fmla="*/ 26 h 460"/>
                    <a:gd name="T8" fmla="*/ 615 w 712"/>
                    <a:gd name="T9" fmla="*/ 0 h 460"/>
                    <a:gd name="T10" fmla="*/ 650 w 712"/>
                    <a:gd name="T11" fmla="*/ 52 h 460"/>
                    <a:gd name="T12" fmla="*/ 676 w 712"/>
                    <a:gd name="T13" fmla="*/ 107 h 460"/>
                    <a:gd name="T14" fmla="*/ 696 w 712"/>
                    <a:gd name="T15" fmla="*/ 165 h 460"/>
                    <a:gd name="T16" fmla="*/ 702 w 712"/>
                    <a:gd name="T17" fmla="*/ 230 h 460"/>
                    <a:gd name="T18" fmla="*/ 696 w 712"/>
                    <a:gd name="T19" fmla="*/ 295 h 460"/>
                    <a:gd name="T20" fmla="*/ 676 w 712"/>
                    <a:gd name="T21" fmla="*/ 356 h 460"/>
                    <a:gd name="T22" fmla="*/ 650 w 712"/>
                    <a:gd name="T23" fmla="*/ 411 h 460"/>
                    <a:gd name="T24" fmla="*/ 615 w 712"/>
                    <a:gd name="T25" fmla="*/ 460 h 460"/>
                    <a:gd name="T26" fmla="*/ 647 w 712"/>
                    <a:gd name="T27" fmla="*/ 434 h 460"/>
                    <a:gd name="T28" fmla="*/ 679 w 712"/>
                    <a:gd name="T29" fmla="*/ 382 h 460"/>
                    <a:gd name="T30" fmla="*/ 699 w 712"/>
                    <a:gd name="T31" fmla="*/ 324 h 460"/>
                    <a:gd name="T32" fmla="*/ 712 w 712"/>
                    <a:gd name="T33" fmla="*/ 263 h 460"/>
                    <a:gd name="T34" fmla="*/ 81 w 712"/>
                    <a:gd name="T35" fmla="*/ 0 h 460"/>
                    <a:gd name="T36" fmla="*/ 48 w 712"/>
                    <a:gd name="T37" fmla="*/ 52 h 460"/>
                    <a:gd name="T38" fmla="*/ 23 w 712"/>
                    <a:gd name="T39" fmla="*/ 107 h 460"/>
                    <a:gd name="T40" fmla="*/ 6 w 712"/>
                    <a:gd name="T41" fmla="*/ 165 h 460"/>
                    <a:gd name="T42" fmla="*/ 0 w 712"/>
                    <a:gd name="T43" fmla="*/ 230 h 460"/>
                    <a:gd name="T44" fmla="*/ 6 w 712"/>
                    <a:gd name="T45" fmla="*/ 295 h 460"/>
                    <a:gd name="T46" fmla="*/ 23 w 712"/>
                    <a:gd name="T47" fmla="*/ 353 h 460"/>
                    <a:gd name="T48" fmla="*/ 48 w 712"/>
                    <a:gd name="T49" fmla="*/ 408 h 460"/>
                    <a:gd name="T50" fmla="*/ 81 w 712"/>
                    <a:gd name="T51" fmla="*/ 460 h 460"/>
                    <a:gd name="T52" fmla="*/ 78 w 712"/>
                    <a:gd name="T53" fmla="*/ 437 h 460"/>
                    <a:gd name="T54" fmla="*/ 45 w 712"/>
                    <a:gd name="T55" fmla="*/ 382 h 460"/>
                    <a:gd name="T56" fmla="*/ 26 w 712"/>
                    <a:gd name="T57" fmla="*/ 324 h 460"/>
                    <a:gd name="T58" fmla="*/ 13 w 712"/>
                    <a:gd name="T59" fmla="*/ 263 h 460"/>
                    <a:gd name="T60" fmla="*/ 13 w 712"/>
                    <a:gd name="T61" fmla="*/ 198 h 460"/>
                    <a:gd name="T62" fmla="*/ 26 w 712"/>
                    <a:gd name="T63" fmla="*/ 136 h 460"/>
                    <a:gd name="T64" fmla="*/ 45 w 712"/>
                    <a:gd name="T65" fmla="*/ 78 h 460"/>
                    <a:gd name="T66" fmla="*/ 78 w 712"/>
                    <a:gd name="T67" fmla="*/ 26 h 460"/>
                    <a:gd name="T68" fmla="*/ 81 w 712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12" h="460">
                      <a:moveTo>
                        <a:pt x="712" y="230"/>
                      </a:moveTo>
                      <a:lnTo>
                        <a:pt x="712" y="198"/>
                      </a:lnTo>
                      <a:lnTo>
                        <a:pt x="705" y="165"/>
                      </a:lnTo>
                      <a:lnTo>
                        <a:pt x="699" y="136"/>
                      </a:lnTo>
                      <a:lnTo>
                        <a:pt x="689" y="107"/>
                      </a:lnTo>
                      <a:lnTo>
                        <a:pt x="679" y="78"/>
                      </a:lnTo>
                      <a:lnTo>
                        <a:pt x="663" y="52"/>
                      </a:lnTo>
                      <a:lnTo>
                        <a:pt x="647" y="26"/>
                      </a:lnTo>
                      <a:lnTo>
                        <a:pt x="631" y="0"/>
                      </a:lnTo>
                      <a:lnTo>
                        <a:pt x="615" y="0"/>
                      </a:lnTo>
                      <a:lnTo>
                        <a:pt x="634" y="26"/>
                      </a:lnTo>
                      <a:lnTo>
                        <a:pt x="650" y="52"/>
                      </a:lnTo>
                      <a:lnTo>
                        <a:pt x="666" y="78"/>
                      </a:lnTo>
                      <a:lnTo>
                        <a:pt x="676" y="107"/>
                      </a:lnTo>
                      <a:lnTo>
                        <a:pt x="686" y="136"/>
                      </a:lnTo>
                      <a:lnTo>
                        <a:pt x="696" y="165"/>
                      </a:lnTo>
                      <a:lnTo>
                        <a:pt x="699" y="198"/>
                      </a:lnTo>
                      <a:lnTo>
                        <a:pt x="702" y="230"/>
                      </a:lnTo>
                      <a:lnTo>
                        <a:pt x="699" y="263"/>
                      </a:lnTo>
                      <a:lnTo>
                        <a:pt x="696" y="295"/>
                      </a:lnTo>
                      <a:lnTo>
                        <a:pt x="686" y="324"/>
                      </a:lnTo>
                      <a:lnTo>
                        <a:pt x="676" y="356"/>
                      </a:lnTo>
                      <a:lnTo>
                        <a:pt x="666" y="382"/>
                      </a:lnTo>
                      <a:lnTo>
                        <a:pt x="650" y="411"/>
                      </a:lnTo>
                      <a:lnTo>
                        <a:pt x="634" y="437"/>
                      </a:lnTo>
                      <a:lnTo>
                        <a:pt x="615" y="460"/>
                      </a:lnTo>
                      <a:lnTo>
                        <a:pt x="631" y="460"/>
                      </a:lnTo>
                      <a:lnTo>
                        <a:pt x="647" y="434"/>
                      </a:lnTo>
                      <a:lnTo>
                        <a:pt x="663" y="408"/>
                      </a:lnTo>
                      <a:lnTo>
                        <a:pt x="679" y="382"/>
                      </a:lnTo>
                      <a:lnTo>
                        <a:pt x="689" y="353"/>
                      </a:lnTo>
                      <a:lnTo>
                        <a:pt x="699" y="324"/>
                      </a:lnTo>
                      <a:lnTo>
                        <a:pt x="705" y="295"/>
                      </a:lnTo>
                      <a:lnTo>
                        <a:pt x="712" y="263"/>
                      </a:lnTo>
                      <a:lnTo>
                        <a:pt x="712" y="230"/>
                      </a:lnTo>
                      <a:close/>
                      <a:moveTo>
                        <a:pt x="81" y="0"/>
                      </a:moveTo>
                      <a:lnTo>
                        <a:pt x="65" y="26"/>
                      </a:lnTo>
                      <a:lnTo>
                        <a:pt x="48" y="52"/>
                      </a:lnTo>
                      <a:lnTo>
                        <a:pt x="32" y="78"/>
                      </a:lnTo>
                      <a:lnTo>
                        <a:pt x="23" y="107"/>
                      </a:lnTo>
                      <a:lnTo>
                        <a:pt x="13" y="136"/>
                      </a:lnTo>
                      <a:lnTo>
                        <a:pt x="6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6" y="295"/>
                      </a:lnTo>
                      <a:lnTo>
                        <a:pt x="13" y="324"/>
                      </a:lnTo>
                      <a:lnTo>
                        <a:pt x="23" y="353"/>
                      </a:lnTo>
                      <a:lnTo>
                        <a:pt x="32" y="382"/>
                      </a:lnTo>
                      <a:lnTo>
                        <a:pt x="48" y="408"/>
                      </a:lnTo>
                      <a:lnTo>
                        <a:pt x="65" y="434"/>
                      </a:lnTo>
                      <a:lnTo>
                        <a:pt x="81" y="460"/>
                      </a:lnTo>
                      <a:lnTo>
                        <a:pt x="97" y="460"/>
                      </a:lnTo>
                      <a:lnTo>
                        <a:pt x="78" y="437"/>
                      </a:lnTo>
                      <a:lnTo>
                        <a:pt x="61" y="411"/>
                      </a:lnTo>
                      <a:lnTo>
                        <a:pt x="45" y="382"/>
                      </a:lnTo>
                      <a:lnTo>
                        <a:pt x="35" y="356"/>
                      </a:lnTo>
                      <a:lnTo>
                        <a:pt x="26" y="324"/>
                      </a:lnTo>
                      <a:lnTo>
                        <a:pt x="16" y="295"/>
                      </a:lnTo>
                      <a:lnTo>
                        <a:pt x="13" y="263"/>
                      </a:lnTo>
                      <a:lnTo>
                        <a:pt x="10" y="230"/>
                      </a:lnTo>
                      <a:lnTo>
                        <a:pt x="13" y="198"/>
                      </a:lnTo>
                      <a:lnTo>
                        <a:pt x="16" y="165"/>
                      </a:lnTo>
                      <a:lnTo>
                        <a:pt x="26" y="136"/>
                      </a:lnTo>
                      <a:lnTo>
                        <a:pt x="35" y="107"/>
                      </a:lnTo>
                      <a:lnTo>
                        <a:pt x="45" y="78"/>
                      </a:lnTo>
                      <a:lnTo>
                        <a:pt x="61" y="52"/>
                      </a:lnTo>
                      <a:lnTo>
                        <a:pt x="78" y="26"/>
                      </a:lnTo>
                      <a:lnTo>
                        <a:pt x="97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E847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4" name="Freeform 487"/>
                <p:cNvSpPr>
                  <a:spLocks noEditPoints="1"/>
                </p:cNvSpPr>
                <p:nvPr/>
              </p:nvSpPr>
              <p:spPr bwMode="auto">
                <a:xfrm>
                  <a:off x="2676" y="2527"/>
                  <a:ext cx="699" cy="460"/>
                </a:xfrm>
                <a:custGeom>
                  <a:avLst/>
                  <a:gdLst>
                    <a:gd name="T0" fmla="*/ 699 w 699"/>
                    <a:gd name="T1" fmla="*/ 198 h 460"/>
                    <a:gd name="T2" fmla="*/ 686 w 699"/>
                    <a:gd name="T3" fmla="*/ 136 h 460"/>
                    <a:gd name="T4" fmla="*/ 667 w 699"/>
                    <a:gd name="T5" fmla="*/ 78 h 460"/>
                    <a:gd name="T6" fmla="*/ 635 w 699"/>
                    <a:gd name="T7" fmla="*/ 26 h 460"/>
                    <a:gd name="T8" fmla="*/ 599 w 699"/>
                    <a:gd name="T9" fmla="*/ 0 h 460"/>
                    <a:gd name="T10" fmla="*/ 638 w 699"/>
                    <a:gd name="T11" fmla="*/ 49 h 460"/>
                    <a:gd name="T12" fmla="*/ 664 w 699"/>
                    <a:gd name="T13" fmla="*/ 104 h 460"/>
                    <a:gd name="T14" fmla="*/ 683 w 699"/>
                    <a:gd name="T15" fmla="*/ 165 h 460"/>
                    <a:gd name="T16" fmla="*/ 690 w 699"/>
                    <a:gd name="T17" fmla="*/ 230 h 460"/>
                    <a:gd name="T18" fmla="*/ 683 w 699"/>
                    <a:gd name="T19" fmla="*/ 295 h 460"/>
                    <a:gd name="T20" fmla="*/ 664 w 699"/>
                    <a:gd name="T21" fmla="*/ 356 h 460"/>
                    <a:gd name="T22" fmla="*/ 638 w 699"/>
                    <a:gd name="T23" fmla="*/ 411 h 460"/>
                    <a:gd name="T24" fmla="*/ 599 w 699"/>
                    <a:gd name="T25" fmla="*/ 460 h 460"/>
                    <a:gd name="T26" fmla="*/ 635 w 699"/>
                    <a:gd name="T27" fmla="*/ 434 h 460"/>
                    <a:gd name="T28" fmla="*/ 667 w 699"/>
                    <a:gd name="T29" fmla="*/ 382 h 460"/>
                    <a:gd name="T30" fmla="*/ 686 w 699"/>
                    <a:gd name="T31" fmla="*/ 324 h 460"/>
                    <a:gd name="T32" fmla="*/ 699 w 699"/>
                    <a:gd name="T33" fmla="*/ 263 h 460"/>
                    <a:gd name="T34" fmla="*/ 84 w 699"/>
                    <a:gd name="T35" fmla="*/ 0 h 460"/>
                    <a:gd name="T36" fmla="*/ 49 w 699"/>
                    <a:gd name="T37" fmla="*/ 52 h 460"/>
                    <a:gd name="T38" fmla="*/ 23 w 699"/>
                    <a:gd name="T39" fmla="*/ 107 h 460"/>
                    <a:gd name="T40" fmla="*/ 4 w 699"/>
                    <a:gd name="T41" fmla="*/ 165 h 460"/>
                    <a:gd name="T42" fmla="*/ 0 w 699"/>
                    <a:gd name="T43" fmla="*/ 230 h 460"/>
                    <a:gd name="T44" fmla="*/ 4 w 699"/>
                    <a:gd name="T45" fmla="*/ 295 h 460"/>
                    <a:gd name="T46" fmla="*/ 23 w 699"/>
                    <a:gd name="T47" fmla="*/ 353 h 460"/>
                    <a:gd name="T48" fmla="*/ 49 w 699"/>
                    <a:gd name="T49" fmla="*/ 411 h 460"/>
                    <a:gd name="T50" fmla="*/ 84 w 699"/>
                    <a:gd name="T51" fmla="*/ 460 h 460"/>
                    <a:gd name="T52" fmla="*/ 81 w 699"/>
                    <a:gd name="T53" fmla="*/ 437 h 460"/>
                    <a:gd name="T54" fmla="*/ 49 w 699"/>
                    <a:gd name="T55" fmla="*/ 386 h 460"/>
                    <a:gd name="T56" fmla="*/ 23 w 699"/>
                    <a:gd name="T57" fmla="*/ 327 h 460"/>
                    <a:gd name="T58" fmla="*/ 13 w 699"/>
                    <a:gd name="T59" fmla="*/ 263 h 460"/>
                    <a:gd name="T60" fmla="*/ 13 w 699"/>
                    <a:gd name="T61" fmla="*/ 198 h 460"/>
                    <a:gd name="T62" fmla="*/ 23 w 699"/>
                    <a:gd name="T63" fmla="*/ 136 h 460"/>
                    <a:gd name="T64" fmla="*/ 49 w 699"/>
                    <a:gd name="T65" fmla="*/ 78 h 460"/>
                    <a:gd name="T66" fmla="*/ 81 w 699"/>
                    <a:gd name="T67" fmla="*/ 26 h 460"/>
                    <a:gd name="T68" fmla="*/ 84 w 699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99" h="460">
                      <a:moveTo>
                        <a:pt x="699" y="230"/>
                      </a:moveTo>
                      <a:lnTo>
                        <a:pt x="699" y="198"/>
                      </a:lnTo>
                      <a:lnTo>
                        <a:pt x="696" y="165"/>
                      </a:lnTo>
                      <a:lnTo>
                        <a:pt x="686" y="136"/>
                      </a:lnTo>
                      <a:lnTo>
                        <a:pt x="677" y="107"/>
                      </a:lnTo>
                      <a:lnTo>
                        <a:pt x="667" y="78"/>
                      </a:lnTo>
                      <a:lnTo>
                        <a:pt x="651" y="52"/>
                      </a:lnTo>
                      <a:lnTo>
                        <a:pt x="635" y="26"/>
                      </a:lnTo>
                      <a:lnTo>
                        <a:pt x="615" y="0"/>
                      </a:lnTo>
                      <a:lnTo>
                        <a:pt x="599" y="0"/>
                      </a:lnTo>
                      <a:lnTo>
                        <a:pt x="618" y="26"/>
                      </a:lnTo>
                      <a:lnTo>
                        <a:pt x="638" y="49"/>
                      </a:lnTo>
                      <a:lnTo>
                        <a:pt x="651" y="78"/>
                      </a:lnTo>
                      <a:lnTo>
                        <a:pt x="664" y="104"/>
                      </a:lnTo>
                      <a:lnTo>
                        <a:pt x="677" y="136"/>
                      </a:lnTo>
                      <a:lnTo>
                        <a:pt x="683" y="165"/>
                      </a:lnTo>
                      <a:lnTo>
                        <a:pt x="686" y="198"/>
                      </a:lnTo>
                      <a:lnTo>
                        <a:pt x="690" y="230"/>
                      </a:lnTo>
                      <a:lnTo>
                        <a:pt x="686" y="263"/>
                      </a:lnTo>
                      <a:lnTo>
                        <a:pt x="683" y="295"/>
                      </a:lnTo>
                      <a:lnTo>
                        <a:pt x="677" y="327"/>
                      </a:lnTo>
                      <a:lnTo>
                        <a:pt x="664" y="356"/>
                      </a:lnTo>
                      <a:lnTo>
                        <a:pt x="651" y="386"/>
                      </a:lnTo>
                      <a:lnTo>
                        <a:pt x="638" y="411"/>
                      </a:lnTo>
                      <a:lnTo>
                        <a:pt x="618" y="437"/>
                      </a:lnTo>
                      <a:lnTo>
                        <a:pt x="599" y="460"/>
                      </a:lnTo>
                      <a:lnTo>
                        <a:pt x="615" y="460"/>
                      </a:lnTo>
                      <a:lnTo>
                        <a:pt x="635" y="434"/>
                      </a:lnTo>
                      <a:lnTo>
                        <a:pt x="651" y="411"/>
                      </a:lnTo>
                      <a:lnTo>
                        <a:pt x="667" y="382"/>
                      </a:lnTo>
                      <a:lnTo>
                        <a:pt x="677" y="353"/>
                      </a:lnTo>
                      <a:lnTo>
                        <a:pt x="686" y="324"/>
                      </a:lnTo>
                      <a:lnTo>
                        <a:pt x="696" y="295"/>
                      </a:lnTo>
                      <a:lnTo>
                        <a:pt x="699" y="263"/>
                      </a:lnTo>
                      <a:lnTo>
                        <a:pt x="699" y="230"/>
                      </a:lnTo>
                      <a:close/>
                      <a:moveTo>
                        <a:pt x="84" y="0"/>
                      </a:moveTo>
                      <a:lnTo>
                        <a:pt x="65" y="26"/>
                      </a:lnTo>
                      <a:lnTo>
                        <a:pt x="49" y="52"/>
                      </a:lnTo>
                      <a:lnTo>
                        <a:pt x="33" y="78"/>
                      </a:lnTo>
                      <a:lnTo>
                        <a:pt x="23" y="107"/>
                      </a:lnTo>
                      <a:lnTo>
                        <a:pt x="13" y="136"/>
                      </a:lnTo>
                      <a:lnTo>
                        <a:pt x="4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4" y="295"/>
                      </a:lnTo>
                      <a:lnTo>
                        <a:pt x="13" y="324"/>
                      </a:lnTo>
                      <a:lnTo>
                        <a:pt x="23" y="353"/>
                      </a:lnTo>
                      <a:lnTo>
                        <a:pt x="33" y="382"/>
                      </a:lnTo>
                      <a:lnTo>
                        <a:pt x="49" y="411"/>
                      </a:lnTo>
                      <a:lnTo>
                        <a:pt x="65" y="434"/>
                      </a:lnTo>
                      <a:lnTo>
                        <a:pt x="84" y="460"/>
                      </a:lnTo>
                      <a:lnTo>
                        <a:pt x="101" y="460"/>
                      </a:lnTo>
                      <a:lnTo>
                        <a:pt x="81" y="437"/>
                      </a:lnTo>
                      <a:lnTo>
                        <a:pt x="62" y="411"/>
                      </a:lnTo>
                      <a:lnTo>
                        <a:pt x="49" y="386"/>
                      </a:lnTo>
                      <a:lnTo>
                        <a:pt x="36" y="356"/>
                      </a:lnTo>
                      <a:lnTo>
                        <a:pt x="23" y="327"/>
                      </a:lnTo>
                      <a:lnTo>
                        <a:pt x="17" y="295"/>
                      </a:lnTo>
                      <a:lnTo>
                        <a:pt x="13" y="263"/>
                      </a:lnTo>
                      <a:lnTo>
                        <a:pt x="10" y="230"/>
                      </a:lnTo>
                      <a:lnTo>
                        <a:pt x="13" y="198"/>
                      </a:lnTo>
                      <a:lnTo>
                        <a:pt x="17" y="165"/>
                      </a:lnTo>
                      <a:lnTo>
                        <a:pt x="23" y="136"/>
                      </a:lnTo>
                      <a:lnTo>
                        <a:pt x="36" y="104"/>
                      </a:lnTo>
                      <a:lnTo>
                        <a:pt x="49" y="78"/>
                      </a:lnTo>
                      <a:lnTo>
                        <a:pt x="62" y="49"/>
                      </a:lnTo>
                      <a:lnTo>
                        <a:pt x="81" y="26"/>
                      </a:lnTo>
                      <a:lnTo>
                        <a:pt x="101" y="0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E846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5" name="Freeform 488"/>
                <p:cNvSpPr>
                  <a:spLocks noEditPoints="1"/>
                </p:cNvSpPr>
                <p:nvPr/>
              </p:nvSpPr>
              <p:spPr bwMode="auto">
                <a:xfrm>
                  <a:off x="2680" y="2527"/>
                  <a:ext cx="692" cy="460"/>
                </a:xfrm>
                <a:custGeom>
                  <a:avLst/>
                  <a:gdLst>
                    <a:gd name="T0" fmla="*/ 689 w 692"/>
                    <a:gd name="T1" fmla="*/ 198 h 460"/>
                    <a:gd name="T2" fmla="*/ 676 w 692"/>
                    <a:gd name="T3" fmla="*/ 136 h 460"/>
                    <a:gd name="T4" fmla="*/ 656 w 692"/>
                    <a:gd name="T5" fmla="*/ 78 h 460"/>
                    <a:gd name="T6" fmla="*/ 624 w 692"/>
                    <a:gd name="T7" fmla="*/ 26 h 460"/>
                    <a:gd name="T8" fmla="*/ 588 w 692"/>
                    <a:gd name="T9" fmla="*/ 0 h 460"/>
                    <a:gd name="T10" fmla="*/ 624 w 692"/>
                    <a:gd name="T11" fmla="*/ 49 h 460"/>
                    <a:gd name="T12" fmla="*/ 653 w 692"/>
                    <a:gd name="T13" fmla="*/ 104 h 460"/>
                    <a:gd name="T14" fmla="*/ 673 w 692"/>
                    <a:gd name="T15" fmla="*/ 165 h 460"/>
                    <a:gd name="T16" fmla="*/ 679 w 692"/>
                    <a:gd name="T17" fmla="*/ 230 h 460"/>
                    <a:gd name="T18" fmla="*/ 673 w 692"/>
                    <a:gd name="T19" fmla="*/ 295 h 460"/>
                    <a:gd name="T20" fmla="*/ 653 w 692"/>
                    <a:gd name="T21" fmla="*/ 356 h 460"/>
                    <a:gd name="T22" fmla="*/ 624 w 692"/>
                    <a:gd name="T23" fmla="*/ 411 h 460"/>
                    <a:gd name="T24" fmla="*/ 588 w 692"/>
                    <a:gd name="T25" fmla="*/ 460 h 460"/>
                    <a:gd name="T26" fmla="*/ 624 w 692"/>
                    <a:gd name="T27" fmla="*/ 437 h 460"/>
                    <a:gd name="T28" fmla="*/ 656 w 692"/>
                    <a:gd name="T29" fmla="*/ 382 h 460"/>
                    <a:gd name="T30" fmla="*/ 676 w 692"/>
                    <a:gd name="T31" fmla="*/ 324 h 460"/>
                    <a:gd name="T32" fmla="*/ 689 w 692"/>
                    <a:gd name="T33" fmla="*/ 263 h 460"/>
                    <a:gd name="T34" fmla="*/ 87 w 692"/>
                    <a:gd name="T35" fmla="*/ 0 h 460"/>
                    <a:gd name="T36" fmla="*/ 51 w 692"/>
                    <a:gd name="T37" fmla="*/ 52 h 460"/>
                    <a:gd name="T38" fmla="*/ 25 w 692"/>
                    <a:gd name="T39" fmla="*/ 107 h 460"/>
                    <a:gd name="T40" fmla="*/ 6 w 692"/>
                    <a:gd name="T41" fmla="*/ 165 h 460"/>
                    <a:gd name="T42" fmla="*/ 0 w 692"/>
                    <a:gd name="T43" fmla="*/ 230 h 460"/>
                    <a:gd name="T44" fmla="*/ 6 w 692"/>
                    <a:gd name="T45" fmla="*/ 295 h 460"/>
                    <a:gd name="T46" fmla="*/ 25 w 692"/>
                    <a:gd name="T47" fmla="*/ 356 h 460"/>
                    <a:gd name="T48" fmla="*/ 51 w 692"/>
                    <a:gd name="T49" fmla="*/ 411 h 460"/>
                    <a:gd name="T50" fmla="*/ 87 w 692"/>
                    <a:gd name="T51" fmla="*/ 460 h 460"/>
                    <a:gd name="T52" fmla="*/ 84 w 692"/>
                    <a:gd name="T53" fmla="*/ 437 h 460"/>
                    <a:gd name="T54" fmla="*/ 51 w 692"/>
                    <a:gd name="T55" fmla="*/ 386 h 460"/>
                    <a:gd name="T56" fmla="*/ 25 w 692"/>
                    <a:gd name="T57" fmla="*/ 327 h 460"/>
                    <a:gd name="T58" fmla="*/ 16 w 692"/>
                    <a:gd name="T59" fmla="*/ 263 h 460"/>
                    <a:gd name="T60" fmla="*/ 16 w 692"/>
                    <a:gd name="T61" fmla="*/ 198 h 460"/>
                    <a:gd name="T62" fmla="*/ 25 w 692"/>
                    <a:gd name="T63" fmla="*/ 133 h 460"/>
                    <a:gd name="T64" fmla="*/ 51 w 692"/>
                    <a:gd name="T65" fmla="*/ 75 h 460"/>
                    <a:gd name="T66" fmla="*/ 84 w 692"/>
                    <a:gd name="T67" fmla="*/ 23 h 460"/>
                    <a:gd name="T68" fmla="*/ 87 w 692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92" h="460">
                      <a:moveTo>
                        <a:pt x="692" y="230"/>
                      </a:moveTo>
                      <a:lnTo>
                        <a:pt x="689" y="198"/>
                      </a:lnTo>
                      <a:lnTo>
                        <a:pt x="686" y="165"/>
                      </a:lnTo>
                      <a:lnTo>
                        <a:pt x="676" y="136"/>
                      </a:lnTo>
                      <a:lnTo>
                        <a:pt x="666" y="107"/>
                      </a:lnTo>
                      <a:lnTo>
                        <a:pt x="656" y="78"/>
                      </a:lnTo>
                      <a:lnTo>
                        <a:pt x="640" y="52"/>
                      </a:lnTo>
                      <a:lnTo>
                        <a:pt x="624" y="26"/>
                      </a:lnTo>
                      <a:lnTo>
                        <a:pt x="605" y="0"/>
                      </a:lnTo>
                      <a:lnTo>
                        <a:pt x="588" y="0"/>
                      </a:lnTo>
                      <a:lnTo>
                        <a:pt x="608" y="23"/>
                      </a:lnTo>
                      <a:lnTo>
                        <a:pt x="624" y="49"/>
                      </a:lnTo>
                      <a:lnTo>
                        <a:pt x="640" y="75"/>
                      </a:lnTo>
                      <a:lnTo>
                        <a:pt x="653" y="104"/>
                      </a:lnTo>
                      <a:lnTo>
                        <a:pt x="666" y="133"/>
                      </a:lnTo>
                      <a:lnTo>
                        <a:pt x="673" y="165"/>
                      </a:lnTo>
                      <a:lnTo>
                        <a:pt x="676" y="198"/>
                      </a:lnTo>
                      <a:lnTo>
                        <a:pt x="679" y="230"/>
                      </a:lnTo>
                      <a:lnTo>
                        <a:pt x="676" y="263"/>
                      </a:lnTo>
                      <a:lnTo>
                        <a:pt x="673" y="295"/>
                      </a:lnTo>
                      <a:lnTo>
                        <a:pt x="666" y="327"/>
                      </a:lnTo>
                      <a:lnTo>
                        <a:pt x="653" y="356"/>
                      </a:lnTo>
                      <a:lnTo>
                        <a:pt x="640" y="386"/>
                      </a:lnTo>
                      <a:lnTo>
                        <a:pt x="624" y="411"/>
                      </a:lnTo>
                      <a:lnTo>
                        <a:pt x="608" y="437"/>
                      </a:lnTo>
                      <a:lnTo>
                        <a:pt x="588" y="460"/>
                      </a:lnTo>
                      <a:lnTo>
                        <a:pt x="605" y="460"/>
                      </a:lnTo>
                      <a:lnTo>
                        <a:pt x="624" y="437"/>
                      </a:lnTo>
                      <a:lnTo>
                        <a:pt x="640" y="411"/>
                      </a:lnTo>
                      <a:lnTo>
                        <a:pt x="656" y="382"/>
                      </a:lnTo>
                      <a:lnTo>
                        <a:pt x="666" y="356"/>
                      </a:lnTo>
                      <a:lnTo>
                        <a:pt x="676" y="324"/>
                      </a:lnTo>
                      <a:lnTo>
                        <a:pt x="686" y="295"/>
                      </a:lnTo>
                      <a:lnTo>
                        <a:pt x="689" y="263"/>
                      </a:lnTo>
                      <a:lnTo>
                        <a:pt x="692" y="230"/>
                      </a:lnTo>
                      <a:close/>
                      <a:moveTo>
                        <a:pt x="87" y="0"/>
                      </a:moveTo>
                      <a:lnTo>
                        <a:pt x="68" y="26"/>
                      </a:lnTo>
                      <a:lnTo>
                        <a:pt x="51" y="52"/>
                      </a:lnTo>
                      <a:lnTo>
                        <a:pt x="35" y="78"/>
                      </a:lnTo>
                      <a:lnTo>
                        <a:pt x="25" y="107"/>
                      </a:lnTo>
                      <a:lnTo>
                        <a:pt x="16" y="136"/>
                      </a:lnTo>
                      <a:lnTo>
                        <a:pt x="6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6" y="295"/>
                      </a:lnTo>
                      <a:lnTo>
                        <a:pt x="16" y="324"/>
                      </a:lnTo>
                      <a:lnTo>
                        <a:pt x="25" y="356"/>
                      </a:lnTo>
                      <a:lnTo>
                        <a:pt x="35" y="382"/>
                      </a:lnTo>
                      <a:lnTo>
                        <a:pt x="51" y="411"/>
                      </a:lnTo>
                      <a:lnTo>
                        <a:pt x="68" y="437"/>
                      </a:lnTo>
                      <a:lnTo>
                        <a:pt x="87" y="460"/>
                      </a:lnTo>
                      <a:lnTo>
                        <a:pt x="103" y="460"/>
                      </a:lnTo>
                      <a:lnTo>
                        <a:pt x="84" y="437"/>
                      </a:lnTo>
                      <a:lnTo>
                        <a:pt x="68" y="411"/>
                      </a:lnTo>
                      <a:lnTo>
                        <a:pt x="51" y="386"/>
                      </a:lnTo>
                      <a:lnTo>
                        <a:pt x="38" y="356"/>
                      </a:lnTo>
                      <a:lnTo>
                        <a:pt x="25" y="327"/>
                      </a:lnTo>
                      <a:lnTo>
                        <a:pt x="19" y="295"/>
                      </a:lnTo>
                      <a:lnTo>
                        <a:pt x="16" y="263"/>
                      </a:lnTo>
                      <a:lnTo>
                        <a:pt x="13" y="230"/>
                      </a:lnTo>
                      <a:lnTo>
                        <a:pt x="16" y="198"/>
                      </a:lnTo>
                      <a:lnTo>
                        <a:pt x="19" y="165"/>
                      </a:lnTo>
                      <a:lnTo>
                        <a:pt x="25" y="133"/>
                      </a:lnTo>
                      <a:lnTo>
                        <a:pt x="38" y="104"/>
                      </a:lnTo>
                      <a:lnTo>
                        <a:pt x="51" y="75"/>
                      </a:lnTo>
                      <a:lnTo>
                        <a:pt x="68" y="49"/>
                      </a:lnTo>
                      <a:lnTo>
                        <a:pt x="84" y="23"/>
                      </a:lnTo>
                      <a:lnTo>
                        <a:pt x="103" y="0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rgbClr val="E846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6" name="Freeform 489"/>
                <p:cNvSpPr>
                  <a:spLocks noEditPoints="1"/>
                </p:cNvSpPr>
                <p:nvPr/>
              </p:nvSpPr>
              <p:spPr bwMode="auto">
                <a:xfrm>
                  <a:off x="2686" y="2527"/>
                  <a:ext cx="680" cy="460"/>
                </a:xfrm>
                <a:custGeom>
                  <a:avLst/>
                  <a:gdLst>
                    <a:gd name="T0" fmla="*/ 676 w 680"/>
                    <a:gd name="T1" fmla="*/ 198 h 460"/>
                    <a:gd name="T2" fmla="*/ 667 w 680"/>
                    <a:gd name="T3" fmla="*/ 136 h 460"/>
                    <a:gd name="T4" fmla="*/ 641 w 680"/>
                    <a:gd name="T5" fmla="*/ 78 h 460"/>
                    <a:gd name="T6" fmla="*/ 608 w 680"/>
                    <a:gd name="T7" fmla="*/ 26 h 460"/>
                    <a:gd name="T8" fmla="*/ 573 w 680"/>
                    <a:gd name="T9" fmla="*/ 0 h 460"/>
                    <a:gd name="T10" fmla="*/ 612 w 680"/>
                    <a:gd name="T11" fmla="*/ 49 h 460"/>
                    <a:gd name="T12" fmla="*/ 641 w 680"/>
                    <a:gd name="T13" fmla="*/ 104 h 460"/>
                    <a:gd name="T14" fmla="*/ 660 w 680"/>
                    <a:gd name="T15" fmla="*/ 165 h 460"/>
                    <a:gd name="T16" fmla="*/ 667 w 680"/>
                    <a:gd name="T17" fmla="*/ 230 h 460"/>
                    <a:gd name="T18" fmla="*/ 660 w 680"/>
                    <a:gd name="T19" fmla="*/ 295 h 460"/>
                    <a:gd name="T20" fmla="*/ 641 w 680"/>
                    <a:gd name="T21" fmla="*/ 356 h 460"/>
                    <a:gd name="T22" fmla="*/ 612 w 680"/>
                    <a:gd name="T23" fmla="*/ 411 h 460"/>
                    <a:gd name="T24" fmla="*/ 573 w 680"/>
                    <a:gd name="T25" fmla="*/ 460 h 460"/>
                    <a:gd name="T26" fmla="*/ 608 w 680"/>
                    <a:gd name="T27" fmla="*/ 437 h 460"/>
                    <a:gd name="T28" fmla="*/ 641 w 680"/>
                    <a:gd name="T29" fmla="*/ 386 h 460"/>
                    <a:gd name="T30" fmla="*/ 667 w 680"/>
                    <a:gd name="T31" fmla="*/ 327 h 460"/>
                    <a:gd name="T32" fmla="*/ 676 w 680"/>
                    <a:gd name="T33" fmla="*/ 263 h 460"/>
                    <a:gd name="T34" fmla="*/ 91 w 680"/>
                    <a:gd name="T35" fmla="*/ 0 h 460"/>
                    <a:gd name="T36" fmla="*/ 52 w 680"/>
                    <a:gd name="T37" fmla="*/ 49 h 460"/>
                    <a:gd name="T38" fmla="*/ 26 w 680"/>
                    <a:gd name="T39" fmla="*/ 104 h 460"/>
                    <a:gd name="T40" fmla="*/ 7 w 680"/>
                    <a:gd name="T41" fmla="*/ 165 h 460"/>
                    <a:gd name="T42" fmla="*/ 0 w 680"/>
                    <a:gd name="T43" fmla="*/ 230 h 460"/>
                    <a:gd name="T44" fmla="*/ 7 w 680"/>
                    <a:gd name="T45" fmla="*/ 295 h 460"/>
                    <a:gd name="T46" fmla="*/ 26 w 680"/>
                    <a:gd name="T47" fmla="*/ 356 h 460"/>
                    <a:gd name="T48" fmla="*/ 52 w 680"/>
                    <a:gd name="T49" fmla="*/ 411 h 460"/>
                    <a:gd name="T50" fmla="*/ 91 w 680"/>
                    <a:gd name="T51" fmla="*/ 460 h 460"/>
                    <a:gd name="T52" fmla="*/ 87 w 680"/>
                    <a:gd name="T53" fmla="*/ 437 h 460"/>
                    <a:gd name="T54" fmla="*/ 52 w 680"/>
                    <a:gd name="T55" fmla="*/ 386 h 460"/>
                    <a:gd name="T56" fmla="*/ 26 w 680"/>
                    <a:gd name="T57" fmla="*/ 327 h 460"/>
                    <a:gd name="T58" fmla="*/ 13 w 680"/>
                    <a:gd name="T59" fmla="*/ 263 h 460"/>
                    <a:gd name="T60" fmla="*/ 13 w 680"/>
                    <a:gd name="T61" fmla="*/ 198 h 460"/>
                    <a:gd name="T62" fmla="*/ 26 w 680"/>
                    <a:gd name="T63" fmla="*/ 133 h 460"/>
                    <a:gd name="T64" fmla="*/ 52 w 680"/>
                    <a:gd name="T65" fmla="*/ 75 h 460"/>
                    <a:gd name="T66" fmla="*/ 87 w 680"/>
                    <a:gd name="T67" fmla="*/ 23 h 460"/>
                    <a:gd name="T68" fmla="*/ 91 w 680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80" h="460">
                      <a:moveTo>
                        <a:pt x="680" y="230"/>
                      </a:moveTo>
                      <a:lnTo>
                        <a:pt x="676" y="198"/>
                      </a:lnTo>
                      <a:lnTo>
                        <a:pt x="673" y="165"/>
                      </a:lnTo>
                      <a:lnTo>
                        <a:pt x="667" y="136"/>
                      </a:lnTo>
                      <a:lnTo>
                        <a:pt x="654" y="104"/>
                      </a:lnTo>
                      <a:lnTo>
                        <a:pt x="641" y="78"/>
                      </a:lnTo>
                      <a:lnTo>
                        <a:pt x="628" y="49"/>
                      </a:lnTo>
                      <a:lnTo>
                        <a:pt x="608" y="26"/>
                      </a:lnTo>
                      <a:lnTo>
                        <a:pt x="589" y="0"/>
                      </a:lnTo>
                      <a:lnTo>
                        <a:pt x="573" y="0"/>
                      </a:lnTo>
                      <a:lnTo>
                        <a:pt x="592" y="23"/>
                      </a:lnTo>
                      <a:lnTo>
                        <a:pt x="612" y="49"/>
                      </a:lnTo>
                      <a:lnTo>
                        <a:pt x="628" y="75"/>
                      </a:lnTo>
                      <a:lnTo>
                        <a:pt x="641" y="104"/>
                      </a:lnTo>
                      <a:lnTo>
                        <a:pt x="654" y="133"/>
                      </a:lnTo>
                      <a:lnTo>
                        <a:pt x="660" y="165"/>
                      </a:lnTo>
                      <a:lnTo>
                        <a:pt x="667" y="198"/>
                      </a:lnTo>
                      <a:lnTo>
                        <a:pt x="667" y="230"/>
                      </a:lnTo>
                      <a:lnTo>
                        <a:pt x="667" y="263"/>
                      </a:lnTo>
                      <a:lnTo>
                        <a:pt x="660" y="295"/>
                      </a:lnTo>
                      <a:lnTo>
                        <a:pt x="654" y="327"/>
                      </a:lnTo>
                      <a:lnTo>
                        <a:pt x="641" y="356"/>
                      </a:lnTo>
                      <a:lnTo>
                        <a:pt x="628" y="386"/>
                      </a:lnTo>
                      <a:lnTo>
                        <a:pt x="612" y="411"/>
                      </a:lnTo>
                      <a:lnTo>
                        <a:pt x="592" y="437"/>
                      </a:lnTo>
                      <a:lnTo>
                        <a:pt x="573" y="460"/>
                      </a:lnTo>
                      <a:lnTo>
                        <a:pt x="589" y="460"/>
                      </a:lnTo>
                      <a:lnTo>
                        <a:pt x="608" y="437"/>
                      </a:lnTo>
                      <a:lnTo>
                        <a:pt x="628" y="411"/>
                      </a:lnTo>
                      <a:lnTo>
                        <a:pt x="641" y="386"/>
                      </a:lnTo>
                      <a:lnTo>
                        <a:pt x="654" y="356"/>
                      </a:lnTo>
                      <a:lnTo>
                        <a:pt x="667" y="327"/>
                      </a:lnTo>
                      <a:lnTo>
                        <a:pt x="673" y="295"/>
                      </a:lnTo>
                      <a:lnTo>
                        <a:pt x="676" y="263"/>
                      </a:lnTo>
                      <a:lnTo>
                        <a:pt x="680" y="230"/>
                      </a:lnTo>
                      <a:close/>
                      <a:moveTo>
                        <a:pt x="91" y="0"/>
                      </a:moveTo>
                      <a:lnTo>
                        <a:pt x="71" y="26"/>
                      </a:lnTo>
                      <a:lnTo>
                        <a:pt x="52" y="49"/>
                      </a:lnTo>
                      <a:lnTo>
                        <a:pt x="39" y="78"/>
                      </a:lnTo>
                      <a:lnTo>
                        <a:pt x="26" y="104"/>
                      </a:lnTo>
                      <a:lnTo>
                        <a:pt x="13" y="136"/>
                      </a:lnTo>
                      <a:lnTo>
                        <a:pt x="7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7" y="295"/>
                      </a:lnTo>
                      <a:lnTo>
                        <a:pt x="13" y="327"/>
                      </a:lnTo>
                      <a:lnTo>
                        <a:pt x="26" y="356"/>
                      </a:lnTo>
                      <a:lnTo>
                        <a:pt x="39" y="386"/>
                      </a:lnTo>
                      <a:lnTo>
                        <a:pt x="52" y="411"/>
                      </a:lnTo>
                      <a:lnTo>
                        <a:pt x="71" y="437"/>
                      </a:lnTo>
                      <a:lnTo>
                        <a:pt x="91" y="460"/>
                      </a:lnTo>
                      <a:lnTo>
                        <a:pt x="107" y="460"/>
                      </a:lnTo>
                      <a:lnTo>
                        <a:pt x="87" y="437"/>
                      </a:lnTo>
                      <a:lnTo>
                        <a:pt x="68" y="411"/>
                      </a:lnTo>
                      <a:lnTo>
                        <a:pt x="52" y="386"/>
                      </a:lnTo>
                      <a:lnTo>
                        <a:pt x="39" y="356"/>
                      </a:lnTo>
                      <a:lnTo>
                        <a:pt x="26" y="327"/>
                      </a:lnTo>
                      <a:lnTo>
                        <a:pt x="19" y="295"/>
                      </a:lnTo>
                      <a:lnTo>
                        <a:pt x="13" y="263"/>
                      </a:lnTo>
                      <a:lnTo>
                        <a:pt x="13" y="230"/>
                      </a:lnTo>
                      <a:lnTo>
                        <a:pt x="13" y="198"/>
                      </a:lnTo>
                      <a:lnTo>
                        <a:pt x="19" y="165"/>
                      </a:lnTo>
                      <a:lnTo>
                        <a:pt x="26" y="133"/>
                      </a:lnTo>
                      <a:lnTo>
                        <a:pt x="39" y="104"/>
                      </a:lnTo>
                      <a:lnTo>
                        <a:pt x="52" y="75"/>
                      </a:lnTo>
                      <a:lnTo>
                        <a:pt x="68" y="49"/>
                      </a:lnTo>
                      <a:lnTo>
                        <a:pt x="87" y="23"/>
                      </a:lnTo>
                      <a:lnTo>
                        <a:pt x="107" y="0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E845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7" name="Freeform 490"/>
                <p:cNvSpPr>
                  <a:spLocks noEditPoints="1"/>
                </p:cNvSpPr>
                <p:nvPr/>
              </p:nvSpPr>
              <p:spPr bwMode="auto">
                <a:xfrm>
                  <a:off x="2693" y="2527"/>
                  <a:ext cx="666" cy="460"/>
                </a:xfrm>
                <a:custGeom>
                  <a:avLst/>
                  <a:gdLst>
                    <a:gd name="T0" fmla="*/ 663 w 666"/>
                    <a:gd name="T1" fmla="*/ 198 h 460"/>
                    <a:gd name="T2" fmla="*/ 653 w 666"/>
                    <a:gd name="T3" fmla="*/ 133 h 460"/>
                    <a:gd name="T4" fmla="*/ 627 w 666"/>
                    <a:gd name="T5" fmla="*/ 75 h 460"/>
                    <a:gd name="T6" fmla="*/ 595 w 666"/>
                    <a:gd name="T7" fmla="*/ 23 h 460"/>
                    <a:gd name="T8" fmla="*/ 566 w 666"/>
                    <a:gd name="T9" fmla="*/ 0 h 460"/>
                    <a:gd name="T10" fmla="*/ 579 w 666"/>
                    <a:gd name="T11" fmla="*/ 23 h 460"/>
                    <a:gd name="T12" fmla="*/ 614 w 666"/>
                    <a:gd name="T13" fmla="*/ 75 h 460"/>
                    <a:gd name="T14" fmla="*/ 640 w 666"/>
                    <a:gd name="T15" fmla="*/ 133 h 460"/>
                    <a:gd name="T16" fmla="*/ 653 w 666"/>
                    <a:gd name="T17" fmla="*/ 198 h 460"/>
                    <a:gd name="T18" fmla="*/ 653 w 666"/>
                    <a:gd name="T19" fmla="*/ 263 h 460"/>
                    <a:gd name="T20" fmla="*/ 640 w 666"/>
                    <a:gd name="T21" fmla="*/ 327 h 460"/>
                    <a:gd name="T22" fmla="*/ 614 w 666"/>
                    <a:gd name="T23" fmla="*/ 386 h 460"/>
                    <a:gd name="T24" fmla="*/ 579 w 666"/>
                    <a:gd name="T25" fmla="*/ 437 h 460"/>
                    <a:gd name="T26" fmla="*/ 566 w 666"/>
                    <a:gd name="T27" fmla="*/ 460 h 460"/>
                    <a:gd name="T28" fmla="*/ 595 w 666"/>
                    <a:gd name="T29" fmla="*/ 437 h 460"/>
                    <a:gd name="T30" fmla="*/ 627 w 666"/>
                    <a:gd name="T31" fmla="*/ 386 h 460"/>
                    <a:gd name="T32" fmla="*/ 653 w 666"/>
                    <a:gd name="T33" fmla="*/ 327 h 460"/>
                    <a:gd name="T34" fmla="*/ 663 w 666"/>
                    <a:gd name="T35" fmla="*/ 263 h 460"/>
                    <a:gd name="T36" fmla="*/ 90 w 666"/>
                    <a:gd name="T37" fmla="*/ 0 h 460"/>
                    <a:gd name="T38" fmla="*/ 55 w 666"/>
                    <a:gd name="T39" fmla="*/ 49 h 460"/>
                    <a:gd name="T40" fmla="*/ 25 w 666"/>
                    <a:gd name="T41" fmla="*/ 104 h 460"/>
                    <a:gd name="T42" fmla="*/ 6 w 666"/>
                    <a:gd name="T43" fmla="*/ 165 h 460"/>
                    <a:gd name="T44" fmla="*/ 0 w 666"/>
                    <a:gd name="T45" fmla="*/ 230 h 460"/>
                    <a:gd name="T46" fmla="*/ 6 w 666"/>
                    <a:gd name="T47" fmla="*/ 295 h 460"/>
                    <a:gd name="T48" fmla="*/ 25 w 666"/>
                    <a:gd name="T49" fmla="*/ 356 h 460"/>
                    <a:gd name="T50" fmla="*/ 55 w 666"/>
                    <a:gd name="T51" fmla="*/ 411 h 460"/>
                    <a:gd name="T52" fmla="*/ 90 w 666"/>
                    <a:gd name="T53" fmla="*/ 460 h 460"/>
                    <a:gd name="T54" fmla="*/ 110 w 666"/>
                    <a:gd name="T55" fmla="*/ 460 h 460"/>
                    <a:gd name="T56" fmla="*/ 67 w 666"/>
                    <a:gd name="T57" fmla="*/ 411 h 460"/>
                    <a:gd name="T58" fmla="*/ 38 w 666"/>
                    <a:gd name="T59" fmla="*/ 356 h 460"/>
                    <a:gd name="T60" fmla="*/ 19 w 666"/>
                    <a:gd name="T61" fmla="*/ 295 h 460"/>
                    <a:gd name="T62" fmla="*/ 12 w 666"/>
                    <a:gd name="T63" fmla="*/ 230 h 460"/>
                    <a:gd name="T64" fmla="*/ 19 w 666"/>
                    <a:gd name="T65" fmla="*/ 165 h 460"/>
                    <a:gd name="T66" fmla="*/ 38 w 666"/>
                    <a:gd name="T67" fmla="*/ 104 h 460"/>
                    <a:gd name="T68" fmla="*/ 67 w 666"/>
                    <a:gd name="T69" fmla="*/ 49 h 460"/>
                    <a:gd name="T70" fmla="*/ 110 w 666"/>
                    <a:gd name="T71" fmla="*/ 0 h 460"/>
                    <a:gd name="T72" fmla="*/ 90 w 666"/>
                    <a:gd name="T73" fmla="*/ 0 h 46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666" h="460">
                      <a:moveTo>
                        <a:pt x="666" y="230"/>
                      </a:moveTo>
                      <a:lnTo>
                        <a:pt x="663" y="198"/>
                      </a:lnTo>
                      <a:lnTo>
                        <a:pt x="660" y="165"/>
                      </a:lnTo>
                      <a:lnTo>
                        <a:pt x="653" y="133"/>
                      </a:lnTo>
                      <a:lnTo>
                        <a:pt x="640" y="104"/>
                      </a:lnTo>
                      <a:lnTo>
                        <a:pt x="627" y="75"/>
                      </a:lnTo>
                      <a:lnTo>
                        <a:pt x="611" y="49"/>
                      </a:lnTo>
                      <a:lnTo>
                        <a:pt x="595" y="23"/>
                      </a:lnTo>
                      <a:lnTo>
                        <a:pt x="575" y="0"/>
                      </a:lnTo>
                      <a:lnTo>
                        <a:pt x="566" y="0"/>
                      </a:lnTo>
                      <a:lnTo>
                        <a:pt x="556" y="0"/>
                      </a:lnTo>
                      <a:lnTo>
                        <a:pt x="579" y="23"/>
                      </a:lnTo>
                      <a:lnTo>
                        <a:pt x="598" y="49"/>
                      </a:lnTo>
                      <a:lnTo>
                        <a:pt x="614" y="75"/>
                      </a:lnTo>
                      <a:lnTo>
                        <a:pt x="627" y="104"/>
                      </a:lnTo>
                      <a:lnTo>
                        <a:pt x="640" y="133"/>
                      </a:lnTo>
                      <a:lnTo>
                        <a:pt x="647" y="165"/>
                      </a:lnTo>
                      <a:lnTo>
                        <a:pt x="653" y="198"/>
                      </a:lnTo>
                      <a:lnTo>
                        <a:pt x="653" y="230"/>
                      </a:lnTo>
                      <a:lnTo>
                        <a:pt x="653" y="263"/>
                      </a:lnTo>
                      <a:lnTo>
                        <a:pt x="647" y="295"/>
                      </a:lnTo>
                      <a:lnTo>
                        <a:pt x="640" y="327"/>
                      </a:lnTo>
                      <a:lnTo>
                        <a:pt x="627" y="356"/>
                      </a:lnTo>
                      <a:lnTo>
                        <a:pt x="614" y="386"/>
                      </a:lnTo>
                      <a:lnTo>
                        <a:pt x="598" y="411"/>
                      </a:lnTo>
                      <a:lnTo>
                        <a:pt x="579" y="437"/>
                      </a:lnTo>
                      <a:lnTo>
                        <a:pt x="556" y="460"/>
                      </a:lnTo>
                      <a:lnTo>
                        <a:pt x="566" y="460"/>
                      </a:lnTo>
                      <a:lnTo>
                        <a:pt x="575" y="460"/>
                      </a:lnTo>
                      <a:lnTo>
                        <a:pt x="595" y="437"/>
                      </a:lnTo>
                      <a:lnTo>
                        <a:pt x="611" y="411"/>
                      </a:lnTo>
                      <a:lnTo>
                        <a:pt x="627" y="386"/>
                      </a:lnTo>
                      <a:lnTo>
                        <a:pt x="640" y="356"/>
                      </a:lnTo>
                      <a:lnTo>
                        <a:pt x="653" y="327"/>
                      </a:lnTo>
                      <a:lnTo>
                        <a:pt x="660" y="295"/>
                      </a:lnTo>
                      <a:lnTo>
                        <a:pt x="663" y="263"/>
                      </a:lnTo>
                      <a:lnTo>
                        <a:pt x="666" y="230"/>
                      </a:lnTo>
                      <a:close/>
                      <a:moveTo>
                        <a:pt x="90" y="0"/>
                      </a:moveTo>
                      <a:lnTo>
                        <a:pt x="71" y="23"/>
                      </a:lnTo>
                      <a:lnTo>
                        <a:pt x="55" y="49"/>
                      </a:lnTo>
                      <a:lnTo>
                        <a:pt x="38" y="75"/>
                      </a:lnTo>
                      <a:lnTo>
                        <a:pt x="25" y="104"/>
                      </a:lnTo>
                      <a:lnTo>
                        <a:pt x="12" y="133"/>
                      </a:lnTo>
                      <a:lnTo>
                        <a:pt x="6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6" y="295"/>
                      </a:lnTo>
                      <a:lnTo>
                        <a:pt x="12" y="327"/>
                      </a:lnTo>
                      <a:lnTo>
                        <a:pt x="25" y="356"/>
                      </a:lnTo>
                      <a:lnTo>
                        <a:pt x="38" y="386"/>
                      </a:lnTo>
                      <a:lnTo>
                        <a:pt x="55" y="411"/>
                      </a:lnTo>
                      <a:lnTo>
                        <a:pt x="71" y="437"/>
                      </a:lnTo>
                      <a:lnTo>
                        <a:pt x="90" y="460"/>
                      </a:lnTo>
                      <a:lnTo>
                        <a:pt x="100" y="460"/>
                      </a:lnTo>
                      <a:lnTo>
                        <a:pt x="110" y="460"/>
                      </a:lnTo>
                      <a:lnTo>
                        <a:pt x="87" y="437"/>
                      </a:lnTo>
                      <a:lnTo>
                        <a:pt x="67" y="411"/>
                      </a:lnTo>
                      <a:lnTo>
                        <a:pt x="51" y="386"/>
                      </a:lnTo>
                      <a:lnTo>
                        <a:pt x="38" y="356"/>
                      </a:lnTo>
                      <a:lnTo>
                        <a:pt x="25" y="327"/>
                      </a:lnTo>
                      <a:lnTo>
                        <a:pt x="19" y="295"/>
                      </a:lnTo>
                      <a:lnTo>
                        <a:pt x="12" y="263"/>
                      </a:lnTo>
                      <a:lnTo>
                        <a:pt x="12" y="230"/>
                      </a:lnTo>
                      <a:lnTo>
                        <a:pt x="12" y="198"/>
                      </a:lnTo>
                      <a:lnTo>
                        <a:pt x="19" y="165"/>
                      </a:lnTo>
                      <a:lnTo>
                        <a:pt x="25" y="133"/>
                      </a:lnTo>
                      <a:lnTo>
                        <a:pt x="38" y="104"/>
                      </a:lnTo>
                      <a:lnTo>
                        <a:pt x="51" y="75"/>
                      </a:lnTo>
                      <a:lnTo>
                        <a:pt x="67" y="49"/>
                      </a:lnTo>
                      <a:lnTo>
                        <a:pt x="87" y="23"/>
                      </a:lnTo>
                      <a:lnTo>
                        <a:pt x="110" y="0"/>
                      </a:lnTo>
                      <a:lnTo>
                        <a:pt x="100" y="0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E845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8" name="Freeform 491"/>
                <p:cNvSpPr>
                  <a:spLocks noEditPoints="1"/>
                </p:cNvSpPr>
                <p:nvPr/>
              </p:nvSpPr>
              <p:spPr bwMode="auto">
                <a:xfrm>
                  <a:off x="2699" y="2527"/>
                  <a:ext cx="654" cy="460"/>
                </a:xfrm>
                <a:custGeom>
                  <a:avLst/>
                  <a:gdLst>
                    <a:gd name="T0" fmla="*/ 654 w 654"/>
                    <a:gd name="T1" fmla="*/ 198 h 460"/>
                    <a:gd name="T2" fmla="*/ 641 w 654"/>
                    <a:gd name="T3" fmla="*/ 133 h 460"/>
                    <a:gd name="T4" fmla="*/ 615 w 654"/>
                    <a:gd name="T5" fmla="*/ 75 h 460"/>
                    <a:gd name="T6" fmla="*/ 579 w 654"/>
                    <a:gd name="T7" fmla="*/ 23 h 460"/>
                    <a:gd name="T8" fmla="*/ 544 w 654"/>
                    <a:gd name="T9" fmla="*/ 0 h 460"/>
                    <a:gd name="T10" fmla="*/ 586 w 654"/>
                    <a:gd name="T11" fmla="*/ 49 h 460"/>
                    <a:gd name="T12" fmla="*/ 615 w 654"/>
                    <a:gd name="T13" fmla="*/ 104 h 460"/>
                    <a:gd name="T14" fmla="*/ 634 w 654"/>
                    <a:gd name="T15" fmla="*/ 165 h 460"/>
                    <a:gd name="T16" fmla="*/ 644 w 654"/>
                    <a:gd name="T17" fmla="*/ 230 h 460"/>
                    <a:gd name="T18" fmla="*/ 634 w 654"/>
                    <a:gd name="T19" fmla="*/ 298 h 460"/>
                    <a:gd name="T20" fmla="*/ 615 w 654"/>
                    <a:gd name="T21" fmla="*/ 356 h 460"/>
                    <a:gd name="T22" fmla="*/ 586 w 654"/>
                    <a:gd name="T23" fmla="*/ 415 h 460"/>
                    <a:gd name="T24" fmla="*/ 544 w 654"/>
                    <a:gd name="T25" fmla="*/ 460 h 460"/>
                    <a:gd name="T26" fmla="*/ 579 w 654"/>
                    <a:gd name="T27" fmla="*/ 437 h 460"/>
                    <a:gd name="T28" fmla="*/ 615 w 654"/>
                    <a:gd name="T29" fmla="*/ 386 h 460"/>
                    <a:gd name="T30" fmla="*/ 641 w 654"/>
                    <a:gd name="T31" fmla="*/ 327 h 460"/>
                    <a:gd name="T32" fmla="*/ 654 w 654"/>
                    <a:gd name="T33" fmla="*/ 263 h 460"/>
                    <a:gd name="T34" fmla="*/ 94 w 654"/>
                    <a:gd name="T35" fmla="*/ 0 h 460"/>
                    <a:gd name="T36" fmla="*/ 55 w 654"/>
                    <a:gd name="T37" fmla="*/ 49 h 460"/>
                    <a:gd name="T38" fmla="*/ 26 w 654"/>
                    <a:gd name="T39" fmla="*/ 104 h 460"/>
                    <a:gd name="T40" fmla="*/ 6 w 654"/>
                    <a:gd name="T41" fmla="*/ 165 h 460"/>
                    <a:gd name="T42" fmla="*/ 0 w 654"/>
                    <a:gd name="T43" fmla="*/ 230 h 460"/>
                    <a:gd name="T44" fmla="*/ 6 w 654"/>
                    <a:gd name="T45" fmla="*/ 295 h 460"/>
                    <a:gd name="T46" fmla="*/ 26 w 654"/>
                    <a:gd name="T47" fmla="*/ 356 h 460"/>
                    <a:gd name="T48" fmla="*/ 55 w 654"/>
                    <a:gd name="T49" fmla="*/ 411 h 460"/>
                    <a:gd name="T50" fmla="*/ 94 w 654"/>
                    <a:gd name="T51" fmla="*/ 460 h 460"/>
                    <a:gd name="T52" fmla="*/ 87 w 654"/>
                    <a:gd name="T53" fmla="*/ 437 h 460"/>
                    <a:gd name="T54" fmla="*/ 52 w 654"/>
                    <a:gd name="T55" fmla="*/ 386 h 460"/>
                    <a:gd name="T56" fmla="*/ 26 w 654"/>
                    <a:gd name="T57" fmla="*/ 327 h 460"/>
                    <a:gd name="T58" fmla="*/ 13 w 654"/>
                    <a:gd name="T59" fmla="*/ 263 h 460"/>
                    <a:gd name="T60" fmla="*/ 13 w 654"/>
                    <a:gd name="T61" fmla="*/ 198 h 460"/>
                    <a:gd name="T62" fmla="*/ 26 w 654"/>
                    <a:gd name="T63" fmla="*/ 133 h 460"/>
                    <a:gd name="T64" fmla="*/ 52 w 654"/>
                    <a:gd name="T65" fmla="*/ 75 h 460"/>
                    <a:gd name="T66" fmla="*/ 87 w 654"/>
                    <a:gd name="T67" fmla="*/ 23 h 460"/>
                    <a:gd name="T68" fmla="*/ 94 w 654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54" h="460">
                      <a:moveTo>
                        <a:pt x="654" y="230"/>
                      </a:moveTo>
                      <a:lnTo>
                        <a:pt x="654" y="198"/>
                      </a:lnTo>
                      <a:lnTo>
                        <a:pt x="647" y="165"/>
                      </a:lnTo>
                      <a:lnTo>
                        <a:pt x="641" y="133"/>
                      </a:lnTo>
                      <a:lnTo>
                        <a:pt x="628" y="104"/>
                      </a:lnTo>
                      <a:lnTo>
                        <a:pt x="615" y="75"/>
                      </a:lnTo>
                      <a:lnTo>
                        <a:pt x="599" y="49"/>
                      </a:lnTo>
                      <a:lnTo>
                        <a:pt x="579" y="23"/>
                      </a:lnTo>
                      <a:lnTo>
                        <a:pt x="560" y="0"/>
                      </a:lnTo>
                      <a:lnTo>
                        <a:pt x="544" y="0"/>
                      </a:lnTo>
                      <a:lnTo>
                        <a:pt x="566" y="23"/>
                      </a:lnTo>
                      <a:lnTo>
                        <a:pt x="586" y="49"/>
                      </a:lnTo>
                      <a:lnTo>
                        <a:pt x="602" y="75"/>
                      </a:lnTo>
                      <a:lnTo>
                        <a:pt x="615" y="104"/>
                      </a:lnTo>
                      <a:lnTo>
                        <a:pt x="628" y="133"/>
                      </a:lnTo>
                      <a:lnTo>
                        <a:pt x="634" y="165"/>
                      </a:lnTo>
                      <a:lnTo>
                        <a:pt x="641" y="198"/>
                      </a:lnTo>
                      <a:lnTo>
                        <a:pt x="644" y="230"/>
                      </a:lnTo>
                      <a:lnTo>
                        <a:pt x="641" y="263"/>
                      </a:lnTo>
                      <a:lnTo>
                        <a:pt x="634" y="298"/>
                      </a:lnTo>
                      <a:lnTo>
                        <a:pt x="628" y="327"/>
                      </a:lnTo>
                      <a:lnTo>
                        <a:pt x="615" y="356"/>
                      </a:lnTo>
                      <a:lnTo>
                        <a:pt x="602" y="386"/>
                      </a:lnTo>
                      <a:lnTo>
                        <a:pt x="586" y="415"/>
                      </a:lnTo>
                      <a:lnTo>
                        <a:pt x="566" y="437"/>
                      </a:lnTo>
                      <a:lnTo>
                        <a:pt x="544" y="460"/>
                      </a:lnTo>
                      <a:lnTo>
                        <a:pt x="560" y="460"/>
                      </a:lnTo>
                      <a:lnTo>
                        <a:pt x="579" y="437"/>
                      </a:lnTo>
                      <a:lnTo>
                        <a:pt x="599" y="411"/>
                      </a:lnTo>
                      <a:lnTo>
                        <a:pt x="615" y="386"/>
                      </a:lnTo>
                      <a:lnTo>
                        <a:pt x="628" y="356"/>
                      </a:lnTo>
                      <a:lnTo>
                        <a:pt x="641" y="327"/>
                      </a:lnTo>
                      <a:lnTo>
                        <a:pt x="647" y="295"/>
                      </a:lnTo>
                      <a:lnTo>
                        <a:pt x="654" y="263"/>
                      </a:lnTo>
                      <a:lnTo>
                        <a:pt x="654" y="230"/>
                      </a:lnTo>
                      <a:close/>
                      <a:moveTo>
                        <a:pt x="94" y="0"/>
                      </a:moveTo>
                      <a:lnTo>
                        <a:pt x="74" y="23"/>
                      </a:lnTo>
                      <a:lnTo>
                        <a:pt x="55" y="49"/>
                      </a:lnTo>
                      <a:lnTo>
                        <a:pt x="39" y="75"/>
                      </a:lnTo>
                      <a:lnTo>
                        <a:pt x="26" y="104"/>
                      </a:lnTo>
                      <a:lnTo>
                        <a:pt x="13" y="133"/>
                      </a:lnTo>
                      <a:lnTo>
                        <a:pt x="6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6" y="295"/>
                      </a:lnTo>
                      <a:lnTo>
                        <a:pt x="13" y="327"/>
                      </a:lnTo>
                      <a:lnTo>
                        <a:pt x="26" y="356"/>
                      </a:lnTo>
                      <a:lnTo>
                        <a:pt x="39" y="386"/>
                      </a:lnTo>
                      <a:lnTo>
                        <a:pt x="55" y="411"/>
                      </a:lnTo>
                      <a:lnTo>
                        <a:pt x="74" y="437"/>
                      </a:lnTo>
                      <a:lnTo>
                        <a:pt x="94" y="460"/>
                      </a:lnTo>
                      <a:lnTo>
                        <a:pt x="110" y="460"/>
                      </a:lnTo>
                      <a:lnTo>
                        <a:pt x="87" y="437"/>
                      </a:lnTo>
                      <a:lnTo>
                        <a:pt x="68" y="415"/>
                      </a:lnTo>
                      <a:lnTo>
                        <a:pt x="52" y="386"/>
                      </a:lnTo>
                      <a:lnTo>
                        <a:pt x="39" y="356"/>
                      </a:lnTo>
                      <a:lnTo>
                        <a:pt x="26" y="327"/>
                      </a:lnTo>
                      <a:lnTo>
                        <a:pt x="19" y="298"/>
                      </a:lnTo>
                      <a:lnTo>
                        <a:pt x="13" y="263"/>
                      </a:lnTo>
                      <a:lnTo>
                        <a:pt x="10" y="230"/>
                      </a:lnTo>
                      <a:lnTo>
                        <a:pt x="13" y="198"/>
                      </a:lnTo>
                      <a:lnTo>
                        <a:pt x="19" y="165"/>
                      </a:lnTo>
                      <a:lnTo>
                        <a:pt x="26" y="133"/>
                      </a:lnTo>
                      <a:lnTo>
                        <a:pt x="39" y="104"/>
                      </a:lnTo>
                      <a:lnTo>
                        <a:pt x="52" y="75"/>
                      </a:lnTo>
                      <a:lnTo>
                        <a:pt x="68" y="49"/>
                      </a:lnTo>
                      <a:lnTo>
                        <a:pt x="87" y="23"/>
                      </a:lnTo>
                      <a:lnTo>
                        <a:pt x="110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E744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69" name="Freeform 492"/>
                <p:cNvSpPr>
                  <a:spLocks noEditPoints="1"/>
                </p:cNvSpPr>
                <p:nvPr/>
              </p:nvSpPr>
              <p:spPr bwMode="auto">
                <a:xfrm>
                  <a:off x="2705" y="2527"/>
                  <a:ext cx="641" cy="460"/>
                </a:xfrm>
                <a:custGeom>
                  <a:avLst/>
                  <a:gdLst>
                    <a:gd name="T0" fmla="*/ 641 w 641"/>
                    <a:gd name="T1" fmla="*/ 198 h 460"/>
                    <a:gd name="T2" fmla="*/ 628 w 641"/>
                    <a:gd name="T3" fmla="*/ 133 h 460"/>
                    <a:gd name="T4" fmla="*/ 602 w 641"/>
                    <a:gd name="T5" fmla="*/ 75 h 460"/>
                    <a:gd name="T6" fmla="*/ 567 w 641"/>
                    <a:gd name="T7" fmla="*/ 23 h 460"/>
                    <a:gd name="T8" fmla="*/ 528 w 641"/>
                    <a:gd name="T9" fmla="*/ 0 h 460"/>
                    <a:gd name="T10" fmla="*/ 570 w 641"/>
                    <a:gd name="T11" fmla="*/ 46 h 460"/>
                    <a:gd name="T12" fmla="*/ 602 w 641"/>
                    <a:gd name="T13" fmla="*/ 101 h 460"/>
                    <a:gd name="T14" fmla="*/ 625 w 641"/>
                    <a:gd name="T15" fmla="*/ 165 h 460"/>
                    <a:gd name="T16" fmla="*/ 631 w 641"/>
                    <a:gd name="T17" fmla="*/ 230 h 460"/>
                    <a:gd name="T18" fmla="*/ 625 w 641"/>
                    <a:gd name="T19" fmla="*/ 298 h 460"/>
                    <a:gd name="T20" fmla="*/ 602 w 641"/>
                    <a:gd name="T21" fmla="*/ 360 h 460"/>
                    <a:gd name="T22" fmla="*/ 570 w 641"/>
                    <a:gd name="T23" fmla="*/ 415 h 460"/>
                    <a:gd name="T24" fmla="*/ 528 w 641"/>
                    <a:gd name="T25" fmla="*/ 460 h 460"/>
                    <a:gd name="T26" fmla="*/ 567 w 641"/>
                    <a:gd name="T27" fmla="*/ 437 h 460"/>
                    <a:gd name="T28" fmla="*/ 602 w 641"/>
                    <a:gd name="T29" fmla="*/ 386 h 460"/>
                    <a:gd name="T30" fmla="*/ 628 w 641"/>
                    <a:gd name="T31" fmla="*/ 327 h 460"/>
                    <a:gd name="T32" fmla="*/ 641 w 641"/>
                    <a:gd name="T33" fmla="*/ 263 h 460"/>
                    <a:gd name="T34" fmla="*/ 98 w 641"/>
                    <a:gd name="T35" fmla="*/ 0 h 460"/>
                    <a:gd name="T36" fmla="*/ 55 w 641"/>
                    <a:gd name="T37" fmla="*/ 49 h 460"/>
                    <a:gd name="T38" fmla="*/ 26 w 641"/>
                    <a:gd name="T39" fmla="*/ 104 h 460"/>
                    <a:gd name="T40" fmla="*/ 7 w 641"/>
                    <a:gd name="T41" fmla="*/ 165 h 460"/>
                    <a:gd name="T42" fmla="*/ 0 w 641"/>
                    <a:gd name="T43" fmla="*/ 230 h 460"/>
                    <a:gd name="T44" fmla="*/ 7 w 641"/>
                    <a:gd name="T45" fmla="*/ 295 h 460"/>
                    <a:gd name="T46" fmla="*/ 26 w 641"/>
                    <a:gd name="T47" fmla="*/ 356 h 460"/>
                    <a:gd name="T48" fmla="*/ 55 w 641"/>
                    <a:gd name="T49" fmla="*/ 411 h 460"/>
                    <a:gd name="T50" fmla="*/ 98 w 641"/>
                    <a:gd name="T51" fmla="*/ 460 h 460"/>
                    <a:gd name="T52" fmla="*/ 91 w 641"/>
                    <a:gd name="T53" fmla="*/ 437 h 460"/>
                    <a:gd name="T54" fmla="*/ 52 w 641"/>
                    <a:gd name="T55" fmla="*/ 386 h 460"/>
                    <a:gd name="T56" fmla="*/ 26 w 641"/>
                    <a:gd name="T57" fmla="*/ 327 h 460"/>
                    <a:gd name="T58" fmla="*/ 13 w 641"/>
                    <a:gd name="T59" fmla="*/ 266 h 460"/>
                    <a:gd name="T60" fmla="*/ 13 w 641"/>
                    <a:gd name="T61" fmla="*/ 198 h 460"/>
                    <a:gd name="T62" fmla="*/ 26 w 641"/>
                    <a:gd name="T63" fmla="*/ 133 h 460"/>
                    <a:gd name="T64" fmla="*/ 52 w 641"/>
                    <a:gd name="T65" fmla="*/ 75 h 460"/>
                    <a:gd name="T66" fmla="*/ 91 w 641"/>
                    <a:gd name="T67" fmla="*/ 23 h 460"/>
                    <a:gd name="T68" fmla="*/ 98 w 641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1" h="460">
                      <a:moveTo>
                        <a:pt x="641" y="230"/>
                      </a:moveTo>
                      <a:lnTo>
                        <a:pt x="641" y="198"/>
                      </a:lnTo>
                      <a:lnTo>
                        <a:pt x="635" y="165"/>
                      </a:lnTo>
                      <a:lnTo>
                        <a:pt x="628" y="133"/>
                      </a:lnTo>
                      <a:lnTo>
                        <a:pt x="615" y="104"/>
                      </a:lnTo>
                      <a:lnTo>
                        <a:pt x="602" y="75"/>
                      </a:lnTo>
                      <a:lnTo>
                        <a:pt x="586" y="49"/>
                      </a:lnTo>
                      <a:lnTo>
                        <a:pt x="567" y="23"/>
                      </a:lnTo>
                      <a:lnTo>
                        <a:pt x="544" y="0"/>
                      </a:lnTo>
                      <a:lnTo>
                        <a:pt x="528" y="0"/>
                      </a:lnTo>
                      <a:lnTo>
                        <a:pt x="550" y="23"/>
                      </a:lnTo>
                      <a:lnTo>
                        <a:pt x="570" y="46"/>
                      </a:lnTo>
                      <a:lnTo>
                        <a:pt x="589" y="75"/>
                      </a:lnTo>
                      <a:lnTo>
                        <a:pt x="602" y="101"/>
                      </a:lnTo>
                      <a:lnTo>
                        <a:pt x="615" y="133"/>
                      </a:lnTo>
                      <a:lnTo>
                        <a:pt x="625" y="165"/>
                      </a:lnTo>
                      <a:lnTo>
                        <a:pt x="628" y="198"/>
                      </a:lnTo>
                      <a:lnTo>
                        <a:pt x="631" y="230"/>
                      </a:lnTo>
                      <a:lnTo>
                        <a:pt x="628" y="266"/>
                      </a:lnTo>
                      <a:lnTo>
                        <a:pt x="625" y="298"/>
                      </a:lnTo>
                      <a:lnTo>
                        <a:pt x="615" y="327"/>
                      </a:lnTo>
                      <a:lnTo>
                        <a:pt x="602" y="360"/>
                      </a:lnTo>
                      <a:lnTo>
                        <a:pt x="589" y="386"/>
                      </a:lnTo>
                      <a:lnTo>
                        <a:pt x="570" y="415"/>
                      </a:lnTo>
                      <a:lnTo>
                        <a:pt x="550" y="437"/>
                      </a:lnTo>
                      <a:lnTo>
                        <a:pt x="528" y="460"/>
                      </a:lnTo>
                      <a:lnTo>
                        <a:pt x="544" y="460"/>
                      </a:lnTo>
                      <a:lnTo>
                        <a:pt x="567" y="437"/>
                      </a:lnTo>
                      <a:lnTo>
                        <a:pt x="586" y="411"/>
                      </a:lnTo>
                      <a:lnTo>
                        <a:pt x="602" y="386"/>
                      </a:lnTo>
                      <a:lnTo>
                        <a:pt x="615" y="356"/>
                      </a:lnTo>
                      <a:lnTo>
                        <a:pt x="628" y="327"/>
                      </a:lnTo>
                      <a:lnTo>
                        <a:pt x="635" y="295"/>
                      </a:lnTo>
                      <a:lnTo>
                        <a:pt x="641" y="263"/>
                      </a:lnTo>
                      <a:lnTo>
                        <a:pt x="641" y="230"/>
                      </a:lnTo>
                      <a:close/>
                      <a:moveTo>
                        <a:pt x="98" y="0"/>
                      </a:moveTo>
                      <a:lnTo>
                        <a:pt x="75" y="23"/>
                      </a:lnTo>
                      <a:lnTo>
                        <a:pt x="55" y="49"/>
                      </a:lnTo>
                      <a:lnTo>
                        <a:pt x="39" y="75"/>
                      </a:lnTo>
                      <a:lnTo>
                        <a:pt x="26" y="104"/>
                      </a:lnTo>
                      <a:lnTo>
                        <a:pt x="13" y="133"/>
                      </a:lnTo>
                      <a:lnTo>
                        <a:pt x="7" y="165"/>
                      </a:lnTo>
                      <a:lnTo>
                        <a:pt x="0" y="198"/>
                      </a:lnTo>
                      <a:lnTo>
                        <a:pt x="0" y="230"/>
                      </a:lnTo>
                      <a:lnTo>
                        <a:pt x="0" y="263"/>
                      </a:lnTo>
                      <a:lnTo>
                        <a:pt x="7" y="295"/>
                      </a:lnTo>
                      <a:lnTo>
                        <a:pt x="13" y="327"/>
                      </a:lnTo>
                      <a:lnTo>
                        <a:pt x="26" y="356"/>
                      </a:lnTo>
                      <a:lnTo>
                        <a:pt x="39" y="386"/>
                      </a:lnTo>
                      <a:lnTo>
                        <a:pt x="55" y="411"/>
                      </a:lnTo>
                      <a:lnTo>
                        <a:pt x="75" y="437"/>
                      </a:lnTo>
                      <a:lnTo>
                        <a:pt x="98" y="460"/>
                      </a:lnTo>
                      <a:lnTo>
                        <a:pt x="114" y="460"/>
                      </a:lnTo>
                      <a:lnTo>
                        <a:pt x="91" y="437"/>
                      </a:lnTo>
                      <a:lnTo>
                        <a:pt x="72" y="415"/>
                      </a:lnTo>
                      <a:lnTo>
                        <a:pt x="52" y="386"/>
                      </a:lnTo>
                      <a:lnTo>
                        <a:pt x="39" y="360"/>
                      </a:lnTo>
                      <a:lnTo>
                        <a:pt x="26" y="327"/>
                      </a:lnTo>
                      <a:lnTo>
                        <a:pt x="20" y="298"/>
                      </a:lnTo>
                      <a:lnTo>
                        <a:pt x="13" y="266"/>
                      </a:lnTo>
                      <a:lnTo>
                        <a:pt x="10" y="230"/>
                      </a:lnTo>
                      <a:lnTo>
                        <a:pt x="13" y="198"/>
                      </a:lnTo>
                      <a:lnTo>
                        <a:pt x="20" y="165"/>
                      </a:lnTo>
                      <a:lnTo>
                        <a:pt x="26" y="133"/>
                      </a:lnTo>
                      <a:lnTo>
                        <a:pt x="39" y="101"/>
                      </a:lnTo>
                      <a:lnTo>
                        <a:pt x="52" y="75"/>
                      </a:lnTo>
                      <a:lnTo>
                        <a:pt x="72" y="46"/>
                      </a:lnTo>
                      <a:lnTo>
                        <a:pt x="91" y="23"/>
                      </a:lnTo>
                      <a:lnTo>
                        <a:pt x="114" y="0"/>
                      </a:lnTo>
                      <a:lnTo>
                        <a:pt x="98" y="0"/>
                      </a:lnTo>
                      <a:close/>
                    </a:path>
                  </a:pathLst>
                </a:custGeom>
                <a:solidFill>
                  <a:srgbClr val="E74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0" name="Freeform 493"/>
                <p:cNvSpPr>
                  <a:spLocks noEditPoints="1"/>
                </p:cNvSpPr>
                <p:nvPr/>
              </p:nvSpPr>
              <p:spPr bwMode="auto">
                <a:xfrm>
                  <a:off x="2709" y="2527"/>
                  <a:ext cx="634" cy="460"/>
                </a:xfrm>
                <a:custGeom>
                  <a:avLst/>
                  <a:gdLst>
                    <a:gd name="T0" fmla="*/ 631 w 634"/>
                    <a:gd name="T1" fmla="*/ 198 h 460"/>
                    <a:gd name="T2" fmla="*/ 618 w 634"/>
                    <a:gd name="T3" fmla="*/ 133 h 460"/>
                    <a:gd name="T4" fmla="*/ 592 w 634"/>
                    <a:gd name="T5" fmla="*/ 75 h 460"/>
                    <a:gd name="T6" fmla="*/ 556 w 634"/>
                    <a:gd name="T7" fmla="*/ 23 h 460"/>
                    <a:gd name="T8" fmla="*/ 514 w 634"/>
                    <a:gd name="T9" fmla="*/ 0 h 460"/>
                    <a:gd name="T10" fmla="*/ 559 w 634"/>
                    <a:gd name="T11" fmla="*/ 46 h 460"/>
                    <a:gd name="T12" fmla="*/ 592 w 634"/>
                    <a:gd name="T13" fmla="*/ 101 h 460"/>
                    <a:gd name="T14" fmla="*/ 614 w 634"/>
                    <a:gd name="T15" fmla="*/ 162 h 460"/>
                    <a:gd name="T16" fmla="*/ 621 w 634"/>
                    <a:gd name="T17" fmla="*/ 230 h 460"/>
                    <a:gd name="T18" fmla="*/ 614 w 634"/>
                    <a:gd name="T19" fmla="*/ 298 h 460"/>
                    <a:gd name="T20" fmla="*/ 592 w 634"/>
                    <a:gd name="T21" fmla="*/ 360 h 460"/>
                    <a:gd name="T22" fmla="*/ 559 w 634"/>
                    <a:gd name="T23" fmla="*/ 415 h 460"/>
                    <a:gd name="T24" fmla="*/ 514 w 634"/>
                    <a:gd name="T25" fmla="*/ 460 h 460"/>
                    <a:gd name="T26" fmla="*/ 556 w 634"/>
                    <a:gd name="T27" fmla="*/ 437 h 460"/>
                    <a:gd name="T28" fmla="*/ 592 w 634"/>
                    <a:gd name="T29" fmla="*/ 386 h 460"/>
                    <a:gd name="T30" fmla="*/ 618 w 634"/>
                    <a:gd name="T31" fmla="*/ 327 h 460"/>
                    <a:gd name="T32" fmla="*/ 631 w 634"/>
                    <a:gd name="T33" fmla="*/ 263 h 460"/>
                    <a:gd name="T34" fmla="*/ 100 w 634"/>
                    <a:gd name="T35" fmla="*/ 0 h 460"/>
                    <a:gd name="T36" fmla="*/ 58 w 634"/>
                    <a:gd name="T37" fmla="*/ 49 h 460"/>
                    <a:gd name="T38" fmla="*/ 29 w 634"/>
                    <a:gd name="T39" fmla="*/ 104 h 460"/>
                    <a:gd name="T40" fmla="*/ 9 w 634"/>
                    <a:gd name="T41" fmla="*/ 165 h 460"/>
                    <a:gd name="T42" fmla="*/ 0 w 634"/>
                    <a:gd name="T43" fmla="*/ 230 h 460"/>
                    <a:gd name="T44" fmla="*/ 9 w 634"/>
                    <a:gd name="T45" fmla="*/ 298 h 460"/>
                    <a:gd name="T46" fmla="*/ 29 w 634"/>
                    <a:gd name="T47" fmla="*/ 356 h 460"/>
                    <a:gd name="T48" fmla="*/ 58 w 634"/>
                    <a:gd name="T49" fmla="*/ 415 h 460"/>
                    <a:gd name="T50" fmla="*/ 100 w 634"/>
                    <a:gd name="T51" fmla="*/ 460 h 460"/>
                    <a:gd name="T52" fmla="*/ 97 w 634"/>
                    <a:gd name="T53" fmla="*/ 437 h 460"/>
                    <a:gd name="T54" fmla="*/ 58 w 634"/>
                    <a:gd name="T55" fmla="*/ 389 h 460"/>
                    <a:gd name="T56" fmla="*/ 29 w 634"/>
                    <a:gd name="T57" fmla="*/ 331 h 460"/>
                    <a:gd name="T58" fmla="*/ 16 w 634"/>
                    <a:gd name="T59" fmla="*/ 266 h 460"/>
                    <a:gd name="T60" fmla="*/ 16 w 634"/>
                    <a:gd name="T61" fmla="*/ 198 h 460"/>
                    <a:gd name="T62" fmla="*/ 29 w 634"/>
                    <a:gd name="T63" fmla="*/ 133 h 460"/>
                    <a:gd name="T64" fmla="*/ 58 w 634"/>
                    <a:gd name="T65" fmla="*/ 72 h 460"/>
                    <a:gd name="T66" fmla="*/ 97 w 634"/>
                    <a:gd name="T67" fmla="*/ 23 h 460"/>
                    <a:gd name="T68" fmla="*/ 100 w 634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34" h="460">
                      <a:moveTo>
                        <a:pt x="634" y="230"/>
                      </a:moveTo>
                      <a:lnTo>
                        <a:pt x="631" y="198"/>
                      </a:lnTo>
                      <a:lnTo>
                        <a:pt x="624" y="165"/>
                      </a:lnTo>
                      <a:lnTo>
                        <a:pt x="618" y="133"/>
                      </a:lnTo>
                      <a:lnTo>
                        <a:pt x="605" y="104"/>
                      </a:lnTo>
                      <a:lnTo>
                        <a:pt x="592" y="75"/>
                      </a:lnTo>
                      <a:lnTo>
                        <a:pt x="576" y="49"/>
                      </a:lnTo>
                      <a:lnTo>
                        <a:pt x="556" y="23"/>
                      </a:lnTo>
                      <a:lnTo>
                        <a:pt x="534" y="0"/>
                      </a:lnTo>
                      <a:lnTo>
                        <a:pt x="514" y="0"/>
                      </a:lnTo>
                      <a:lnTo>
                        <a:pt x="537" y="23"/>
                      </a:lnTo>
                      <a:lnTo>
                        <a:pt x="559" y="46"/>
                      </a:lnTo>
                      <a:lnTo>
                        <a:pt x="576" y="72"/>
                      </a:lnTo>
                      <a:lnTo>
                        <a:pt x="592" y="101"/>
                      </a:lnTo>
                      <a:lnTo>
                        <a:pt x="605" y="133"/>
                      </a:lnTo>
                      <a:lnTo>
                        <a:pt x="614" y="162"/>
                      </a:lnTo>
                      <a:lnTo>
                        <a:pt x="618" y="198"/>
                      </a:lnTo>
                      <a:lnTo>
                        <a:pt x="621" y="230"/>
                      </a:lnTo>
                      <a:lnTo>
                        <a:pt x="618" y="266"/>
                      </a:lnTo>
                      <a:lnTo>
                        <a:pt x="614" y="298"/>
                      </a:lnTo>
                      <a:lnTo>
                        <a:pt x="605" y="331"/>
                      </a:lnTo>
                      <a:lnTo>
                        <a:pt x="592" y="360"/>
                      </a:lnTo>
                      <a:lnTo>
                        <a:pt x="576" y="389"/>
                      </a:lnTo>
                      <a:lnTo>
                        <a:pt x="559" y="415"/>
                      </a:lnTo>
                      <a:lnTo>
                        <a:pt x="537" y="437"/>
                      </a:lnTo>
                      <a:lnTo>
                        <a:pt x="514" y="460"/>
                      </a:lnTo>
                      <a:lnTo>
                        <a:pt x="534" y="460"/>
                      </a:lnTo>
                      <a:lnTo>
                        <a:pt x="556" y="437"/>
                      </a:lnTo>
                      <a:lnTo>
                        <a:pt x="576" y="415"/>
                      </a:lnTo>
                      <a:lnTo>
                        <a:pt x="592" y="386"/>
                      </a:lnTo>
                      <a:lnTo>
                        <a:pt x="605" y="356"/>
                      </a:lnTo>
                      <a:lnTo>
                        <a:pt x="618" y="327"/>
                      </a:lnTo>
                      <a:lnTo>
                        <a:pt x="624" y="298"/>
                      </a:lnTo>
                      <a:lnTo>
                        <a:pt x="631" y="263"/>
                      </a:lnTo>
                      <a:lnTo>
                        <a:pt x="634" y="230"/>
                      </a:lnTo>
                      <a:close/>
                      <a:moveTo>
                        <a:pt x="100" y="0"/>
                      </a:moveTo>
                      <a:lnTo>
                        <a:pt x="77" y="23"/>
                      </a:lnTo>
                      <a:lnTo>
                        <a:pt x="58" y="49"/>
                      </a:lnTo>
                      <a:lnTo>
                        <a:pt x="42" y="75"/>
                      </a:lnTo>
                      <a:lnTo>
                        <a:pt x="29" y="104"/>
                      </a:lnTo>
                      <a:lnTo>
                        <a:pt x="16" y="133"/>
                      </a:lnTo>
                      <a:lnTo>
                        <a:pt x="9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3"/>
                      </a:lnTo>
                      <a:lnTo>
                        <a:pt x="9" y="298"/>
                      </a:lnTo>
                      <a:lnTo>
                        <a:pt x="16" y="327"/>
                      </a:lnTo>
                      <a:lnTo>
                        <a:pt x="29" y="356"/>
                      </a:lnTo>
                      <a:lnTo>
                        <a:pt x="42" y="386"/>
                      </a:lnTo>
                      <a:lnTo>
                        <a:pt x="58" y="415"/>
                      </a:lnTo>
                      <a:lnTo>
                        <a:pt x="77" y="437"/>
                      </a:lnTo>
                      <a:lnTo>
                        <a:pt x="100" y="460"/>
                      </a:lnTo>
                      <a:lnTo>
                        <a:pt x="119" y="460"/>
                      </a:lnTo>
                      <a:lnTo>
                        <a:pt x="97" y="437"/>
                      </a:lnTo>
                      <a:lnTo>
                        <a:pt x="74" y="415"/>
                      </a:lnTo>
                      <a:lnTo>
                        <a:pt x="58" y="389"/>
                      </a:lnTo>
                      <a:lnTo>
                        <a:pt x="42" y="360"/>
                      </a:lnTo>
                      <a:lnTo>
                        <a:pt x="29" y="331"/>
                      </a:lnTo>
                      <a:lnTo>
                        <a:pt x="19" y="298"/>
                      </a:lnTo>
                      <a:lnTo>
                        <a:pt x="16" y="266"/>
                      </a:lnTo>
                      <a:lnTo>
                        <a:pt x="13" y="230"/>
                      </a:lnTo>
                      <a:lnTo>
                        <a:pt x="16" y="198"/>
                      </a:lnTo>
                      <a:lnTo>
                        <a:pt x="19" y="162"/>
                      </a:lnTo>
                      <a:lnTo>
                        <a:pt x="29" y="133"/>
                      </a:lnTo>
                      <a:lnTo>
                        <a:pt x="42" y="101"/>
                      </a:lnTo>
                      <a:lnTo>
                        <a:pt x="58" y="72"/>
                      </a:lnTo>
                      <a:lnTo>
                        <a:pt x="74" y="46"/>
                      </a:lnTo>
                      <a:lnTo>
                        <a:pt x="97" y="23"/>
                      </a:lnTo>
                      <a:lnTo>
                        <a:pt x="119" y="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E74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1" name="Freeform 494"/>
                <p:cNvSpPr>
                  <a:spLocks noEditPoints="1"/>
                </p:cNvSpPr>
                <p:nvPr/>
              </p:nvSpPr>
              <p:spPr bwMode="auto">
                <a:xfrm>
                  <a:off x="2715" y="2527"/>
                  <a:ext cx="621" cy="460"/>
                </a:xfrm>
                <a:custGeom>
                  <a:avLst/>
                  <a:gdLst>
                    <a:gd name="T0" fmla="*/ 618 w 621"/>
                    <a:gd name="T1" fmla="*/ 198 h 460"/>
                    <a:gd name="T2" fmla="*/ 605 w 621"/>
                    <a:gd name="T3" fmla="*/ 133 h 460"/>
                    <a:gd name="T4" fmla="*/ 579 w 621"/>
                    <a:gd name="T5" fmla="*/ 75 h 460"/>
                    <a:gd name="T6" fmla="*/ 540 w 621"/>
                    <a:gd name="T7" fmla="*/ 23 h 460"/>
                    <a:gd name="T8" fmla="*/ 498 w 621"/>
                    <a:gd name="T9" fmla="*/ 0 h 460"/>
                    <a:gd name="T10" fmla="*/ 544 w 621"/>
                    <a:gd name="T11" fmla="*/ 46 h 460"/>
                    <a:gd name="T12" fmla="*/ 579 w 621"/>
                    <a:gd name="T13" fmla="*/ 101 h 460"/>
                    <a:gd name="T14" fmla="*/ 602 w 621"/>
                    <a:gd name="T15" fmla="*/ 162 h 460"/>
                    <a:gd name="T16" fmla="*/ 608 w 621"/>
                    <a:gd name="T17" fmla="*/ 230 h 460"/>
                    <a:gd name="T18" fmla="*/ 602 w 621"/>
                    <a:gd name="T19" fmla="*/ 298 h 460"/>
                    <a:gd name="T20" fmla="*/ 579 w 621"/>
                    <a:gd name="T21" fmla="*/ 360 h 460"/>
                    <a:gd name="T22" fmla="*/ 544 w 621"/>
                    <a:gd name="T23" fmla="*/ 415 h 460"/>
                    <a:gd name="T24" fmla="*/ 498 w 621"/>
                    <a:gd name="T25" fmla="*/ 460 h 460"/>
                    <a:gd name="T26" fmla="*/ 540 w 621"/>
                    <a:gd name="T27" fmla="*/ 437 h 460"/>
                    <a:gd name="T28" fmla="*/ 579 w 621"/>
                    <a:gd name="T29" fmla="*/ 386 h 460"/>
                    <a:gd name="T30" fmla="*/ 605 w 621"/>
                    <a:gd name="T31" fmla="*/ 327 h 460"/>
                    <a:gd name="T32" fmla="*/ 618 w 621"/>
                    <a:gd name="T33" fmla="*/ 266 h 460"/>
                    <a:gd name="T34" fmla="*/ 104 w 621"/>
                    <a:gd name="T35" fmla="*/ 0 h 460"/>
                    <a:gd name="T36" fmla="*/ 62 w 621"/>
                    <a:gd name="T37" fmla="*/ 46 h 460"/>
                    <a:gd name="T38" fmla="*/ 29 w 621"/>
                    <a:gd name="T39" fmla="*/ 101 h 460"/>
                    <a:gd name="T40" fmla="*/ 10 w 621"/>
                    <a:gd name="T41" fmla="*/ 165 h 460"/>
                    <a:gd name="T42" fmla="*/ 0 w 621"/>
                    <a:gd name="T43" fmla="*/ 230 h 460"/>
                    <a:gd name="T44" fmla="*/ 10 w 621"/>
                    <a:gd name="T45" fmla="*/ 298 h 460"/>
                    <a:gd name="T46" fmla="*/ 29 w 621"/>
                    <a:gd name="T47" fmla="*/ 360 h 460"/>
                    <a:gd name="T48" fmla="*/ 62 w 621"/>
                    <a:gd name="T49" fmla="*/ 415 h 460"/>
                    <a:gd name="T50" fmla="*/ 104 w 621"/>
                    <a:gd name="T51" fmla="*/ 460 h 460"/>
                    <a:gd name="T52" fmla="*/ 97 w 621"/>
                    <a:gd name="T53" fmla="*/ 441 h 460"/>
                    <a:gd name="T54" fmla="*/ 58 w 621"/>
                    <a:gd name="T55" fmla="*/ 389 h 460"/>
                    <a:gd name="T56" fmla="*/ 29 w 621"/>
                    <a:gd name="T57" fmla="*/ 331 h 460"/>
                    <a:gd name="T58" fmla="*/ 16 w 621"/>
                    <a:gd name="T59" fmla="*/ 266 h 460"/>
                    <a:gd name="T60" fmla="*/ 16 w 621"/>
                    <a:gd name="T61" fmla="*/ 195 h 460"/>
                    <a:gd name="T62" fmla="*/ 29 w 621"/>
                    <a:gd name="T63" fmla="*/ 130 h 460"/>
                    <a:gd name="T64" fmla="*/ 58 w 621"/>
                    <a:gd name="T65" fmla="*/ 72 h 460"/>
                    <a:gd name="T66" fmla="*/ 97 w 621"/>
                    <a:gd name="T67" fmla="*/ 23 h 460"/>
                    <a:gd name="T68" fmla="*/ 104 w 621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21" h="460">
                      <a:moveTo>
                        <a:pt x="621" y="230"/>
                      </a:moveTo>
                      <a:lnTo>
                        <a:pt x="618" y="198"/>
                      </a:lnTo>
                      <a:lnTo>
                        <a:pt x="615" y="165"/>
                      </a:lnTo>
                      <a:lnTo>
                        <a:pt x="605" y="133"/>
                      </a:lnTo>
                      <a:lnTo>
                        <a:pt x="592" y="101"/>
                      </a:lnTo>
                      <a:lnTo>
                        <a:pt x="579" y="75"/>
                      </a:lnTo>
                      <a:lnTo>
                        <a:pt x="560" y="46"/>
                      </a:lnTo>
                      <a:lnTo>
                        <a:pt x="540" y="23"/>
                      </a:lnTo>
                      <a:lnTo>
                        <a:pt x="518" y="0"/>
                      </a:lnTo>
                      <a:lnTo>
                        <a:pt x="498" y="0"/>
                      </a:lnTo>
                      <a:lnTo>
                        <a:pt x="524" y="23"/>
                      </a:lnTo>
                      <a:lnTo>
                        <a:pt x="544" y="46"/>
                      </a:lnTo>
                      <a:lnTo>
                        <a:pt x="563" y="72"/>
                      </a:lnTo>
                      <a:lnTo>
                        <a:pt x="579" y="101"/>
                      </a:lnTo>
                      <a:lnTo>
                        <a:pt x="592" y="130"/>
                      </a:lnTo>
                      <a:lnTo>
                        <a:pt x="602" y="162"/>
                      </a:lnTo>
                      <a:lnTo>
                        <a:pt x="608" y="195"/>
                      </a:lnTo>
                      <a:lnTo>
                        <a:pt x="608" y="230"/>
                      </a:lnTo>
                      <a:lnTo>
                        <a:pt x="608" y="266"/>
                      </a:lnTo>
                      <a:lnTo>
                        <a:pt x="602" y="298"/>
                      </a:lnTo>
                      <a:lnTo>
                        <a:pt x="592" y="331"/>
                      </a:lnTo>
                      <a:lnTo>
                        <a:pt x="579" y="360"/>
                      </a:lnTo>
                      <a:lnTo>
                        <a:pt x="563" y="389"/>
                      </a:lnTo>
                      <a:lnTo>
                        <a:pt x="544" y="415"/>
                      </a:lnTo>
                      <a:lnTo>
                        <a:pt x="524" y="441"/>
                      </a:lnTo>
                      <a:lnTo>
                        <a:pt x="498" y="460"/>
                      </a:lnTo>
                      <a:lnTo>
                        <a:pt x="518" y="460"/>
                      </a:lnTo>
                      <a:lnTo>
                        <a:pt x="540" y="437"/>
                      </a:lnTo>
                      <a:lnTo>
                        <a:pt x="560" y="415"/>
                      </a:lnTo>
                      <a:lnTo>
                        <a:pt x="579" y="386"/>
                      </a:lnTo>
                      <a:lnTo>
                        <a:pt x="592" y="360"/>
                      </a:lnTo>
                      <a:lnTo>
                        <a:pt x="605" y="327"/>
                      </a:lnTo>
                      <a:lnTo>
                        <a:pt x="615" y="298"/>
                      </a:lnTo>
                      <a:lnTo>
                        <a:pt x="618" y="266"/>
                      </a:lnTo>
                      <a:lnTo>
                        <a:pt x="621" y="230"/>
                      </a:lnTo>
                      <a:close/>
                      <a:moveTo>
                        <a:pt x="104" y="0"/>
                      </a:moveTo>
                      <a:lnTo>
                        <a:pt x="81" y="23"/>
                      </a:lnTo>
                      <a:lnTo>
                        <a:pt x="62" y="46"/>
                      </a:lnTo>
                      <a:lnTo>
                        <a:pt x="42" y="75"/>
                      </a:lnTo>
                      <a:lnTo>
                        <a:pt x="29" y="101"/>
                      </a:lnTo>
                      <a:lnTo>
                        <a:pt x="16" y="133"/>
                      </a:lnTo>
                      <a:lnTo>
                        <a:pt x="10" y="165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6"/>
                      </a:lnTo>
                      <a:lnTo>
                        <a:pt x="10" y="298"/>
                      </a:lnTo>
                      <a:lnTo>
                        <a:pt x="16" y="327"/>
                      </a:lnTo>
                      <a:lnTo>
                        <a:pt x="29" y="360"/>
                      </a:lnTo>
                      <a:lnTo>
                        <a:pt x="42" y="386"/>
                      </a:lnTo>
                      <a:lnTo>
                        <a:pt x="62" y="415"/>
                      </a:lnTo>
                      <a:lnTo>
                        <a:pt x="81" y="437"/>
                      </a:lnTo>
                      <a:lnTo>
                        <a:pt x="104" y="460"/>
                      </a:lnTo>
                      <a:lnTo>
                        <a:pt x="123" y="460"/>
                      </a:lnTo>
                      <a:lnTo>
                        <a:pt x="97" y="441"/>
                      </a:lnTo>
                      <a:lnTo>
                        <a:pt x="78" y="415"/>
                      </a:lnTo>
                      <a:lnTo>
                        <a:pt x="58" y="389"/>
                      </a:lnTo>
                      <a:lnTo>
                        <a:pt x="42" y="360"/>
                      </a:lnTo>
                      <a:lnTo>
                        <a:pt x="29" y="331"/>
                      </a:lnTo>
                      <a:lnTo>
                        <a:pt x="20" y="298"/>
                      </a:lnTo>
                      <a:lnTo>
                        <a:pt x="16" y="266"/>
                      </a:lnTo>
                      <a:lnTo>
                        <a:pt x="13" y="230"/>
                      </a:lnTo>
                      <a:lnTo>
                        <a:pt x="16" y="195"/>
                      </a:lnTo>
                      <a:lnTo>
                        <a:pt x="20" y="162"/>
                      </a:lnTo>
                      <a:lnTo>
                        <a:pt x="29" y="130"/>
                      </a:lnTo>
                      <a:lnTo>
                        <a:pt x="42" y="101"/>
                      </a:lnTo>
                      <a:lnTo>
                        <a:pt x="58" y="72"/>
                      </a:lnTo>
                      <a:lnTo>
                        <a:pt x="78" y="46"/>
                      </a:lnTo>
                      <a:lnTo>
                        <a:pt x="97" y="23"/>
                      </a:lnTo>
                      <a:lnTo>
                        <a:pt x="123" y="0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rgbClr val="E742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2" name="Freeform 495"/>
                <p:cNvSpPr>
                  <a:spLocks noEditPoints="1"/>
                </p:cNvSpPr>
                <p:nvPr/>
              </p:nvSpPr>
              <p:spPr bwMode="auto">
                <a:xfrm>
                  <a:off x="2722" y="2527"/>
                  <a:ext cx="608" cy="460"/>
                </a:xfrm>
                <a:custGeom>
                  <a:avLst/>
                  <a:gdLst>
                    <a:gd name="T0" fmla="*/ 605 w 608"/>
                    <a:gd name="T1" fmla="*/ 198 h 460"/>
                    <a:gd name="T2" fmla="*/ 592 w 608"/>
                    <a:gd name="T3" fmla="*/ 133 h 460"/>
                    <a:gd name="T4" fmla="*/ 563 w 608"/>
                    <a:gd name="T5" fmla="*/ 72 h 460"/>
                    <a:gd name="T6" fmla="*/ 524 w 608"/>
                    <a:gd name="T7" fmla="*/ 23 h 460"/>
                    <a:gd name="T8" fmla="*/ 482 w 608"/>
                    <a:gd name="T9" fmla="*/ 0 h 460"/>
                    <a:gd name="T10" fmla="*/ 530 w 608"/>
                    <a:gd name="T11" fmla="*/ 46 h 460"/>
                    <a:gd name="T12" fmla="*/ 566 w 608"/>
                    <a:gd name="T13" fmla="*/ 101 h 460"/>
                    <a:gd name="T14" fmla="*/ 589 w 608"/>
                    <a:gd name="T15" fmla="*/ 162 h 460"/>
                    <a:gd name="T16" fmla="*/ 595 w 608"/>
                    <a:gd name="T17" fmla="*/ 230 h 460"/>
                    <a:gd name="T18" fmla="*/ 589 w 608"/>
                    <a:gd name="T19" fmla="*/ 298 h 460"/>
                    <a:gd name="T20" fmla="*/ 566 w 608"/>
                    <a:gd name="T21" fmla="*/ 360 h 460"/>
                    <a:gd name="T22" fmla="*/ 530 w 608"/>
                    <a:gd name="T23" fmla="*/ 415 h 460"/>
                    <a:gd name="T24" fmla="*/ 482 w 608"/>
                    <a:gd name="T25" fmla="*/ 460 h 460"/>
                    <a:gd name="T26" fmla="*/ 524 w 608"/>
                    <a:gd name="T27" fmla="*/ 437 h 460"/>
                    <a:gd name="T28" fmla="*/ 563 w 608"/>
                    <a:gd name="T29" fmla="*/ 389 h 460"/>
                    <a:gd name="T30" fmla="*/ 592 w 608"/>
                    <a:gd name="T31" fmla="*/ 331 h 460"/>
                    <a:gd name="T32" fmla="*/ 605 w 608"/>
                    <a:gd name="T33" fmla="*/ 266 h 460"/>
                    <a:gd name="T34" fmla="*/ 106 w 608"/>
                    <a:gd name="T35" fmla="*/ 0 h 460"/>
                    <a:gd name="T36" fmla="*/ 61 w 608"/>
                    <a:gd name="T37" fmla="*/ 46 h 460"/>
                    <a:gd name="T38" fmla="*/ 29 w 608"/>
                    <a:gd name="T39" fmla="*/ 101 h 460"/>
                    <a:gd name="T40" fmla="*/ 6 w 608"/>
                    <a:gd name="T41" fmla="*/ 162 h 460"/>
                    <a:gd name="T42" fmla="*/ 0 w 608"/>
                    <a:gd name="T43" fmla="*/ 230 h 460"/>
                    <a:gd name="T44" fmla="*/ 6 w 608"/>
                    <a:gd name="T45" fmla="*/ 298 h 460"/>
                    <a:gd name="T46" fmla="*/ 29 w 608"/>
                    <a:gd name="T47" fmla="*/ 360 h 460"/>
                    <a:gd name="T48" fmla="*/ 61 w 608"/>
                    <a:gd name="T49" fmla="*/ 415 h 460"/>
                    <a:gd name="T50" fmla="*/ 106 w 608"/>
                    <a:gd name="T51" fmla="*/ 460 h 460"/>
                    <a:gd name="T52" fmla="*/ 100 w 608"/>
                    <a:gd name="T53" fmla="*/ 441 h 460"/>
                    <a:gd name="T54" fmla="*/ 58 w 608"/>
                    <a:gd name="T55" fmla="*/ 389 h 460"/>
                    <a:gd name="T56" fmla="*/ 29 w 608"/>
                    <a:gd name="T57" fmla="*/ 331 h 460"/>
                    <a:gd name="T58" fmla="*/ 13 w 608"/>
                    <a:gd name="T59" fmla="*/ 266 h 460"/>
                    <a:gd name="T60" fmla="*/ 13 w 608"/>
                    <a:gd name="T61" fmla="*/ 195 h 460"/>
                    <a:gd name="T62" fmla="*/ 29 w 608"/>
                    <a:gd name="T63" fmla="*/ 130 h 460"/>
                    <a:gd name="T64" fmla="*/ 58 w 608"/>
                    <a:gd name="T65" fmla="*/ 72 h 460"/>
                    <a:gd name="T66" fmla="*/ 100 w 608"/>
                    <a:gd name="T67" fmla="*/ 20 h 460"/>
                    <a:gd name="T68" fmla="*/ 106 w 608"/>
                    <a:gd name="T69" fmla="*/ 0 h 46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08" h="460">
                      <a:moveTo>
                        <a:pt x="608" y="230"/>
                      </a:moveTo>
                      <a:lnTo>
                        <a:pt x="605" y="198"/>
                      </a:lnTo>
                      <a:lnTo>
                        <a:pt x="601" y="162"/>
                      </a:lnTo>
                      <a:lnTo>
                        <a:pt x="592" y="133"/>
                      </a:lnTo>
                      <a:lnTo>
                        <a:pt x="579" y="101"/>
                      </a:lnTo>
                      <a:lnTo>
                        <a:pt x="563" y="72"/>
                      </a:lnTo>
                      <a:lnTo>
                        <a:pt x="546" y="46"/>
                      </a:lnTo>
                      <a:lnTo>
                        <a:pt x="524" y="23"/>
                      </a:lnTo>
                      <a:lnTo>
                        <a:pt x="501" y="0"/>
                      </a:lnTo>
                      <a:lnTo>
                        <a:pt x="482" y="0"/>
                      </a:lnTo>
                      <a:lnTo>
                        <a:pt x="508" y="20"/>
                      </a:lnTo>
                      <a:lnTo>
                        <a:pt x="530" y="46"/>
                      </a:lnTo>
                      <a:lnTo>
                        <a:pt x="550" y="72"/>
                      </a:lnTo>
                      <a:lnTo>
                        <a:pt x="566" y="101"/>
                      </a:lnTo>
                      <a:lnTo>
                        <a:pt x="579" y="130"/>
                      </a:lnTo>
                      <a:lnTo>
                        <a:pt x="589" y="162"/>
                      </a:lnTo>
                      <a:lnTo>
                        <a:pt x="595" y="195"/>
                      </a:lnTo>
                      <a:lnTo>
                        <a:pt x="595" y="230"/>
                      </a:lnTo>
                      <a:lnTo>
                        <a:pt x="595" y="266"/>
                      </a:lnTo>
                      <a:lnTo>
                        <a:pt x="589" y="298"/>
                      </a:lnTo>
                      <a:lnTo>
                        <a:pt x="579" y="331"/>
                      </a:lnTo>
                      <a:lnTo>
                        <a:pt x="566" y="360"/>
                      </a:lnTo>
                      <a:lnTo>
                        <a:pt x="550" y="389"/>
                      </a:lnTo>
                      <a:lnTo>
                        <a:pt x="530" y="415"/>
                      </a:lnTo>
                      <a:lnTo>
                        <a:pt x="508" y="441"/>
                      </a:lnTo>
                      <a:lnTo>
                        <a:pt x="482" y="460"/>
                      </a:lnTo>
                      <a:lnTo>
                        <a:pt x="501" y="460"/>
                      </a:lnTo>
                      <a:lnTo>
                        <a:pt x="524" y="437"/>
                      </a:lnTo>
                      <a:lnTo>
                        <a:pt x="546" y="415"/>
                      </a:lnTo>
                      <a:lnTo>
                        <a:pt x="563" y="389"/>
                      </a:lnTo>
                      <a:lnTo>
                        <a:pt x="579" y="360"/>
                      </a:lnTo>
                      <a:lnTo>
                        <a:pt x="592" y="331"/>
                      </a:lnTo>
                      <a:lnTo>
                        <a:pt x="601" y="298"/>
                      </a:lnTo>
                      <a:lnTo>
                        <a:pt x="605" y="266"/>
                      </a:lnTo>
                      <a:lnTo>
                        <a:pt x="608" y="230"/>
                      </a:lnTo>
                      <a:close/>
                      <a:moveTo>
                        <a:pt x="106" y="0"/>
                      </a:moveTo>
                      <a:lnTo>
                        <a:pt x="84" y="23"/>
                      </a:lnTo>
                      <a:lnTo>
                        <a:pt x="61" y="46"/>
                      </a:lnTo>
                      <a:lnTo>
                        <a:pt x="45" y="72"/>
                      </a:lnTo>
                      <a:lnTo>
                        <a:pt x="29" y="101"/>
                      </a:lnTo>
                      <a:lnTo>
                        <a:pt x="16" y="133"/>
                      </a:lnTo>
                      <a:lnTo>
                        <a:pt x="6" y="162"/>
                      </a:lnTo>
                      <a:lnTo>
                        <a:pt x="3" y="198"/>
                      </a:lnTo>
                      <a:lnTo>
                        <a:pt x="0" y="230"/>
                      </a:lnTo>
                      <a:lnTo>
                        <a:pt x="3" y="266"/>
                      </a:lnTo>
                      <a:lnTo>
                        <a:pt x="6" y="298"/>
                      </a:lnTo>
                      <a:lnTo>
                        <a:pt x="16" y="331"/>
                      </a:lnTo>
                      <a:lnTo>
                        <a:pt x="29" y="360"/>
                      </a:lnTo>
                      <a:lnTo>
                        <a:pt x="45" y="389"/>
                      </a:lnTo>
                      <a:lnTo>
                        <a:pt x="61" y="415"/>
                      </a:lnTo>
                      <a:lnTo>
                        <a:pt x="84" y="437"/>
                      </a:lnTo>
                      <a:lnTo>
                        <a:pt x="106" y="460"/>
                      </a:lnTo>
                      <a:lnTo>
                        <a:pt x="126" y="460"/>
                      </a:lnTo>
                      <a:lnTo>
                        <a:pt x="100" y="441"/>
                      </a:lnTo>
                      <a:lnTo>
                        <a:pt x="77" y="415"/>
                      </a:lnTo>
                      <a:lnTo>
                        <a:pt x="58" y="389"/>
                      </a:lnTo>
                      <a:lnTo>
                        <a:pt x="42" y="360"/>
                      </a:lnTo>
                      <a:lnTo>
                        <a:pt x="29" y="331"/>
                      </a:lnTo>
                      <a:lnTo>
                        <a:pt x="19" y="298"/>
                      </a:lnTo>
                      <a:lnTo>
                        <a:pt x="13" y="266"/>
                      </a:lnTo>
                      <a:lnTo>
                        <a:pt x="13" y="230"/>
                      </a:lnTo>
                      <a:lnTo>
                        <a:pt x="13" y="195"/>
                      </a:lnTo>
                      <a:lnTo>
                        <a:pt x="19" y="162"/>
                      </a:lnTo>
                      <a:lnTo>
                        <a:pt x="29" y="130"/>
                      </a:lnTo>
                      <a:lnTo>
                        <a:pt x="42" y="101"/>
                      </a:lnTo>
                      <a:lnTo>
                        <a:pt x="58" y="72"/>
                      </a:lnTo>
                      <a:lnTo>
                        <a:pt x="77" y="46"/>
                      </a:lnTo>
                      <a:lnTo>
                        <a:pt x="100" y="20"/>
                      </a:lnTo>
                      <a:lnTo>
                        <a:pt x="126" y="0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solidFill>
                  <a:srgbClr val="E741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3" name="Freeform 496"/>
                <p:cNvSpPr>
                  <a:spLocks noEditPoints="1"/>
                </p:cNvSpPr>
                <p:nvPr/>
              </p:nvSpPr>
              <p:spPr bwMode="auto">
                <a:xfrm>
                  <a:off x="2728" y="2527"/>
                  <a:ext cx="595" cy="460"/>
                </a:xfrm>
                <a:custGeom>
                  <a:avLst/>
                  <a:gdLst>
                    <a:gd name="T0" fmla="*/ 595 w 595"/>
                    <a:gd name="T1" fmla="*/ 195 h 460"/>
                    <a:gd name="T2" fmla="*/ 579 w 595"/>
                    <a:gd name="T3" fmla="*/ 130 h 460"/>
                    <a:gd name="T4" fmla="*/ 550 w 595"/>
                    <a:gd name="T5" fmla="*/ 72 h 460"/>
                    <a:gd name="T6" fmla="*/ 511 w 595"/>
                    <a:gd name="T7" fmla="*/ 23 h 460"/>
                    <a:gd name="T8" fmla="*/ 476 w 595"/>
                    <a:gd name="T9" fmla="*/ 0 h 460"/>
                    <a:gd name="T10" fmla="*/ 492 w 595"/>
                    <a:gd name="T11" fmla="*/ 20 h 460"/>
                    <a:gd name="T12" fmla="*/ 534 w 595"/>
                    <a:gd name="T13" fmla="*/ 72 h 460"/>
                    <a:gd name="T14" fmla="*/ 566 w 595"/>
                    <a:gd name="T15" fmla="*/ 130 h 460"/>
                    <a:gd name="T16" fmla="*/ 583 w 595"/>
                    <a:gd name="T17" fmla="*/ 195 h 460"/>
                    <a:gd name="T18" fmla="*/ 583 w 595"/>
                    <a:gd name="T19" fmla="*/ 266 h 460"/>
                    <a:gd name="T20" fmla="*/ 566 w 595"/>
                    <a:gd name="T21" fmla="*/ 331 h 460"/>
                    <a:gd name="T22" fmla="*/ 534 w 595"/>
                    <a:gd name="T23" fmla="*/ 392 h 460"/>
                    <a:gd name="T24" fmla="*/ 492 w 595"/>
                    <a:gd name="T25" fmla="*/ 441 h 460"/>
                    <a:gd name="T26" fmla="*/ 476 w 595"/>
                    <a:gd name="T27" fmla="*/ 460 h 460"/>
                    <a:gd name="T28" fmla="*/ 511 w 595"/>
                    <a:gd name="T29" fmla="*/ 441 h 460"/>
                    <a:gd name="T30" fmla="*/ 550 w 595"/>
                    <a:gd name="T31" fmla="*/ 389 h 460"/>
                    <a:gd name="T32" fmla="*/ 579 w 595"/>
                    <a:gd name="T33" fmla="*/ 331 h 460"/>
                    <a:gd name="T34" fmla="*/ 595 w 595"/>
                    <a:gd name="T35" fmla="*/ 266 h 460"/>
                    <a:gd name="T36" fmla="*/ 110 w 595"/>
                    <a:gd name="T37" fmla="*/ 0 h 460"/>
                    <a:gd name="T38" fmla="*/ 65 w 595"/>
                    <a:gd name="T39" fmla="*/ 46 h 460"/>
                    <a:gd name="T40" fmla="*/ 29 w 595"/>
                    <a:gd name="T41" fmla="*/ 101 h 460"/>
                    <a:gd name="T42" fmla="*/ 7 w 595"/>
                    <a:gd name="T43" fmla="*/ 162 h 460"/>
                    <a:gd name="T44" fmla="*/ 0 w 595"/>
                    <a:gd name="T45" fmla="*/ 230 h 460"/>
                    <a:gd name="T46" fmla="*/ 7 w 595"/>
                    <a:gd name="T47" fmla="*/ 298 h 460"/>
                    <a:gd name="T48" fmla="*/ 29 w 595"/>
                    <a:gd name="T49" fmla="*/ 360 h 460"/>
                    <a:gd name="T50" fmla="*/ 65 w 595"/>
                    <a:gd name="T51" fmla="*/ 415 h 460"/>
                    <a:gd name="T52" fmla="*/ 110 w 595"/>
                    <a:gd name="T53" fmla="*/ 460 h 460"/>
                    <a:gd name="T54" fmla="*/ 130 w 595"/>
                    <a:gd name="T55" fmla="*/ 460 h 460"/>
                    <a:gd name="T56" fmla="*/ 81 w 595"/>
                    <a:gd name="T57" fmla="*/ 418 h 460"/>
                    <a:gd name="T58" fmla="*/ 42 w 595"/>
                    <a:gd name="T59" fmla="*/ 363 h 460"/>
                    <a:gd name="T60" fmla="*/ 20 w 595"/>
                    <a:gd name="T61" fmla="*/ 298 h 460"/>
                    <a:gd name="T62" fmla="*/ 13 w 595"/>
                    <a:gd name="T63" fmla="*/ 230 h 460"/>
                    <a:gd name="T64" fmla="*/ 20 w 595"/>
                    <a:gd name="T65" fmla="*/ 162 h 460"/>
                    <a:gd name="T66" fmla="*/ 42 w 595"/>
                    <a:gd name="T67" fmla="*/ 97 h 460"/>
                    <a:gd name="T68" fmla="*/ 81 w 595"/>
                    <a:gd name="T69" fmla="*/ 46 h 460"/>
                    <a:gd name="T70" fmla="*/ 130 w 595"/>
                    <a:gd name="T71" fmla="*/ 0 h 460"/>
                    <a:gd name="T72" fmla="*/ 110 w 595"/>
                    <a:gd name="T73" fmla="*/ 0 h 46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95" h="460">
                      <a:moveTo>
                        <a:pt x="595" y="230"/>
                      </a:moveTo>
                      <a:lnTo>
                        <a:pt x="595" y="195"/>
                      </a:lnTo>
                      <a:lnTo>
                        <a:pt x="589" y="162"/>
                      </a:lnTo>
                      <a:lnTo>
                        <a:pt x="579" y="130"/>
                      </a:lnTo>
                      <a:lnTo>
                        <a:pt x="566" y="101"/>
                      </a:lnTo>
                      <a:lnTo>
                        <a:pt x="550" y="72"/>
                      </a:lnTo>
                      <a:lnTo>
                        <a:pt x="531" y="46"/>
                      </a:lnTo>
                      <a:lnTo>
                        <a:pt x="511" y="23"/>
                      </a:lnTo>
                      <a:lnTo>
                        <a:pt x="485" y="0"/>
                      </a:lnTo>
                      <a:lnTo>
                        <a:pt x="476" y="0"/>
                      </a:lnTo>
                      <a:lnTo>
                        <a:pt x="466" y="0"/>
                      </a:lnTo>
                      <a:lnTo>
                        <a:pt x="492" y="20"/>
                      </a:lnTo>
                      <a:lnTo>
                        <a:pt x="515" y="46"/>
                      </a:lnTo>
                      <a:lnTo>
                        <a:pt x="534" y="72"/>
                      </a:lnTo>
                      <a:lnTo>
                        <a:pt x="553" y="97"/>
                      </a:lnTo>
                      <a:lnTo>
                        <a:pt x="566" y="130"/>
                      </a:lnTo>
                      <a:lnTo>
                        <a:pt x="576" y="162"/>
                      </a:lnTo>
                      <a:lnTo>
                        <a:pt x="583" y="195"/>
                      </a:lnTo>
                      <a:lnTo>
                        <a:pt x="586" y="230"/>
                      </a:lnTo>
                      <a:lnTo>
                        <a:pt x="583" y="266"/>
                      </a:lnTo>
                      <a:lnTo>
                        <a:pt x="576" y="298"/>
                      </a:lnTo>
                      <a:lnTo>
                        <a:pt x="566" y="331"/>
                      </a:lnTo>
                      <a:lnTo>
                        <a:pt x="553" y="363"/>
                      </a:lnTo>
                      <a:lnTo>
                        <a:pt x="534" y="392"/>
                      </a:lnTo>
                      <a:lnTo>
                        <a:pt x="515" y="418"/>
                      </a:lnTo>
                      <a:lnTo>
                        <a:pt x="492" y="441"/>
                      </a:lnTo>
                      <a:lnTo>
                        <a:pt x="466" y="460"/>
                      </a:lnTo>
                      <a:lnTo>
                        <a:pt x="476" y="460"/>
                      </a:lnTo>
                      <a:lnTo>
                        <a:pt x="485" y="460"/>
                      </a:lnTo>
                      <a:lnTo>
                        <a:pt x="511" y="441"/>
                      </a:lnTo>
                      <a:lnTo>
                        <a:pt x="531" y="415"/>
                      </a:lnTo>
                      <a:lnTo>
                        <a:pt x="550" y="389"/>
                      </a:lnTo>
                      <a:lnTo>
                        <a:pt x="566" y="360"/>
                      </a:lnTo>
                      <a:lnTo>
                        <a:pt x="579" y="331"/>
                      </a:lnTo>
                      <a:lnTo>
                        <a:pt x="589" y="298"/>
                      </a:lnTo>
                      <a:lnTo>
                        <a:pt x="595" y="266"/>
                      </a:lnTo>
                      <a:lnTo>
                        <a:pt x="595" y="230"/>
                      </a:lnTo>
                      <a:close/>
                      <a:moveTo>
                        <a:pt x="110" y="0"/>
                      </a:moveTo>
                      <a:lnTo>
                        <a:pt x="84" y="23"/>
                      </a:lnTo>
                      <a:lnTo>
                        <a:pt x="65" y="46"/>
                      </a:lnTo>
                      <a:lnTo>
                        <a:pt x="45" y="72"/>
                      </a:lnTo>
                      <a:lnTo>
                        <a:pt x="29" y="101"/>
                      </a:lnTo>
                      <a:lnTo>
                        <a:pt x="16" y="130"/>
                      </a:lnTo>
                      <a:lnTo>
                        <a:pt x="7" y="162"/>
                      </a:lnTo>
                      <a:lnTo>
                        <a:pt x="3" y="195"/>
                      </a:lnTo>
                      <a:lnTo>
                        <a:pt x="0" y="230"/>
                      </a:lnTo>
                      <a:lnTo>
                        <a:pt x="3" y="266"/>
                      </a:lnTo>
                      <a:lnTo>
                        <a:pt x="7" y="298"/>
                      </a:lnTo>
                      <a:lnTo>
                        <a:pt x="16" y="331"/>
                      </a:lnTo>
                      <a:lnTo>
                        <a:pt x="29" y="360"/>
                      </a:lnTo>
                      <a:lnTo>
                        <a:pt x="45" y="389"/>
                      </a:lnTo>
                      <a:lnTo>
                        <a:pt x="65" y="415"/>
                      </a:lnTo>
                      <a:lnTo>
                        <a:pt x="84" y="441"/>
                      </a:lnTo>
                      <a:lnTo>
                        <a:pt x="110" y="460"/>
                      </a:lnTo>
                      <a:lnTo>
                        <a:pt x="120" y="460"/>
                      </a:lnTo>
                      <a:lnTo>
                        <a:pt x="130" y="460"/>
                      </a:lnTo>
                      <a:lnTo>
                        <a:pt x="104" y="441"/>
                      </a:lnTo>
                      <a:lnTo>
                        <a:pt x="81" y="418"/>
                      </a:lnTo>
                      <a:lnTo>
                        <a:pt x="62" y="392"/>
                      </a:lnTo>
                      <a:lnTo>
                        <a:pt x="42" y="363"/>
                      </a:lnTo>
                      <a:lnTo>
                        <a:pt x="29" y="331"/>
                      </a:lnTo>
                      <a:lnTo>
                        <a:pt x="20" y="298"/>
                      </a:lnTo>
                      <a:lnTo>
                        <a:pt x="13" y="266"/>
                      </a:lnTo>
                      <a:lnTo>
                        <a:pt x="13" y="230"/>
                      </a:lnTo>
                      <a:lnTo>
                        <a:pt x="13" y="195"/>
                      </a:lnTo>
                      <a:lnTo>
                        <a:pt x="20" y="162"/>
                      </a:lnTo>
                      <a:lnTo>
                        <a:pt x="29" y="130"/>
                      </a:lnTo>
                      <a:lnTo>
                        <a:pt x="42" y="97"/>
                      </a:lnTo>
                      <a:lnTo>
                        <a:pt x="62" y="72"/>
                      </a:lnTo>
                      <a:lnTo>
                        <a:pt x="81" y="46"/>
                      </a:lnTo>
                      <a:lnTo>
                        <a:pt x="104" y="20"/>
                      </a:lnTo>
                      <a:lnTo>
                        <a:pt x="130" y="0"/>
                      </a:lnTo>
                      <a:lnTo>
                        <a:pt x="12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E741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4" name="Freeform 497"/>
                <p:cNvSpPr>
                  <a:spLocks noEditPoints="1"/>
                </p:cNvSpPr>
                <p:nvPr/>
              </p:nvSpPr>
              <p:spPr bwMode="auto">
                <a:xfrm>
                  <a:off x="2735" y="2527"/>
                  <a:ext cx="582" cy="463"/>
                </a:xfrm>
                <a:custGeom>
                  <a:avLst/>
                  <a:gdLst>
                    <a:gd name="T0" fmla="*/ 582 w 582"/>
                    <a:gd name="T1" fmla="*/ 195 h 463"/>
                    <a:gd name="T2" fmla="*/ 566 w 582"/>
                    <a:gd name="T3" fmla="*/ 130 h 463"/>
                    <a:gd name="T4" fmla="*/ 537 w 582"/>
                    <a:gd name="T5" fmla="*/ 72 h 463"/>
                    <a:gd name="T6" fmla="*/ 495 w 582"/>
                    <a:gd name="T7" fmla="*/ 20 h 463"/>
                    <a:gd name="T8" fmla="*/ 449 w 582"/>
                    <a:gd name="T9" fmla="*/ 0 h 463"/>
                    <a:gd name="T10" fmla="*/ 501 w 582"/>
                    <a:gd name="T11" fmla="*/ 42 h 463"/>
                    <a:gd name="T12" fmla="*/ 537 w 582"/>
                    <a:gd name="T13" fmla="*/ 97 h 463"/>
                    <a:gd name="T14" fmla="*/ 563 w 582"/>
                    <a:gd name="T15" fmla="*/ 162 h 463"/>
                    <a:gd name="T16" fmla="*/ 572 w 582"/>
                    <a:gd name="T17" fmla="*/ 230 h 463"/>
                    <a:gd name="T18" fmla="*/ 563 w 582"/>
                    <a:gd name="T19" fmla="*/ 301 h 463"/>
                    <a:gd name="T20" fmla="*/ 537 w 582"/>
                    <a:gd name="T21" fmla="*/ 363 h 463"/>
                    <a:gd name="T22" fmla="*/ 501 w 582"/>
                    <a:gd name="T23" fmla="*/ 418 h 463"/>
                    <a:gd name="T24" fmla="*/ 449 w 582"/>
                    <a:gd name="T25" fmla="*/ 463 h 463"/>
                    <a:gd name="T26" fmla="*/ 495 w 582"/>
                    <a:gd name="T27" fmla="*/ 441 h 463"/>
                    <a:gd name="T28" fmla="*/ 537 w 582"/>
                    <a:gd name="T29" fmla="*/ 389 h 463"/>
                    <a:gd name="T30" fmla="*/ 566 w 582"/>
                    <a:gd name="T31" fmla="*/ 331 h 463"/>
                    <a:gd name="T32" fmla="*/ 582 w 582"/>
                    <a:gd name="T33" fmla="*/ 266 h 463"/>
                    <a:gd name="T34" fmla="*/ 113 w 582"/>
                    <a:gd name="T35" fmla="*/ 0 h 463"/>
                    <a:gd name="T36" fmla="*/ 64 w 582"/>
                    <a:gd name="T37" fmla="*/ 46 h 463"/>
                    <a:gd name="T38" fmla="*/ 29 w 582"/>
                    <a:gd name="T39" fmla="*/ 101 h 463"/>
                    <a:gd name="T40" fmla="*/ 6 w 582"/>
                    <a:gd name="T41" fmla="*/ 162 h 463"/>
                    <a:gd name="T42" fmla="*/ 0 w 582"/>
                    <a:gd name="T43" fmla="*/ 230 h 463"/>
                    <a:gd name="T44" fmla="*/ 6 w 582"/>
                    <a:gd name="T45" fmla="*/ 298 h 463"/>
                    <a:gd name="T46" fmla="*/ 29 w 582"/>
                    <a:gd name="T47" fmla="*/ 360 h 463"/>
                    <a:gd name="T48" fmla="*/ 64 w 582"/>
                    <a:gd name="T49" fmla="*/ 415 h 463"/>
                    <a:gd name="T50" fmla="*/ 113 w 582"/>
                    <a:gd name="T51" fmla="*/ 460 h 463"/>
                    <a:gd name="T52" fmla="*/ 106 w 582"/>
                    <a:gd name="T53" fmla="*/ 441 h 463"/>
                    <a:gd name="T54" fmla="*/ 61 w 582"/>
                    <a:gd name="T55" fmla="*/ 392 h 463"/>
                    <a:gd name="T56" fmla="*/ 29 w 582"/>
                    <a:gd name="T57" fmla="*/ 334 h 463"/>
                    <a:gd name="T58" fmla="*/ 13 w 582"/>
                    <a:gd name="T59" fmla="*/ 266 h 463"/>
                    <a:gd name="T60" fmla="*/ 13 w 582"/>
                    <a:gd name="T61" fmla="*/ 195 h 463"/>
                    <a:gd name="T62" fmla="*/ 29 w 582"/>
                    <a:gd name="T63" fmla="*/ 130 h 463"/>
                    <a:gd name="T64" fmla="*/ 61 w 582"/>
                    <a:gd name="T65" fmla="*/ 68 h 463"/>
                    <a:gd name="T66" fmla="*/ 106 w 582"/>
                    <a:gd name="T67" fmla="*/ 20 h 463"/>
                    <a:gd name="T68" fmla="*/ 113 w 582"/>
                    <a:gd name="T69" fmla="*/ 0 h 46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582" h="463">
                      <a:moveTo>
                        <a:pt x="582" y="230"/>
                      </a:moveTo>
                      <a:lnTo>
                        <a:pt x="582" y="195"/>
                      </a:lnTo>
                      <a:lnTo>
                        <a:pt x="576" y="162"/>
                      </a:lnTo>
                      <a:lnTo>
                        <a:pt x="566" y="130"/>
                      </a:lnTo>
                      <a:lnTo>
                        <a:pt x="553" y="101"/>
                      </a:lnTo>
                      <a:lnTo>
                        <a:pt x="537" y="72"/>
                      </a:lnTo>
                      <a:lnTo>
                        <a:pt x="517" y="46"/>
                      </a:lnTo>
                      <a:lnTo>
                        <a:pt x="495" y="20"/>
                      </a:lnTo>
                      <a:lnTo>
                        <a:pt x="469" y="0"/>
                      </a:lnTo>
                      <a:lnTo>
                        <a:pt x="449" y="0"/>
                      </a:lnTo>
                      <a:lnTo>
                        <a:pt x="475" y="20"/>
                      </a:lnTo>
                      <a:lnTo>
                        <a:pt x="501" y="42"/>
                      </a:lnTo>
                      <a:lnTo>
                        <a:pt x="520" y="68"/>
                      </a:lnTo>
                      <a:lnTo>
                        <a:pt x="537" y="97"/>
                      </a:lnTo>
                      <a:lnTo>
                        <a:pt x="553" y="130"/>
                      </a:lnTo>
                      <a:lnTo>
                        <a:pt x="563" y="162"/>
                      </a:lnTo>
                      <a:lnTo>
                        <a:pt x="569" y="195"/>
                      </a:lnTo>
                      <a:lnTo>
                        <a:pt x="572" y="230"/>
                      </a:lnTo>
                      <a:lnTo>
                        <a:pt x="569" y="266"/>
                      </a:lnTo>
                      <a:lnTo>
                        <a:pt x="563" y="301"/>
                      </a:lnTo>
                      <a:lnTo>
                        <a:pt x="553" y="334"/>
                      </a:lnTo>
                      <a:lnTo>
                        <a:pt x="537" y="363"/>
                      </a:lnTo>
                      <a:lnTo>
                        <a:pt x="520" y="392"/>
                      </a:lnTo>
                      <a:lnTo>
                        <a:pt x="501" y="418"/>
                      </a:lnTo>
                      <a:lnTo>
                        <a:pt x="475" y="441"/>
                      </a:lnTo>
                      <a:lnTo>
                        <a:pt x="449" y="463"/>
                      </a:lnTo>
                      <a:lnTo>
                        <a:pt x="469" y="460"/>
                      </a:lnTo>
                      <a:lnTo>
                        <a:pt x="495" y="441"/>
                      </a:lnTo>
                      <a:lnTo>
                        <a:pt x="517" y="415"/>
                      </a:lnTo>
                      <a:lnTo>
                        <a:pt x="537" y="389"/>
                      </a:lnTo>
                      <a:lnTo>
                        <a:pt x="553" y="360"/>
                      </a:lnTo>
                      <a:lnTo>
                        <a:pt x="566" y="331"/>
                      </a:lnTo>
                      <a:lnTo>
                        <a:pt x="576" y="298"/>
                      </a:lnTo>
                      <a:lnTo>
                        <a:pt x="582" y="266"/>
                      </a:lnTo>
                      <a:lnTo>
                        <a:pt x="582" y="230"/>
                      </a:lnTo>
                      <a:close/>
                      <a:moveTo>
                        <a:pt x="113" y="0"/>
                      </a:moveTo>
                      <a:lnTo>
                        <a:pt x="87" y="20"/>
                      </a:lnTo>
                      <a:lnTo>
                        <a:pt x="64" y="46"/>
                      </a:lnTo>
                      <a:lnTo>
                        <a:pt x="45" y="72"/>
                      </a:lnTo>
                      <a:lnTo>
                        <a:pt x="29" y="101"/>
                      </a:lnTo>
                      <a:lnTo>
                        <a:pt x="16" y="130"/>
                      </a:lnTo>
                      <a:lnTo>
                        <a:pt x="6" y="162"/>
                      </a:lnTo>
                      <a:lnTo>
                        <a:pt x="0" y="195"/>
                      </a:lnTo>
                      <a:lnTo>
                        <a:pt x="0" y="230"/>
                      </a:lnTo>
                      <a:lnTo>
                        <a:pt x="0" y="266"/>
                      </a:lnTo>
                      <a:lnTo>
                        <a:pt x="6" y="298"/>
                      </a:lnTo>
                      <a:lnTo>
                        <a:pt x="16" y="331"/>
                      </a:lnTo>
                      <a:lnTo>
                        <a:pt x="29" y="360"/>
                      </a:lnTo>
                      <a:lnTo>
                        <a:pt x="45" y="389"/>
                      </a:lnTo>
                      <a:lnTo>
                        <a:pt x="64" y="415"/>
                      </a:lnTo>
                      <a:lnTo>
                        <a:pt x="87" y="441"/>
                      </a:lnTo>
                      <a:lnTo>
                        <a:pt x="113" y="460"/>
                      </a:lnTo>
                      <a:lnTo>
                        <a:pt x="132" y="463"/>
                      </a:lnTo>
                      <a:lnTo>
                        <a:pt x="106" y="441"/>
                      </a:lnTo>
                      <a:lnTo>
                        <a:pt x="80" y="418"/>
                      </a:lnTo>
                      <a:lnTo>
                        <a:pt x="61" y="392"/>
                      </a:lnTo>
                      <a:lnTo>
                        <a:pt x="45" y="363"/>
                      </a:lnTo>
                      <a:lnTo>
                        <a:pt x="29" y="334"/>
                      </a:lnTo>
                      <a:lnTo>
                        <a:pt x="19" y="301"/>
                      </a:lnTo>
                      <a:lnTo>
                        <a:pt x="13" y="266"/>
                      </a:lnTo>
                      <a:lnTo>
                        <a:pt x="9" y="230"/>
                      </a:lnTo>
                      <a:lnTo>
                        <a:pt x="13" y="195"/>
                      </a:lnTo>
                      <a:lnTo>
                        <a:pt x="19" y="162"/>
                      </a:lnTo>
                      <a:lnTo>
                        <a:pt x="29" y="130"/>
                      </a:lnTo>
                      <a:lnTo>
                        <a:pt x="45" y="97"/>
                      </a:lnTo>
                      <a:lnTo>
                        <a:pt x="61" y="68"/>
                      </a:lnTo>
                      <a:lnTo>
                        <a:pt x="80" y="42"/>
                      </a:lnTo>
                      <a:lnTo>
                        <a:pt x="106" y="20"/>
                      </a:lnTo>
                      <a:lnTo>
                        <a:pt x="132" y="0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E740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5" name="Freeform 498"/>
                <p:cNvSpPr>
                  <a:spLocks noEditPoints="1"/>
                </p:cNvSpPr>
                <p:nvPr/>
              </p:nvSpPr>
              <p:spPr bwMode="auto">
                <a:xfrm>
                  <a:off x="2741" y="2527"/>
                  <a:ext cx="573" cy="463"/>
                </a:xfrm>
                <a:custGeom>
                  <a:avLst/>
                  <a:gdLst>
                    <a:gd name="T0" fmla="*/ 570 w 573"/>
                    <a:gd name="T1" fmla="*/ 195 h 463"/>
                    <a:gd name="T2" fmla="*/ 553 w 573"/>
                    <a:gd name="T3" fmla="*/ 130 h 463"/>
                    <a:gd name="T4" fmla="*/ 521 w 573"/>
                    <a:gd name="T5" fmla="*/ 72 h 463"/>
                    <a:gd name="T6" fmla="*/ 479 w 573"/>
                    <a:gd name="T7" fmla="*/ 20 h 463"/>
                    <a:gd name="T8" fmla="*/ 443 w 573"/>
                    <a:gd name="T9" fmla="*/ 0 h 463"/>
                    <a:gd name="T10" fmla="*/ 459 w 573"/>
                    <a:gd name="T11" fmla="*/ 20 h 463"/>
                    <a:gd name="T12" fmla="*/ 508 w 573"/>
                    <a:gd name="T13" fmla="*/ 68 h 463"/>
                    <a:gd name="T14" fmla="*/ 540 w 573"/>
                    <a:gd name="T15" fmla="*/ 127 h 463"/>
                    <a:gd name="T16" fmla="*/ 557 w 573"/>
                    <a:gd name="T17" fmla="*/ 195 h 463"/>
                    <a:gd name="T18" fmla="*/ 557 w 573"/>
                    <a:gd name="T19" fmla="*/ 266 h 463"/>
                    <a:gd name="T20" fmla="*/ 540 w 573"/>
                    <a:gd name="T21" fmla="*/ 334 h 463"/>
                    <a:gd name="T22" fmla="*/ 508 w 573"/>
                    <a:gd name="T23" fmla="*/ 392 h 463"/>
                    <a:gd name="T24" fmla="*/ 459 w 573"/>
                    <a:gd name="T25" fmla="*/ 441 h 463"/>
                    <a:gd name="T26" fmla="*/ 443 w 573"/>
                    <a:gd name="T27" fmla="*/ 463 h 463"/>
                    <a:gd name="T28" fmla="*/ 479 w 573"/>
                    <a:gd name="T29" fmla="*/ 441 h 463"/>
                    <a:gd name="T30" fmla="*/ 521 w 573"/>
                    <a:gd name="T31" fmla="*/ 392 h 463"/>
                    <a:gd name="T32" fmla="*/ 553 w 573"/>
                    <a:gd name="T33" fmla="*/ 331 h 463"/>
                    <a:gd name="T34" fmla="*/ 570 w 573"/>
                    <a:gd name="T35" fmla="*/ 266 h 463"/>
                    <a:gd name="T36" fmla="*/ 117 w 573"/>
                    <a:gd name="T37" fmla="*/ 0 h 463"/>
                    <a:gd name="T38" fmla="*/ 68 w 573"/>
                    <a:gd name="T39" fmla="*/ 46 h 463"/>
                    <a:gd name="T40" fmla="*/ 29 w 573"/>
                    <a:gd name="T41" fmla="*/ 97 h 463"/>
                    <a:gd name="T42" fmla="*/ 7 w 573"/>
                    <a:gd name="T43" fmla="*/ 162 h 463"/>
                    <a:gd name="T44" fmla="*/ 0 w 573"/>
                    <a:gd name="T45" fmla="*/ 230 h 463"/>
                    <a:gd name="T46" fmla="*/ 7 w 573"/>
                    <a:gd name="T47" fmla="*/ 298 h 463"/>
                    <a:gd name="T48" fmla="*/ 29 w 573"/>
                    <a:gd name="T49" fmla="*/ 363 h 463"/>
                    <a:gd name="T50" fmla="*/ 68 w 573"/>
                    <a:gd name="T51" fmla="*/ 418 h 463"/>
                    <a:gd name="T52" fmla="*/ 117 w 573"/>
                    <a:gd name="T53" fmla="*/ 460 h 463"/>
                    <a:gd name="T54" fmla="*/ 136 w 573"/>
                    <a:gd name="T55" fmla="*/ 463 h 463"/>
                    <a:gd name="T56" fmla="*/ 84 w 573"/>
                    <a:gd name="T57" fmla="*/ 418 h 463"/>
                    <a:gd name="T58" fmla="*/ 45 w 573"/>
                    <a:gd name="T59" fmla="*/ 363 h 463"/>
                    <a:gd name="T60" fmla="*/ 19 w 573"/>
                    <a:gd name="T61" fmla="*/ 301 h 463"/>
                    <a:gd name="T62" fmla="*/ 10 w 573"/>
                    <a:gd name="T63" fmla="*/ 230 h 463"/>
                    <a:gd name="T64" fmla="*/ 19 w 573"/>
                    <a:gd name="T65" fmla="*/ 159 h 463"/>
                    <a:gd name="T66" fmla="*/ 45 w 573"/>
                    <a:gd name="T67" fmla="*/ 97 h 463"/>
                    <a:gd name="T68" fmla="*/ 84 w 573"/>
                    <a:gd name="T69" fmla="*/ 42 h 463"/>
                    <a:gd name="T70" fmla="*/ 136 w 573"/>
                    <a:gd name="T71" fmla="*/ 0 h 463"/>
                    <a:gd name="T72" fmla="*/ 117 w 573"/>
                    <a:gd name="T73" fmla="*/ 0 h 46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73" h="463">
                      <a:moveTo>
                        <a:pt x="573" y="230"/>
                      </a:moveTo>
                      <a:lnTo>
                        <a:pt x="570" y="195"/>
                      </a:lnTo>
                      <a:lnTo>
                        <a:pt x="563" y="162"/>
                      </a:lnTo>
                      <a:lnTo>
                        <a:pt x="553" y="130"/>
                      </a:lnTo>
                      <a:lnTo>
                        <a:pt x="540" y="97"/>
                      </a:lnTo>
                      <a:lnTo>
                        <a:pt x="521" y="72"/>
                      </a:lnTo>
                      <a:lnTo>
                        <a:pt x="502" y="46"/>
                      </a:lnTo>
                      <a:lnTo>
                        <a:pt x="479" y="20"/>
                      </a:lnTo>
                      <a:lnTo>
                        <a:pt x="453" y="0"/>
                      </a:lnTo>
                      <a:lnTo>
                        <a:pt x="443" y="0"/>
                      </a:lnTo>
                      <a:lnTo>
                        <a:pt x="434" y="0"/>
                      </a:lnTo>
                      <a:lnTo>
                        <a:pt x="459" y="20"/>
                      </a:lnTo>
                      <a:lnTo>
                        <a:pt x="485" y="42"/>
                      </a:lnTo>
                      <a:lnTo>
                        <a:pt x="508" y="68"/>
                      </a:lnTo>
                      <a:lnTo>
                        <a:pt x="524" y="97"/>
                      </a:lnTo>
                      <a:lnTo>
                        <a:pt x="540" y="127"/>
                      </a:lnTo>
                      <a:lnTo>
                        <a:pt x="550" y="159"/>
                      </a:lnTo>
                      <a:lnTo>
                        <a:pt x="557" y="195"/>
                      </a:lnTo>
                      <a:lnTo>
                        <a:pt x="560" y="230"/>
                      </a:lnTo>
                      <a:lnTo>
                        <a:pt x="557" y="266"/>
                      </a:lnTo>
                      <a:lnTo>
                        <a:pt x="550" y="301"/>
                      </a:lnTo>
                      <a:lnTo>
                        <a:pt x="540" y="334"/>
                      </a:lnTo>
                      <a:lnTo>
                        <a:pt x="524" y="363"/>
                      </a:lnTo>
                      <a:lnTo>
                        <a:pt x="508" y="392"/>
                      </a:lnTo>
                      <a:lnTo>
                        <a:pt x="485" y="418"/>
                      </a:lnTo>
                      <a:lnTo>
                        <a:pt x="459" y="441"/>
                      </a:lnTo>
                      <a:lnTo>
                        <a:pt x="434" y="463"/>
                      </a:lnTo>
                      <a:lnTo>
                        <a:pt x="443" y="463"/>
                      </a:lnTo>
                      <a:lnTo>
                        <a:pt x="453" y="460"/>
                      </a:lnTo>
                      <a:lnTo>
                        <a:pt x="479" y="441"/>
                      </a:lnTo>
                      <a:lnTo>
                        <a:pt x="502" y="418"/>
                      </a:lnTo>
                      <a:lnTo>
                        <a:pt x="521" y="392"/>
                      </a:lnTo>
                      <a:lnTo>
                        <a:pt x="540" y="363"/>
                      </a:lnTo>
                      <a:lnTo>
                        <a:pt x="553" y="331"/>
                      </a:lnTo>
                      <a:lnTo>
                        <a:pt x="563" y="298"/>
                      </a:lnTo>
                      <a:lnTo>
                        <a:pt x="570" y="266"/>
                      </a:lnTo>
                      <a:lnTo>
                        <a:pt x="573" y="230"/>
                      </a:lnTo>
                      <a:close/>
                      <a:moveTo>
                        <a:pt x="117" y="0"/>
                      </a:moveTo>
                      <a:lnTo>
                        <a:pt x="91" y="20"/>
                      </a:lnTo>
                      <a:lnTo>
                        <a:pt x="68" y="46"/>
                      </a:lnTo>
                      <a:lnTo>
                        <a:pt x="49" y="72"/>
                      </a:lnTo>
                      <a:lnTo>
                        <a:pt x="29" y="97"/>
                      </a:lnTo>
                      <a:lnTo>
                        <a:pt x="16" y="130"/>
                      </a:lnTo>
                      <a:lnTo>
                        <a:pt x="7" y="162"/>
                      </a:lnTo>
                      <a:lnTo>
                        <a:pt x="0" y="195"/>
                      </a:lnTo>
                      <a:lnTo>
                        <a:pt x="0" y="230"/>
                      </a:lnTo>
                      <a:lnTo>
                        <a:pt x="0" y="266"/>
                      </a:lnTo>
                      <a:lnTo>
                        <a:pt x="7" y="298"/>
                      </a:lnTo>
                      <a:lnTo>
                        <a:pt x="16" y="331"/>
                      </a:lnTo>
                      <a:lnTo>
                        <a:pt x="29" y="363"/>
                      </a:lnTo>
                      <a:lnTo>
                        <a:pt x="49" y="392"/>
                      </a:lnTo>
                      <a:lnTo>
                        <a:pt x="68" y="418"/>
                      </a:lnTo>
                      <a:lnTo>
                        <a:pt x="91" y="441"/>
                      </a:lnTo>
                      <a:lnTo>
                        <a:pt x="117" y="460"/>
                      </a:lnTo>
                      <a:lnTo>
                        <a:pt x="126" y="463"/>
                      </a:lnTo>
                      <a:lnTo>
                        <a:pt x="136" y="463"/>
                      </a:lnTo>
                      <a:lnTo>
                        <a:pt x="110" y="441"/>
                      </a:lnTo>
                      <a:lnTo>
                        <a:pt x="84" y="418"/>
                      </a:lnTo>
                      <a:lnTo>
                        <a:pt x="65" y="392"/>
                      </a:lnTo>
                      <a:lnTo>
                        <a:pt x="45" y="363"/>
                      </a:lnTo>
                      <a:lnTo>
                        <a:pt x="29" y="334"/>
                      </a:lnTo>
                      <a:lnTo>
                        <a:pt x="19" y="301"/>
                      </a:lnTo>
                      <a:lnTo>
                        <a:pt x="13" y="266"/>
                      </a:lnTo>
                      <a:lnTo>
                        <a:pt x="10" y="230"/>
                      </a:lnTo>
                      <a:lnTo>
                        <a:pt x="13" y="195"/>
                      </a:lnTo>
                      <a:lnTo>
                        <a:pt x="19" y="159"/>
                      </a:lnTo>
                      <a:lnTo>
                        <a:pt x="29" y="127"/>
                      </a:lnTo>
                      <a:lnTo>
                        <a:pt x="45" y="97"/>
                      </a:lnTo>
                      <a:lnTo>
                        <a:pt x="65" y="68"/>
                      </a:lnTo>
                      <a:lnTo>
                        <a:pt x="84" y="42"/>
                      </a:lnTo>
                      <a:lnTo>
                        <a:pt x="110" y="20"/>
                      </a:lnTo>
                      <a:lnTo>
                        <a:pt x="136" y="0"/>
                      </a:lnTo>
                      <a:lnTo>
                        <a:pt x="126" y="0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rgbClr val="E740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6" name="Freeform 499"/>
                <p:cNvSpPr>
                  <a:spLocks noEditPoints="1"/>
                </p:cNvSpPr>
                <p:nvPr/>
              </p:nvSpPr>
              <p:spPr bwMode="auto">
                <a:xfrm>
                  <a:off x="2744" y="2527"/>
                  <a:ext cx="563" cy="463"/>
                </a:xfrm>
                <a:custGeom>
                  <a:avLst/>
                  <a:gdLst>
                    <a:gd name="T0" fmla="*/ 560 w 563"/>
                    <a:gd name="T1" fmla="*/ 195 h 463"/>
                    <a:gd name="T2" fmla="*/ 544 w 563"/>
                    <a:gd name="T3" fmla="*/ 130 h 463"/>
                    <a:gd name="T4" fmla="*/ 511 w 563"/>
                    <a:gd name="T5" fmla="*/ 68 h 463"/>
                    <a:gd name="T6" fmla="*/ 466 w 563"/>
                    <a:gd name="T7" fmla="*/ 20 h 463"/>
                    <a:gd name="T8" fmla="*/ 431 w 563"/>
                    <a:gd name="T9" fmla="*/ 0 h 463"/>
                    <a:gd name="T10" fmla="*/ 447 w 563"/>
                    <a:gd name="T11" fmla="*/ 20 h 463"/>
                    <a:gd name="T12" fmla="*/ 495 w 563"/>
                    <a:gd name="T13" fmla="*/ 68 h 463"/>
                    <a:gd name="T14" fmla="*/ 531 w 563"/>
                    <a:gd name="T15" fmla="*/ 127 h 463"/>
                    <a:gd name="T16" fmla="*/ 547 w 563"/>
                    <a:gd name="T17" fmla="*/ 195 h 463"/>
                    <a:gd name="T18" fmla="*/ 547 w 563"/>
                    <a:gd name="T19" fmla="*/ 266 h 463"/>
                    <a:gd name="T20" fmla="*/ 531 w 563"/>
                    <a:gd name="T21" fmla="*/ 334 h 463"/>
                    <a:gd name="T22" fmla="*/ 495 w 563"/>
                    <a:gd name="T23" fmla="*/ 395 h 463"/>
                    <a:gd name="T24" fmla="*/ 447 w 563"/>
                    <a:gd name="T25" fmla="*/ 444 h 463"/>
                    <a:gd name="T26" fmla="*/ 431 w 563"/>
                    <a:gd name="T27" fmla="*/ 463 h 463"/>
                    <a:gd name="T28" fmla="*/ 466 w 563"/>
                    <a:gd name="T29" fmla="*/ 441 h 463"/>
                    <a:gd name="T30" fmla="*/ 511 w 563"/>
                    <a:gd name="T31" fmla="*/ 392 h 463"/>
                    <a:gd name="T32" fmla="*/ 544 w 563"/>
                    <a:gd name="T33" fmla="*/ 334 h 463"/>
                    <a:gd name="T34" fmla="*/ 560 w 563"/>
                    <a:gd name="T35" fmla="*/ 266 h 463"/>
                    <a:gd name="T36" fmla="*/ 123 w 563"/>
                    <a:gd name="T37" fmla="*/ 0 h 463"/>
                    <a:gd name="T38" fmla="*/ 71 w 563"/>
                    <a:gd name="T39" fmla="*/ 42 h 463"/>
                    <a:gd name="T40" fmla="*/ 36 w 563"/>
                    <a:gd name="T41" fmla="*/ 97 h 463"/>
                    <a:gd name="T42" fmla="*/ 10 w 563"/>
                    <a:gd name="T43" fmla="*/ 162 h 463"/>
                    <a:gd name="T44" fmla="*/ 0 w 563"/>
                    <a:gd name="T45" fmla="*/ 230 h 463"/>
                    <a:gd name="T46" fmla="*/ 10 w 563"/>
                    <a:gd name="T47" fmla="*/ 301 h 463"/>
                    <a:gd name="T48" fmla="*/ 36 w 563"/>
                    <a:gd name="T49" fmla="*/ 363 h 463"/>
                    <a:gd name="T50" fmla="*/ 71 w 563"/>
                    <a:gd name="T51" fmla="*/ 418 h 463"/>
                    <a:gd name="T52" fmla="*/ 123 w 563"/>
                    <a:gd name="T53" fmla="*/ 463 h 463"/>
                    <a:gd name="T54" fmla="*/ 146 w 563"/>
                    <a:gd name="T55" fmla="*/ 463 h 463"/>
                    <a:gd name="T56" fmla="*/ 91 w 563"/>
                    <a:gd name="T57" fmla="*/ 421 h 463"/>
                    <a:gd name="T58" fmla="*/ 49 w 563"/>
                    <a:gd name="T59" fmla="*/ 366 h 463"/>
                    <a:gd name="T60" fmla="*/ 23 w 563"/>
                    <a:gd name="T61" fmla="*/ 301 h 463"/>
                    <a:gd name="T62" fmla="*/ 13 w 563"/>
                    <a:gd name="T63" fmla="*/ 230 h 463"/>
                    <a:gd name="T64" fmla="*/ 23 w 563"/>
                    <a:gd name="T65" fmla="*/ 159 h 463"/>
                    <a:gd name="T66" fmla="*/ 49 w 563"/>
                    <a:gd name="T67" fmla="*/ 94 h 463"/>
                    <a:gd name="T68" fmla="*/ 91 w 563"/>
                    <a:gd name="T69" fmla="*/ 42 h 463"/>
                    <a:gd name="T70" fmla="*/ 146 w 563"/>
                    <a:gd name="T71" fmla="*/ 0 h 463"/>
                    <a:gd name="T72" fmla="*/ 123 w 563"/>
                    <a:gd name="T73" fmla="*/ 0 h 46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63" h="463">
                      <a:moveTo>
                        <a:pt x="563" y="230"/>
                      </a:moveTo>
                      <a:lnTo>
                        <a:pt x="560" y="195"/>
                      </a:lnTo>
                      <a:lnTo>
                        <a:pt x="554" y="162"/>
                      </a:lnTo>
                      <a:lnTo>
                        <a:pt x="544" y="130"/>
                      </a:lnTo>
                      <a:lnTo>
                        <a:pt x="528" y="97"/>
                      </a:lnTo>
                      <a:lnTo>
                        <a:pt x="511" y="68"/>
                      </a:lnTo>
                      <a:lnTo>
                        <a:pt x="492" y="42"/>
                      </a:lnTo>
                      <a:lnTo>
                        <a:pt x="466" y="20"/>
                      </a:lnTo>
                      <a:lnTo>
                        <a:pt x="440" y="0"/>
                      </a:lnTo>
                      <a:lnTo>
                        <a:pt x="431" y="0"/>
                      </a:lnTo>
                      <a:lnTo>
                        <a:pt x="418" y="0"/>
                      </a:lnTo>
                      <a:lnTo>
                        <a:pt x="447" y="20"/>
                      </a:lnTo>
                      <a:lnTo>
                        <a:pt x="473" y="42"/>
                      </a:lnTo>
                      <a:lnTo>
                        <a:pt x="495" y="68"/>
                      </a:lnTo>
                      <a:lnTo>
                        <a:pt x="515" y="94"/>
                      </a:lnTo>
                      <a:lnTo>
                        <a:pt x="531" y="127"/>
                      </a:lnTo>
                      <a:lnTo>
                        <a:pt x="541" y="159"/>
                      </a:lnTo>
                      <a:lnTo>
                        <a:pt x="547" y="195"/>
                      </a:lnTo>
                      <a:lnTo>
                        <a:pt x="550" y="230"/>
                      </a:lnTo>
                      <a:lnTo>
                        <a:pt x="547" y="266"/>
                      </a:lnTo>
                      <a:lnTo>
                        <a:pt x="541" y="301"/>
                      </a:lnTo>
                      <a:lnTo>
                        <a:pt x="531" y="334"/>
                      </a:lnTo>
                      <a:lnTo>
                        <a:pt x="515" y="366"/>
                      </a:lnTo>
                      <a:lnTo>
                        <a:pt x="495" y="395"/>
                      </a:lnTo>
                      <a:lnTo>
                        <a:pt x="473" y="421"/>
                      </a:lnTo>
                      <a:lnTo>
                        <a:pt x="447" y="444"/>
                      </a:lnTo>
                      <a:lnTo>
                        <a:pt x="418" y="463"/>
                      </a:lnTo>
                      <a:lnTo>
                        <a:pt x="431" y="463"/>
                      </a:lnTo>
                      <a:lnTo>
                        <a:pt x="440" y="463"/>
                      </a:lnTo>
                      <a:lnTo>
                        <a:pt x="466" y="441"/>
                      </a:lnTo>
                      <a:lnTo>
                        <a:pt x="492" y="418"/>
                      </a:lnTo>
                      <a:lnTo>
                        <a:pt x="511" y="392"/>
                      </a:lnTo>
                      <a:lnTo>
                        <a:pt x="528" y="363"/>
                      </a:lnTo>
                      <a:lnTo>
                        <a:pt x="544" y="334"/>
                      </a:lnTo>
                      <a:lnTo>
                        <a:pt x="554" y="301"/>
                      </a:lnTo>
                      <a:lnTo>
                        <a:pt x="560" y="266"/>
                      </a:lnTo>
                      <a:lnTo>
                        <a:pt x="563" y="230"/>
                      </a:lnTo>
                      <a:close/>
                      <a:moveTo>
                        <a:pt x="123" y="0"/>
                      </a:moveTo>
                      <a:lnTo>
                        <a:pt x="97" y="20"/>
                      </a:lnTo>
                      <a:lnTo>
                        <a:pt x="71" y="42"/>
                      </a:lnTo>
                      <a:lnTo>
                        <a:pt x="52" y="68"/>
                      </a:lnTo>
                      <a:lnTo>
                        <a:pt x="36" y="97"/>
                      </a:lnTo>
                      <a:lnTo>
                        <a:pt x="20" y="130"/>
                      </a:lnTo>
                      <a:lnTo>
                        <a:pt x="10" y="162"/>
                      </a:lnTo>
                      <a:lnTo>
                        <a:pt x="4" y="195"/>
                      </a:lnTo>
                      <a:lnTo>
                        <a:pt x="0" y="230"/>
                      </a:lnTo>
                      <a:lnTo>
                        <a:pt x="4" y="266"/>
                      </a:lnTo>
                      <a:lnTo>
                        <a:pt x="10" y="301"/>
                      </a:lnTo>
                      <a:lnTo>
                        <a:pt x="20" y="334"/>
                      </a:lnTo>
                      <a:lnTo>
                        <a:pt x="36" y="363"/>
                      </a:lnTo>
                      <a:lnTo>
                        <a:pt x="52" y="392"/>
                      </a:lnTo>
                      <a:lnTo>
                        <a:pt x="71" y="418"/>
                      </a:lnTo>
                      <a:lnTo>
                        <a:pt x="97" y="441"/>
                      </a:lnTo>
                      <a:lnTo>
                        <a:pt x="123" y="463"/>
                      </a:lnTo>
                      <a:lnTo>
                        <a:pt x="133" y="463"/>
                      </a:lnTo>
                      <a:lnTo>
                        <a:pt x="146" y="463"/>
                      </a:lnTo>
                      <a:lnTo>
                        <a:pt x="117" y="444"/>
                      </a:lnTo>
                      <a:lnTo>
                        <a:pt x="91" y="421"/>
                      </a:lnTo>
                      <a:lnTo>
                        <a:pt x="68" y="395"/>
                      </a:lnTo>
                      <a:lnTo>
                        <a:pt x="49" y="366"/>
                      </a:lnTo>
                      <a:lnTo>
                        <a:pt x="33" y="334"/>
                      </a:lnTo>
                      <a:lnTo>
                        <a:pt x="23" y="301"/>
                      </a:lnTo>
                      <a:lnTo>
                        <a:pt x="16" y="266"/>
                      </a:lnTo>
                      <a:lnTo>
                        <a:pt x="13" y="230"/>
                      </a:lnTo>
                      <a:lnTo>
                        <a:pt x="16" y="195"/>
                      </a:lnTo>
                      <a:lnTo>
                        <a:pt x="23" y="159"/>
                      </a:lnTo>
                      <a:lnTo>
                        <a:pt x="33" y="127"/>
                      </a:lnTo>
                      <a:lnTo>
                        <a:pt x="49" y="94"/>
                      </a:lnTo>
                      <a:lnTo>
                        <a:pt x="68" y="68"/>
                      </a:lnTo>
                      <a:lnTo>
                        <a:pt x="91" y="42"/>
                      </a:lnTo>
                      <a:lnTo>
                        <a:pt x="117" y="20"/>
                      </a:lnTo>
                      <a:lnTo>
                        <a:pt x="146" y="0"/>
                      </a:lnTo>
                      <a:lnTo>
                        <a:pt x="133" y="0"/>
                      </a:ln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E73F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7" name="Freeform 500"/>
                <p:cNvSpPr>
                  <a:spLocks noEditPoints="1"/>
                </p:cNvSpPr>
                <p:nvPr/>
              </p:nvSpPr>
              <p:spPr bwMode="auto">
                <a:xfrm>
                  <a:off x="2751" y="2524"/>
                  <a:ext cx="550" cy="466"/>
                </a:xfrm>
                <a:custGeom>
                  <a:avLst/>
                  <a:gdLst>
                    <a:gd name="T0" fmla="*/ 547 w 550"/>
                    <a:gd name="T1" fmla="*/ 198 h 466"/>
                    <a:gd name="T2" fmla="*/ 530 w 550"/>
                    <a:gd name="T3" fmla="*/ 130 h 466"/>
                    <a:gd name="T4" fmla="*/ 498 w 550"/>
                    <a:gd name="T5" fmla="*/ 71 h 466"/>
                    <a:gd name="T6" fmla="*/ 449 w 550"/>
                    <a:gd name="T7" fmla="*/ 23 h 466"/>
                    <a:gd name="T8" fmla="*/ 411 w 550"/>
                    <a:gd name="T9" fmla="*/ 3 h 466"/>
                    <a:gd name="T10" fmla="*/ 430 w 550"/>
                    <a:gd name="T11" fmla="*/ 20 h 466"/>
                    <a:gd name="T12" fmla="*/ 479 w 550"/>
                    <a:gd name="T13" fmla="*/ 68 h 466"/>
                    <a:gd name="T14" fmla="*/ 514 w 550"/>
                    <a:gd name="T15" fmla="*/ 126 h 466"/>
                    <a:gd name="T16" fmla="*/ 537 w 550"/>
                    <a:gd name="T17" fmla="*/ 198 h 466"/>
                    <a:gd name="T18" fmla="*/ 537 w 550"/>
                    <a:gd name="T19" fmla="*/ 272 h 466"/>
                    <a:gd name="T20" fmla="*/ 514 w 550"/>
                    <a:gd name="T21" fmla="*/ 340 h 466"/>
                    <a:gd name="T22" fmla="*/ 479 w 550"/>
                    <a:gd name="T23" fmla="*/ 398 h 466"/>
                    <a:gd name="T24" fmla="*/ 430 w 550"/>
                    <a:gd name="T25" fmla="*/ 447 h 466"/>
                    <a:gd name="T26" fmla="*/ 411 w 550"/>
                    <a:gd name="T27" fmla="*/ 466 h 466"/>
                    <a:gd name="T28" fmla="*/ 449 w 550"/>
                    <a:gd name="T29" fmla="*/ 444 h 466"/>
                    <a:gd name="T30" fmla="*/ 498 w 550"/>
                    <a:gd name="T31" fmla="*/ 395 h 466"/>
                    <a:gd name="T32" fmla="*/ 530 w 550"/>
                    <a:gd name="T33" fmla="*/ 337 h 466"/>
                    <a:gd name="T34" fmla="*/ 547 w 550"/>
                    <a:gd name="T35" fmla="*/ 269 h 466"/>
                    <a:gd name="T36" fmla="*/ 126 w 550"/>
                    <a:gd name="T37" fmla="*/ 3 h 466"/>
                    <a:gd name="T38" fmla="*/ 74 w 550"/>
                    <a:gd name="T39" fmla="*/ 45 h 466"/>
                    <a:gd name="T40" fmla="*/ 35 w 550"/>
                    <a:gd name="T41" fmla="*/ 100 h 466"/>
                    <a:gd name="T42" fmla="*/ 9 w 550"/>
                    <a:gd name="T43" fmla="*/ 162 h 466"/>
                    <a:gd name="T44" fmla="*/ 0 w 550"/>
                    <a:gd name="T45" fmla="*/ 233 h 466"/>
                    <a:gd name="T46" fmla="*/ 9 w 550"/>
                    <a:gd name="T47" fmla="*/ 304 h 466"/>
                    <a:gd name="T48" fmla="*/ 35 w 550"/>
                    <a:gd name="T49" fmla="*/ 366 h 466"/>
                    <a:gd name="T50" fmla="*/ 74 w 550"/>
                    <a:gd name="T51" fmla="*/ 421 h 466"/>
                    <a:gd name="T52" fmla="*/ 126 w 550"/>
                    <a:gd name="T53" fmla="*/ 466 h 466"/>
                    <a:gd name="T54" fmla="*/ 152 w 550"/>
                    <a:gd name="T55" fmla="*/ 466 h 466"/>
                    <a:gd name="T56" fmla="*/ 94 w 550"/>
                    <a:gd name="T57" fmla="*/ 424 h 466"/>
                    <a:gd name="T58" fmla="*/ 52 w 550"/>
                    <a:gd name="T59" fmla="*/ 369 h 466"/>
                    <a:gd name="T60" fmla="*/ 22 w 550"/>
                    <a:gd name="T61" fmla="*/ 304 h 466"/>
                    <a:gd name="T62" fmla="*/ 13 w 550"/>
                    <a:gd name="T63" fmla="*/ 233 h 466"/>
                    <a:gd name="T64" fmla="*/ 22 w 550"/>
                    <a:gd name="T65" fmla="*/ 162 h 466"/>
                    <a:gd name="T66" fmla="*/ 52 w 550"/>
                    <a:gd name="T67" fmla="*/ 97 h 466"/>
                    <a:gd name="T68" fmla="*/ 94 w 550"/>
                    <a:gd name="T69" fmla="*/ 42 h 466"/>
                    <a:gd name="T70" fmla="*/ 152 w 550"/>
                    <a:gd name="T71" fmla="*/ 0 h 466"/>
                    <a:gd name="T72" fmla="*/ 126 w 550"/>
                    <a:gd name="T73" fmla="*/ 3 h 46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50" h="466">
                      <a:moveTo>
                        <a:pt x="550" y="233"/>
                      </a:moveTo>
                      <a:lnTo>
                        <a:pt x="547" y="198"/>
                      </a:lnTo>
                      <a:lnTo>
                        <a:pt x="540" y="162"/>
                      </a:lnTo>
                      <a:lnTo>
                        <a:pt x="530" y="130"/>
                      </a:lnTo>
                      <a:lnTo>
                        <a:pt x="514" y="100"/>
                      </a:lnTo>
                      <a:lnTo>
                        <a:pt x="498" y="71"/>
                      </a:lnTo>
                      <a:lnTo>
                        <a:pt x="475" y="45"/>
                      </a:lnTo>
                      <a:lnTo>
                        <a:pt x="449" y="23"/>
                      </a:lnTo>
                      <a:lnTo>
                        <a:pt x="424" y="3"/>
                      </a:lnTo>
                      <a:lnTo>
                        <a:pt x="411" y="3"/>
                      </a:lnTo>
                      <a:lnTo>
                        <a:pt x="398" y="0"/>
                      </a:lnTo>
                      <a:lnTo>
                        <a:pt x="430" y="20"/>
                      </a:lnTo>
                      <a:lnTo>
                        <a:pt x="456" y="42"/>
                      </a:lnTo>
                      <a:lnTo>
                        <a:pt x="479" y="68"/>
                      </a:lnTo>
                      <a:lnTo>
                        <a:pt x="498" y="97"/>
                      </a:lnTo>
                      <a:lnTo>
                        <a:pt x="514" y="126"/>
                      </a:lnTo>
                      <a:lnTo>
                        <a:pt x="527" y="162"/>
                      </a:lnTo>
                      <a:lnTo>
                        <a:pt x="537" y="198"/>
                      </a:lnTo>
                      <a:lnTo>
                        <a:pt x="537" y="233"/>
                      </a:lnTo>
                      <a:lnTo>
                        <a:pt x="537" y="272"/>
                      </a:lnTo>
                      <a:lnTo>
                        <a:pt x="527" y="304"/>
                      </a:lnTo>
                      <a:lnTo>
                        <a:pt x="514" y="340"/>
                      </a:lnTo>
                      <a:lnTo>
                        <a:pt x="498" y="369"/>
                      </a:lnTo>
                      <a:lnTo>
                        <a:pt x="479" y="398"/>
                      </a:lnTo>
                      <a:lnTo>
                        <a:pt x="456" y="424"/>
                      </a:lnTo>
                      <a:lnTo>
                        <a:pt x="430" y="447"/>
                      </a:lnTo>
                      <a:lnTo>
                        <a:pt x="398" y="466"/>
                      </a:lnTo>
                      <a:lnTo>
                        <a:pt x="411" y="466"/>
                      </a:lnTo>
                      <a:lnTo>
                        <a:pt x="424" y="466"/>
                      </a:lnTo>
                      <a:lnTo>
                        <a:pt x="449" y="444"/>
                      </a:lnTo>
                      <a:lnTo>
                        <a:pt x="475" y="421"/>
                      </a:lnTo>
                      <a:lnTo>
                        <a:pt x="498" y="395"/>
                      </a:lnTo>
                      <a:lnTo>
                        <a:pt x="514" y="366"/>
                      </a:lnTo>
                      <a:lnTo>
                        <a:pt x="530" y="337"/>
                      </a:lnTo>
                      <a:lnTo>
                        <a:pt x="540" y="304"/>
                      </a:lnTo>
                      <a:lnTo>
                        <a:pt x="547" y="269"/>
                      </a:lnTo>
                      <a:lnTo>
                        <a:pt x="550" y="233"/>
                      </a:lnTo>
                      <a:close/>
                      <a:moveTo>
                        <a:pt x="126" y="3"/>
                      </a:moveTo>
                      <a:lnTo>
                        <a:pt x="100" y="23"/>
                      </a:lnTo>
                      <a:lnTo>
                        <a:pt x="74" y="45"/>
                      </a:lnTo>
                      <a:lnTo>
                        <a:pt x="55" y="71"/>
                      </a:lnTo>
                      <a:lnTo>
                        <a:pt x="35" y="100"/>
                      </a:lnTo>
                      <a:lnTo>
                        <a:pt x="19" y="130"/>
                      </a:lnTo>
                      <a:lnTo>
                        <a:pt x="9" y="162"/>
                      </a:lnTo>
                      <a:lnTo>
                        <a:pt x="3" y="198"/>
                      </a:lnTo>
                      <a:lnTo>
                        <a:pt x="0" y="233"/>
                      </a:lnTo>
                      <a:lnTo>
                        <a:pt x="3" y="269"/>
                      </a:lnTo>
                      <a:lnTo>
                        <a:pt x="9" y="304"/>
                      </a:lnTo>
                      <a:lnTo>
                        <a:pt x="19" y="337"/>
                      </a:lnTo>
                      <a:lnTo>
                        <a:pt x="35" y="366"/>
                      </a:lnTo>
                      <a:lnTo>
                        <a:pt x="55" y="395"/>
                      </a:lnTo>
                      <a:lnTo>
                        <a:pt x="74" y="421"/>
                      </a:lnTo>
                      <a:lnTo>
                        <a:pt x="100" y="444"/>
                      </a:lnTo>
                      <a:lnTo>
                        <a:pt x="126" y="466"/>
                      </a:lnTo>
                      <a:lnTo>
                        <a:pt x="139" y="466"/>
                      </a:lnTo>
                      <a:lnTo>
                        <a:pt x="152" y="466"/>
                      </a:lnTo>
                      <a:lnTo>
                        <a:pt x="119" y="447"/>
                      </a:lnTo>
                      <a:lnTo>
                        <a:pt x="94" y="424"/>
                      </a:lnTo>
                      <a:lnTo>
                        <a:pt x="71" y="398"/>
                      </a:lnTo>
                      <a:lnTo>
                        <a:pt x="52" y="369"/>
                      </a:lnTo>
                      <a:lnTo>
                        <a:pt x="35" y="340"/>
                      </a:lnTo>
                      <a:lnTo>
                        <a:pt x="22" y="304"/>
                      </a:lnTo>
                      <a:lnTo>
                        <a:pt x="16" y="272"/>
                      </a:lnTo>
                      <a:lnTo>
                        <a:pt x="13" y="233"/>
                      </a:lnTo>
                      <a:lnTo>
                        <a:pt x="16" y="198"/>
                      </a:lnTo>
                      <a:lnTo>
                        <a:pt x="22" y="162"/>
                      </a:lnTo>
                      <a:lnTo>
                        <a:pt x="35" y="126"/>
                      </a:lnTo>
                      <a:lnTo>
                        <a:pt x="52" y="97"/>
                      </a:lnTo>
                      <a:lnTo>
                        <a:pt x="71" y="68"/>
                      </a:lnTo>
                      <a:lnTo>
                        <a:pt x="94" y="42"/>
                      </a:lnTo>
                      <a:lnTo>
                        <a:pt x="119" y="20"/>
                      </a:lnTo>
                      <a:lnTo>
                        <a:pt x="152" y="0"/>
                      </a:lnTo>
                      <a:lnTo>
                        <a:pt x="139" y="3"/>
                      </a:lnTo>
                      <a:lnTo>
                        <a:pt x="126" y="3"/>
                      </a:lnTo>
                      <a:close/>
                    </a:path>
                  </a:pathLst>
                </a:custGeom>
                <a:solidFill>
                  <a:srgbClr val="E73E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8" name="Freeform 501"/>
                <p:cNvSpPr>
                  <a:spLocks noEditPoints="1"/>
                </p:cNvSpPr>
                <p:nvPr/>
              </p:nvSpPr>
              <p:spPr bwMode="auto">
                <a:xfrm>
                  <a:off x="2757" y="2524"/>
                  <a:ext cx="537" cy="466"/>
                </a:xfrm>
                <a:custGeom>
                  <a:avLst/>
                  <a:gdLst>
                    <a:gd name="T0" fmla="*/ 534 w 537"/>
                    <a:gd name="T1" fmla="*/ 198 h 466"/>
                    <a:gd name="T2" fmla="*/ 518 w 537"/>
                    <a:gd name="T3" fmla="*/ 130 h 466"/>
                    <a:gd name="T4" fmla="*/ 482 w 537"/>
                    <a:gd name="T5" fmla="*/ 71 h 466"/>
                    <a:gd name="T6" fmla="*/ 434 w 537"/>
                    <a:gd name="T7" fmla="*/ 23 h 466"/>
                    <a:gd name="T8" fmla="*/ 392 w 537"/>
                    <a:gd name="T9" fmla="*/ 0 h 466"/>
                    <a:gd name="T10" fmla="*/ 411 w 537"/>
                    <a:gd name="T11" fmla="*/ 20 h 466"/>
                    <a:gd name="T12" fmla="*/ 463 w 537"/>
                    <a:gd name="T13" fmla="*/ 65 h 466"/>
                    <a:gd name="T14" fmla="*/ 502 w 537"/>
                    <a:gd name="T15" fmla="*/ 126 h 466"/>
                    <a:gd name="T16" fmla="*/ 524 w 537"/>
                    <a:gd name="T17" fmla="*/ 194 h 466"/>
                    <a:gd name="T18" fmla="*/ 524 w 537"/>
                    <a:gd name="T19" fmla="*/ 272 h 466"/>
                    <a:gd name="T20" fmla="*/ 502 w 537"/>
                    <a:gd name="T21" fmla="*/ 340 h 466"/>
                    <a:gd name="T22" fmla="*/ 463 w 537"/>
                    <a:gd name="T23" fmla="*/ 402 h 466"/>
                    <a:gd name="T24" fmla="*/ 411 w 537"/>
                    <a:gd name="T25" fmla="*/ 447 h 466"/>
                    <a:gd name="T26" fmla="*/ 392 w 537"/>
                    <a:gd name="T27" fmla="*/ 466 h 466"/>
                    <a:gd name="T28" fmla="*/ 434 w 537"/>
                    <a:gd name="T29" fmla="*/ 447 h 466"/>
                    <a:gd name="T30" fmla="*/ 482 w 537"/>
                    <a:gd name="T31" fmla="*/ 398 h 466"/>
                    <a:gd name="T32" fmla="*/ 518 w 537"/>
                    <a:gd name="T33" fmla="*/ 337 h 466"/>
                    <a:gd name="T34" fmla="*/ 534 w 537"/>
                    <a:gd name="T35" fmla="*/ 269 h 466"/>
                    <a:gd name="T36" fmla="*/ 133 w 537"/>
                    <a:gd name="T37" fmla="*/ 3 h 466"/>
                    <a:gd name="T38" fmla="*/ 78 w 537"/>
                    <a:gd name="T39" fmla="*/ 45 h 466"/>
                    <a:gd name="T40" fmla="*/ 36 w 537"/>
                    <a:gd name="T41" fmla="*/ 97 h 466"/>
                    <a:gd name="T42" fmla="*/ 10 w 537"/>
                    <a:gd name="T43" fmla="*/ 162 h 466"/>
                    <a:gd name="T44" fmla="*/ 0 w 537"/>
                    <a:gd name="T45" fmla="*/ 233 h 466"/>
                    <a:gd name="T46" fmla="*/ 10 w 537"/>
                    <a:gd name="T47" fmla="*/ 304 h 466"/>
                    <a:gd name="T48" fmla="*/ 36 w 537"/>
                    <a:gd name="T49" fmla="*/ 369 h 466"/>
                    <a:gd name="T50" fmla="*/ 78 w 537"/>
                    <a:gd name="T51" fmla="*/ 424 h 466"/>
                    <a:gd name="T52" fmla="*/ 133 w 537"/>
                    <a:gd name="T53" fmla="*/ 466 h 466"/>
                    <a:gd name="T54" fmla="*/ 159 w 537"/>
                    <a:gd name="T55" fmla="*/ 466 h 466"/>
                    <a:gd name="T56" fmla="*/ 97 w 537"/>
                    <a:gd name="T57" fmla="*/ 427 h 466"/>
                    <a:gd name="T58" fmla="*/ 52 w 537"/>
                    <a:gd name="T59" fmla="*/ 372 h 466"/>
                    <a:gd name="T60" fmla="*/ 23 w 537"/>
                    <a:gd name="T61" fmla="*/ 308 h 466"/>
                    <a:gd name="T62" fmla="*/ 13 w 537"/>
                    <a:gd name="T63" fmla="*/ 233 h 466"/>
                    <a:gd name="T64" fmla="*/ 23 w 537"/>
                    <a:gd name="T65" fmla="*/ 159 h 466"/>
                    <a:gd name="T66" fmla="*/ 52 w 537"/>
                    <a:gd name="T67" fmla="*/ 94 h 466"/>
                    <a:gd name="T68" fmla="*/ 97 w 537"/>
                    <a:gd name="T69" fmla="*/ 42 h 466"/>
                    <a:gd name="T70" fmla="*/ 159 w 537"/>
                    <a:gd name="T71" fmla="*/ 0 h 466"/>
                    <a:gd name="T72" fmla="*/ 133 w 537"/>
                    <a:gd name="T73" fmla="*/ 3 h 46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37" h="466">
                      <a:moveTo>
                        <a:pt x="537" y="233"/>
                      </a:moveTo>
                      <a:lnTo>
                        <a:pt x="534" y="198"/>
                      </a:lnTo>
                      <a:lnTo>
                        <a:pt x="528" y="162"/>
                      </a:lnTo>
                      <a:lnTo>
                        <a:pt x="518" y="130"/>
                      </a:lnTo>
                      <a:lnTo>
                        <a:pt x="502" y="97"/>
                      </a:lnTo>
                      <a:lnTo>
                        <a:pt x="482" y="71"/>
                      </a:lnTo>
                      <a:lnTo>
                        <a:pt x="460" y="45"/>
                      </a:lnTo>
                      <a:lnTo>
                        <a:pt x="434" y="23"/>
                      </a:lnTo>
                      <a:lnTo>
                        <a:pt x="405" y="3"/>
                      </a:lnTo>
                      <a:lnTo>
                        <a:pt x="392" y="0"/>
                      </a:lnTo>
                      <a:lnTo>
                        <a:pt x="379" y="0"/>
                      </a:lnTo>
                      <a:lnTo>
                        <a:pt x="411" y="20"/>
                      </a:lnTo>
                      <a:lnTo>
                        <a:pt x="440" y="42"/>
                      </a:lnTo>
                      <a:lnTo>
                        <a:pt x="463" y="65"/>
                      </a:lnTo>
                      <a:lnTo>
                        <a:pt x="486" y="94"/>
                      </a:lnTo>
                      <a:lnTo>
                        <a:pt x="502" y="126"/>
                      </a:lnTo>
                      <a:lnTo>
                        <a:pt x="515" y="159"/>
                      </a:lnTo>
                      <a:lnTo>
                        <a:pt x="524" y="194"/>
                      </a:lnTo>
                      <a:lnTo>
                        <a:pt x="524" y="233"/>
                      </a:lnTo>
                      <a:lnTo>
                        <a:pt x="524" y="272"/>
                      </a:lnTo>
                      <a:lnTo>
                        <a:pt x="515" y="308"/>
                      </a:lnTo>
                      <a:lnTo>
                        <a:pt x="502" y="340"/>
                      </a:lnTo>
                      <a:lnTo>
                        <a:pt x="486" y="372"/>
                      </a:lnTo>
                      <a:lnTo>
                        <a:pt x="463" y="402"/>
                      </a:lnTo>
                      <a:lnTo>
                        <a:pt x="440" y="427"/>
                      </a:lnTo>
                      <a:lnTo>
                        <a:pt x="411" y="447"/>
                      </a:lnTo>
                      <a:lnTo>
                        <a:pt x="379" y="466"/>
                      </a:lnTo>
                      <a:lnTo>
                        <a:pt x="392" y="466"/>
                      </a:lnTo>
                      <a:lnTo>
                        <a:pt x="405" y="466"/>
                      </a:lnTo>
                      <a:lnTo>
                        <a:pt x="434" y="447"/>
                      </a:lnTo>
                      <a:lnTo>
                        <a:pt x="460" y="424"/>
                      </a:lnTo>
                      <a:lnTo>
                        <a:pt x="482" y="398"/>
                      </a:lnTo>
                      <a:lnTo>
                        <a:pt x="502" y="369"/>
                      </a:lnTo>
                      <a:lnTo>
                        <a:pt x="518" y="337"/>
                      </a:lnTo>
                      <a:lnTo>
                        <a:pt x="528" y="304"/>
                      </a:lnTo>
                      <a:lnTo>
                        <a:pt x="534" y="269"/>
                      </a:lnTo>
                      <a:lnTo>
                        <a:pt x="537" y="233"/>
                      </a:lnTo>
                      <a:close/>
                      <a:moveTo>
                        <a:pt x="133" y="3"/>
                      </a:moveTo>
                      <a:lnTo>
                        <a:pt x="104" y="23"/>
                      </a:lnTo>
                      <a:lnTo>
                        <a:pt x="78" y="45"/>
                      </a:lnTo>
                      <a:lnTo>
                        <a:pt x="55" y="71"/>
                      </a:lnTo>
                      <a:lnTo>
                        <a:pt x="36" y="97"/>
                      </a:lnTo>
                      <a:lnTo>
                        <a:pt x="20" y="130"/>
                      </a:lnTo>
                      <a:lnTo>
                        <a:pt x="10" y="162"/>
                      </a:lnTo>
                      <a:lnTo>
                        <a:pt x="3" y="198"/>
                      </a:lnTo>
                      <a:lnTo>
                        <a:pt x="0" y="233"/>
                      </a:lnTo>
                      <a:lnTo>
                        <a:pt x="3" y="269"/>
                      </a:lnTo>
                      <a:lnTo>
                        <a:pt x="10" y="304"/>
                      </a:lnTo>
                      <a:lnTo>
                        <a:pt x="20" y="337"/>
                      </a:lnTo>
                      <a:lnTo>
                        <a:pt x="36" y="369"/>
                      </a:lnTo>
                      <a:lnTo>
                        <a:pt x="55" y="398"/>
                      </a:lnTo>
                      <a:lnTo>
                        <a:pt x="78" y="424"/>
                      </a:lnTo>
                      <a:lnTo>
                        <a:pt x="104" y="447"/>
                      </a:lnTo>
                      <a:lnTo>
                        <a:pt x="133" y="466"/>
                      </a:lnTo>
                      <a:lnTo>
                        <a:pt x="146" y="466"/>
                      </a:lnTo>
                      <a:lnTo>
                        <a:pt x="159" y="466"/>
                      </a:lnTo>
                      <a:lnTo>
                        <a:pt x="126" y="447"/>
                      </a:lnTo>
                      <a:lnTo>
                        <a:pt x="97" y="427"/>
                      </a:lnTo>
                      <a:lnTo>
                        <a:pt x="75" y="402"/>
                      </a:lnTo>
                      <a:lnTo>
                        <a:pt x="52" y="372"/>
                      </a:lnTo>
                      <a:lnTo>
                        <a:pt x="36" y="340"/>
                      </a:lnTo>
                      <a:lnTo>
                        <a:pt x="23" y="308"/>
                      </a:lnTo>
                      <a:lnTo>
                        <a:pt x="13" y="272"/>
                      </a:lnTo>
                      <a:lnTo>
                        <a:pt x="13" y="233"/>
                      </a:lnTo>
                      <a:lnTo>
                        <a:pt x="13" y="194"/>
                      </a:lnTo>
                      <a:lnTo>
                        <a:pt x="23" y="159"/>
                      </a:lnTo>
                      <a:lnTo>
                        <a:pt x="36" y="126"/>
                      </a:lnTo>
                      <a:lnTo>
                        <a:pt x="52" y="94"/>
                      </a:lnTo>
                      <a:lnTo>
                        <a:pt x="75" y="65"/>
                      </a:lnTo>
                      <a:lnTo>
                        <a:pt x="97" y="42"/>
                      </a:lnTo>
                      <a:lnTo>
                        <a:pt x="126" y="20"/>
                      </a:lnTo>
                      <a:lnTo>
                        <a:pt x="159" y="0"/>
                      </a:lnTo>
                      <a:lnTo>
                        <a:pt x="146" y="0"/>
                      </a:lnTo>
                      <a:lnTo>
                        <a:pt x="133" y="3"/>
                      </a:lnTo>
                      <a:close/>
                    </a:path>
                  </a:pathLst>
                </a:custGeom>
                <a:solidFill>
                  <a:srgbClr val="E73E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79" name="Freeform 502"/>
                <p:cNvSpPr>
                  <a:spLocks noEditPoints="1"/>
                </p:cNvSpPr>
                <p:nvPr/>
              </p:nvSpPr>
              <p:spPr bwMode="auto">
                <a:xfrm>
                  <a:off x="2764" y="2524"/>
                  <a:ext cx="524" cy="466"/>
                </a:xfrm>
                <a:custGeom>
                  <a:avLst/>
                  <a:gdLst>
                    <a:gd name="T0" fmla="*/ 524 w 524"/>
                    <a:gd name="T1" fmla="*/ 198 h 466"/>
                    <a:gd name="T2" fmla="*/ 501 w 524"/>
                    <a:gd name="T3" fmla="*/ 126 h 466"/>
                    <a:gd name="T4" fmla="*/ 466 w 524"/>
                    <a:gd name="T5" fmla="*/ 68 h 466"/>
                    <a:gd name="T6" fmla="*/ 417 w 524"/>
                    <a:gd name="T7" fmla="*/ 20 h 466"/>
                    <a:gd name="T8" fmla="*/ 372 w 524"/>
                    <a:gd name="T9" fmla="*/ 0 h 466"/>
                    <a:gd name="T10" fmla="*/ 391 w 524"/>
                    <a:gd name="T11" fmla="*/ 20 h 466"/>
                    <a:gd name="T12" fmla="*/ 446 w 524"/>
                    <a:gd name="T13" fmla="*/ 65 h 466"/>
                    <a:gd name="T14" fmla="*/ 488 w 524"/>
                    <a:gd name="T15" fmla="*/ 123 h 466"/>
                    <a:gd name="T16" fmla="*/ 511 w 524"/>
                    <a:gd name="T17" fmla="*/ 194 h 466"/>
                    <a:gd name="T18" fmla="*/ 511 w 524"/>
                    <a:gd name="T19" fmla="*/ 272 h 466"/>
                    <a:gd name="T20" fmla="*/ 488 w 524"/>
                    <a:gd name="T21" fmla="*/ 343 h 466"/>
                    <a:gd name="T22" fmla="*/ 446 w 524"/>
                    <a:gd name="T23" fmla="*/ 402 h 466"/>
                    <a:gd name="T24" fmla="*/ 391 w 524"/>
                    <a:gd name="T25" fmla="*/ 450 h 466"/>
                    <a:gd name="T26" fmla="*/ 372 w 524"/>
                    <a:gd name="T27" fmla="*/ 466 h 466"/>
                    <a:gd name="T28" fmla="*/ 417 w 524"/>
                    <a:gd name="T29" fmla="*/ 447 h 466"/>
                    <a:gd name="T30" fmla="*/ 466 w 524"/>
                    <a:gd name="T31" fmla="*/ 398 h 466"/>
                    <a:gd name="T32" fmla="*/ 501 w 524"/>
                    <a:gd name="T33" fmla="*/ 340 h 466"/>
                    <a:gd name="T34" fmla="*/ 524 w 524"/>
                    <a:gd name="T35" fmla="*/ 272 h 466"/>
                    <a:gd name="T36" fmla="*/ 139 w 524"/>
                    <a:gd name="T37" fmla="*/ 0 h 466"/>
                    <a:gd name="T38" fmla="*/ 81 w 524"/>
                    <a:gd name="T39" fmla="*/ 42 h 466"/>
                    <a:gd name="T40" fmla="*/ 39 w 524"/>
                    <a:gd name="T41" fmla="*/ 97 h 466"/>
                    <a:gd name="T42" fmla="*/ 9 w 524"/>
                    <a:gd name="T43" fmla="*/ 162 h 466"/>
                    <a:gd name="T44" fmla="*/ 0 w 524"/>
                    <a:gd name="T45" fmla="*/ 233 h 466"/>
                    <a:gd name="T46" fmla="*/ 9 w 524"/>
                    <a:gd name="T47" fmla="*/ 304 h 466"/>
                    <a:gd name="T48" fmla="*/ 39 w 524"/>
                    <a:gd name="T49" fmla="*/ 369 h 466"/>
                    <a:gd name="T50" fmla="*/ 81 w 524"/>
                    <a:gd name="T51" fmla="*/ 424 h 466"/>
                    <a:gd name="T52" fmla="*/ 139 w 524"/>
                    <a:gd name="T53" fmla="*/ 466 h 466"/>
                    <a:gd name="T54" fmla="*/ 165 w 524"/>
                    <a:gd name="T55" fmla="*/ 466 h 466"/>
                    <a:gd name="T56" fmla="*/ 103 w 524"/>
                    <a:gd name="T57" fmla="*/ 427 h 466"/>
                    <a:gd name="T58" fmla="*/ 55 w 524"/>
                    <a:gd name="T59" fmla="*/ 376 h 466"/>
                    <a:gd name="T60" fmla="*/ 22 w 524"/>
                    <a:gd name="T61" fmla="*/ 308 h 466"/>
                    <a:gd name="T62" fmla="*/ 9 w 524"/>
                    <a:gd name="T63" fmla="*/ 233 h 466"/>
                    <a:gd name="T64" fmla="*/ 22 w 524"/>
                    <a:gd name="T65" fmla="*/ 159 h 466"/>
                    <a:gd name="T66" fmla="*/ 55 w 524"/>
                    <a:gd name="T67" fmla="*/ 94 h 466"/>
                    <a:gd name="T68" fmla="*/ 103 w 524"/>
                    <a:gd name="T69" fmla="*/ 39 h 466"/>
                    <a:gd name="T70" fmla="*/ 165 w 524"/>
                    <a:gd name="T71" fmla="*/ 0 h 466"/>
                    <a:gd name="T72" fmla="*/ 139 w 524"/>
                    <a:gd name="T73" fmla="*/ 0 h 46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24" h="466">
                      <a:moveTo>
                        <a:pt x="524" y="233"/>
                      </a:moveTo>
                      <a:lnTo>
                        <a:pt x="524" y="198"/>
                      </a:lnTo>
                      <a:lnTo>
                        <a:pt x="514" y="162"/>
                      </a:lnTo>
                      <a:lnTo>
                        <a:pt x="501" y="126"/>
                      </a:lnTo>
                      <a:lnTo>
                        <a:pt x="485" y="97"/>
                      </a:lnTo>
                      <a:lnTo>
                        <a:pt x="466" y="68"/>
                      </a:lnTo>
                      <a:lnTo>
                        <a:pt x="443" y="42"/>
                      </a:lnTo>
                      <a:lnTo>
                        <a:pt x="417" y="20"/>
                      </a:lnTo>
                      <a:lnTo>
                        <a:pt x="385" y="0"/>
                      </a:lnTo>
                      <a:lnTo>
                        <a:pt x="372" y="0"/>
                      </a:lnTo>
                      <a:lnTo>
                        <a:pt x="359" y="0"/>
                      </a:lnTo>
                      <a:lnTo>
                        <a:pt x="391" y="20"/>
                      </a:lnTo>
                      <a:lnTo>
                        <a:pt x="420" y="39"/>
                      </a:lnTo>
                      <a:lnTo>
                        <a:pt x="446" y="65"/>
                      </a:lnTo>
                      <a:lnTo>
                        <a:pt x="469" y="94"/>
                      </a:lnTo>
                      <a:lnTo>
                        <a:pt x="488" y="123"/>
                      </a:lnTo>
                      <a:lnTo>
                        <a:pt x="501" y="159"/>
                      </a:lnTo>
                      <a:lnTo>
                        <a:pt x="511" y="194"/>
                      </a:lnTo>
                      <a:lnTo>
                        <a:pt x="514" y="233"/>
                      </a:lnTo>
                      <a:lnTo>
                        <a:pt x="511" y="272"/>
                      </a:lnTo>
                      <a:lnTo>
                        <a:pt x="501" y="308"/>
                      </a:lnTo>
                      <a:lnTo>
                        <a:pt x="488" y="343"/>
                      </a:lnTo>
                      <a:lnTo>
                        <a:pt x="469" y="376"/>
                      </a:lnTo>
                      <a:lnTo>
                        <a:pt x="446" y="402"/>
                      </a:lnTo>
                      <a:lnTo>
                        <a:pt x="420" y="427"/>
                      </a:lnTo>
                      <a:lnTo>
                        <a:pt x="391" y="450"/>
                      </a:lnTo>
                      <a:lnTo>
                        <a:pt x="359" y="466"/>
                      </a:lnTo>
                      <a:lnTo>
                        <a:pt x="372" y="466"/>
                      </a:lnTo>
                      <a:lnTo>
                        <a:pt x="385" y="466"/>
                      </a:lnTo>
                      <a:lnTo>
                        <a:pt x="417" y="447"/>
                      </a:lnTo>
                      <a:lnTo>
                        <a:pt x="443" y="424"/>
                      </a:lnTo>
                      <a:lnTo>
                        <a:pt x="466" y="398"/>
                      </a:lnTo>
                      <a:lnTo>
                        <a:pt x="485" y="369"/>
                      </a:lnTo>
                      <a:lnTo>
                        <a:pt x="501" y="340"/>
                      </a:lnTo>
                      <a:lnTo>
                        <a:pt x="514" y="304"/>
                      </a:lnTo>
                      <a:lnTo>
                        <a:pt x="524" y="272"/>
                      </a:lnTo>
                      <a:lnTo>
                        <a:pt x="524" y="233"/>
                      </a:lnTo>
                      <a:close/>
                      <a:moveTo>
                        <a:pt x="139" y="0"/>
                      </a:moveTo>
                      <a:lnTo>
                        <a:pt x="106" y="20"/>
                      </a:lnTo>
                      <a:lnTo>
                        <a:pt x="81" y="42"/>
                      </a:lnTo>
                      <a:lnTo>
                        <a:pt x="58" y="68"/>
                      </a:lnTo>
                      <a:lnTo>
                        <a:pt x="39" y="97"/>
                      </a:lnTo>
                      <a:lnTo>
                        <a:pt x="22" y="126"/>
                      </a:lnTo>
                      <a:lnTo>
                        <a:pt x="9" y="162"/>
                      </a:lnTo>
                      <a:lnTo>
                        <a:pt x="3" y="198"/>
                      </a:lnTo>
                      <a:lnTo>
                        <a:pt x="0" y="233"/>
                      </a:lnTo>
                      <a:lnTo>
                        <a:pt x="3" y="272"/>
                      </a:lnTo>
                      <a:lnTo>
                        <a:pt x="9" y="304"/>
                      </a:lnTo>
                      <a:lnTo>
                        <a:pt x="22" y="340"/>
                      </a:lnTo>
                      <a:lnTo>
                        <a:pt x="39" y="369"/>
                      </a:lnTo>
                      <a:lnTo>
                        <a:pt x="58" y="398"/>
                      </a:lnTo>
                      <a:lnTo>
                        <a:pt x="81" y="424"/>
                      </a:lnTo>
                      <a:lnTo>
                        <a:pt x="106" y="447"/>
                      </a:lnTo>
                      <a:lnTo>
                        <a:pt x="139" y="466"/>
                      </a:lnTo>
                      <a:lnTo>
                        <a:pt x="152" y="466"/>
                      </a:lnTo>
                      <a:lnTo>
                        <a:pt x="165" y="466"/>
                      </a:lnTo>
                      <a:lnTo>
                        <a:pt x="132" y="450"/>
                      </a:lnTo>
                      <a:lnTo>
                        <a:pt x="103" y="427"/>
                      </a:lnTo>
                      <a:lnTo>
                        <a:pt x="77" y="402"/>
                      </a:lnTo>
                      <a:lnTo>
                        <a:pt x="55" y="376"/>
                      </a:lnTo>
                      <a:lnTo>
                        <a:pt x="35" y="343"/>
                      </a:lnTo>
                      <a:lnTo>
                        <a:pt x="22" y="308"/>
                      </a:lnTo>
                      <a:lnTo>
                        <a:pt x="13" y="272"/>
                      </a:lnTo>
                      <a:lnTo>
                        <a:pt x="9" y="233"/>
                      </a:lnTo>
                      <a:lnTo>
                        <a:pt x="13" y="194"/>
                      </a:lnTo>
                      <a:lnTo>
                        <a:pt x="22" y="159"/>
                      </a:lnTo>
                      <a:lnTo>
                        <a:pt x="35" y="123"/>
                      </a:lnTo>
                      <a:lnTo>
                        <a:pt x="55" y="94"/>
                      </a:lnTo>
                      <a:lnTo>
                        <a:pt x="77" y="65"/>
                      </a:lnTo>
                      <a:lnTo>
                        <a:pt x="103" y="39"/>
                      </a:lnTo>
                      <a:lnTo>
                        <a:pt x="132" y="20"/>
                      </a:lnTo>
                      <a:lnTo>
                        <a:pt x="165" y="0"/>
                      </a:lnTo>
                      <a:lnTo>
                        <a:pt x="152" y="0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solidFill>
                  <a:srgbClr val="E73D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0" name="Freeform 503"/>
                <p:cNvSpPr>
                  <a:spLocks noEditPoints="1"/>
                </p:cNvSpPr>
                <p:nvPr/>
              </p:nvSpPr>
              <p:spPr bwMode="auto">
                <a:xfrm>
                  <a:off x="2770" y="2524"/>
                  <a:ext cx="511" cy="466"/>
                </a:xfrm>
                <a:custGeom>
                  <a:avLst/>
                  <a:gdLst>
                    <a:gd name="T0" fmla="*/ 511 w 511"/>
                    <a:gd name="T1" fmla="*/ 194 h 466"/>
                    <a:gd name="T2" fmla="*/ 489 w 511"/>
                    <a:gd name="T3" fmla="*/ 126 h 466"/>
                    <a:gd name="T4" fmla="*/ 450 w 511"/>
                    <a:gd name="T5" fmla="*/ 65 h 466"/>
                    <a:gd name="T6" fmla="*/ 398 w 511"/>
                    <a:gd name="T7" fmla="*/ 20 h 466"/>
                    <a:gd name="T8" fmla="*/ 353 w 511"/>
                    <a:gd name="T9" fmla="*/ 0 h 466"/>
                    <a:gd name="T10" fmla="*/ 369 w 511"/>
                    <a:gd name="T11" fmla="*/ 16 h 466"/>
                    <a:gd name="T12" fmla="*/ 430 w 511"/>
                    <a:gd name="T13" fmla="*/ 62 h 466"/>
                    <a:gd name="T14" fmla="*/ 476 w 511"/>
                    <a:gd name="T15" fmla="*/ 120 h 466"/>
                    <a:gd name="T16" fmla="*/ 498 w 511"/>
                    <a:gd name="T17" fmla="*/ 194 h 466"/>
                    <a:gd name="T18" fmla="*/ 498 w 511"/>
                    <a:gd name="T19" fmla="*/ 272 h 466"/>
                    <a:gd name="T20" fmla="*/ 476 w 511"/>
                    <a:gd name="T21" fmla="*/ 346 h 466"/>
                    <a:gd name="T22" fmla="*/ 430 w 511"/>
                    <a:gd name="T23" fmla="*/ 405 h 466"/>
                    <a:gd name="T24" fmla="*/ 369 w 511"/>
                    <a:gd name="T25" fmla="*/ 450 h 466"/>
                    <a:gd name="T26" fmla="*/ 353 w 511"/>
                    <a:gd name="T27" fmla="*/ 466 h 466"/>
                    <a:gd name="T28" fmla="*/ 398 w 511"/>
                    <a:gd name="T29" fmla="*/ 447 h 466"/>
                    <a:gd name="T30" fmla="*/ 450 w 511"/>
                    <a:gd name="T31" fmla="*/ 402 h 466"/>
                    <a:gd name="T32" fmla="*/ 489 w 511"/>
                    <a:gd name="T33" fmla="*/ 340 h 466"/>
                    <a:gd name="T34" fmla="*/ 511 w 511"/>
                    <a:gd name="T35" fmla="*/ 272 h 466"/>
                    <a:gd name="T36" fmla="*/ 146 w 511"/>
                    <a:gd name="T37" fmla="*/ 0 h 466"/>
                    <a:gd name="T38" fmla="*/ 84 w 511"/>
                    <a:gd name="T39" fmla="*/ 42 h 466"/>
                    <a:gd name="T40" fmla="*/ 39 w 511"/>
                    <a:gd name="T41" fmla="*/ 94 h 466"/>
                    <a:gd name="T42" fmla="*/ 10 w 511"/>
                    <a:gd name="T43" fmla="*/ 159 h 466"/>
                    <a:gd name="T44" fmla="*/ 0 w 511"/>
                    <a:gd name="T45" fmla="*/ 233 h 466"/>
                    <a:gd name="T46" fmla="*/ 10 w 511"/>
                    <a:gd name="T47" fmla="*/ 308 h 466"/>
                    <a:gd name="T48" fmla="*/ 39 w 511"/>
                    <a:gd name="T49" fmla="*/ 372 h 466"/>
                    <a:gd name="T50" fmla="*/ 84 w 511"/>
                    <a:gd name="T51" fmla="*/ 427 h 466"/>
                    <a:gd name="T52" fmla="*/ 146 w 511"/>
                    <a:gd name="T53" fmla="*/ 466 h 466"/>
                    <a:gd name="T54" fmla="*/ 175 w 511"/>
                    <a:gd name="T55" fmla="*/ 466 h 466"/>
                    <a:gd name="T56" fmla="*/ 110 w 511"/>
                    <a:gd name="T57" fmla="*/ 431 h 466"/>
                    <a:gd name="T58" fmla="*/ 58 w 511"/>
                    <a:gd name="T59" fmla="*/ 379 h 466"/>
                    <a:gd name="T60" fmla="*/ 23 w 511"/>
                    <a:gd name="T61" fmla="*/ 311 h 466"/>
                    <a:gd name="T62" fmla="*/ 10 w 511"/>
                    <a:gd name="T63" fmla="*/ 233 h 466"/>
                    <a:gd name="T64" fmla="*/ 23 w 511"/>
                    <a:gd name="T65" fmla="*/ 156 h 466"/>
                    <a:gd name="T66" fmla="*/ 58 w 511"/>
                    <a:gd name="T67" fmla="*/ 91 h 466"/>
                    <a:gd name="T68" fmla="*/ 110 w 511"/>
                    <a:gd name="T69" fmla="*/ 36 h 466"/>
                    <a:gd name="T70" fmla="*/ 175 w 511"/>
                    <a:gd name="T71" fmla="*/ 0 h 466"/>
                    <a:gd name="T72" fmla="*/ 146 w 511"/>
                    <a:gd name="T73" fmla="*/ 0 h 46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11" h="466">
                      <a:moveTo>
                        <a:pt x="511" y="233"/>
                      </a:moveTo>
                      <a:lnTo>
                        <a:pt x="511" y="194"/>
                      </a:lnTo>
                      <a:lnTo>
                        <a:pt x="502" y="159"/>
                      </a:lnTo>
                      <a:lnTo>
                        <a:pt x="489" y="126"/>
                      </a:lnTo>
                      <a:lnTo>
                        <a:pt x="473" y="94"/>
                      </a:lnTo>
                      <a:lnTo>
                        <a:pt x="450" y="65"/>
                      </a:lnTo>
                      <a:lnTo>
                        <a:pt x="427" y="42"/>
                      </a:lnTo>
                      <a:lnTo>
                        <a:pt x="398" y="20"/>
                      </a:lnTo>
                      <a:lnTo>
                        <a:pt x="366" y="0"/>
                      </a:lnTo>
                      <a:lnTo>
                        <a:pt x="353" y="0"/>
                      </a:lnTo>
                      <a:lnTo>
                        <a:pt x="337" y="0"/>
                      </a:lnTo>
                      <a:lnTo>
                        <a:pt x="369" y="16"/>
                      </a:lnTo>
                      <a:lnTo>
                        <a:pt x="401" y="36"/>
                      </a:lnTo>
                      <a:lnTo>
                        <a:pt x="430" y="62"/>
                      </a:lnTo>
                      <a:lnTo>
                        <a:pt x="453" y="91"/>
                      </a:lnTo>
                      <a:lnTo>
                        <a:pt x="476" y="120"/>
                      </a:lnTo>
                      <a:lnTo>
                        <a:pt x="489" y="156"/>
                      </a:lnTo>
                      <a:lnTo>
                        <a:pt x="498" y="194"/>
                      </a:lnTo>
                      <a:lnTo>
                        <a:pt x="502" y="233"/>
                      </a:lnTo>
                      <a:lnTo>
                        <a:pt x="498" y="272"/>
                      </a:lnTo>
                      <a:lnTo>
                        <a:pt x="489" y="311"/>
                      </a:lnTo>
                      <a:lnTo>
                        <a:pt x="476" y="346"/>
                      </a:lnTo>
                      <a:lnTo>
                        <a:pt x="453" y="379"/>
                      </a:lnTo>
                      <a:lnTo>
                        <a:pt x="430" y="405"/>
                      </a:lnTo>
                      <a:lnTo>
                        <a:pt x="401" y="431"/>
                      </a:lnTo>
                      <a:lnTo>
                        <a:pt x="369" y="450"/>
                      </a:lnTo>
                      <a:lnTo>
                        <a:pt x="337" y="466"/>
                      </a:lnTo>
                      <a:lnTo>
                        <a:pt x="353" y="466"/>
                      </a:lnTo>
                      <a:lnTo>
                        <a:pt x="366" y="466"/>
                      </a:lnTo>
                      <a:lnTo>
                        <a:pt x="398" y="447"/>
                      </a:lnTo>
                      <a:lnTo>
                        <a:pt x="427" y="427"/>
                      </a:lnTo>
                      <a:lnTo>
                        <a:pt x="450" y="402"/>
                      </a:lnTo>
                      <a:lnTo>
                        <a:pt x="473" y="372"/>
                      </a:lnTo>
                      <a:lnTo>
                        <a:pt x="489" y="340"/>
                      </a:lnTo>
                      <a:lnTo>
                        <a:pt x="502" y="308"/>
                      </a:lnTo>
                      <a:lnTo>
                        <a:pt x="511" y="272"/>
                      </a:lnTo>
                      <a:lnTo>
                        <a:pt x="511" y="233"/>
                      </a:lnTo>
                      <a:close/>
                      <a:moveTo>
                        <a:pt x="146" y="0"/>
                      </a:moveTo>
                      <a:lnTo>
                        <a:pt x="113" y="20"/>
                      </a:lnTo>
                      <a:lnTo>
                        <a:pt x="84" y="42"/>
                      </a:lnTo>
                      <a:lnTo>
                        <a:pt x="62" y="65"/>
                      </a:lnTo>
                      <a:lnTo>
                        <a:pt x="39" y="94"/>
                      </a:lnTo>
                      <a:lnTo>
                        <a:pt x="23" y="126"/>
                      </a:lnTo>
                      <a:lnTo>
                        <a:pt x="10" y="159"/>
                      </a:lnTo>
                      <a:lnTo>
                        <a:pt x="0" y="194"/>
                      </a:lnTo>
                      <a:lnTo>
                        <a:pt x="0" y="233"/>
                      </a:lnTo>
                      <a:lnTo>
                        <a:pt x="0" y="272"/>
                      </a:lnTo>
                      <a:lnTo>
                        <a:pt x="10" y="308"/>
                      </a:lnTo>
                      <a:lnTo>
                        <a:pt x="23" y="340"/>
                      </a:lnTo>
                      <a:lnTo>
                        <a:pt x="39" y="372"/>
                      </a:lnTo>
                      <a:lnTo>
                        <a:pt x="62" y="402"/>
                      </a:lnTo>
                      <a:lnTo>
                        <a:pt x="84" y="427"/>
                      </a:lnTo>
                      <a:lnTo>
                        <a:pt x="113" y="447"/>
                      </a:lnTo>
                      <a:lnTo>
                        <a:pt x="146" y="466"/>
                      </a:lnTo>
                      <a:lnTo>
                        <a:pt x="159" y="466"/>
                      </a:lnTo>
                      <a:lnTo>
                        <a:pt x="175" y="466"/>
                      </a:lnTo>
                      <a:lnTo>
                        <a:pt x="143" y="450"/>
                      </a:lnTo>
                      <a:lnTo>
                        <a:pt x="110" y="431"/>
                      </a:lnTo>
                      <a:lnTo>
                        <a:pt x="81" y="405"/>
                      </a:lnTo>
                      <a:lnTo>
                        <a:pt x="58" y="379"/>
                      </a:lnTo>
                      <a:lnTo>
                        <a:pt x="36" y="346"/>
                      </a:lnTo>
                      <a:lnTo>
                        <a:pt x="23" y="311"/>
                      </a:lnTo>
                      <a:lnTo>
                        <a:pt x="13" y="272"/>
                      </a:lnTo>
                      <a:lnTo>
                        <a:pt x="10" y="233"/>
                      </a:lnTo>
                      <a:lnTo>
                        <a:pt x="13" y="194"/>
                      </a:lnTo>
                      <a:lnTo>
                        <a:pt x="23" y="156"/>
                      </a:lnTo>
                      <a:lnTo>
                        <a:pt x="36" y="120"/>
                      </a:lnTo>
                      <a:lnTo>
                        <a:pt x="58" y="91"/>
                      </a:lnTo>
                      <a:lnTo>
                        <a:pt x="81" y="62"/>
                      </a:lnTo>
                      <a:lnTo>
                        <a:pt x="110" y="36"/>
                      </a:lnTo>
                      <a:lnTo>
                        <a:pt x="143" y="16"/>
                      </a:lnTo>
                      <a:lnTo>
                        <a:pt x="175" y="0"/>
                      </a:lnTo>
                      <a:lnTo>
                        <a:pt x="159" y="0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rgbClr val="E63C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1" name="Freeform 504"/>
                <p:cNvSpPr>
                  <a:spLocks noEditPoints="1"/>
                </p:cNvSpPr>
                <p:nvPr/>
              </p:nvSpPr>
              <p:spPr bwMode="auto">
                <a:xfrm>
                  <a:off x="2773" y="2524"/>
                  <a:ext cx="505" cy="466"/>
                </a:xfrm>
                <a:custGeom>
                  <a:avLst/>
                  <a:gdLst>
                    <a:gd name="T0" fmla="*/ 502 w 505"/>
                    <a:gd name="T1" fmla="*/ 194 h 466"/>
                    <a:gd name="T2" fmla="*/ 479 w 505"/>
                    <a:gd name="T3" fmla="*/ 123 h 466"/>
                    <a:gd name="T4" fmla="*/ 437 w 505"/>
                    <a:gd name="T5" fmla="*/ 65 h 466"/>
                    <a:gd name="T6" fmla="*/ 382 w 505"/>
                    <a:gd name="T7" fmla="*/ 20 h 466"/>
                    <a:gd name="T8" fmla="*/ 330 w 505"/>
                    <a:gd name="T9" fmla="*/ 0 h 466"/>
                    <a:gd name="T10" fmla="*/ 330 w 505"/>
                    <a:gd name="T11" fmla="*/ 7 h 466"/>
                    <a:gd name="T12" fmla="*/ 366 w 505"/>
                    <a:gd name="T13" fmla="*/ 23 h 466"/>
                    <a:gd name="T14" fmla="*/ 415 w 505"/>
                    <a:gd name="T15" fmla="*/ 55 h 466"/>
                    <a:gd name="T16" fmla="*/ 463 w 505"/>
                    <a:gd name="T17" fmla="*/ 117 h 466"/>
                    <a:gd name="T18" fmla="*/ 486 w 505"/>
                    <a:gd name="T19" fmla="*/ 172 h 466"/>
                    <a:gd name="T20" fmla="*/ 492 w 505"/>
                    <a:gd name="T21" fmla="*/ 214 h 466"/>
                    <a:gd name="T22" fmla="*/ 492 w 505"/>
                    <a:gd name="T23" fmla="*/ 256 h 466"/>
                    <a:gd name="T24" fmla="*/ 486 w 505"/>
                    <a:gd name="T25" fmla="*/ 295 h 466"/>
                    <a:gd name="T26" fmla="*/ 463 w 505"/>
                    <a:gd name="T27" fmla="*/ 350 h 466"/>
                    <a:gd name="T28" fmla="*/ 415 w 505"/>
                    <a:gd name="T29" fmla="*/ 411 h 466"/>
                    <a:gd name="T30" fmla="*/ 366 w 505"/>
                    <a:gd name="T31" fmla="*/ 444 h 466"/>
                    <a:gd name="T32" fmla="*/ 330 w 505"/>
                    <a:gd name="T33" fmla="*/ 460 h 466"/>
                    <a:gd name="T34" fmla="*/ 330 w 505"/>
                    <a:gd name="T35" fmla="*/ 466 h 466"/>
                    <a:gd name="T36" fmla="*/ 382 w 505"/>
                    <a:gd name="T37" fmla="*/ 450 h 466"/>
                    <a:gd name="T38" fmla="*/ 437 w 505"/>
                    <a:gd name="T39" fmla="*/ 402 h 466"/>
                    <a:gd name="T40" fmla="*/ 479 w 505"/>
                    <a:gd name="T41" fmla="*/ 343 h 466"/>
                    <a:gd name="T42" fmla="*/ 502 w 505"/>
                    <a:gd name="T43" fmla="*/ 272 h 466"/>
                    <a:gd name="T44" fmla="*/ 156 w 505"/>
                    <a:gd name="T45" fmla="*/ 0 h 466"/>
                    <a:gd name="T46" fmla="*/ 94 w 505"/>
                    <a:gd name="T47" fmla="*/ 39 h 466"/>
                    <a:gd name="T48" fmla="*/ 46 w 505"/>
                    <a:gd name="T49" fmla="*/ 94 h 466"/>
                    <a:gd name="T50" fmla="*/ 13 w 505"/>
                    <a:gd name="T51" fmla="*/ 159 h 466"/>
                    <a:gd name="T52" fmla="*/ 0 w 505"/>
                    <a:gd name="T53" fmla="*/ 233 h 466"/>
                    <a:gd name="T54" fmla="*/ 13 w 505"/>
                    <a:gd name="T55" fmla="*/ 308 h 466"/>
                    <a:gd name="T56" fmla="*/ 46 w 505"/>
                    <a:gd name="T57" fmla="*/ 376 h 466"/>
                    <a:gd name="T58" fmla="*/ 94 w 505"/>
                    <a:gd name="T59" fmla="*/ 427 h 466"/>
                    <a:gd name="T60" fmla="*/ 156 w 505"/>
                    <a:gd name="T61" fmla="*/ 466 h 466"/>
                    <a:gd name="T62" fmla="*/ 195 w 505"/>
                    <a:gd name="T63" fmla="*/ 466 h 466"/>
                    <a:gd name="T64" fmla="*/ 156 w 505"/>
                    <a:gd name="T65" fmla="*/ 453 h 466"/>
                    <a:gd name="T66" fmla="*/ 123 w 505"/>
                    <a:gd name="T67" fmla="*/ 434 h 466"/>
                    <a:gd name="T68" fmla="*/ 65 w 505"/>
                    <a:gd name="T69" fmla="*/ 382 h 466"/>
                    <a:gd name="T70" fmla="*/ 26 w 505"/>
                    <a:gd name="T71" fmla="*/ 314 h 466"/>
                    <a:gd name="T72" fmla="*/ 17 w 505"/>
                    <a:gd name="T73" fmla="*/ 275 h 466"/>
                    <a:gd name="T74" fmla="*/ 13 w 505"/>
                    <a:gd name="T75" fmla="*/ 233 h 466"/>
                    <a:gd name="T76" fmla="*/ 17 w 505"/>
                    <a:gd name="T77" fmla="*/ 191 h 466"/>
                    <a:gd name="T78" fmla="*/ 26 w 505"/>
                    <a:gd name="T79" fmla="*/ 152 h 466"/>
                    <a:gd name="T80" fmla="*/ 65 w 505"/>
                    <a:gd name="T81" fmla="*/ 84 h 466"/>
                    <a:gd name="T82" fmla="*/ 123 w 505"/>
                    <a:gd name="T83" fmla="*/ 33 h 466"/>
                    <a:gd name="T84" fmla="*/ 156 w 505"/>
                    <a:gd name="T85" fmla="*/ 13 h 466"/>
                    <a:gd name="T86" fmla="*/ 195 w 505"/>
                    <a:gd name="T87" fmla="*/ 0 h 466"/>
                    <a:gd name="T88" fmla="*/ 156 w 505"/>
                    <a:gd name="T89" fmla="*/ 0 h 46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505" h="466">
                      <a:moveTo>
                        <a:pt x="505" y="233"/>
                      </a:moveTo>
                      <a:lnTo>
                        <a:pt x="502" y="194"/>
                      </a:lnTo>
                      <a:lnTo>
                        <a:pt x="492" y="159"/>
                      </a:lnTo>
                      <a:lnTo>
                        <a:pt x="479" y="123"/>
                      </a:lnTo>
                      <a:lnTo>
                        <a:pt x="460" y="94"/>
                      </a:lnTo>
                      <a:lnTo>
                        <a:pt x="437" y="65"/>
                      </a:lnTo>
                      <a:lnTo>
                        <a:pt x="411" y="39"/>
                      </a:lnTo>
                      <a:lnTo>
                        <a:pt x="382" y="20"/>
                      </a:lnTo>
                      <a:lnTo>
                        <a:pt x="350" y="0"/>
                      </a:lnTo>
                      <a:lnTo>
                        <a:pt x="330" y="0"/>
                      </a:lnTo>
                      <a:lnTo>
                        <a:pt x="311" y="0"/>
                      </a:lnTo>
                      <a:lnTo>
                        <a:pt x="330" y="7"/>
                      </a:lnTo>
                      <a:lnTo>
                        <a:pt x="350" y="13"/>
                      </a:lnTo>
                      <a:lnTo>
                        <a:pt x="366" y="23"/>
                      </a:lnTo>
                      <a:lnTo>
                        <a:pt x="382" y="33"/>
                      </a:lnTo>
                      <a:lnTo>
                        <a:pt x="415" y="55"/>
                      </a:lnTo>
                      <a:lnTo>
                        <a:pt x="440" y="84"/>
                      </a:lnTo>
                      <a:lnTo>
                        <a:pt x="463" y="117"/>
                      </a:lnTo>
                      <a:lnTo>
                        <a:pt x="479" y="152"/>
                      </a:lnTo>
                      <a:lnTo>
                        <a:pt x="486" y="172"/>
                      </a:lnTo>
                      <a:lnTo>
                        <a:pt x="489" y="191"/>
                      </a:lnTo>
                      <a:lnTo>
                        <a:pt x="492" y="214"/>
                      </a:lnTo>
                      <a:lnTo>
                        <a:pt x="492" y="233"/>
                      </a:lnTo>
                      <a:lnTo>
                        <a:pt x="492" y="256"/>
                      </a:lnTo>
                      <a:lnTo>
                        <a:pt x="489" y="275"/>
                      </a:lnTo>
                      <a:lnTo>
                        <a:pt x="486" y="295"/>
                      </a:lnTo>
                      <a:lnTo>
                        <a:pt x="479" y="314"/>
                      </a:lnTo>
                      <a:lnTo>
                        <a:pt x="463" y="350"/>
                      </a:lnTo>
                      <a:lnTo>
                        <a:pt x="440" y="382"/>
                      </a:lnTo>
                      <a:lnTo>
                        <a:pt x="415" y="411"/>
                      </a:lnTo>
                      <a:lnTo>
                        <a:pt x="382" y="434"/>
                      </a:lnTo>
                      <a:lnTo>
                        <a:pt x="366" y="444"/>
                      </a:lnTo>
                      <a:lnTo>
                        <a:pt x="350" y="453"/>
                      </a:lnTo>
                      <a:lnTo>
                        <a:pt x="330" y="460"/>
                      </a:lnTo>
                      <a:lnTo>
                        <a:pt x="311" y="466"/>
                      </a:lnTo>
                      <a:lnTo>
                        <a:pt x="330" y="466"/>
                      </a:lnTo>
                      <a:lnTo>
                        <a:pt x="350" y="466"/>
                      </a:lnTo>
                      <a:lnTo>
                        <a:pt x="382" y="450"/>
                      </a:lnTo>
                      <a:lnTo>
                        <a:pt x="411" y="427"/>
                      </a:lnTo>
                      <a:lnTo>
                        <a:pt x="437" y="402"/>
                      </a:lnTo>
                      <a:lnTo>
                        <a:pt x="460" y="376"/>
                      </a:lnTo>
                      <a:lnTo>
                        <a:pt x="479" y="343"/>
                      </a:lnTo>
                      <a:lnTo>
                        <a:pt x="492" y="308"/>
                      </a:lnTo>
                      <a:lnTo>
                        <a:pt x="502" y="272"/>
                      </a:lnTo>
                      <a:lnTo>
                        <a:pt x="505" y="233"/>
                      </a:lnTo>
                      <a:close/>
                      <a:moveTo>
                        <a:pt x="156" y="0"/>
                      </a:moveTo>
                      <a:lnTo>
                        <a:pt x="123" y="20"/>
                      </a:lnTo>
                      <a:lnTo>
                        <a:pt x="94" y="39"/>
                      </a:lnTo>
                      <a:lnTo>
                        <a:pt x="68" y="65"/>
                      </a:lnTo>
                      <a:lnTo>
                        <a:pt x="46" y="94"/>
                      </a:lnTo>
                      <a:lnTo>
                        <a:pt x="26" y="123"/>
                      </a:lnTo>
                      <a:lnTo>
                        <a:pt x="13" y="159"/>
                      </a:lnTo>
                      <a:lnTo>
                        <a:pt x="4" y="194"/>
                      </a:lnTo>
                      <a:lnTo>
                        <a:pt x="0" y="233"/>
                      </a:lnTo>
                      <a:lnTo>
                        <a:pt x="4" y="272"/>
                      </a:lnTo>
                      <a:lnTo>
                        <a:pt x="13" y="308"/>
                      </a:lnTo>
                      <a:lnTo>
                        <a:pt x="26" y="343"/>
                      </a:lnTo>
                      <a:lnTo>
                        <a:pt x="46" y="376"/>
                      </a:lnTo>
                      <a:lnTo>
                        <a:pt x="68" y="402"/>
                      </a:lnTo>
                      <a:lnTo>
                        <a:pt x="94" y="427"/>
                      </a:lnTo>
                      <a:lnTo>
                        <a:pt x="123" y="450"/>
                      </a:lnTo>
                      <a:lnTo>
                        <a:pt x="156" y="466"/>
                      </a:lnTo>
                      <a:lnTo>
                        <a:pt x="175" y="466"/>
                      </a:lnTo>
                      <a:lnTo>
                        <a:pt x="195" y="466"/>
                      </a:lnTo>
                      <a:lnTo>
                        <a:pt x="175" y="460"/>
                      </a:lnTo>
                      <a:lnTo>
                        <a:pt x="156" y="453"/>
                      </a:lnTo>
                      <a:lnTo>
                        <a:pt x="140" y="444"/>
                      </a:lnTo>
                      <a:lnTo>
                        <a:pt x="123" y="434"/>
                      </a:lnTo>
                      <a:lnTo>
                        <a:pt x="91" y="411"/>
                      </a:lnTo>
                      <a:lnTo>
                        <a:pt x="65" y="382"/>
                      </a:lnTo>
                      <a:lnTo>
                        <a:pt x="42" y="350"/>
                      </a:lnTo>
                      <a:lnTo>
                        <a:pt x="26" y="314"/>
                      </a:lnTo>
                      <a:lnTo>
                        <a:pt x="20" y="295"/>
                      </a:lnTo>
                      <a:lnTo>
                        <a:pt x="17" y="275"/>
                      </a:lnTo>
                      <a:lnTo>
                        <a:pt x="13" y="256"/>
                      </a:lnTo>
                      <a:lnTo>
                        <a:pt x="13" y="233"/>
                      </a:lnTo>
                      <a:lnTo>
                        <a:pt x="13" y="214"/>
                      </a:lnTo>
                      <a:lnTo>
                        <a:pt x="17" y="191"/>
                      </a:lnTo>
                      <a:lnTo>
                        <a:pt x="20" y="172"/>
                      </a:lnTo>
                      <a:lnTo>
                        <a:pt x="26" y="152"/>
                      </a:lnTo>
                      <a:lnTo>
                        <a:pt x="42" y="117"/>
                      </a:lnTo>
                      <a:lnTo>
                        <a:pt x="65" y="84"/>
                      </a:lnTo>
                      <a:lnTo>
                        <a:pt x="91" y="55"/>
                      </a:lnTo>
                      <a:lnTo>
                        <a:pt x="123" y="33"/>
                      </a:lnTo>
                      <a:lnTo>
                        <a:pt x="140" y="23"/>
                      </a:lnTo>
                      <a:lnTo>
                        <a:pt x="156" y="13"/>
                      </a:lnTo>
                      <a:lnTo>
                        <a:pt x="175" y="7"/>
                      </a:lnTo>
                      <a:lnTo>
                        <a:pt x="195" y="0"/>
                      </a:lnTo>
                      <a:lnTo>
                        <a:pt x="175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E63C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2" name="Freeform 505"/>
                <p:cNvSpPr>
                  <a:spLocks noEditPoints="1"/>
                </p:cNvSpPr>
                <p:nvPr/>
              </p:nvSpPr>
              <p:spPr bwMode="auto">
                <a:xfrm>
                  <a:off x="2780" y="2524"/>
                  <a:ext cx="492" cy="466"/>
                </a:xfrm>
                <a:custGeom>
                  <a:avLst/>
                  <a:gdLst>
                    <a:gd name="T0" fmla="*/ 488 w 492"/>
                    <a:gd name="T1" fmla="*/ 194 h 466"/>
                    <a:gd name="T2" fmla="*/ 466 w 492"/>
                    <a:gd name="T3" fmla="*/ 120 h 466"/>
                    <a:gd name="T4" fmla="*/ 420 w 492"/>
                    <a:gd name="T5" fmla="*/ 62 h 466"/>
                    <a:gd name="T6" fmla="*/ 359 w 492"/>
                    <a:gd name="T7" fmla="*/ 16 h 466"/>
                    <a:gd name="T8" fmla="*/ 298 w 492"/>
                    <a:gd name="T9" fmla="*/ 0 h 466"/>
                    <a:gd name="T10" fmla="*/ 291 w 492"/>
                    <a:gd name="T11" fmla="*/ 3 h 466"/>
                    <a:gd name="T12" fmla="*/ 333 w 492"/>
                    <a:gd name="T13" fmla="*/ 16 h 466"/>
                    <a:gd name="T14" fmla="*/ 372 w 492"/>
                    <a:gd name="T15" fmla="*/ 36 h 466"/>
                    <a:gd name="T16" fmla="*/ 404 w 492"/>
                    <a:gd name="T17" fmla="*/ 62 h 466"/>
                    <a:gd name="T18" fmla="*/ 433 w 492"/>
                    <a:gd name="T19" fmla="*/ 94 h 466"/>
                    <a:gd name="T20" fmla="*/ 456 w 492"/>
                    <a:gd name="T21" fmla="*/ 130 h 466"/>
                    <a:gd name="T22" fmla="*/ 469 w 492"/>
                    <a:gd name="T23" fmla="*/ 168 h 466"/>
                    <a:gd name="T24" fmla="*/ 479 w 492"/>
                    <a:gd name="T25" fmla="*/ 211 h 466"/>
                    <a:gd name="T26" fmla="*/ 479 w 492"/>
                    <a:gd name="T27" fmla="*/ 256 h 466"/>
                    <a:gd name="T28" fmla="*/ 469 w 492"/>
                    <a:gd name="T29" fmla="*/ 298 h 466"/>
                    <a:gd name="T30" fmla="*/ 456 w 492"/>
                    <a:gd name="T31" fmla="*/ 340 h 466"/>
                    <a:gd name="T32" fmla="*/ 433 w 492"/>
                    <a:gd name="T33" fmla="*/ 376 h 466"/>
                    <a:gd name="T34" fmla="*/ 404 w 492"/>
                    <a:gd name="T35" fmla="*/ 405 h 466"/>
                    <a:gd name="T36" fmla="*/ 372 w 492"/>
                    <a:gd name="T37" fmla="*/ 431 h 466"/>
                    <a:gd name="T38" fmla="*/ 333 w 492"/>
                    <a:gd name="T39" fmla="*/ 450 h 466"/>
                    <a:gd name="T40" fmla="*/ 291 w 492"/>
                    <a:gd name="T41" fmla="*/ 463 h 466"/>
                    <a:gd name="T42" fmla="*/ 298 w 492"/>
                    <a:gd name="T43" fmla="*/ 466 h 466"/>
                    <a:gd name="T44" fmla="*/ 359 w 492"/>
                    <a:gd name="T45" fmla="*/ 450 h 466"/>
                    <a:gd name="T46" fmla="*/ 420 w 492"/>
                    <a:gd name="T47" fmla="*/ 405 h 466"/>
                    <a:gd name="T48" fmla="*/ 466 w 492"/>
                    <a:gd name="T49" fmla="*/ 346 h 466"/>
                    <a:gd name="T50" fmla="*/ 488 w 492"/>
                    <a:gd name="T51" fmla="*/ 272 h 466"/>
                    <a:gd name="T52" fmla="*/ 165 w 492"/>
                    <a:gd name="T53" fmla="*/ 0 h 466"/>
                    <a:gd name="T54" fmla="*/ 100 w 492"/>
                    <a:gd name="T55" fmla="*/ 36 h 466"/>
                    <a:gd name="T56" fmla="*/ 48 w 492"/>
                    <a:gd name="T57" fmla="*/ 91 h 466"/>
                    <a:gd name="T58" fmla="*/ 13 w 492"/>
                    <a:gd name="T59" fmla="*/ 156 h 466"/>
                    <a:gd name="T60" fmla="*/ 0 w 492"/>
                    <a:gd name="T61" fmla="*/ 233 h 466"/>
                    <a:gd name="T62" fmla="*/ 13 w 492"/>
                    <a:gd name="T63" fmla="*/ 311 h 466"/>
                    <a:gd name="T64" fmla="*/ 48 w 492"/>
                    <a:gd name="T65" fmla="*/ 379 h 466"/>
                    <a:gd name="T66" fmla="*/ 100 w 492"/>
                    <a:gd name="T67" fmla="*/ 431 h 466"/>
                    <a:gd name="T68" fmla="*/ 165 w 492"/>
                    <a:gd name="T69" fmla="*/ 466 h 466"/>
                    <a:gd name="T70" fmla="*/ 220 w 492"/>
                    <a:gd name="T71" fmla="*/ 466 h 466"/>
                    <a:gd name="T72" fmla="*/ 178 w 492"/>
                    <a:gd name="T73" fmla="*/ 457 h 466"/>
                    <a:gd name="T74" fmla="*/ 139 w 492"/>
                    <a:gd name="T75" fmla="*/ 440 h 466"/>
                    <a:gd name="T76" fmla="*/ 103 w 492"/>
                    <a:gd name="T77" fmla="*/ 418 h 466"/>
                    <a:gd name="T78" fmla="*/ 71 w 492"/>
                    <a:gd name="T79" fmla="*/ 392 h 466"/>
                    <a:gd name="T80" fmla="*/ 48 w 492"/>
                    <a:gd name="T81" fmla="*/ 356 h 466"/>
                    <a:gd name="T82" fmla="*/ 29 w 492"/>
                    <a:gd name="T83" fmla="*/ 321 h 466"/>
                    <a:gd name="T84" fmla="*/ 16 w 492"/>
                    <a:gd name="T85" fmla="*/ 279 h 466"/>
                    <a:gd name="T86" fmla="*/ 13 w 492"/>
                    <a:gd name="T87" fmla="*/ 233 h 466"/>
                    <a:gd name="T88" fmla="*/ 16 w 492"/>
                    <a:gd name="T89" fmla="*/ 188 h 466"/>
                    <a:gd name="T90" fmla="*/ 29 w 492"/>
                    <a:gd name="T91" fmla="*/ 149 h 466"/>
                    <a:gd name="T92" fmla="*/ 48 w 492"/>
                    <a:gd name="T93" fmla="*/ 110 h 466"/>
                    <a:gd name="T94" fmla="*/ 71 w 492"/>
                    <a:gd name="T95" fmla="*/ 78 h 466"/>
                    <a:gd name="T96" fmla="*/ 103 w 492"/>
                    <a:gd name="T97" fmla="*/ 49 h 466"/>
                    <a:gd name="T98" fmla="*/ 139 w 492"/>
                    <a:gd name="T99" fmla="*/ 26 h 466"/>
                    <a:gd name="T100" fmla="*/ 178 w 492"/>
                    <a:gd name="T101" fmla="*/ 10 h 466"/>
                    <a:gd name="T102" fmla="*/ 220 w 492"/>
                    <a:gd name="T103" fmla="*/ 0 h 466"/>
                    <a:gd name="T104" fmla="*/ 165 w 492"/>
                    <a:gd name="T105" fmla="*/ 0 h 46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492" h="466">
                      <a:moveTo>
                        <a:pt x="492" y="233"/>
                      </a:moveTo>
                      <a:lnTo>
                        <a:pt x="488" y="194"/>
                      </a:lnTo>
                      <a:lnTo>
                        <a:pt x="479" y="156"/>
                      </a:lnTo>
                      <a:lnTo>
                        <a:pt x="466" y="120"/>
                      </a:lnTo>
                      <a:lnTo>
                        <a:pt x="443" y="91"/>
                      </a:lnTo>
                      <a:lnTo>
                        <a:pt x="420" y="62"/>
                      </a:lnTo>
                      <a:lnTo>
                        <a:pt x="391" y="36"/>
                      </a:lnTo>
                      <a:lnTo>
                        <a:pt x="359" y="16"/>
                      </a:lnTo>
                      <a:lnTo>
                        <a:pt x="327" y="0"/>
                      </a:lnTo>
                      <a:lnTo>
                        <a:pt x="298" y="0"/>
                      </a:lnTo>
                      <a:lnTo>
                        <a:pt x="272" y="0"/>
                      </a:lnTo>
                      <a:lnTo>
                        <a:pt x="291" y="3"/>
                      </a:lnTo>
                      <a:lnTo>
                        <a:pt x="314" y="10"/>
                      </a:lnTo>
                      <a:lnTo>
                        <a:pt x="333" y="16"/>
                      </a:lnTo>
                      <a:lnTo>
                        <a:pt x="353" y="26"/>
                      </a:lnTo>
                      <a:lnTo>
                        <a:pt x="372" y="36"/>
                      </a:lnTo>
                      <a:lnTo>
                        <a:pt x="388" y="49"/>
                      </a:lnTo>
                      <a:lnTo>
                        <a:pt x="404" y="62"/>
                      </a:lnTo>
                      <a:lnTo>
                        <a:pt x="420" y="78"/>
                      </a:lnTo>
                      <a:lnTo>
                        <a:pt x="433" y="94"/>
                      </a:lnTo>
                      <a:lnTo>
                        <a:pt x="443" y="110"/>
                      </a:lnTo>
                      <a:lnTo>
                        <a:pt x="456" y="130"/>
                      </a:lnTo>
                      <a:lnTo>
                        <a:pt x="463" y="149"/>
                      </a:lnTo>
                      <a:lnTo>
                        <a:pt x="469" y="168"/>
                      </a:lnTo>
                      <a:lnTo>
                        <a:pt x="475" y="188"/>
                      </a:lnTo>
                      <a:lnTo>
                        <a:pt x="479" y="211"/>
                      </a:lnTo>
                      <a:lnTo>
                        <a:pt x="479" y="233"/>
                      </a:lnTo>
                      <a:lnTo>
                        <a:pt x="479" y="256"/>
                      </a:lnTo>
                      <a:lnTo>
                        <a:pt x="475" y="279"/>
                      </a:lnTo>
                      <a:lnTo>
                        <a:pt x="469" y="298"/>
                      </a:lnTo>
                      <a:lnTo>
                        <a:pt x="463" y="321"/>
                      </a:lnTo>
                      <a:lnTo>
                        <a:pt x="456" y="340"/>
                      </a:lnTo>
                      <a:lnTo>
                        <a:pt x="443" y="356"/>
                      </a:lnTo>
                      <a:lnTo>
                        <a:pt x="433" y="376"/>
                      </a:lnTo>
                      <a:lnTo>
                        <a:pt x="420" y="392"/>
                      </a:lnTo>
                      <a:lnTo>
                        <a:pt x="404" y="405"/>
                      </a:lnTo>
                      <a:lnTo>
                        <a:pt x="388" y="418"/>
                      </a:lnTo>
                      <a:lnTo>
                        <a:pt x="372" y="431"/>
                      </a:lnTo>
                      <a:lnTo>
                        <a:pt x="353" y="440"/>
                      </a:lnTo>
                      <a:lnTo>
                        <a:pt x="333" y="450"/>
                      </a:lnTo>
                      <a:lnTo>
                        <a:pt x="314" y="457"/>
                      </a:lnTo>
                      <a:lnTo>
                        <a:pt x="291" y="463"/>
                      </a:lnTo>
                      <a:lnTo>
                        <a:pt x="272" y="466"/>
                      </a:lnTo>
                      <a:lnTo>
                        <a:pt x="298" y="466"/>
                      </a:lnTo>
                      <a:lnTo>
                        <a:pt x="327" y="466"/>
                      </a:lnTo>
                      <a:lnTo>
                        <a:pt x="359" y="450"/>
                      </a:lnTo>
                      <a:lnTo>
                        <a:pt x="391" y="431"/>
                      </a:lnTo>
                      <a:lnTo>
                        <a:pt x="420" y="405"/>
                      </a:lnTo>
                      <a:lnTo>
                        <a:pt x="443" y="379"/>
                      </a:lnTo>
                      <a:lnTo>
                        <a:pt x="466" y="346"/>
                      </a:lnTo>
                      <a:lnTo>
                        <a:pt x="479" y="311"/>
                      </a:lnTo>
                      <a:lnTo>
                        <a:pt x="488" y="272"/>
                      </a:lnTo>
                      <a:lnTo>
                        <a:pt x="492" y="233"/>
                      </a:lnTo>
                      <a:close/>
                      <a:moveTo>
                        <a:pt x="165" y="0"/>
                      </a:moveTo>
                      <a:lnTo>
                        <a:pt x="133" y="16"/>
                      </a:lnTo>
                      <a:lnTo>
                        <a:pt x="100" y="36"/>
                      </a:lnTo>
                      <a:lnTo>
                        <a:pt x="71" y="62"/>
                      </a:lnTo>
                      <a:lnTo>
                        <a:pt x="48" y="91"/>
                      </a:lnTo>
                      <a:lnTo>
                        <a:pt x="26" y="120"/>
                      </a:lnTo>
                      <a:lnTo>
                        <a:pt x="13" y="156"/>
                      </a:lnTo>
                      <a:lnTo>
                        <a:pt x="3" y="194"/>
                      </a:lnTo>
                      <a:lnTo>
                        <a:pt x="0" y="233"/>
                      </a:lnTo>
                      <a:lnTo>
                        <a:pt x="3" y="272"/>
                      </a:lnTo>
                      <a:lnTo>
                        <a:pt x="13" y="311"/>
                      </a:lnTo>
                      <a:lnTo>
                        <a:pt x="26" y="346"/>
                      </a:lnTo>
                      <a:lnTo>
                        <a:pt x="48" y="379"/>
                      </a:lnTo>
                      <a:lnTo>
                        <a:pt x="71" y="405"/>
                      </a:lnTo>
                      <a:lnTo>
                        <a:pt x="100" y="431"/>
                      </a:lnTo>
                      <a:lnTo>
                        <a:pt x="133" y="450"/>
                      </a:lnTo>
                      <a:lnTo>
                        <a:pt x="165" y="466"/>
                      </a:lnTo>
                      <a:lnTo>
                        <a:pt x="194" y="466"/>
                      </a:lnTo>
                      <a:lnTo>
                        <a:pt x="220" y="466"/>
                      </a:lnTo>
                      <a:lnTo>
                        <a:pt x="200" y="463"/>
                      </a:lnTo>
                      <a:lnTo>
                        <a:pt x="178" y="457"/>
                      </a:lnTo>
                      <a:lnTo>
                        <a:pt x="158" y="450"/>
                      </a:lnTo>
                      <a:lnTo>
                        <a:pt x="139" y="440"/>
                      </a:lnTo>
                      <a:lnTo>
                        <a:pt x="120" y="431"/>
                      </a:lnTo>
                      <a:lnTo>
                        <a:pt x="103" y="418"/>
                      </a:lnTo>
                      <a:lnTo>
                        <a:pt x="87" y="405"/>
                      </a:lnTo>
                      <a:lnTo>
                        <a:pt x="71" y="392"/>
                      </a:lnTo>
                      <a:lnTo>
                        <a:pt x="58" y="376"/>
                      </a:lnTo>
                      <a:lnTo>
                        <a:pt x="48" y="356"/>
                      </a:lnTo>
                      <a:lnTo>
                        <a:pt x="35" y="340"/>
                      </a:lnTo>
                      <a:lnTo>
                        <a:pt x="29" y="321"/>
                      </a:lnTo>
                      <a:lnTo>
                        <a:pt x="23" y="298"/>
                      </a:lnTo>
                      <a:lnTo>
                        <a:pt x="16" y="279"/>
                      </a:lnTo>
                      <a:lnTo>
                        <a:pt x="13" y="256"/>
                      </a:lnTo>
                      <a:lnTo>
                        <a:pt x="13" y="233"/>
                      </a:lnTo>
                      <a:lnTo>
                        <a:pt x="13" y="211"/>
                      </a:lnTo>
                      <a:lnTo>
                        <a:pt x="16" y="188"/>
                      </a:lnTo>
                      <a:lnTo>
                        <a:pt x="23" y="168"/>
                      </a:lnTo>
                      <a:lnTo>
                        <a:pt x="29" y="149"/>
                      </a:lnTo>
                      <a:lnTo>
                        <a:pt x="35" y="130"/>
                      </a:lnTo>
                      <a:lnTo>
                        <a:pt x="48" y="110"/>
                      </a:lnTo>
                      <a:lnTo>
                        <a:pt x="58" y="94"/>
                      </a:lnTo>
                      <a:lnTo>
                        <a:pt x="71" y="78"/>
                      </a:lnTo>
                      <a:lnTo>
                        <a:pt x="87" y="62"/>
                      </a:lnTo>
                      <a:lnTo>
                        <a:pt x="103" y="49"/>
                      </a:lnTo>
                      <a:lnTo>
                        <a:pt x="120" y="36"/>
                      </a:lnTo>
                      <a:lnTo>
                        <a:pt x="139" y="26"/>
                      </a:lnTo>
                      <a:lnTo>
                        <a:pt x="158" y="16"/>
                      </a:lnTo>
                      <a:lnTo>
                        <a:pt x="178" y="10"/>
                      </a:lnTo>
                      <a:lnTo>
                        <a:pt x="200" y="3"/>
                      </a:lnTo>
                      <a:lnTo>
                        <a:pt x="220" y="0"/>
                      </a:lnTo>
                      <a:lnTo>
                        <a:pt x="194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E63B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3" name="Freeform 506"/>
                <p:cNvSpPr>
                  <a:spLocks noEditPoints="1"/>
                </p:cNvSpPr>
                <p:nvPr/>
              </p:nvSpPr>
              <p:spPr bwMode="auto">
                <a:xfrm>
                  <a:off x="2786" y="2524"/>
                  <a:ext cx="479" cy="466"/>
                </a:xfrm>
                <a:custGeom>
                  <a:avLst/>
                  <a:gdLst>
                    <a:gd name="T0" fmla="*/ 479 w 479"/>
                    <a:gd name="T1" fmla="*/ 214 h 466"/>
                    <a:gd name="T2" fmla="*/ 473 w 479"/>
                    <a:gd name="T3" fmla="*/ 172 h 466"/>
                    <a:gd name="T4" fmla="*/ 450 w 479"/>
                    <a:gd name="T5" fmla="*/ 117 h 466"/>
                    <a:gd name="T6" fmla="*/ 402 w 479"/>
                    <a:gd name="T7" fmla="*/ 55 h 466"/>
                    <a:gd name="T8" fmla="*/ 353 w 479"/>
                    <a:gd name="T9" fmla="*/ 23 h 466"/>
                    <a:gd name="T10" fmla="*/ 317 w 479"/>
                    <a:gd name="T11" fmla="*/ 7 h 466"/>
                    <a:gd name="T12" fmla="*/ 269 w 479"/>
                    <a:gd name="T13" fmla="*/ 0 h 466"/>
                    <a:gd name="T14" fmla="*/ 211 w 479"/>
                    <a:gd name="T15" fmla="*/ 0 h 466"/>
                    <a:gd name="T16" fmla="*/ 162 w 479"/>
                    <a:gd name="T17" fmla="*/ 7 h 466"/>
                    <a:gd name="T18" fmla="*/ 127 w 479"/>
                    <a:gd name="T19" fmla="*/ 23 h 466"/>
                    <a:gd name="T20" fmla="*/ 78 w 479"/>
                    <a:gd name="T21" fmla="*/ 55 h 466"/>
                    <a:gd name="T22" fmla="*/ 29 w 479"/>
                    <a:gd name="T23" fmla="*/ 117 h 466"/>
                    <a:gd name="T24" fmla="*/ 7 w 479"/>
                    <a:gd name="T25" fmla="*/ 172 h 466"/>
                    <a:gd name="T26" fmla="*/ 0 w 479"/>
                    <a:gd name="T27" fmla="*/ 214 h 466"/>
                    <a:gd name="T28" fmla="*/ 0 w 479"/>
                    <a:gd name="T29" fmla="*/ 256 h 466"/>
                    <a:gd name="T30" fmla="*/ 7 w 479"/>
                    <a:gd name="T31" fmla="*/ 295 h 466"/>
                    <a:gd name="T32" fmla="*/ 29 w 479"/>
                    <a:gd name="T33" fmla="*/ 350 h 466"/>
                    <a:gd name="T34" fmla="*/ 78 w 479"/>
                    <a:gd name="T35" fmla="*/ 411 h 466"/>
                    <a:gd name="T36" fmla="*/ 127 w 479"/>
                    <a:gd name="T37" fmla="*/ 444 h 466"/>
                    <a:gd name="T38" fmla="*/ 162 w 479"/>
                    <a:gd name="T39" fmla="*/ 460 h 466"/>
                    <a:gd name="T40" fmla="*/ 211 w 479"/>
                    <a:gd name="T41" fmla="*/ 466 h 466"/>
                    <a:gd name="T42" fmla="*/ 269 w 479"/>
                    <a:gd name="T43" fmla="*/ 466 h 466"/>
                    <a:gd name="T44" fmla="*/ 317 w 479"/>
                    <a:gd name="T45" fmla="*/ 460 h 466"/>
                    <a:gd name="T46" fmla="*/ 353 w 479"/>
                    <a:gd name="T47" fmla="*/ 444 h 466"/>
                    <a:gd name="T48" fmla="*/ 402 w 479"/>
                    <a:gd name="T49" fmla="*/ 411 h 466"/>
                    <a:gd name="T50" fmla="*/ 450 w 479"/>
                    <a:gd name="T51" fmla="*/ 350 h 466"/>
                    <a:gd name="T52" fmla="*/ 473 w 479"/>
                    <a:gd name="T53" fmla="*/ 295 h 466"/>
                    <a:gd name="T54" fmla="*/ 479 w 479"/>
                    <a:gd name="T55" fmla="*/ 256 h 466"/>
                    <a:gd name="T56" fmla="*/ 466 w 479"/>
                    <a:gd name="T57" fmla="*/ 233 h 466"/>
                    <a:gd name="T58" fmla="*/ 463 w 479"/>
                    <a:gd name="T59" fmla="*/ 279 h 466"/>
                    <a:gd name="T60" fmla="*/ 450 w 479"/>
                    <a:gd name="T61" fmla="*/ 324 h 466"/>
                    <a:gd name="T62" fmla="*/ 427 w 479"/>
                    <a:gd name="T63" fmla="*/ 359 h 466"/>
                    <a:gd name="T64" fmla="*/ 402 w 479"/>
                    <a:gd name="T65" fmla="*/ 395 h 466"/>
                    <a:gd name="T66" fmla="*/ 366 w 479"/>
                    <a:gd name="T67" fmla="*/ 424 h 466"/>
                    <a:gd name="T68" fmla="*/ 327 w 479"/>
                    <a:gd name="T69" fmla="*/ 444 h 466"/>
                    <a:gd name="T70" fmla="*/ 285 w 479"/>
                    <a:gd name="T71" fmla="*/ 457 h 466"/>
                    <a:gd name="T72" fmla="*/ 240 w 479"/>
                    <a:gd name="T73" fmla="*/ 463 h 466"/>
                    <a:gd name="T74" fmla="*/ 194 w 479"/>
                    <a:gd name="T75" fmla="*/ 457 h 466"/>
                    <a:gd name="T76" fmla="*/ 152 w 479"/>
                    <a:gd name="T77" fmla="*/ 444 h 466"/>
                    <a:gd name="T78" fmla="*/ 114 w 479"/>
                    <a:gd name="T79" fmla="*/ 424 h 466"/>
                    <a:gd name="T80" fmla="*/ 78 w 479"/>
                    <a:gd name="T81" fmla="*/ 395 h 466"/>
                    <a:gd name="T82" fmla="*/ 52 w 479"/>
                    <a:gd name="T83" fmla="*/ 359 h 466"/>
                    <a:gd name="T84" fmla="*/ 29 w 479"/>
                    <a:gd name="T85" fmla="*/ 324 h 466"/>
                    <a:gd name="T86" fmla="*/ 17 w 479"/>
                    <a:gd name="T87" fmla="*/ 279 h 466"/>
                    <a:gd name="T88" fmla="*/ 13 w 479"/>
                    <a:gd name="T89" fmla="*/ 233 h 466"/>
                    <a:gd name="T90" fmla="*/ 17 w 479"/>
                    <a:gd name="T91" fmla="*/ 188 h 466"/>
                    <a:gd name="T92" fmla="*/ 29 w 479"/>
                    <a:gd name="T93" fmla="*/ 146 h 466"/>
                    <a:gd name="T94" fmla="*/ 52 w 479"/>
                    <a:gd name="T95" fmla="*/ 107 h 466"/>
                    <a:gd name="T96" fmla="*/ 78 w 479"/>
                    <a:gd name="T97" fmla="*/ 71 h 466"/>
                    <a:gd name="T98" fmla="*/ 114 w 479"/>
                    <a:gd name="T99" fmla="*/ 45 h 466"/>
                    <a:gd name="T100" fmla="*/ 152 w 479"/>
                    <a:gd name="T101" fmla="*/ 23 h 466"/>
                    <a:gd name="T102" fmla="*/ 194 w 479"/>
                    <a:gd name="T103" fmla="*/ 10 h 466"/>
                    <a:gd name="T104" fmla="*/ 240 w 479"/>
                    <a:gd name="T105" fmla="*/ 7 h 466"/>
                    <a:gd name="T106" fmla="*/ 285 w 479"/>
                    <a:gd name="T107" fmla="*/ 10 h 466"/>
                    <a:gd name="T108" fmla="*/ 327 w 479"/>
                    <a:gd name="T109" fmla="*/ 23 h 466"/>
                    <a:gd name="T110" fmla="*/ 366 w 479"/>
                    <a:gd name="T111" fmla="*/ 45 h 466"/>
                    <a:gd name="T112" fmla="*/ 402 w 479"/>
                    <a:gd name="T113" fmla="*/ 71 h 466"/>
                    <a:gd name="T114" fmla="*/ 427 w 479"/>
                    <a:gd name="T115" fmla="*/ 107 h 466"/>
                    <a:gd name="T116" fmla="*/ 450 w 479"/>
                    <a:gd name="T117" fmla="*/ 146 h 466"/>
                    <a:gd name="T118" fmla="*/ 463 w 479"/>
                    <a:gd name="T119" fmla="*/ 188 h 466"/>
                    <a:gd name="T120" fmla="*/ 466 w 479"/>
                    <a:gd name="T121" fmla="*/ 233 h 46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479" h="466">
                      <a:moveTo>
                        <a:pt x="479" y="233"/>
                      </a:moveTo>
                      <a:lnTo>
                        <a:pt x="479" y="214"/>
                      </a:lnTo>
                      <a:lnTo>
                        <a:pt x="476" y="191"/>
                      </a:lnTo>
                      <a:lnTo>
                        <a:pt x="473" y="172"/>
                      </a:lnTo>
                      <a:lnTo>
                        <a:pt x="466" y="152"/>
                      </a:lnTo>
                      <a:lnTo>
                        <a:pt x="450" y="117"/>
                      </a:lnTo>
                      <a:lnTo>
                        <a:pt x="427" y="84"/>
                      </a:lnTo>
                      <a:lnTo>
                        <a:pt x="402" y="55"/>
                      </a:lnTo>
                      <a:lnTo>
                        <a:pt x="369" y="33"/>
                      </a:lnTo>
                      <a:lnTo>
                        <a:pt x="353" y="23"/>
                      </a:lnTo>
                      <a:lnTo>
                        <a:pt x="337" y="13"/>
                      </a:lnTo>
                      <a:lnTo>
                        <a:pt x="317" y="7"/>
                      </a:lnTo>
                      <a:lnTo>
                        <a:pt x="298" y="0"/>
                      </a:lnTo>
                      <a:lnTo>
                        <a:pt x="269" y="0"/>
                      </a:lnTo>
                      <a:lnTo>
                        <a:pt x="240" y="0"/>
                      </a:lnTo>
                      <a:lnTo>
                        <a:pt x="211" y="0"/>
                      </a:lnTo>
                      <a:lnTo>
                        <a:pt x="182" y="0"/>
                      </a:lnTo>
                      <a:lnTo>
                        <a:pt x="162" y="7"/>
                      </a:lnTo>
                      <a:lnTo>
                        <a:pt x="143" y="13"/>
                      </a:lnTo>
                      <a:lnTo>
                        <a:pt x="127" y="23"/>
                      </a:lnTo>
                      <a:lnTo>
                        <a:pt x="110" y="33"/>
                      </a:lnTo>
                      <a:lnTo>
                        <a:pt x="78" y="55"/>
                      </a:lnTo>
                      <a:lnTo>
                        <a:pt x="52" y="84"/>
                      </a:lnTo>
                      <a:lnTo>
                        <a:pt x="29" y="117"/>
                      </a:lnTo>
                      <a:lnTo>
                        <a:pt x="13" y="152"/>
                      </a:lnTo>
                      <a:lnTo>
                        <a:pt x="7" y="172"/>
                      </a:lnTo>
                      <a:lnTo>
                        <a:pt x="4" y="191"/>
                      </a:lnTo>
                      <a:lnTo>
                        <a:pt x="0" y="214"/>
                      </a:lnTo>
                      <a:lnTo>
                        <a:pt x="0" y="233"/>
                      </a:lnTo>
                      <a:lnTo>
                        <a:pt x="0" y="256"/>
                      </a:lnTo>
                      <a:lnTo>
                        <a:pt x="4" y="275"/>
                      </a:lnTo>
                      <a:lnTo>
                        <a:pt x="7" y="295"/>
                      </a:lnTo>
                      <a:lnTo>
                        <a:pt x="13" y="314"/>
                      </a:lnTo>
                      <a:lnTo>
                        <a:pt x="29" y="350"/>
                      </a:lnTo>
                      <a:lnTo>
                        <a:pt x="52" y="382"/>
                      </a:lnTo>
                      <a:lnTo>
                        <a:pt x="78" y="411"/>
                      </a:lnTo>
                      <a:lnTo>
                        <a:pt x="110" y="434"/>
                      </a:lnTo>
                      <a:lnTo>
                        <a:pt x="127" y="444"/>
                      </a:lnTo>
                      <a:lnTo>
                        <a:pt x="143" y="453"/>
                      </a:lnTo>
                      <a:lnTo>
                        <a:pt x="162" y="460"/>
                      </a:lnTo>
                      <a:lnTo>
                        <a:pt x="182" y="466"/>
                      </a:lnTo>
                      <a:lnTo>
                        <a:pt x="211" y="466"/>
                      </a:lnTo>
                      <a:lnTo>
                        <a:pt x="240" y="466"/>
                      </a:lnTo>
                      <a:lnTo>
                        <a:pt x="269" y="466"/>
                      </a:lnTo>
                      <a:lnTo>
                        <a:pt x="298" y="466"/>
                      </a:lnTo>
                      <a:lnTo>
                        <a:pt x="317" y="460"/>
                      </a:lnTo>
                      <a:lnTo>
                        <a:pt x="337" y="453"/>
                      </a:lnTo>
                      <a:lnTo>
                        <a:pt x="353" y="444"/>
                      </a:lnTo>
                      <a:lnTo>
                        <a:pt x="369" y="434"/>
                      </a:lnTo>
                      <a:lnTo>
                        <a:pt x="402" y="411"/>
                      </a:lnTo>
                      <a:lnTo>
                        <a:pt x="427" y="382"/>
                      </a:lnTo>
                      <a:lnTo>
                        <a:pt x="450" y="350"/>
                      </a:lnTo>
                      <a:lnTo>
                        <a:pt x="466" y="314"/>
                      </a:lnTo>
                      <a:lnTo>
                        <a:pt x="473" y="295"/>
                      </a:lnTo>
                      <a:lnTo>
                        <a:pt x="476" y="275"/>
                      </a:lnTo>
                      <a:lnTo>
                        <a:pt x="479" y="256"/>
                      </a:lnTo>
                      <a:lnTo>
                        <a:pt x="479" y="233"/>
                      </a:lnTo>
                      <a:close/>
                      <a:moveTo>
                        <a:pt x="466" y="233"/>
                      </a:moveTo>
                      <a:lnTo>
                        <a:pt x="466" y="256"/>
                      </a:lnTo>
                      <a:lnTo>
                        <a:pt x="463" y="279"/>
                      </a:lnTo>
                      <a:lnTo>
                        <a:pt x="457" y="301"/>
                      </a:lnTo>
                      <a:lnTo>
                        <a:pt x="450" y="324"/>
                      </a:lnTo>
                      <a:lnTo>
                        <a:pt x="440" y="343"/>
                      </a:lnTo>
                      <a:lnTo>
                        <a:pt x="427" y="359"/>
                      </a:lnTo>
                      <a:lnTo>
                        <a:pt x="414" y="379"/>
                      </a:lnTo>
                      <a:lnTo>
                        <a:pt x="402" y="395"/>
                      </a:lnTo>
                      <a:lnTo>
                        <a:pt x="385" y="408"/>
                      </a:lnTo>
                      <a:lnTo>
                        <a:pt x="366" y="424"/>
                      </a:lnTo>
                      <a:lnTo>
                        <a:pt x="350" y="434"/>
                      </a:lnTo>
                      <a:lnTo>
                        <a:pt x="327" y="444"/>
                      </a:lnTo>
                      <a:lnTo>
                        <a:pt x="308" y="450"/>
                      </a:lnTo>
                      <a:lnTo>
                        <a:pt x="285" y="457"/>
                      </a:lnTo>
                      <a:lnTo>
                        <a:pt x="262" y="460"/>
                      </a:lnTo>
                      <a:lnTo>
                        <a:pt x="240" y="463"/>
                      </a:lnTo>
                      <a:lnTo>
                        <a:pt x="217" y="460"/>
                      </a:lnTo>
                      <a:lnTo>
                        <a:pt x="194" y="457"/>
                      </a:lnTo>
                      <a:lnTo>
                        <a:pt x="172" y="450"/>
                      </a:lnTo>
                      <a:lnTo>
                        <a:pt x="152" y="444"/>
                      </a:lnTo>
                      <a:lnTo>
                        <a:pt x="130" y="434"/>
                      </a:lnTo>
                      <a:lnTo>
                        <a:pt x="114" y="424"/>
                      </a:lnTo>
                      <a:lnTo>
                        <a:pt x="94" y="408"/>
                      </a:lnTo>
                      <a:lnTo>
                        <a:pt x="78" y="395"/>
                      </a:lnTo>
                      <a:lnTo>
                        <a:pt x="65" y="379"/>
                      </a:lnTo>
                      <a:lnTo>
                        <a:pt x="52" y="359"/>
                      </a:lnTo>
                      <a:lnTo>
                        <a:pt x="39" y="343"/>
                      </a:lnTo>
                      <a:lnTo>
                        <a:pt x="29" y="324"/>
                      </a:lnTo>
                      <a:lnTo>
                        <a:pt x="23" y="301"/>
                      </a:lnTo>
                      <a:lnTo>
                        <a:pt x="17" y="279"/>
                      </a:lnTo>
                      <a:lnTo>
                        <a:pt x="13" y="256"/>
                      </a:lnTo>
                      <a:lnTo>
                        <a:pt x="13" y="233"/>
                      </a:lnTo>
                      <a:lnTo>
                        <a:pt x="13" y="211"/>
                      </a:lnTo>
                      <a:lnTo>
                        <a:pt x="17" y="188"/>
                      </a:lnTo>
                      <a:lnTo>
                        <a:pt x="23" y="165"/>
                      </a:lnTo>
                      <a:lnTo>
                        <a:pt x="29" y="146"/>
                      </a:lnTo>
                      <a:lnTo>
                        <a:pt x="39" y="126"/>
                      </a:lnTo>
                      <a:lnTo>
                        <a:pt x="52" y="107"/>
                      </a:lnTo>
                      <a:lnTo>
                        <a:pt x="65" y="88"/>
                      </a:lnTo>
                      <a:lnTo>
                        <a:pt x="78" y="71"/>
                      </a:lnTo>
                      <a:lnTo>
                        <a:pt x="94" y="58"/>
                      </a:lnTo>
                      <a:lnTo>
                        <a:pt x="114" y="45"/>
                      </a:lnTo>
                      <a:lnTo>
                        <a:pt x="130" y="33"/>
                      </a:lnTo>
                      <a:lnTo>
                        <a:pt x="152" y="23"/>
                      </a:lnTo>
                      <a:lnTo>
                        <a:pt x="172" y="16"/>
                      </a:lnTo>
                      <a:lnTo>
                        <a:pt x="194" y="10"/>
                      </a:lnTo>
                      <a:lnTo>
                        <a:pt x="217" y="7"/>
                      </a:lnTo>
                      <a:lnTo>
                        <a:pt x="240" y="7"/>
                      </a:lnTo>
                      <a:lnTo>
                        <a:pt x="262" y="7"/>
                      </a:lnTo>
                      <a:lnTo>
                        <a:pt x="285" y="10"/>
                      </a:lnTo>
                      <a:lnTo>
                        <a:pt x="308" y="16"/>
                      </a:lnTo>
                      <a:lnTo>
                        <a:pt x="327" y="23"/>
                      </a:lnTo>
                      <a:lnTo>
                        <a:pt x="350" y="33"/>
                      </a:lnTo>
                      <a:lnTo>
                        <a:pt x="366" y="45"/>
                      </a:lnTo>
                      <a:lnTo>
                        <a:pt x="385" y="58"/>
                      </a:lnTo>
                      <a:lnTo>
                        <a:pt x="402" y="71"/>
                      </a:lnTo>
                      <a:lnTo>
                        <a:pt x="414" y="88"/>
                      </a:lnTo>
                      <a:lnTo>
                        <a:pt x="427" y="107"/>
                      </a:lnTo>
                      <a:lnTo>
                        <a:pt x="440" y="126"/>
                      </a:lnTo>
                      <a:lnTo>
                        <a:pt x="450" y="146"/>
                      </a:lnTo>
                      <a:lnTo>
                        <a:pt x="457" y="165"/>
                      </a:lnTo>
                      <a:lnTo>
                        <a:pt x="463" y="188"/>
                      </a:lnTo>
                      <a:lnTo>
                        <a:pt x="466" y="211"/>
                      </a:lnTo>
                      <a:lnTo>
                        <a:pt x="466" y="233"/>
                      </a:lnTo>
                      <a:close/>
                    </a:path>
                  </a:pathLst>
                </a:custGeom>
                <a:solidFill>
                  <a:srgbClr val="E63B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4" name="Freeform 507"/>
                <p:cNvSpPr>
                  <a:spLocks noEditPoints="1"/>
                </p:cNvSpPr>
                <p:nvPr/>
              </p:nvSpPr>
              <p:spPr bwMode="auto">
                <a:xfrm>
                  <a:off x="2793" y="2524"/>
                  <a:ext cx="466" cy="466"/>
                </a:xfrm>
                <a:custGeom>
                  <a:avLst/>
                  <a:gdLst>
                    <a:gd name="T0" fmla="*/ 462 w 466"/>
                    <a:gd name="T1" fmla="*/ 188 h 466"/>
                    <a:gd name="T2" fmla="*/ 443 w 466"/>
                    <a:gd name="T3" fmla="*/ 130 h 466"/>
                    <a:gd name="T4" fmla="*/ 407 w 466"/>
                    <a:gd name="T5" fmla="*/ 78 h 466"/>
                    <a:gd name="T6" fmla="*/ 359 w 466"/>
                    <a:gd name="T7" fmla="*/ 36 h 466"/>
                    <a:gd name="T8" fmla="*/ 301 w 466"/>
                    <a:gd name="T9" fmla="*/ 10 h 466"/>
                    <a:gd name="T10" fmla="*/ 246 w 466"/>
                    <a:gd name="T11" fmla="*/ 0 h 466"/>
                    <a:gd name="T12" fmla="*/ 207 w 466"/>
                    <a:gd name="T13" fmla="*/ 0 h 466"/>
                    <a:gd name="T14" fmla="*/ 145 w 466"/>
                    <a:gd name="T15" fmla="*/ 16 h 466"/>
                    <a:gd name="T16" fmla="*/ 90 w 466"/>
                    <a:gd name="T17" fmla="*/ 49 h 466"/>
                    <a:gd name="T18" fmla="*/ 45 w 466"/>
                    <a:gd name="T19" fmla="*/ 94 h 466"/>
                    <a:gd name="T20" fmla="*/ 16 w 466"/>
                    <a:gd name="T21" fmla="*/ 149 h 466"/>
                    <a:gd name="T22" fmla="*/ 0 w 466"/>
                    <a:gd name="T23" fmla="*/ 211 h 466"/>
                    <a:gd name="T24" fmla="*/ 3 w 466"/>
                    <a:gd name="T25" fmla="*/ 279 h 466"/>
                    <a:gd name="T26" fmla="*/ 22 w 466"/>
                    <a:gd name="T27" fmla="*/ 340 h 466"/>
                    <a:gd name="T28" fmla="*/ 58 w 466"/>
                    <a:gd name="T29" fmla="*/ 392 h 466"/>
                    <a:gd name="T30" fmla="*/ 107 w 466"/>
                    <a:gd name="T31" fmla="*/ 431 h 466"/>
                    <a:gd name="T32" fmla="*/ 165 w 466"/>
                    <a:gd name="T33" fmla="*/ 457 h 466"/>
                    <a:gd name="T34" fmla="*/ 220 w 466"/>
                    <a:gd name="T35" fmla="*/ 466 h 466"/>
                    <a:gd name="T36" fmla="*/ 259 w 466"/>
                    <a:gd name="T37" fmla="*/ 466 h 466"/>
                    <a:gd name="T38" fmla="*/ 320 w 466"/>
                    <a:gd name="T39" fmla="*/ 450 h 466"/>
                    <a:gd name="T40" fmla="*/ 375 w 466"/>
                    <a:gd name="T41" fmla="*/ 418 h 466"/>
                    <a:gd name="T42" fmla="*/ 420 w 466"/>
                    <a:gd name="T43" fmla="*/ 376 h 466"/>
                    <a:gd name="T44" fmla="*/ 450 w 466"/>
                    <a:gd name="T45" fmla="*/ 321 h 466"/>
                    <a:gd name="T46" fmla="*/ 466 w 466"/>
                    <a:gd name="T47" fmla="*/ 256 h 466"/>
                    <a:gd name="T48" fmla="*/ 453 w 466"/>
                    <a:gd name="T49" fmla="*/ 256 h 466"/>
                    <a:gd name="T50" fmla="*/ 437 w 466"/>
                    <a:gd name="T51" fmla="*/ 321 h 466"/>
                    <a:gd name="T52" fmla="*/ 404 w 466"/>
                    <a:gd name="T53" fmla="*/ 376 h 466"/>
                    <a:gd name="T54" fmla="*/ 356 w 466"/>
                    <a:gd name="T55" fmla="*/ 418 h 466"/>
                    <a:gd name="T56" fmla="*/ 297 w 466"/>
                    <a:gd name="T57" fmla="*/ 447 h 466"/>
                    <a:gd name="T58" fmla="*/ 233 w 466"/>
                    <a:gd name="T59" fmla="*/ 457 h 466"/>
                    <a:gd name="T60" fmla="*/ 168 w 466"/>
                    <a:gd name="T61" fmla="*/ 447 h 466"/>
                    <a:gd name="T62" fmla="*/ 110 w 466"/>
                    <a:gd name="T63" fmla="*/ 418 h 466"/>
                    <a:gd name="T64" fmla="*/ 61 w 466"/>
                    <a:gd name="T65" fmla="*/ 376 h 466"/>
                    <a:gd name="T66" fmla="*/ 29 w 466"/>
                    <a:gd name="T67" fmla="*/ 321 h 466"/>
                    <a:gd name="T68" fmla="*/ 13 w 466"/>
                    <a:gd name="T69" fmla="*/ 256 h 466"/>
                    <a:gd name="T70" fmla="*/ 16 w 466"/>
                    <a:gd name="T71" fmla="*/ 188 h 466"/>
                    <a:gd name="T72" fmla="*/ 39 w 466"/>
                    <a:gd name="T73" fmla="*/ 126 h 466"/>
                    <a:gd name="T74" fmla="*/ 74 w 466"/>
                    <a:gd name="T75" fmla="*/ 78 h 466"/>
                    <a:gd name="T76" fmla="*/ 126 w 466"/>
                    <a:gd name="T77" fmla="*/ 39 h 466"/>
                    <a:gd name="T78" fmla="*/ 187 w 466"/>
                    <a:gd name="T79" fmla="*/ 16 h 466"/>
                    <a:gd name="T80" fmla="*/ 255 w 466"/>
                    <a:gd name="T81" fmla="*/ 13 h 466"/>
                    <a:gd name="T82" fmla="*/ 320 w 466"/>
                    <a:gd name="T83" fmla="*/ 29 h 466"/>
                    <a:gd name="T84" fmla="*/ 375 w 466"/>
                    <a:gd name="T85" fmla="*/ 62 h 466"/>
                    <a:gd name="T86" fmla="*/ 417 w 466"/>
                    <a:gd name="T87" fmla="*/ 110 h 466"/>
                    <a:gd name="T88" fmla="*/ 446 w 466"/>
                    <a:gd name="T89" fmla="*/ 168 h 466"/>
                    <a:gd name="T90" fmla="*/ 456 w 466"/>
                    <a:gd name="T91" fmla="*/ 233 h 46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466" h="466">
                      <a:moveTo>
                        <a:pt x="466" y="233"/>
                      </a:moveTo>
                      <a:lnTo>
                        <a:pt x="466" y="211"/>
                      </a:lnTo>
                      <a:lnTo>
                        <a:pt x="462" y="188"/>
                      </a:lnTo>
                      <a:lnTo>
                        <a:pt x="456" y="168"/>
                      </a:lnTo>
                      <a:lnTo>
                        <a:pt x="450" y="149"/>
                      </a:lnTo>
                      <a:lnTo>
                        <a:pt x="443" y="130"/>
                      </a:lnTo>
                      <a:lnTo>
                        <a:pt x="430" y="110"/>
                      </a:lnTo>
                      <a:lnTo>
                        <a:pt x="420" y="94"/>
                      </a:lnTo>
                      <a:lnTo>
                        <a:pt x="407" y="78"/>
                      </a:lnTo>
                      <a:lnTo>
                        <a:pt x="391" y="62"/>
                      </a:lnTo>
                      <a:lnTo>
                        <a:pt x="375" y="49"/>
                      </a:lnTo>
                      <a:lnTo>
                        <a:pt x="359" y="36"/>
                      </a:lnTo>
                      <a:lnTo>
                        <a:pt x="340" y="26"/>
                      </a:lnTo>
                      <a:lnTo>
                        <a:pt x="320" y="16"/>
                      </a:lnTo>
                      <a:lnTo>
                        <a:pt x="301" y="10"/>
                      </a:lnTo>
                      <a:lnTo>
                        <a:pt x="278" y="3"/>
                      </a:lnTo>
                      <a:lnTo>
                        <a:pt x="259" y="0"/>
                      </a:lnTo>
                      <a:lnTo>
                        <a:pt x="246" y="0"/>
                      </a:lnTo>
                      <a:lnTo>
                        <a:pt x="233" y="0"/>
                      </a:lnTo>
                      <a:lnTo>
                        <a:pt x="220" y="0"/>
                      </a:lnTo>
                      <a:lnTo>
                        <a:pt x="207" y="0"/>
                      </a:lnTo>
                      <a:lnTo>
                        <a:pt x="187" y="3"/>
                      </a:lnTo>
                      <a:lnTo>
                        <a:pt x="165" y="10"/>
                      </a:lnTo>
                      <a:lnTo>
                        <a:pt x="145" y="16"/>
                      </a:lnTo>
                      <a:lnTo>
                        <a:pt x="126" y="26"/>
                      </a:lnTo>
                      <a:lnTo>
                        <a:pt x="107" y="36"/>
                      </a:lnTo>
                      <a:lnTo>
                        <a:pt x="90" y="49"/>
                      </a:lnTo>
                      <a:lnTo>
                        <a:pt x="74" y="62"/>
                      </a:lnTo>
                      <a:lnTo>
                        <a:pt x="58" y="78"/>
                      </a:lnTo>
                      <a:lnTo>
                        <a:pt x="45" y="94"/>
                      </a:lnTo>
                      <a:lnTo>
                        <a:pt x="35" y="110"/>
                      </a:lnTo>
                      <a:lnTo>
                        <a:pt x="22" y="130"/>
                      </a:lnTo>
                      <a:lnTo>
                        <a:pt x="16" y="149"/>
                      </a:lnTo>
                      <a:lnTo>
                        <a:pt x="10" y="168"/>
                      </a:lnTo>
                      <a:lnTo>
                        <a:pt x="3" y="188"/>
                      </a:lnTo>
                      <a:lnTo>
                        <a:pt x="0" y="211"/>
                      </a:lnTo>
                      <a:lnTo>
                        <a:pt x="0" y="233"/>
                      </a:lnTo>
                      <a:lnTo>
                        <a:pt x="0" y="256"/>
                      </a:lnTo>
                      <a:lnTo>
                        <a:pt x="3" y="279"/>
                      </a:lnTo>
                      <a:lnTo>
                        <a:pt x="10" y="298"/>
                      </a:lnTo>
                      <a:lnTo>
                        <a:pt x="16" y="321"/>
                      </a:lnTo>
                      <a:lnTo>
                        <a:pt x="22" y="340"/>
                      </a:lnTo>
                      <a:lnTo>
                        <a:pt x="35" y="356"/>
                      </a:lnTo>
                      <a:lnTo>
                        <a:pt x="45" y="376"/>
                      </a:lnTo>
                      <a:lnTo>
                        <a:pt x="58" y="392"/>
                      </a:lnTo>
                      <a:lnTo>
                        <a:pt x="74" y="405"/>
                      </a:lnTo>
                      <a:lnTo>
                        <a:pt x="90" y="418"/>
                      </a:lnTo>
                      <a:lnTo>
                        <a:pt x="107" y="431"/>
                      </a:lnTo>
                      <a:lnTo>
                        <a:pt x="126" y="440"/>
                      </a:lnTo>
                      <a:lnTo>
                        <a:pt x="145" y="450"/>
                      </a:lnTo>
                      <a:lnTo>
                        <a:pt x="165" y="457"/>
                      </a:lnTo>
                      <a:lnTo>
                        <a:pt x="187" y="463"/>
                      </a:lnTo>
                      <a:lnTo>
                        <a:pt x="207" y="466"/>
                      </a:lnTo>
                      <a:lnTo>
                        <a:pt x="220" y="466"/>
                      </a:lnTo>
                      <a:lnTo>
                        <a:pt x="233" y="466"/>
                      </a:lnTo>
                      <a:lnTo>
                        <a:pt x="246" y="466"/>
                      </a:lnTo>
                      <a:lnTo>
                        <a:pt x="259" y="466"/>
                      </a:lnTo>
                      <a:lnTo>
                        <a:pt x="278" y="463"/>
                      </a:lnTo>
                      <a:lnTo>
                        <a:pt x="301" y="457"/>
                      </a:lnTo>
                      <a:lnTo>
                        <a:pt x="320" y="450"/>
                      </a:lnTo>
                      <a:lnTo>
                        <a:pt x="340" y="440"/>
                      </a:lnTo>
                      <a:lnTo>
                        <a:pt x="359" y="431"/>
                      </a:lnTo>
                      <a:lnTo>
                        <a:pt x="375" y="418"/>
                      </a:lnTo>
                      <a:lnTo>
                        <a:pt x="391" y="405"/>
                      </a:lnTo>
                      <a:lnTo>
                        <a:pt x="407" y="392"/>
                      </a:lnTo>
                      <a:lnTo>
                        <a:pt x="420" y="376"/>
                      </a:lnTo>
                      <a:lnTo>
                        <a:pt x="430" y="356"/>
                      </a:lnTo>
                      <a:lnTo>
                        <a:pt x="443" y="340"/>
                      </a:lnTo>
                      <a:lnTo>
                        <a:pt x="450" y="321"/>
                      </a:lnTo>
                      <a:lnTo>
                        <a:pt x="456" y="298"/>
                      </a:lnTo>
                      <a:lnTo>
                        <a:pt x="462" y="279"/>
                      </a:lnTo>
                      <a:lnTo>
                        <a:pt x="466" y="256"/>
                      </a:lnTo>
                      <a:lnTo>
                        <a:pt x="466" y="233"/>
                      </a:lnTo>
                      <a:close/>
                      <a:moveTo>
                        <a:pt x="456" y="233"/>
                      </a:moveTo>
                      <a:lnTo>
                        <a:pt x="453" y="256"/>
                      </a:lnTo>
                      <a:lnTo>
                        <a:pt x="450" y="279"/>
                      </a:lnTo>
                      <a:lnTo>
                        <a:pt x="446" y="301"/>
                      </a:lnTo>
                      <a:lnTo>
                        <a:pt x="437" y="321"/>
                      </a:lnTo>
                      <a:lnTo>
                        <a:pt x="427" y="340"/>
                      </a:lnTo>
                      <a:lnTo>
                        <a:pt x="417" y="356"/>
                      </a:lnTo>
                      <a:lnTo>
                        <a:pt x="404" y="376"/>
                      </a:lnTo>
                      <a:lnTo>
                        <a:pt x="391" y="392"/>
                      </a:lnTo>
                      <a:lnTo>
                        <a:pt x="375" y="405"/>
                      </a:lnTo>
                      <a:lnTo>
                        <a:pt x="356" y="418"/>
                      </a:lnTo>
                      <a:lnTo>
                        <a:pt x="340" y="427"/>
                      </a:lnTo>
                      <a:lnTo>
                        <a:pt x="320" y="437"/>
                      </a:lnTo>
                      <a:lnTo>
                        <a:pt x="297" y="447"/>
                      </a:lnTo>
                      <a:lnTo>
                        <a:pt x="278" y="450"/>
                      </a:lnTo>
                      <a:lnTo>
                        <a:pt x="255" y="453"/>
                      </a:lnTo>
                      <a:lnTo>
                        <a:pt x="233" y="457"/>
                      </a:lnTo>
                      <a:lnTo>
                        <a:pt x="210" y="453"/>
                      </a:lnTo>
                      <a:lnTo>
                        <a:pt x="187" y="450"/>
                      </a:lnTo>
                      <a:lnTo>
                        <a:pt x="168" y="447"/>
                      </a:lnTo>
                      <a:lnTo>
                        <a:pt x="145" y="437"/>
                      </a:lnTo>
                      <a:lnTo>
                        <a:pt x="126" y="427"/>
                      </a:lnTo>
                      <a:lnTo>
                        <a:pt x="110" y="418"/>
                      </a:lnTo>
                      <a:lnTo>
                        <a:pt x="90" y="405"/>
                      </a:lnTo>
                      <a:lnTo>
                        <a:pt x="74" y="392"/>
                      </a:lnTo>
                      <a:lnTo>
                        <a:pt x="61" y="376"/>
                      </a:lnTo>
                      <a:lnTo>
                        <a:pt x="48" y="356"/>
                      </a:lnTo>
                      <a:lnTo>
                        <a:pt x="39" y="340"/>
                      </a:lnTo>
                      <a:lnTo>
                        <a:pt x="29" y="321"/>
                      </a:lnTo>
                      <a:lnTo>
                        <a:pt x="19" y="301"/>
                      </a:lnTo>
                      <a:lnTo>
                        <a:pt x="16" y="279"/>
                      </a:lnTo>
                      <a:lnTo>
                        <a:pt x="13" y="256"/>
                      </a:lnTo>
                      <a:lnTo>
                        <a:pt x="10" y="233"/>
                      </a:lnTo>
                      <a:lnTo>
                        <a:pt x="13" y="211"/>
                      </a:lnTo>
                      <a:lnTo>
                        <a:pt x="16" y="188"/>
                      </a:lnTo>
                      <a:lnTo>
                        <a:pt x="19" y="168"/>
                      </a:lnTo>
                      <a:lnTo>
                        <a:pt x="29" y="146"/>
                      </a:lnTo>
                      <a:lnTo>
                        <a:pt x="39" y="126"/>
                      </a:lnTo>
                      <a:lnTo>
                        <a:pt x="48" y="110"/>
                      </a:lnTo>
                      <a:lnTo>
                        <a:pt x="61" y="91"/>
                      </a:lnTo>
                      <a:lnTo>
                        <a:pt x="74" y="78"/>
                      </a:lnTo>
                      <a:lnTo>
                        <a:pt x="90" y="62"/>
                      </a:lnTo>
                      <a:lnTo>
                        <a:pt x="110" y="49"/>
                      </a:lnTo>
                      <a:lnTo>
                        <a:pt x="126" y="39"/>
                      </a:lnTo>
                      <a:lnTo>
                        <a:pt x="145" y="29"/>
                      </a:lnTo>
                      <a:lnTo>
                        <a:pt x="168" y="23"/>
                      </a:lnTo>
                      <a:lnTo>
                        <a:pt x="187" y="16"/>
                      </a:lnTo>
                      <a:lnTo>
                        <a:pt x="210" y="13"/>
                      </a:lnTo>
                      <a:lnTo>
                        <a:pt x="233" y="10"/>
                      </a:lnTo>
                      <a:lnTo>
                        <a:pt x="255" y="13"/>
                      </a:lnTo>
                      <a:lnTo>
                        <a:pt x="278" y="16"/>
                      </a:lnTo>
                      <a:lnTo>
                        <a:pt x="297" y="23"/>
                      </a:lnTo>
                      <a:lnTo>
                        <a:pt x="320" y="29"/>
                      </a:lnTo>
                      <a:lnTo>
                        <a:pt x="340" y="39"/>
                      </a:lnTo>
                      <a:lnTo>
                        <a:pt x="356" y="49"/>
                      </a:lnTo>
                      <a:lnTo>
                        <a:pt x="375" y="62"/>
                      </a:lnTo>
                      <a:lnTo>
                        <a:pt x="391" y="78"/>
                      </a:lnTo>
                      <a:lnTo>
                        <a:pt x="404" y="91"/>
                      </a:lnTo>
                      <a:lnTo>
                        <a:pt x="417" y="110"/>
                      </a:lnTo>
                      <a:lnTo>
                        <a:pt x="427" y="126"/>
                      </a:lnTo>
                      <a:lnTo>
                        <a:pt x="437" y="146"/>
                      </a:lnTo>
                      <a:lnTo>
                        <a:pt x="446" y="168"/>
                      </a:lnTo>
                      <a:lnTo>
                        <a:pt x="450" y="188"/>
                      </a:lnTo>
                      <a:lnTo>
                        <a:pt x="453" y="211"/>
                      </a:lnTo>
                      <a:lnTo>
                        <a:pt x="456" y="233"/>
                      </a:lnTo>
                      <a:close/>
                    </a:path>
                  </a:pathLst>
                </a:custGeom>
                <a:solidFill>
                  <a:srgbClr val="E63A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5" name="Freeform 508"/>
                <p:cNvSpPr>
                  <a:spLocks noEditPoints="1"/>
                </p:cNvSpPr>
                <p:nvPr/>
              </p:nvSpPr>
              <p:spPr bwMode="auto">
                <a:xfrm>
                  <a:off x="2799" y="2531"/>
                  <a:ext cx="453" cy="456"/>
                </a:xfrm>
                <a:custGeom>
                  <a:avLst/>
                  <a:gdLst>
                    <a:gd name="T0" fmla="*/ 450 w 453"/>
                    <a:gd name="T1" fmla="*/ 181 h 456"/>
                    <a:gd name="T2" fmla="*/ 427 w 453"/>
                    <a:gd name="T3" fmla="*/ 119 h 456"/>
                    <a:gd name="T4" fmla="*/ 389 w 453"/>
                    <a:gd name="T5" fmla="*/ 64 h 456"/>
                    <a:gd name="T6" fmla="*/ 337 w 453"/>
                    <a:gd name="T7" fmla="*/ 26 h 456"/>
                    <a:gd name="T8" fmla="*/ 272 w 453"/>
                    <a:gd name="T9" fmla="*/ 3 h 456"/>
                    <a:gd name="T10" fmla="*/ 204 w 453"/>
                    <a:gd name="T11" fmla="*/ 0 h 456"/>
                    <a:gd name="T12" fmla="*/ 139 w 453"/>
                    <a:gd name="T13" fmla="*/ 16 h 456"/>
                    <a:gd name="T14" fmla="*/ 81 w 453"/>
                    <a:gd name="T15" fmla="*/ 51 h 456"/>
                    <a:gd name="T16" fmla="*/ 39 w 453"/>
                    <a:gd name="T17" fmla="*/ 100 h 456"/>
                    <a:gd name="T18" fmla="*/ 10 w 453"/>
                    <a:gd name="T19" fmla="*/ 158 h 456"/>
                    <a:gd name="T20" fmla="*/ 0 w 453"/>
                    <a:gd name="T21" fmla="*/ 226 h 456"/>
                    <a:gd name="T22" fmla="*/ 10 w 453"/>
                    <a:gd name="T23" fmla="*/ 294 h 456"/>
                    <a:gd name="T24" fmla="*/ 39 w 453"/>
                    <a:gd name="T25" fmla="*/ 352 h 456"/>
                    <a:gd name="T26" fmla="*/ 81 w 453"/>
                    <a:gd name="T27" fmla="*/ 401 h 456"/>
                    <a:gd name="T28" fmla="*/ 139 w 453"/>
                    <a:gd name="T29" fmla="*/ 437 h 456"/>
                    <a:gd name="T30" fmla="*/ 204 w 453"/>
                    <a:gd name="T31" fmla="*/ 453 h 456"/>
                    <a:gd name="T32" fmla="*/ 272 w 453"/>
                    <a:gd name="T33" fmla="*/ 450 h 456"/>
                    <a:gd name="T34" fmla="*/ 337 w 453"/>
                    <a:gd name="T35" fmla="*/ 427 h 456"/>
                    <a:gd name="T36" fmla="*/ 389 w 453"/>
                    <a:gd name="T37" fmla="*/ 388 h 456"/>
                    <a:gd name="T38" fmla="*/ 427 w 453"/>
                    <a:gd name="T39" fmla="*/ 336 h 456"/>
                    <a:gd name="T40" fmla="*/ 450 w 453"/>
                    <a:gd name="T41" fmla="*/ 272 h 456"/>
                    <a:gd name="T42" fmla="*/ 444 w 453"/>
                    <a:gd name="T43" fmla="*/ 226 h 456"/>
                    <a:gd name="T44" fmla="*/ 434 w 453"/>
                    <a:gd name="T45" fmla="*/ 291 h 456"/>
                    <a:gd name="T46" fmla="*/ 405 w 453"/>
                    <a:gd name="T47" fmla="*/ 346 h 456"/>
                    <a:gd name="T48" fmla="*/ 366 w 453"/>
                    <a:gd name="T49" fmla="*/ 395 h 456"/>
                    <a:gd name="T50" fmla="*/ 311 w 453"/>
                    <a:gd name="T51" fmla="*/ 427 h 456"/>
                    <a:gd name="T52" fmla="*/ 249 w 453"/>
                    <a:gd name="T53" fmla="*/ 443 h 456"/>
                    <a:gd name="T54" fmla="*/ 185 w 453"/>
                    <a:gd name="T55" fmla="*/ 440 h 456"/>
                    <a:gd name="T56" fmla="*/ 123 w 453"/>
                    <a:gd name="T57" fmla="*/ 417 h 456"/>
                    <a:gd name="T58" fmla="*/ 75 w 453"/>
                    <a:gd name="T59" fmla="*/ 378 h 456"/>
                    <a:gd name="T60" fmla="*/ 36 w 453"/>
                    <a:gd name="T61" fmla="*/ 330 h 456"/>
                    <a:gd name="T62" fmla="*/ 16 w 453"/>
                    <a:gd name="T63" fmla="*/ 272 h 456"/>
                    <a:gd name="T64" fmla="*/ 13 w 453"/>
                    <a:gd name="T65" fmla="*/ 204 h 456"/>
                    <a:gd name="T66" fmla="*/ 26 w 453"/>
                    <a:gd name="T67" fmla="*/ 142 h 456"/>
                    <a:gd name="T68" fmla="*/ 59 w 453"/>
                    <a:gd name="T69" fmla="*/ 90 h 456"/>
                    <a:gd name="T70" fmla="*/ 107 w 453"/>
                    <a:gd name="T71" fmla="*/ 48 h 456"/>
                    <a:gd name="T72" fmla="*/ 162 w 453"/>
                    <a:gd name="T73" fmla="*/ 19 h 456"/>
                    <a:gd name="T74" fmla="*/ 227 w 453"/>
                    <a:gd name="T75" fmla="*/ 9 h 456"/>
                    <a:gd name="T76" fmla="*/ 291 w 453"/>
                    <a:gd name="T77" fmla="*/ 19 h 456"/>
                    <a:gd name="T78" fmla="*/ 346 w 453"/>
                    <a:gd name="T79" fmla="*/ 48 h 456"/>
                    <a:gd name="T80" fmla="*/ 395 w 453"/>
                    <a:gd name="T81" fmla="*/ 90 h 456"/>
                    <a:gd name="T82" fmla="*/ 427 w 453"/>
                    <a:gd name="T83" fmla="*/ 142 h 456"/>
                    <a:gd name="T84" fmla="*/ 444 w 453"/>
                    <a:gd name="T85" fmla="*/ 204 h 45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53" h="456">
                      <a:moveTo>
                        <a:pt x="453" y="226"/>
                      </a:moveTo>
                      <a:lnTo>
                        <a:pt x="453" y="204"/>
                      </a:lnTo>
                      <a:lnTo>
                        <a:pt x="450" y="181"/>
                      </a:lnTo>
                      <a:lnTo>
                        <a:pt x="444" y="158"/>
                      </a:lnTo>
                      <a:lnTo>
                        <a:pt x="437" y="139"/>
                      </a:lnTo>
                      <a:lnTo>
                        <a:pt x="427" y="119"/>
                      </a:lnTo>
                      <a:lnTo>
                        <a:pt x="414" y="100"/>
                      </a:lnTo>
                      <a:lnTo>
                        <a:pt x="401" y="81"/>
                      </a:lnTo>
                      <a:lnTo>
                        <a:pt x="389" y="64"/>
                      </a:lnTo>
                      <a:lnTo>
                        <a:pt x="372" y="51"/>
                      </a:lnTo>
                      <a:lnTo>
                        <a:pt x="353" y="38"/>
                      </a:lnTo>
                      <a:lnTo>
                        <a:pt x="337" y="26"/>
                      </a:lnTo>
                      <a:lnTo>
                        <a:pt x="314" y="16"/>
                      </a:lnTo>
                      <a:lnTo>
                        <a:pt x="295" y="9"/>
                      </a:lnTo>
                      <a:lnTo>
                        <a:pt x="272" y="3"/>
                      </a:lnTo>
                      <a:lnTo>
                        <a:pt x="249" y="0"/>
                      </a:lnTo>
                      <a:lnTo>
                        <a:pt x="227" y="0"/>
                      </a:lnTo>
                      <a:lnTo>
                        <a:pt x="204" y="0"/>
                      </a:lnTo>
                      <a:lnTo>
                        <a:pt x="181" y="3"/>
                      </a:lnTo>
                      <a:lnTo>
                        <a:pt x="159" y="9"/>
                      </a:lnTo>
                      <a:lnTo>
                        <a:pt x="139" y="16"/>
                      </a:lnTo>
                      <a:lnTo>
                        <a:pt x="117" y="26"/>
                      </a:lnTo>
                      <a:lnTo>
                        <a:pt x="101" y="38"/>
                      </a:lnTo>
                      <a:lnTo>
                        <a:pt x="81" y="51"/>
                      </a:lnTo>
                      <a:lnTo>
                        <a:pt x="65" y="64"/>
                      </a:lnTo>
                      <a:lnTo>
                        <a:pt x="52" y="81"/>
                      </a:lnTo>
                      <a:lnTo>
                        <a:pt x="39" y="100"/>
                      </a:lnTo>
                      <a:lnTo>
                        <a:pt x="26" y="119"/>
                      </a:lnTo>
                      <a:lnTo>
                        <a:pt x="16" y="139"/>
                      </a:lnTo>
                      <a:lnTo>
                        <a:pt x="10" y="158"/>
                      </a:lnTo>
                      <a:lnTo>
                        <a:pt x="4" y="181"/>
                      </a:lnTo>
                      <a:lnTo>
                        <a:pt x="0" y="204"/>
                      </a:lnTo>
                      <a:lnTo>
                        <a:pt x="0" y="226"/>
                      </a:lnTo>
                      <a:lnTo>
                        <a:pt x="0" y="249"/>
                      </a:lnTo>
                      <a:lnTo>
                        <a:pt x="4" y="272"/>
                      </a:lnTo>
                      <a:lnTo>
                        <a:pt x="10" y="294"/>
                      </a:lnTo>
                      <a:lnTo>
                        <a:pt x="16" y="317"/>
                      </a:lnTo>
                      <a:lnTo>
                        <a:pt x="26" y="336"/>
                      </a:lnTo>
                      <a:lnTo>
                        <a:pt x="39" y="352"/>
                      </a:lnTo>
                      <a:lnTo>
                        <a:pt x="52" y="372"/>
                      </a:lnTo>
                      <a:lnTo>
                        <a:pt x="65" y="388"/>
                      </a:lnTo>
                      <a:lnTo>
                        <a:pt x="81" y="401"/>
                      </a:lnTo>
                      <a:lnTo>
                        <a:pt x="101" y="417"/>
                      </a:lnTo>
                      <a:lnTo>
                        <a:pt x="117" y="427"/>
                      </a:lnTo>
                      <a:lnTo>
                        <a:pt x="139" y="437"/>
                      </a:lnTo>
                      <a:lnTo>
                        <a:pt x="159" y="443"/>
                      </a:lnTo>
                      <a:lnTo>
                        <a:pt x="181" y="450"/>
                      </a:lnTo>
                      <a:lnTo>
                        <a:pt x="204" y="453"/>
                      </a:lnTo>
                      <a:lnTo>
                        <a:pt x="227" y="456"/>
                      </a:lnTo>
                      <a:lnTo>
                        <a:pt x="249" y="453"/>
                      </a:lnTo>
                      <a:lnTo>
                        <a:pt x="272" y="450"/>
                      </a:lnTo>
                      <a:lnTo>
                        <a:pt x="295" y="443"/>
                      </a:lnTo>
                      <a:lnTo>
                        <a:pt x="314" y="437"/>
                      </a:lnTo>
                      <a:lnTo>
                        <a:pt x="337" y="427"/>
                      </a:lnTo>
                      <a:lnTo>
                        <a:pt x="353" y="417"/>
                      </a:lnTo>
                      <a:lnTo>
                        <a:pt x="372" y="401"/>
                      </a:lnTo>
                      <a:lnTo>
                        <a:pt x="389" y="388"/>
                      </a:lnTo>
                      <a:lnTo>
                        <a:pt x="401" y="372"/>
                      </a:lnTo>
                      <a:lnTo>
                        <a:pt x="414" y="352"/>
                      </a:lnTo>
                      <a:lnTo>
                        <a:pt x="427" y="336"/>
                      </a:lnTo>
                      <a:lnTo>
                        <a:pt x="437" y="317"/>
                      </a:lnTo>
                      <a:lnTo>
                        <a:pt x="444" y="294"/>
                      </a:lnTo>
                      <a:lnTo>
                        <a:pt x="450" y="272"/>
                      </a:lnTo>
                      <a:lnTo>
                        <a:pt x="453" y="249"/>
                      </a:lnTo>
                      <a:lnTo>
                        <a:pt x="453" y="226"/>
                      </a:lnTo>
                      <a:close/>
                      <a:moveTo>
                        <a:pt x="444" y="226"/>
                      </a:moveTo>
                      <a:lnTo>
                        <a:pt x="444" y="249"/>
                      </a:lnTo>
                      <a:lnTo>
                        <a:pt x="437" y="272"/>
                      </a:lnTo>
                      <a:lnTo>
                        <a:pt x="434" y="291"/>
                      </a:lnTo>
                      <a:lnTo>
                        <a:pt x="427" y="310"/>
                      </a:lnTo>
                      <a:lnTo>
                        <a:pt x="418" y="330"/>
                      </a:lnTo>
                      <a:lnTo>
                        <a:pt x="405" y="346"/>
                      </a:lnTo>
                      <a:lnTo>
                        <a:pt x="395" y="365"/>
                      </a:lnTo>
                      <a:lnTo>
                        <a:pt x="379" y="378"/>
                      </a:lnTo>
                      <a:lnTo>
                        <a:pt x="366" y="395"/>
                      </a:lnTo>
                      <a:lnTo>
                        <a:pt x="346" y="407"/>
                      </a:lnTo>
                      <a:lnTo>
                        <a:pt x="330" y="417"/>
                      </a:lnTo>
                      <a:lnTo>
                        <a:pt x="311" y="427"/>
                      </a:lnTo>
                      <a:lnTo>
                        <a:pt x="291" y="433"/>
                      </a:lnTo>
                      <a:lnTo>
                        <a:pt x="269" y="440"/>
                      </a:lnTo>
                      <a:lnTo>
                        <a:pt x="249" y="443"/>
                      </a:lnTo>
                      <a:lnTo>
                        <a:pt x="227" y="443"/>
                      </a:lnTo>
                      <a:lnTo>
                        <a:pt x="204" y="443"/>
                      </a:lnTo>
                      <a:lnTo>
                        <a:pt x="185" y="440"/>
                      </a:lnTo>
                      <a:lnTo>
                        <a:pt x="162" y="433"/>
                      </a:lnTo>
                      <a:lnTo>
                        <a:pt x="143" y="427"/>
                      </a:lnTo>
                      <a:lnTo>
                        <a:pt x="123" y="417"/>
                      </a:lnTo>
                      <a:lnTo>
                        <a:pt x="107" y="407"/>
                      </a:lnTo>
                      <a:lnTo>
                        <a:pt x="91" y="395"/>
                      </a:lnTo>
                      <a:lnTo>
                        <a:pt x="75" y="378"/>
                      </a:lnTo>
                      <a:lnTo>
                        <a:pt x="59" y="365"/>
                      </a:lnTo>
                      <a:lnTo>
                        <a:pt x="49" y="346"/>
                      </a:lnTo>
                      <a:lnTo>
                        <a:pt x="36" y="330"/>
                      </a:lnTo>
                      <a:lnTo>
                        <a:pt x="26" y="310"/>
                      </a:lnTo>
                      <a:lnTo>
                        <a:pt x="20" y="291"/>
                      </a:lnTo>
                      <a:lnTo>
                        <a:pt x="16" y="272"/>
                      </a:lnTo>
                      <a:lnTo>
                        <a:pt x="13" y="249"/>
                      </a:lnTo>
                      <a:lnTo>
                        <a:pt x="10" y="226"/>
                      </a:lnTo>
                      <a:lnTo>
                        <a:pt x="13" y="204"/>
                      </a:lnTo>
                      <a:lnTo>
                        <a:pt x="16" y="184"/>
                      </a:lnTo>
                      <a:lnTo>
                        <a:pt x="20" y="161"/>
                      </a:lnTo>
                      <a:lnTo>
                        <a:pt x="26" y="142"/>
                      </a:lnTo>
                      <a:lnTo>
                        <a:pt x="36" y="123"/>
                      </a:lnTo>
                      <a:lnTo>
                        <a:pt x="49" y="106"/>
                      </a:lnTo>
                      <a:lnTo>
                        <a:pt x="59" y="90"/>
                      </a:lnTo>
                      <a:lnTo>
                        <a:pt x="75" y="74"/>
                      </a:lnTo>
                      <a:lnTo>
                        <a:pt x="91" y="61"/>
                      </a:lnTo>
                      <a:lnTo>
                        <a:pt x="107" y="48"/>
                      </a:lnTo>
                      <a:lnTo>
                        <a:pt x="123" y="35"/>
                      </a:lnTo>
                      <a:lnTo>
                        <a:pt x="143" y="29"/>
                      </a:lnTo>
                      <a:lnTo>
                        <a:pt x="162" y="19"/>
                      </a:lnTo>
                      <a:lnTo>
                        <a:pt x="185" y="16"/>
                      </a:lnTo>
                      <a:lnTo>
                        <a:pt x="204" y="13"/>
                      </a:lnTo>
                      <a:lnTo>
                        <a:pt x="227" y="9"/>
                      </a:lnTo>
                      <a:lnTo>
                        <a:pt x="249" y="13"/>
                      </a:lnTo>
                      <a:lnTo>
                        <a:pt x="269" y="16"/>
                      </a:lnTo>
                      <a:lnTo>
                        <a:pt x="291" y="19"/>
                      </a:lnTo>
                      <a:lnTo>
                        <a:pt x="311" y="29"/>
                      </a:lnTo>
                      <a:lnTo>
                        <a:pt x="330" y="35"/>
                      </a:lnTo>
                      <a:lnTo>
                        <a:pt x="346" y="48"/>
                      </a:lnTo>
                      <a:lnTo>
                        <a:pt x="366" y="61"/>
                      </a:lnTo>
                      <a:lnTo>
                        <a:pt x="379" y="74"/>
                      </a:lnTo>
                      <a:lnTo>
                        <a:pt x="395" y="90"/>
                      </a:lnTo>
                      <a:lnTo>
                        <a:pt x="405" y="106"/>
                      </a:lnTo>
                      <a:lnTo>
                        <a:pt x="418" y="123"/>
                      </a:lnTo>
                      <a:lnTo>
                        <a:pt x="427" y="142"/>
                      </a:lnTo>
                      <a:lnTo>
                        <a:pt x="434" y="161"/>
                      </a:lnTo>
                      <a:lnTo>
                        <a:pt x="437" y="184"/>
                      </a:lnTo>
                      <a:lnTo>
                        <a:pt x="444" y="204"/>
                      </a:lnTo>
                      <a:lnTo>
                        <a:pt x="444" y="226"/>
                      </a:lnTo>
                      <a:close/>
                    </a:path>
                  </a:pathLst>
                </a:custGeom>
                <a:solidFill>
                  <a:srgbClr val="E63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6" name="Freeform 509"/>
                <p:cNvSpPr>
                  <a:spLocks noEditPoints="1"/>
                </p:cNvSpPr>
                <p:nvPr/>
              </p:nvSpPr>
              <p:spPr bwMode="auto">
                <a:xfrm>
                  <a:off x="2803" y="2534"/>
                  <a:ext cx="446" cy="447"/>
                </a:xfrm>
                <a:custGeom>
                  <a:avLst/>
                  <a:gdLst>
                    <a:gd name="T0" fmla="*/ 440 w 446"/>
                    <a:gd name="T1" fmla="*/ 178 h 447"/>
                    <a:gd name="T2" fmla="*/ 417 w 446"/>
                    <a:gd name="T3" fmla="*/ 116 h 447"/>
                    <a:gd name="T4" fmla="*/ 381 w 446"/>
                    <a:gd name="T5" fmla="*/ 68 h 447"/>
                    <a:gd name="T6" fmla="*/ 330 w 446"/>
                    <a:gd name="T7" fmla="*/ 29 h 447"/>
                    <a:gd name="T8" fmla="*/ 268 w 446"/>
                    <a:gd name="T9" fmla="*/ 6 h 447"/>
                    <a:gd name="T10" fmla="*/ 200 w 446"/>
                    <a:gd name="T11" fmla="*/ 3 h 447"/>
                    <a:gd name="T12" fmla="*/ 135 w 446"/>
                    <a:gd name="T13" fmla="*/ 19 h 447"/>
                    <a:gd name="T14" fmla="*/ 80 w 446"/>
                    <a:gd name="T15" fmla="*/ 52 h 447"/>
                    <a:gd name="T16" fmla="*/ 38 w 446"/>
                    <a:gd name="T17" fmla="*/ 100 h 447"/>
                    <a:gd name="T18" fmla="*/ 9 w 446"/>
                    <a:gd name="T19" fmla="*/ 158 h 447"/>
                    <a:gd name="T20" fmla="*/ 0 w 446"/>
                    <a:gd name="T21" fmla="*/ 223 h 447"/>
                    <a:gd name="T22" fmla="*/ 9 w 446"/>
                    <a:gd name="T23" fmla="*/ 291 h 447"/>
                    <a:gd name="T24" fmla="*/ 38 w 446"/>
                    <a:gd name="T25" fmla="*/ 346 h 447"/>
                    <a:gd name="T26" fmla="*/ 80 w 446"/>
                    <a:gd name="T27" fmla="*/ 395 h 447"/>
                    <a:gd name="T28" fmla="*/ 135 w 446"/>
                    <a:gd name="T29" fmla="*/ 427 h 447"/>
                    <a:gd name="T30" fmla="*/ 200 w 446"/>
                    <a:gd name="T31" fmla="*/ 443 h 447"/>
                    <a:gd name="T32" fmla="*/ 268 w 446"/>
                    <a:gd name="T33" fmla="*/ 440 h 447"/>
                    <a:gd name="T34" fmla="*/ 330 w 446"/>
                    <a:gd name="T35" fmla="*/ 417 h 447"/>
                    <a:gd name="T36" fmla="*/ 381 w 446"/>
                    <a:gd name="T37" fmla="*/ 382 h 447"/>
                    <a:gd name="T38" fmla="*/ 417 w 446"/>
                    <a:gd name="T39" fmla="*/ 330 h 447"/>
                    <a:gd name="T40" fmla="*/ 440 w 446"/>
                    <a:gd name="T41" fmla="*/ 269 h 447"/>
                    <a:gd name="T42" fmla="*/ 433 w 446"/>
                    <a:gd name="T43" fmla="*/ 223 h 447"/>
                    <a:gd name="T44" fmla="*/ 423 w 446"/>
                    <a:gd name="T45" fmla="*/ 285 h 447"/>
                    <a:gd name="T46" fmla="*/ 397 w 446"/>
                    <a:gd name="T47" fmla="*/ 340 h 447"/>
                    <a:gd name="T48" fmla="*/ 355 w 446"/>
                    <a:gd name="T49" fmla="*/ 385 h 447"/>
                    <a:gd name="T50" fmla="*/ 304 w 446"/>
                    <a:gd name="T51" fmla="*/ 417 h 447"/>
                    <a:gd name="T52" fmla="*/ 245 w 446"/>
                    <a:gd name="T53" fmla="*/ 434 h 447"/>
                    <a:gd name="T54" fmla="*/ 181 w 446"/>
                    <a:gd name="T55" fmla="*/ 430 h 447"/>
                    <a:gd name="T56" fmla="*/ 122 w 446"/>
                    <a:gd name="T57" fmla="*/ 408 h 447"/>
                    <a:gd name="T58" fmla="*/ 74 w 446"/>
                    <a:gd name="T59" fmla="*/ 372 h 447"/>
                    <a:gd name="T60" fmla="*/ 38 w 446"/>
                    <a:gd name="T61" fmla="*/ 324 h 447"/>
                    <a:gd name="T62" fmla="*/ 16 w 446"/>
                    <a:gd name="T63" fmla="*/ 265 h 447"/>
                    <a:gd name="T64" fmla="*/ 12 w 446"/>
                    <a:gd name="T65" fmla="*/ 201 h 447"/>
                    <a:gd name="T66" fmla="*/ 29 w 446"/>
                    <a:gd name="T67" fmla="*/ 142 h 447"/>
                    <a:gd name="T68" fmla="*/ 61 w 446"/>
                    <a:gd name="T69" fmla="*/ 90 h 447"/>
                    <a:gd name="T70" fmla="*/ 106 w 446"/>
                    <a:gd name="T71" fmla="*/ 48 h 447"/>
                    <a:gd name="T72" fmla="*/ 161 w 446"/>
                    <a:gd name="T73" fmla="*/ 23 h 447"/>
                    <a:gd name="T74" fmla="*/ 223 w 446"/>
                    <a:gd name="T75" fmla="*/ 13 h 447"/>
                    <a:gd name="T76" fmla="*/ 284 w 446"/>
                    <a:gd name="T77" fmla="*/ 23 h 447"/>
                    <a:gd name="T78" fmla="*/ 339 w 446"/>
                    <a:gd name="T79" fmla="*/ 48 h 447"/>
                    <a:gd name="T80" fmla="*/ 385 w 446"/>
                    <a:gd name="T81" fmla="*/ 90 h 447"/>
                    <a:gd name="T82" fmla="*/ 417 w 446"/>
                    <a:gd name="T83" fmla="*/ 142 h 447"/>
                    <a:gd name="T84" fmla="*/ 433 w 446"/>
                    <a:gd name="T85" fmla="*/ 201 h 447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46" h="447">
                      <a:moveTo>
                        <a:pt x="446" y="223"/>
                      </a:moveTo>
                      <a:lnTo>
                        <a:pt x="443" y="201"/>
                      </a:lnTo>
                      <a:lnTo>
                        <a:pt x="440" y="178"/>
                      </a:lnTo>
                      <a:lnTo>
                        <a:pt x="436" y="158"/>
                      </a:lnTo>
                      <a:lnTo>
                        <a:pt x="427" y="136"/>
                      </a:lnTo>
                      <a:lnTo>
                        <a:pt x="417" y="116"/>
                      </a:lnTo>
                      <a:lnTo>
                        <a:pt x="407" y="100"/>
                      </a:lnTo>
                      <a:lnTo>
                        <a:pt x="394" y="81"/>
                      </a:lnTo>
                      <a:lnTo>
                        <a:pt x="381" y="68"/>
                      </a:lnTo>
                      <a:lnTo>
                        <a:pt x="365" y="52"/>
                      </a:lnTo>
                      <a:lnTo>
                        <a:pt x="346" y="39"/>
                      </a:lnTo>
                      <a:lnTo>
                        <a:pt x="330" y="29"/>
                      </a:lnTo>
                      <a:lnTo>
                        <a:pt x="310" y="19"/>
                      </a:lnTo>
                      <a:lnTo>
                        <a:pt x="287" y="13"/>
                      </a:lnTo>
                      <a:lnTo>
                        <a:pt x="268" y="6"/>
                      </a:lnTo>
                      <a:lnTo>
                        <a:pt x="245" y="3"/>
                      </a:lnTo>
                      <a:lnTo>
                        <a:pt x="223" y="0"/>
                      </a:lnTo>
                      <a:lnTo>
                        <a:pt x="200" y="3"/>
                      </a:lnTo>
                      <a:lnTo>
                        <a:pt x="177" y="6"/>
                      </a:lnTo>
                      <a:lnTo>
                        <a:pt x="158" y="13"/>
                      </a:lnTo>
                      <a:lnTo>
                        <a:pt x="135" y="19"/>
                      </a:lnTo>
                      <a:lnTo>
                        <a:pt x="116" y="29"/>
                      </a:lnTo>
                      <a:lnTo>
                        <a:pt x="100" y="39"/>
                      </a:lnTo>
                      <a:lnTo>
                        <a:pt x="80" y="52"/>
                      </a:lnTo>
                      <a:lnTo>
                        <a:pt x="64" y="68"/>
                      </a:lnTo>
                      <a:lnTo>
                        <a:pt x="51" y="81"/>
                      </a:lnTo>
                      <a:lnTo>
                        <a:pt x="38" y="100"/>
                      </a:lnTo>
                      <a:lnTo>
                        <a:pt x="29" y="116"/>
                      </a:lnTo>
                      <a:lnTo>
                        <a:pt x="19" y="136"/>
                      </a:lnTo>
                      <a:lnTo>
                        <a:pt x="9" y="158"/>
                      </a:lnTo>
                      <a:lnTo>
                        <a:pt x="6" y="178"/>
                      </a:lnTo>
                      <a:lnTo>
                        <a:pt x="3" y="201"/>
                      </a:lnTo>
                      <a:lnTo>
                        <a:pt x="0" y="223"/>
                      </a:lnTo>
                      <a:lnTo>
                        <a:pt x="3" y="246"/>
                      </a:lnTo>
                      <a:lnTo>
                        <a:pt x="6" y="269"/>
                      </a:lnTo>
                      <a:lnTo>
                        <a:pt x="9" y="291"/>
                      </a:lnTo>
                      <a:lnTo>
                        <a:pt x="19" y="311"/>
                      </a:lnTo>
                      <a:lnTo>
                        <a:pt x="29" y="330"/>
                      </a:lnTo>
                      <a:lnTo>
                        <a:pt x="38" y="346"/>
                      </a:lnTo>
                      <a:lnTo>
                        <a:pt x="51" y="366"/>
                      </a:lnTo>
                      <a:lnTo>
                        <a:pt x="64" y="382"/>
                      </a:lnTo>
                      <a:lnTo>
                        <a:pt x="80" y="395"/>
                      </a:lnTo>
                      <a:lnTo>
                        <a:pt x="100" y="408"/>
                      </a:lnTo>
                      <a:lnTo>
                        <a:pt x="116" y="417"/>
                      </a:lnTo>
                      <a:lnTo>
                        <a:pt x="135" y="427"/>
                      </a:lnTo>
                      <a:lnTo>
                        <a:pt x="158" y="437"/>
                      </a:lnTo>
                      <a:lnTo>
                        <a:pt x="177" y="440"/>
                      </a:lnTo>
                      <a:lnTo>
                        <a:pt x="200" y="443"/>
                      </a:lnTo>
                      <a:lnTo>
                        <a:pt x="223" y="447"/>
                      </a:lnTo>
                      <a:lnTo>
                        <a:pt x="245" y="443"/>
                      </a:lnTo>
                      <a:lnTo>
                        <a:pt x="268" y="440"/>
                      </a:lnTo>
                      <a:lnTo>
                        <a:pt x="287" y="437"/>
                      </a:lnTo>
                      <a:lnTo>
                        <a:pt x="310" y="427"/>
                      </a:lnTo>
                      <a:lnTo>
                        <a:pt x="330" y="417"/>
                      </a:lnTo>
                      <a:lnTo>
                        <a:pt x="346" y="408"/>
                      </a:lnTo>
                      <a:lnTo>
                        <a:pt x="365" y="395"/>
                      </a:lnTo>
                      <a:lnTo>
                        <a:pt x="381" y="382"/>
                      </a:lnTo>
                      <a:lnTo>
                        <a:pt x="394" y="366"/>
                      </a:lnTo>
                      <a:lnTo>
                        <a:pt x="407" y="346"/>
                      </a:lnTo>
                      <a:lnTo>
                        <a:pt x="417" y="330"/>
                      </a:lnTo>
                      <a:lnTo>
                        <a:pt x="427" y="311"/>
                      </a:lnTo>
                      <a:lnTo>
                        <a:pt x="436" y="291"/>
                      </a:lnTo>
                      <a:lnTo>
                        <a:pt x="440" y="269"/>
                      </a:lnTo>
                      <a:lnTo>
                        <a:pt x="443" y="246"/>
                      </a:lnTo>
                      <a:lnTo>
                        <a:pt x="446" y="223"/>
                      </a:lnTo>
                      <a:close/>
                      <a:moveTo>
                        <a:pt x="433" y="223"/>
                      </a:moveTo>
                      <a:lnTo>
                        <a:pt x="433" y="246"/>
                      </a:lnTo>
                      <a:lnTo>
                        <a:pt x="430" y="265"/>
                      </a:lnTo>
                      <a:lnTo>
                        <a:pt x="423" y="285"/>
                      </a:lnTo>
                      <a:lnTo>
                        <a:pt x="417" y="304"/>
                      </a:lnTo>
                      <a:lnTo>
                        <a:pt x="407" y="324"/>
                      </a:lnTo>
                      <a:lnTo>
                        <a:pt x="397" y="340"/>
                      </a:lnTo>
                      <a:lnTo>
                        <a:pt x="385" y="356"/>
                      </a:lnTo>
                      <a:lnTo>
                        <a:pt x="372" y="372"/>
                      </a:lnTo>
                      <a:lnTo>
                        <a:pt x="355" y="385"/>
                      </a:lnTo>
                      <a:lnTo>
                        <a:pt x="339" y="398"/>
                      </a:lnTo>
                      <a:lnTo>
                        <a:pt x="323" y="408"/>
                      </a:lnTo>
                      <a:lnTo>
                        <a:pt x="304" y="417"/>
                      </a:lnTo>
                      <a:lnTo>
                        <a:pt x="284" y="424"/>
                      </a:lnTo>
                      <a:lnTo>
                        <a:pt x="265" y="430"/>
                      </a:lnTo>
                      <a:lnTo>
                        <a:pt x="245" y="434"/>
                      </a:lnTo>
                      <a:lnTo>
                        <a:pt x="223" y="434"/>
                      </a:lnTo>
                      <a:lnTo>
                        <a:pt x="200" y="434"/>
                      </a:lnTo>
                      <a:lnTo>
                        <a:pt x="181" y="430"/>
                      </a:lnTo>
                      <a:lnTo>
                        <a:pt x="161" y="424"/>
                      </a:lnTo>
                      <a:lnTo>
                        <a:pt x="142" y="417"/>
                      </a:lnTo>
                      <a:lnTo>
                        <a:pt x="122" y="408"/>
                      </a:lnTo>
                      <a:lnTo>
                        <a:pt x="106" y="398"/>
                      </a:lnTo>
                      <a:lnTo>
                        <a:pt x="90" y="385"/>
                      </a:lnTo>
                      <a:lnTo>
                        <a:pt x="74" y="372"/>
                      </a:lnTo>
                      <a:lnTo>
                        <a:pt x="61" y="356"/>
                      </a:lnTo>
                      <a:lnTo>
                        <a:pt x="48" y="340"/>
                      </a:lnTo>
                      <a:lnTo>
                        <a:pt x="38" y="324"/>
                      </a:lnTo>
                      <a:lnTo>
                        <a:pt x="29" y="304"/>
                      </a:lnTo>
                      <a:lnTo>
                        <a:pt x="22" y="285"/>
                      </a:lnTo>
                      <a:lnTo>
                        <a:pt x="16" y="265"/>
                      </a:lnTo>
                      <a:lnTo>
                        <a:pt x="12" y="246"/>
                      </a:lnTo>
                      <a:lnTo>
                        <a:pt x="12" y="223"/>
                      </a:lnTo>
                      <a:lnTo>
                        <a:pt x="12" y="201"/>
                      </a:lnTo>
                      <a:lnTo>
                        <a:pt x="16" y="181"/>
                      </a:lnTo>
                      <a:lnTo>
                        <a:pt x="22" y="162"/>
                      </a:lnTo>
                      <a:lnTo>
                        <a:pt x="29" y="142"/>
                      </a:lnTo>
                      <a:lnTo>
                        <a:pt x="38" y="123"/>
                      </a:lnTo>
                      <a:lnTo>
                        <a:pt x="48" y="107"/>
                      </a:lnTo>
                      <a:lnTo>
                        <a:pt x="61" y="90"/>
                      </a:lnTo>
                      <a:lnTo>
                        <a:pt x="74" y="74"/>
                      </a:lnTo>
                      <a:lnTo>
                        <a:pt x="90" y="61"/>
                      </a:lnTo>
                      <a:lnTo>
                        <a:pt x="106" y="48"/>
                      </a:lnTo>
                      <a:lnTo>
                        <a:pt x="122" y="39"/>
                      </a:lnTo>
                      <a:lnTo>
                        <a:pt x="142" y="29"/>
                      </a:lnTo>
                      <a:lnTo>
                        <a:pt x="161" y="23"/>
                      </a:lnTo>
                      <a:lnTo>
                        <a:pt x="181" y="16"/>
                      </a:lnTo>
                      <a:lnTo>
                        <a:pt x="200" y="13"/>
                      </a:lnTo>
                      <a:lnTo>
                        <a:pt x="223" y="13"/>
                      </a:lnTo>
                      <a:lnTo>
                        <a:pt x="245" y="13"/>
                      </a:lnTo>
                      <a:lnTo>
                        <a:pt x="265" y="16"/>
                      </a:lnTo>
                      <a:lnTo>
                        <a:pt x="284" y="23"/>
                      </a:lnTo>
                      <a:lnTo>
                        <a:pt x="304" y="29"/>
                      </a:lnTo>
                      <a:lnTo>
                        <a:pt x="323" y="39"/>
                      </a:lnTo>
                      <a:lnTo>
                        <a:pt x="339" y="48"/>
                      </a:lnTo>
                      <a:lnTo>
                        <a:pt x="355" y="61"/>
                      </a:lnTo>
                      <a:lnTo>
                        <a:pt x="372" y="74"/>
                      </a:lnTo>
                      <a:lnTo>
                        <a:pt x="385" y="90"/>
                      </a:lnTo>
                      <a:lnTo>
                        <a:pt x="397" y="107"/>
                      </a:lnTo>
                      <a:lnTo>
                        <a:pt x="407" y="123"/>
                      </a:lnTo>
                      <a:lnTo>
                        <a:pt x="417" y="142"/>
                      </a:lnTo>
                      <a:lnTo>
                        <a:pt x="423" y="162"/>
                      </a:lnTo>
                      <a:lnTo>
                        <a:pt x="430" y="181"/>
                      </a:lnTo>
                      <a:lnTo>
                        <a:pt x="433" y="201"/>
                      </a:lnTo>
                      <a:lnTo>
                        <a:pt x="433" y="223"/>
                      </a:lnTo>
                      <a:close/>
                    </a:path>
                  </a:pathLst>
                </a:custGeom>
                <a:solidFill>
                  <a:srgbClr val="E639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7" name="Freeform 510"/>
                <p:cNvSpPr>
                  <a:spLocks noEditPoints="1"/>
                </p:cNvSpPr>
                <p:nvPr/>
              </p:nvSpPr>
              <p:spPr bwMode="auto">
                <a:xfrm>
                  <a:off x="2809" y="2540"/>
                  <a:ext cx="434" cy="434"/>
                </a:xfrm>
                <a:custGeom>
                  <a:avLst/>
                  <a:gdLst>
                    <a:gd name="T0" fmla="*/ 427 w 434"/>
                    <a:gd name="T1" fmla="*/ 175 h 434"/>
                    <a:gd name="T2" fmla="*/ 408 w 434"/>
                    <a:gd name="T3" fmla="*/ 114 h 434"/>
                    <a:gd name="T4" fmla="*/ 369 w 434"/>
                    <a:gd name="T5" fmla="*/ 65 h 434"/>
                    <a:gd name="T6" fmla="*/ 320 w 434"/>
                    <a:gd name="T7" fmla="*/ 26 h 434"/>
                    <a:gd name="T8" fmla="*/ 259 w 434"/>
                    <a:gd name="T9" fmla="*/ 7 h 434"/>
                    <a:gd name="T10" fmla="*/ 194 w 434"/>
                    <a:gd name="T11" fmla="*/ 4 h 434"/>
                    <a:gd name="T12" fmla="*/ 133 w 434"/>
                    <a:gd name="T13" fmla="*/ 20 h 434"/>
                    <a:gd name="T14" fmla="*/ 81 w 434"/>
                    <a:gd name="T15" fmla="*/ 52 h 434"/>
                    <a:gd name="T16" fmla="*/ 39 w 434"/>
                    <a:gd name="T17" fmla="*/ 97 h 434"/>
                    <a:gd name="T18" fmla="*/ 10 w 434"/>
                    <a:gd name="T19" fmla="*/ 152 h 434"/>
                    <a:gd name="T20" fmla="*/ 0 w 434"/>
                    <a:gd name="T21" fmla="*/ 217 h 434"/>
                    <a:gd name="T22" fmla="*/ 10 w 434"/>
                    <a:gd name="T23" fmla="*/ 282 h 434"/>
                    <a:gd name="T24" fmla="*/ 39 w 434"/>
                    <a:gd name="T25" fmla="*/ 337 h 434"/>
                    <a:gd name="T26" fmla="*/ 81 w 434"/>
                    <a:gd name="T27" fmla="*/ 386 h 434"/>
                    <a:gd name="T28" fmla="*/ 133 w 434"/>
                    <a:gd name="T29" fmla="*/ 418 h 434"/>
                    <a:gd name="T30" fmla="*/ 194 w 434"/>
                    <a:gd name="T31" fmla="*/ 434 h 434"/>
                    <a:gd name="T32" fmla="*/ 259 w 434"/>
                    <a:gd name="T33" fmla="*/ 431 h 434"/>
                    <a:gd name="T34" fmla="*/ 320 w 434"/>
                    <a:gd name="T35" fmla="*/ 408 h 434"/>
                    <a:gd name="T36" fmla="*/ 369 w 434"/>
                    <a:gd name="T37" fmla="*/ 369 h 434"/>
                    <a:gd name="T38" fmla="*/ 408 w 434"/>
                    <a:gd name="T39" fmla="*/ 321 h 434"/>
                    <a:gd name="T40" fmla="*/ 427 w 434"/>
                    <a:gd name="T41" fmla="*/ 263 h 434"/>
                    <a:gd name="T42" fmla="*/ 421 w 434"/>
                    <a:gd name="T43" fmla="*/ 217 h 434"/>
                    <a:gd name="T44" fmla="*/ 411 w 434"/>
                    <a:gd name="T45" fmla="*/ 279 h 434"/>
                    <a:gd name="T46" fmla="*/ 385 w 434"/>
                    <a:gd name="T47" fmla="*/ 330 h 434"/>
                    <a:gd name="T48" fmla="*/ 346 w 434"/>
                    <a:gd name="T49" fmla="*/ 376 h 434"/>
                    <a:gd name="T50" fmla="*/ 298 w 434"/>
                    <a:gd name="T51" fmla="*/ 405 h 434"/>
                    <a:gd name="T52" fmla="*/ 236 w 434"/>
                    <a:gd name="T53" fmla="*/ 421 h 434"/>
                    <a:gd name="T54" fmla="*/ 175 w 434"/>
                    <a:gd name="T55" fmla="*/ 418 h 434"/>
                    <a:gd name="T56" fmla="*/ 120 w 434"/>
                    <a:gd name="T57" fmla="*/ 398 h 434"/>
                    <a:gd name="T58" fmla="*/ 71 w 434"/>
                    <a:gd name="T59" fmla="*/ 363 h 434"/>
                    <a:gd name="T60" fmla="*/ 36 w 434"/>
                    <a:gd name="T61" fmla="*/ 314 h 434"/>
                    <a:gd name="T62" fmla="*/ 16 w 434"/>
                    <a:gd name="T63" fmla="*/ 259 h 434"/>
                    <a:gd name="T64" fmla="*/ 13 w 434"/>
                    <a:gd name="T65" fmla="*/ 198 h 434"/>
                    <a:gd name="T66" fmla="*/ 29 w 434"/>
                    <a:gd name="T67" fmla="*/ 136 h 434"/>
                    <a:gd name="T68" fmla="*/ 58 w 434"/>
                    <a:gd name="T69" fmla="*/ 88 h 434"/>
                    <a:gd name="T70" fmla="*/ 104 w 434"/>
                    <a:gd name="T71" fmla="*/ 49 h 434"/>
                    <a:gd name="T72" fmla="*/ 155 w 434"/>
                    <a:gd name="T73" fmla="*/ 23 h 434"/>
                    <a:gd name="T74" fmla="*/ 217 w 434"/>
                    <a:gd name="T75" fmla="*/ 13 h 434"/>
                    <a:gd name="T76" fmla="*/ 278 w 434"/>
                    <a:gd name="T77" fmla="*/ 23 h 434"/>
                    <a:gd name="T78" fmla="*/ 330 w 434"/>
                    <a:gd name="T79" fmla="*/ 49 h 434"/>
                    <a:gd name="T80" fmla="*/ 375 w 434"/>
                    <a:gd name="T81" fmla="*/ 88 h 434"/>
                    <a:gd name="T82" fmla="*/ 404 w 434"/>
                    <a:gd name="T83" fmla="*/ 136 h 434"/>
                    <a:gd name="T84" fmla="*/ 421 w 434"/>
                    <a:gd name="T85" fmla="*/ 198 h 434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34" h="434">
                      <a:moveTo>
                        <a:pt x="434" y="217"/>
                      </a:moveTo>
                      <a:lnTo>
                        <a:pt x="434" y="195"/>
                      </a:lnTo>
                      <a:lnTo>
                        <a:pt x="427" y="175"/>
                      </a:lnTo>
                      <a:lnTo>
                        <a:pt x="424" y="152"/>
                      </a:lnTo>
                      <a:lnTo>
                        <a:pt x="417" y="133"/>
                      </a:lnTo>
                      <a:lnTo>
                        <a:pt x="408" y="114"/>
                      </a:lnTo>
                      <a:lnTo>
                        <a:pt x="395" y="97"/>
                      </a:lnTo>
                      <a:lnTo>
                        <a:pt x="385" y="81"/>
                      </a:lnTo>
                      <a:lnTo>
                        <a:pt x="369" y="65"/>
                      </a:lnTo>
                      <a:lnTo>
                        <a:pt x="356" y="52"/>
                      </a:lnTo>
                      <a:lnTo>
                        <a:pt x="336" y="39"/>
                      </a:lnTo>
                      <a:lnTo>
                        <a:pt x="320" y="26"/>
                      </a:lnTo>
                      <a:lnTo>
                        <a:pt x="301" y="20"/>
                      </a:lnTo>
                      <a:lnTo>
                        <a:pt x="281" y="10"/>
                      </a:lnTo>
                      <a:lnTo>
                        <a:pt x="259" y="7"/>
                      </a:lnTo>
                      <a:lnTo>
                        <a:pt x="239" y="4"/>
                      </a:lnTo>
                      <a:lnTo>
                        <a:pt x="217" y="0"/>
                      </a:lnTo>
                      <a:lnTo>
                        <a:pt x="194" y="4"/>
                      </a:lnTo>
                      <a:lnTo>
                        <a:pt x="175" y="7"/>
                      </a:lnTo>
                      <a:lnTo>
                        <a:pt x="152" y="10"/>
                      </a:lnTo>
                      <a:lnTo>
                        <a:pt x="133" y="20"/>
                      </a:lnTo>
                      <a:lnTo>
                        <a:pt x="113" y="26"/>
                      </a:lnTo>
                      <a:lnTo>
                        <a:pt x="97" y="39"/>
                      </a:lnTo>
                      <a:lnTo>
                        <a:pt x="81" y="52"/>
                      </a:lnTo>
                      <a:lnTo>
                        <a:pt x="65" y="65"/>
                      </a:lnTo>
                      <a:lnTo>
                        <a:pt x="49" y="81"/>
                      </a:lnTo>
                      <a:lnTo>
                        <a:pt x="39" y="97"/>
                      </a:lnTo>
                      <a:lnTo>
                        <a:pt x="26" y="114"/>
                      </a:lnTo>
                      <a:lnTo>
                        <a:pt x="16" y="133"/>
                      </a:lnTo>
                      <a:lnTo>
                        <a:pt x="10" y="152"/>
                      </a:lnTo>
                      <a:lnTo>
                        <a:pt x="6" y="175"/>
                      </a:lnTo>
                      <a:lnTo>
                        <a:pt x="3" y="195"/>
                      </a:lnTo>
                      <a:lnTo>
                        <a:pt x="0" y="217"/>
                      </a:lnTo>
                      <a:lnTo>
                        <a:pt x="3" y="240"/>
                      </a:lnTo>
                      <a:lnTo>
                        <a:pt x="6" y="263"/>
                      </a:lnTo>
                      <a:lnTo>
                        <a:pt x="10" y="282"/>
                      </a:lnTo>
                      <a:lnTo>
                        <a:pt x="16" y="301"/>
                      </a:lnTo>
                      <a:lnTo>
                        <a:pt x="26" y="321"/>
                      </a:lnTo>
                      <a:lnTo>
                        <a:pt x="39" y="337"/>
                      </a:lnTo>
                      <a:lnTo>
                        <a:pt x="49" y="356"/>
                      </a:lnTo>
                      <a:lnTo>
                        <a:pt x="65" y="369"/>
                      </a:lnTo>
                      <a:lnTo>
                        <a:pt x="81" y="386"/>
                      </a:lnTo>
                      <a:lnTo>
                        <a:pt x="97" y="398"/>
                      </a:lnTo>
                      <a:lnTo>
                        <a:pt x="113" y="408"/>
                      </a:lnTo>
                      <a:lnTo>
                        <a:pt x="133" y="418"/>
                      </a:lnTo>
                      <a:lnTo>
                        <a:pt x="152" y="424"/>
                      </a:lnTo>
                      <a:lnTo>
                        <a:pt x="175" y="431"/>
                      </a:lnTo>
                      <a:lnTo>
                        <a:pt x="194" y="434"/>
                      </a:lnTo>
                      <a:lnTo>
                        <a:pt x="217" y="434"/>
                      </a:lnTo>
                      <a:lnTo>
                        <a:pt x="239" y="434"/>
                      </a:lnTo>
                      <a:lnTo>
                        <a:pt x="259" y="431"/>
                      </a:lnTo>
                      <a:lnTo>
                        <a:pt x="281" y="424"/>
                      </a:lnTo>
                      <a:lnTo>
                        <a:pt x="301" y="418"/>
                      </a:lnTo>
                      <a:lnTo>
                        <a:pt x="320" y="408"/>
                      </a:lnTo>
                      <a:lnTo>
                        <a:pt x="336" y="398"/>
                      </a:lnTo>
                      <a:lnTo>
                        <a:pt x="356" y="386"/>
                      </a:lnTo>
                      <a:lnTo>
                        <a:pt x="369" y="369"/>
                      </a:lnTo>
                      <a:lnTo>
                        <a:pt x="385" y="356"/>
                      </a:lnTo>
                      <a:lnTo>
                        <a:pt x="395" y="337"/>
                      </a:lnTo>
                      <a:lnTo>
                        <a:pt x="408" y="321"/>
                      </a:lnTo>
                      <a:lnTo>
                        <a:pt x="417" y="301"/>
                      </a:lnTo>
                      <a:lnTo>
                        <a:pt x="424" y="282"/>
                      </a:lnTo>
                      <a:lnTo>
                        <a:pt x="427" y="263"/>
                      </a:lnTo>
                      <a:lnTo>
                        <a:pt x="434" y="240"/>
                      </a:lnTo>
                      <a:lnTo>
                        <a:pt x="434" y="217"/>
                      </a:lnTo>
                      <a:close/>
                      <a:moveTo>
                        <a:pt x="421" y="217"/>
                      </a:moveTo>
                      <a:lnTo>
                        <a:pt x="421" y="240"/>
                      </a:lnTo>
                      <a:lnTo>
                        <a:pt x="417" y="259"/>
                      </a:lnTo>
                      <a:lnTo>
                        <a:pt x="411" y="279"/>
                      </a:lnTo>
                      <a:lnTo>
                        <a:pt x="404" y="298"/>
                      </a:lnTo>
                      <a:lnTo>
                        <a:pt x="398" y="314"/>
                      </a:lnTo>
                      <a:lnTo>
                        <a:pt x="385" y="330"/>
                      </a:lnTo>
                      <a:lnTo>
                        <a:pt x="375" y="347"/>
                      </a:lnTo>
                      <a:lnTo>
                        <a:pt x="362" y="363"/>
                      </a:lnTo>
                      <a:lnTo>
                        <a:pt x="346" y="376"/>
                      </a:lnTo>
                      <a:lnTo>
                        <a:pt x="330" y="389"/>
                      </a:lnTo>
                      <a:lnTo>
                        <a:pt x="314" y="398"/>
                      </a:lnTo>
                      <a:lnTo>
                        <a:pt x="298" y="405"/>
                      </a:lnTo>
                      <a:lnTo>
                        <a:pt x="278" y="411"/>
                      </a:lnTo>
                      <a:lnTo>
                        <a:pt x="259" y="418"/>
                      </a:lnTo>
                      <a:lnTo>
                        <a:pt x="236" y="421"/>
                      </a:lnTo>
                      <a:lnTo>
                        <a:pt x="217" y="421"/>
                      </a:lnTo>
                      <a:lnTo>
                        <a:pt x="197" y="421"/>
                      </a:lnTo>
                      <a:lnTo>
                        <a:pt x="175" y="418"/>
                      </a:lnTo>
                      <a:lnTo>
                        <a:pt x="155" y="411"/>
                      </a:lnTo>
                      <a:lnTo>
                        <a:pt x="136" y="405"/>
                      </a:lnTo>
                      <a:lnTo>
                        <a:pt x="120" y="398"/>
                      </a:lnTo>
                      <a:lnTo>
                        <a:pt x="104" y="389"/>
                      </a:lnTo>
                      <a:lnTo>
                        <a:pt x="87" y="376"/>
                      </a:lnTo>
                      <a:lnTo>
                        <a:pt x="71" y="363"/>
                      </a:lnTo>
                      <a:lnTo>
                        <a:pt x="58" y="347"/>
                      </a:lnTo>
                      <a:lnTo>
                        <a:pt x="49" y="330"/>
                      </a:lnTo>
                      <a:lnTo>
                        <a:pt x="36" y="314"/>
                      </a:lnTo>
                      <a:lnTo>
                        <a:pt x="29" y="298"/>
                      </a:lnTo>
                      <a:lnTo>
                        <a:pt x="23" y="279"/>
                      </a:lnTo>
                      <a:lnTo>
                        <a:pt x="16" y="259"/>
                      </a:lnTo>
                      <a:lnTo>
                        <a:pt x="13" y="240"/>
                      </a:lnTo>
                      <a:lnTo>
                        <a:pt x="13" y="217"/>
                      </a:lnTo>
                      <a:lnTo>
                        <a:pt x="13" y="198"/>
                      </a:lnTo>
                      <a:lnTo>
                        <a:pt x="16" y="175"/>
                      </a:lnTo>
                      <a:lnTo>
                        <a:pt x="23" y="156"/>
                      </a:lnTo>
                      <a:lnTo>
                        <a:pt x="29" y="136"/>
                      </a:lnTo>
                      <a:lnTo>
                        <a:pt x="36" y="120"/>
                      </a:lnTo>
                      <a:lnTo>
                        <a:pt x="49" y="104"/>
                      </a:lnTo>
                      <a:lnTo>
                        <a:pt x="58" y="88"/>
                      </a:lnTo>
                      <a:lnTo>
                        <a:pt x="71" y="72"/>
                      </a:lnTo>
                      <a:lnTo>
                        <a:pt x="87" y="59"/>
                      </a:lnTo>
                      <a:lnTo>
                        <a:pt x="104" y="49"/>
                      </a:lnTo>
                      <a:lnTo>
                        <a:pt x="120" y="39"/>
                      </a:lnTo>
                      <a:lnTo>
                        <a:pt x="136" y="29"/>
                      </a:lnTo>
                      <a:lnTo>
                        <a:pt x="155" y="23"/>
                      </a:lnTo>
                      <a:lnTo>
                        <a:pt x="175" y="17"/>
                      </a:lnTo>
                      <a:lnTo>
                        <a:pt x="197" y="13"/>
                      </a:lnTo>
                      <a:lnTo>
                        <a:pt x="217" y="13"/>
                      </a:lnTo>
                      <a:lnTo>
                        <a:pt x="236" y="13"/>
                      </a:lnTo>
                      <a:lnTo>
                        <a:pt x="259" y="17"/>
                      </a:lnTo>
                      <a:lnTo>
                        <a:pt x="278" y="23"/>
                      </a:lnTo>
                      <a:lnTo>
                        <a:pt x="298" y="29"/>
                      </a:lnTo>
                      <a:lnTo>
                        <a:pt x="314" y="39"/>
                      </a:lnTo>
                      <a:lnTo>
                        <a:pt x="330" y="49"/>
                      </a:lnTo>
                      <a:lnTo>
                        <a:pt x="346" y="59"/>
                      </a:lnTo>
                      <a:lnTo>
                        <a:pt x="362" y="72"/>
                      </a:lnTo>
                      <a:lnTo>
                        <a:pt x="375" y="88"/>
                      </a:lnTo>
                      <a:lnTo>
                        <a:pt x="385" y="104"/>
                      </a:lnTo>
                      <a:lnTo>
                        <a:pt x="398" y="120"/>
                      </a:lnTo>
                      <a:lnTo>
                        <a:pt x="404" y="136"/>
                      </a:lnTo>
                      <a:lnTo>
                        <a:pt x="411" y="156"/>
                      </a:lnTo>
                      <a:lnTo>
                        <a:pt x="417" y="175"/>
                      </a:lnTo>
                      <a:lnTo>
                        <a:pt x="421" y="198"/>
                      </a:lnTo>
                      <a:lnTo>
                        <a:pt x="421" y="217"/>
                      </a:lnTo>
                      <a:close/>
                    </a:path>
                  </a:pathLst>
                </a:custGeom>
                <a:solidFill>
                  <a:srgbClr val="E638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8" name="Freeform 511"/>
                <p:cNvSpPr>
                  <a:spLocks noEditPoints="1"/>
                </p:cNvSpPr>
                <p:nvPr/>
              </p:nvSpPr>
              <p:spPr bwMode="auto">
                <a:xfrm>
                  <a:off x="2815" y="2547"/>
                  <a:ext cx="421" cy="421"/>
                </a:xfrm>
                <a:custGeom>
                  <a:avLst/>
                  <a:gdLst>
                    <a:gd name="T0" fmla="*/ 418 w 421"/>
                    <a:gd name="T1" fmla="*/ 168 h 421"/>
                    <a:gd name="T2" fmla="*/ 395 w 421"/>
                    <a:gd name="T3" fmla="*/ 110 h 421"/>
                    <a:gd name="T4" fmla="*/ 360 w 421"/>
                    <a:gd name="T5" fmla="*/ 61 h 421"/>
                    <a:gd name="T6" fmla="*/ 311 w 421"/>
                    <a:gd name="T7" fmla="*/ 26 h 421"/>
                    <a:gd name="T8" fmla="*/ 253 w 421"/>
                    <a:gd name="T9" fmla="*/ 3 h 421"/>
                    <a:gd name="T10" fmla="*/ 188 w 421"/>
                    <a:gd name="T11" fmla="*/ 0 h 421"/>
                    <a:gd name="T12" fmla="*/ 130 w 421"/>
                    <a:gd name="T13" fmla="*/ 16 h 421"/>
                    <a:gd name="T14" fmla="*/ 78 w 421"/>
                    <a:gd name="T15" fmla="*/ 48 h 421"/>
                    <a:gd name="T16" fmla="*/ 36 w 421"/>
                    <a:gd name="T17" fmla="*/ 94 h 421"/>
                    <a:gd name="T18" fmla="*/ 10 w 421"/>
                    <a:gd name="T19" fmla="*/ 149 h 421"/>
                    <a:gd name="T20" fmla="*/ 0 w 421"/>
                    <a:gd name="T21" fmla="*/ 210 h 421"/>
                    <a:gd name="T22" fmla="*/ 10 w 421"/>
                    <a:gd name="T23" fmla="*/ 272 h 421"/>
                    <a:gd name="T24" fmla="*/ 36 w 421"/>
                    <a:gd name="T25" fmla="*/ 327 h 421"/>
                    <a:gd name="T26" fmla="*/ 78 w 421"/>
                    <a:gd name="T27" fmla="*/ 372 h 421"/>
                    <a:gd name="T28" fmla="*/ 130 w 421"/>
                    <a:gd name="T29" fmla="*/ 404 h 421"/>
                    <a:gd name="T30" fmla="*/ 188 w 421"/>
                    <a:gd name="T31" fmla="*/ 421 h 421"/>
                    <a:gd name="T32" fmla="*/ 253 w 421"/>
                    <a:gd name="T33" fmla="*/ 417 h 421"/>
                    <a:gd name="T34" fmla="*/ 311 w 421"/>
                    <a:gd name="T35" fmla="*/ 395 h 421"/>
                    <a:gd name="T36" fmla="*/ 360 w 421"/>
                    <a:gd name="T37" fmla="*/ 359 h 421"/>
                    <a:gd name="T38" fmla="*/ 395 w 421"/>
                    <a:gd name="T39" fmla="*/ 311 h 421"/>
                    <a:gd name="T40" fmla="*/ 418 w 421"/>
                    <a:gd name="T41" fmla="*/ 252 h 421"/>
                    <a:gd name="T42" fmla="*/ 408 w 421"/>
                    <a:gd name="T43" fmla="*/ 210 h 421"/>
                    <a:gd name="T44" fmla="*/ 402 w 421"/>
                    <a:gd name="T45" fmla="*/ 268 h 421"/>
                    <a:gd name="T46" fmla="*/ 376 w 421"/>
                    <a:gd name="T47" fmla="*/ 320 h 421"/>
                    <a:gd name="T48" fmla="*/ 337 w 421"/>
                    <a:gd name="T49" fmla="*/ 362 h 421"/>
                    <a:gd name="T50" fmla="*/ 288 w 421"/>
                    <a:gd name="T51" fmla="*/ 395 h 421"/>
                    <a:gd name="T52" fmla="*/ 230 w 421"/>
                    <a:gd name="T53" fmla="*/ 408 h 421"/>
                    <a:gd name="T54" fmla="*/ 172 w 421"/>
                    <a:gd name="T55" fmla="*/ 404 h 421"/>
                    <a:gd name="T56" fmla="*/ 117 w 421"/>
                    <a:gd name="T57" fmla="*/ 385 h 421"/>
                    <a:gd name="T58" fmla="*/ 72 w 421"/>
                    <a:gd name="T59" fmla="*/ 353 h 421"/>
                    <a:gd name="T60" fmla="*/ 36 w 421"/>
                    <a:gd name="T61" fmla="*/ 304 h 421"/>
                    <a:gd name="T62" fmla="*/ 17 w 421"/>
                    <a:gd name="T63" fmla="*/ 249 h 421"/>
                    <a:gd name="T64" fmla="*/ 13 w 421"/>
                    <a:gd name="T65" fmla="*/ 191 h 421"/>
                    <a:gd name="T66" fmla="*/ 26 w 421"/>
                    <a:gd name="T67" fmla="*/ 133 h 421"/>
                    <a:gd name="T68" fmla="*/ 59 w 421"/>
                    <a:gd name="T69" fmla="*/ 84 h 421"/>
                    <a:gd name="T70" fmla="*/ 101 w 421"/>
                    <a:gd name="T71" fmla="*/ 45 h 421"/>
                    <a:gd name="T72" fmla="*/ 153 w 421"/>
                    <a:gd name="T73" fmla="*/ 19 h 421"/>
                    <a:gd name="T74" fmla="*/ 211 w 421"/>
                    <a:gd name="T75" fmla="*/ 13 h 421"/>
                    <a:gd name="T76" fmla="*/ 269 w 421"/>
                    <a:gd name="T77" fmla="*/ 19 h 421"/>
                    <a:gd name="T78" fmla="*/ 321 w 421"/>
                    <a:gd name="T79" fmla="*/ 45 h 421"/>
                    <a:gd name="T80" fmla="*/ 363 w 421"/>
                    <a:gd name="T81" fmla="*/ 84 h 421"/>
                    <a:gd name="T82" fmla="*/ 395 w 421"/>
                    <a:gd name="T83" fmla="*/ 133 h 421"/>
                    <a:gd name="T84" fmla="*/ 408 w 421"/>
                    <a:gd name="T85" fmla="*/ 191 h 42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21" h="421">
                      <a:moveTo>
                        <a:pt x="421" y="210"/>
                      </a:moveTo>
                      <a:lnTo>
                        <a:pt x="421" y="188"/>
                      </a:lnTo>
                      <a:lnTo>
                        <a:pt x="418" y="168"/>
                      </a:lnTo>
                      <a:lnTo>
                        <a:pt x="411" y="149"/>
                      </a:lnTo>
                      <a:lnTo>
                        <a:pt x="405" y="129"/>
                      </a:lnTo>
                      <a:lnTo>
                        <a:pt x="395" y="110"/>
                      </a:lnTo>
                      <a:lnTo>
                        <a:pt x="385" y="94"/>
                      </a:lnTo>
                      <a:lnTo>
                        <a:pt x="373" y="77"/>
                      </a:lnTo>
                      <a:lnTo>
                        <a:pt x="360" y="61"/>
                      </a:lnTo>
                      <a:lnTo>
                        <a:pt x="343" y="48"/>
                      </a:lnTo>
                      <a:lnTo>
                        <a:pt x="327" y="35"/>
                      </a:lnTo>
                      <a:lnTo>
                        <a:pt x="311" y="26"/>
                      </a:lnTo>
                      <a:lnTo>
                        <a:pt x="292" y="16"/>
                      </a:lnTo>
                      <a:lnTo>
                        <a:pt x="272" y="10"/>
                      </a:lnTo>
                      <a:lnTo>
                        <a:pt x="253" y="3"/>
                      </a:lnTo>
                      <a:lnTo>
                        <a:pt x="233" y="0"/>
                      </a:lnTo>
                      <a:lnTo>
                        <a:pt x="211" y="0"/>
                      </a:lnTo>
                      <a:lnTo>
                        <a:pt x="188" y="0"/>
                      </a:lnTo>
                      <a:lnTo>
                        <a:pt x="169" y="3"/>
                      </a:lnTo>
                      <a:lnTo>
                        <a:pt x="149" y="10"/>
                      </a:lnTo>
                      <a:lnTo>
                        <a:pt x="130" y="16"/>
                      </a:lnTo>
                      <a:lnTo>
                        <a:pt x="110" y="26"/>
                      </a:lnTo>
                      <a:lnTo>
                        <a:pt x="94" y="35"/>
                      </a:lnTo>
                      <a:lnTo>
                        <a:pt x="78" y="48"/>
                      </a:lnTo>
                      <a:lnTo>
                        <a:pt x="62" y="61"/>
                      </a:lnTo>
                      <a:lnTo>
                        <a:pt x="49" y="77"/>
                      </a:lnTo>
                      <a:lnTo>
                        <a:pt x="36" y="94"/>
                      </a:lnTo>
                      <a:lnTo>
                        <a:pt x="26" y="110"/>
                      </a:lnTo>
                      <a:lnTo>
                        <a:pt x="17" y="129"/>
                      </a:lnTo>
                      <a:lnTo>
                        <a:pt x="10" y="149"/>
                      </a:lnTo>
                      <a:lnTo>
                        <a:pt x="4" y="168"/>
                      </a:lnTo>
                      <a:lnTo>
                        <a:pt x="0" y="188"/>
                      </a:lnTo>
                      <a:lnTo>
                        <a:pt x="0" y="210"/>
                      </a:lnTo>
                      <a:lnTo>
                        <a:pt x="0" y="233"/>
                      </a:lnTo>
                      <a:lnTo>
                        <a:pt x="4" y="252"/>
                      </a:lnTo>
                      <a:lnTo>
                        <a:pt x="10" y="272"/>
                      </a:lnTo>
                      <a:lnTo>
                        <a:pt x="17" y="291"/>
                      </a:lnTo>
                      <a:lnTo>
                        <a:pt x="26" y="311"/>
                      </a:lnTo>
                      <a:lnTo>
                        <a:pt x="36" y="327"/>
                      </a:lnTo>
                      <a:lnTo>
                        <a:pt x="49" y="343"/>
                      </a:lnTo>
                      <a:lnTo>
                        <a:pt x="62" y="359"/>
                      </a:lnTo>
                      <a:lnTo>
                        <a:pt x="78" y="372"/>
                      </a:lnTo>
                      <a:lnTo>
                        <a:pt x="94" y="385"/>
                      </a:lnTo>
                      <a:lnTo>
                        <a:pt x="110" y="395"/>
                      </a:lnTo>
                      <a:lnTo>
                        <a:pt x="130" y="404"/>
                      </a:lnTo>
                      <a:lnTo>
                        <a:pt x="149" y="411"/>
                      </a:lnTo>
                      <a:lnTo>
                        <a:pt x="169" y="417"/>
                      </a:lnTo>
                      <a:lnTo>
                        <a:pt x="188" y="421"/>
                      </a:lnTo>
                      <a:lnTo>
                        <a:pt x="211" y="421"/>
                      </a:lnTo>
                      <a:lnTo>
                        <a:pt x="233" y="421"/>
                      </a:lnTo>
                      <a:lnTo>
                        <a:pt x="253" y="417"/>
                      </a:lnTo>
                      <a:lnTo>
                        <a:pt x="272" y="411"/>
                      </a:lnTo>
                      <a:lnTo>
                        <a:pt x="292" y="404"/>
                      </a:lnTo>
                      <a:lnTo>
                        <a:pt x="311" y="395"/>
                      </a:lnTo>
                      <a:lnTo>
                        <a:pt x="327" y="385"/>
                      </a:lnTo>
                      <a:lnTo>
                        <a:pt x="343" y="372"/>
                      </a:lnTo>
                      <a:lnTo>
                        <a:pt x="360" y="359"/>
                      </a:lnTo>
                      <a:lnTo>
                        <a:pt x="373" y="343"/>
                      </a:lnTo>
                      <a:lnTo>
                        <a:pt x="385" y="327"/>
                      </a:lnTo>
                      <a:lnTo>
                        <a:pt x="395" y="311"/>
                      </a:lnTo>
                      <a:lnTo>
                        <a:pt x="405" y="291"/>
                      </a:lnTo>
                      <a:lnTo>
                        <a:pt x="411" y="272"/>
                      </a:lnTo>
                      <a:lnTo>
                        <a:pt x="418" y="252"/>
                      </a:lnTo>
                      <a:lnTo>
                        <a:pt x="421" y="233"/>
                      </a:lnTo>
                      <a:lnTo>
                        <a:pt x="421" y="210"/>
                      </a:lnTo>
                      <a:close/>
                      <a:moveTo>
                        <a:pt x="408" y="210"/>
                      </a:moveTo>
                      <a:lnTo>
                        <a:pt x="408" y="230"/>
                      </a:lnTo>
                      <a:lnTo>
                        <a:pt x="405" y="249"/>
                      </a:lnTo>
                      <a:lnTo>
                        <a:pt x="402" y="268"/>
                      </a:lnTo>
                      <a:lnTo>
                        <a:pt x="395" y="288"/>
                      </a:lnTo>
                      <a:lnTo>
                        <a:pt x="385" y="304"/>
                      </a:lnTo>
                      <a:lnTo>
                        <a:pt x="376" y="320"/>
                      </a:lnTo>
                      <a:lnTo>
                        <a:pt x="363" y="336"/>
                      </a:lnTo>
                      <a:lnTo>
                        <a:pt x="350" y="353"/>
                      </a:lnTo>
                      <a:lnTo>
                        <a:pt x="337" y="362"/>
                      </a:lnTo>
                      <a:lnTo>
                        <a:pt x="321" y="375"/>
                      </a:lnTo>
                      <a:lnTo>
                        <a:pt x="305" y="385"/>
                      </a:lnTo>
                      <a:lnTo>
                        <a:pt x="288" y="395"/>
                      </a:lnTo>
                      <a:lnTo>
                        <a:pt x="269" y="401"/>
                      </a:lnTo>
                      <a:lnTo>
                        <a:pt x="250" y="404"/>
                      </a:lnTo>
                      <a:lnTo>
                        <a:pt x="230" y="408"/>
                      </a:lnTo>
                      <a:lnTo>
                        <a:pt x="211" y="411"/>
                      </a:lnTo>
                      <a:lnTo>
                        <a:pt x="191" y="408"/>
                      </a:lnTo>
                      <a:lnTo>
                        <a:pt x="172" y="404"/>
                      </a:lnTo>
                      <a:lnTo>
                        <a:pt x="153" y="401"/>
                      </a:lnTo>
                      <a:lnTo>
                        <a:pt x="133" y="395"/>
                      </a:lnTo>
                      <a:lnTo>
                        <a:pt x="117" y="385"/>
                      </a:lnTo>
                      <a:lnTo>
                        <a:pt x="101" y="375"/>
                      </a:lnTo>
                      <a:lnTo>
                        <a:pt x="85" y="362"/>
                      </a:lnTo>
                      <a:lnTo>
                        <a:pt x="72" y="353"/>
                      </a:lnTo>
                      <a:lnTo>
                        <a:pt x="59" y="336"/>
                      </a:lnTo>
                      <a:lnTo>
                        <a:pt x="46" y="320"/>
                      </a:lnTo>
                      <a:lnTo>
                        <a:pt x="36" y="304"/>
                      </a:lnTo>
                      <a:lnTo>
                        <a:pt x="26" y="288"/>
                      </a:lnTo>
                      <a:lnTo>
                        <a:pt x="20" y="268"/>
                      </a:lnTo>
                      <a:lnTo>
                        <a:pt x="17" y="249"/>
                      </a:lnTo>
                      <a:lnTo>
                        <a:pt x="13" y="230"/>
                      </a:lnTo>
                      <a:lnTo>
                        <a:pt x="13" y="210"/>
                      </a:lnTo>
                      <a:lnTo>
                        <a:pt x="13" y="191"/>
                      </a:lnTo>
                      <a:lnTo>
                        <a:pt x="17" y="171"/>
                      </a:lnTo>
                      <a:lnTo>
                        <a:pt x="20" y="152"/>
                      </a:lnTo>
                      <a:lnTo>
                        <a:pt x="26" y="133"/>
                      </a:lnTo>
                      <a:lnTo>
                        <a:pt x="36" y="116"/>
                      </a:lnTo>
                      <a:lnTo>
                        <a:pt x="46" y="100"/>
                      </a:lnTo>
                      <a:lnTo>
                        <a:pt x="59" y="84"/>
                      </a:lnTo>
                      <a:lnTo>
                        <a:pt x="72" y="71"/>
                      </a:lnTo>
                      <a:lnTo>
                        <a:pt x="85" y="58"/>
                      </a:lnTo>
                      <a:lnTo>
                        <a:pt x="101" y="45"/>
                      </a:lnTo>
                      <a:lnTo>
                        <a:pt x="117" y="35"/>
                      </a:lnTo>
                      <a:lnTo>
                        <a:pt x="133" y="29"/>
                      </a:lnTo>
                      <a:lnTo>
                        <a:pt x="153" y="19"/>
                      </a:lnTo>
                      <a:lnTo>
                        <a:pt x="172" y="16"/>
                      </a:lnTo>
                      <a:lnTo>
                        <a:pt x="191" y="13"/>
                      </a:lnTo>
                      <a:lnTo>
                        <a:pt x="211" y="13"/>
                      </a:lnTo>
                      <a:lnTo>
                        <a:pt x="230" y="13"/>
                      </a:lnTo>
                      <a:lnTo>
                        <a:pt x="250" y="16"/>
                      </a:lnTo>
                      <a:lnTo>
                        <a:pt x="269" y="19"/>
                      </a:lnTo>
                      <a:lnTo>
                        <a:pt x="288" y="29"/>
                      </a:lnTo>
                      <a:lnTo>
                        <a:pt x="305" y="35"/>
                      </a:lnTo>
                      <a:lnTo>
                        <a:pt x="321" y="45"/>
                      </a:lnTo>
                      <a:lnTo>
                        <a:pt x="337" y="58"/>
                      </a:lnTo>
                      <a:lnTo>
                        <a:pt x="350" y="71"/>
                      </a:lnTo>
                      <a:lnTo>
                        <a:pt x="363" y="84"/>
                      </a:lnTo>
                      <a:lnTo>
                        <a:pt x="376" y="100"/>
                      </a:lnTo>
                      <a:lnTo>
                        <a:pt x="385" y="116"/>
                      </a:lnTo>
                      <a:lnTo>
                        <a:pt x="395" y="133"/>
                      </a:lnTo>
                      <a:lnTo>
                        <a:pt x="402" y="152"/>
                      </a:lnTo>
                      <a:lnTo>
                        <a:pt x="405" y="171"/>
                      </a:lnTo>
                      <a:lnTo>
                        <a:pt x="408" y="191"/>
                      </a:lnTo>
                      <a:lnTo>
                        <a:pt x="408" y="210"/>
                      </a:lnTo>
                      <a:close/>
                    </a:path>
                  </a:pathLst>
                </a:custGeom>
                <a:solidFill>
                  <a:srgbClr val="E637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89" name="Freeform 512"/>
                <p:cNvSpPr>
                  <a:spLocks noEditPoints="1"/>
                </p:cNvSpPr>
                <p:nvPr/>
              </p:nvSpPr>
              <p:spPr bwMode="auto">
                <a:xfrm>
                  <a:off x="2822" y="2553"/>
                  <a:ext cx="408" cy="408"/>
                </a:xfrm>
                <a:custGeom>
                  <a:avLst/>
                  <a:gdLst>
                    <a:gd name="T0" fmla="*/ 404 w 408"/>
                    <a:gd name="T1" fmla="*/ 162 h 408"/>
                    <a:gd name="T2" fmla="*/ 385 w 408"/>
                    <a:gd name="T3" fmla="*/ 107 h 408"/>
                    <a:gd name="T4" fmla="*/ 349 w 408"/>
                    <a:gd name="T5" fmla="*/ 59 h 408"/>
                    <a:gd name="T6" fmla="*/ 301 w 408"/>
                    <a:gd name="T7" fmla="*/ 26 h 408"/>
                    <a:gd name="T8" fmla="*/ 246 w 408"/>
                    <a:gd name="T9" fmla="*/ 4 h 408"/>
                    <a:gd name="T10" fmla="*/ 184 w 408"/>
                    <a:gd name="T11" fmla="*/ 0 h 408"/>
                    <a:gd name="T12" fmla="*/ 123 w 408"/>
                    <a:gd name="T13" fmla="*/ 16 h 408"/>
                    <a:gd name="T14" fmla="*/ 74 w 408"/>
                    <a:gd name="T15" fmla="*/ 46 h 408"/>
                    <a:gd name="T16" fmla="*/ 36 w 408"/>
                    <a:gd name="T17" fmla="*/ 91 h 408"/>
                    <a:gd name="T18" fmla="*/ 10 w 408"/>
                    <a:gd name="T19" fmla="*/ 143 h 408"/>
                    <a:gd name="T20" fmla="*/ 0 w 408"/>
                    <a:gd name="T21" fmla="*/ 204 h 408"/>
                    <a:gd name="T22" fmla="*/ 10 w 408"/>
                    <a:gd name="T23" fmla="*/ 266 h 408"/>
                    <a:gd name="T24" fmla="*/ 36 w 408"/>
                    <a:gd name="T25" fmla="*/ 317 h 408"/>
                    <a:gd name="T26" fmla="*/ 74 w 408"/>
                    <a:gd name="T27" fmla="*/ 363 h 408"/>
                    <a:gd name="T28" fmla="*/ 123 w 408"/>
                    <a:gd name="T29" fmla="*/ 392 h 408"/>
                    <a:gd name="T30" fmla="*/ 184 w 408"/>
                    <a:gd name="T31" fmla="*/ 408 h 408"/>
                    <a:gd name="T32" fmla="*/ 246 w 408"/>
                    <a:gd name="T33" fmla="*/ 405 h 408"/>
                    <a:gd name="T34" fmla="*/ 301 w 408"/>
                    <a:gd name="T35" fmla="*/ 385 h 408"/>
                    <a:gd name="T36" fmla="*/ 349 w 408"/>
                    <a:gd name="T37" fmla="*/ 350 h 408"/>
                    <a:gd name="T38" fmla="*/ 385 w 408"/>
                    <a:gd name="T39" fmla="*/ 301 h 408"/>
                    <a:gd name="T40" fmla="*/ 404 w 408"/>
                    <a:gd name="T41" fmla="*/ 246 h 408"/>
                    <a:gd name="T42" fmla="*/ 398 w 408"/>
                    <a:gd name="T43" fmla="*/ 204 h 408"/>
                    <a:gd name="T44" fmla="*/ 388 w 408"/>
                    <a:gd name="T45" fmla="*/ 262 h 408"/>
                    <a:gd name="T46" fmla="*/ 362 w 408"/>
                    <a:gd name="T47" fmla="*/ 311 h 408"/>
                    <a:gd name="T48" fmla="*/ 327 w 408"/>
                    <a:gd name="T49" fmla="*/ 353 h 408"/>
                    <a:gd name="T50" fmla="*/ 278 w 408"/>
                    <a:gd name="T51" fmla="*/ 382 h 408"/>
                    <a:gd name="T52" fmla="*/ 223 w 408"/>
                    <a:gd name="T53" fmla="*/ 395 h 408"/>
                    <a:gd name="T54" fmla="*/ 165 w 408"/>
                    <a:gd name="T55" fmla="*/ 392 h 408"/>
                    <a:gd name="T56" fmla="*/ 113 w 408"/>
                    <a:gd name="T57" fmla="*/ 376 h 408"/>
                    <a:gd name="T58" fmla="*/ 68 w 408"/>
                    <a:gd name="T59" fmla="*/ 340 h 408"/>
                    <a:gd name="T60" fmla="*/ 36 w 408"/>
                    <a:gd name="T61" fmla="*/ 298 h 408"/>
                    <a:gd name="T62" fmla="*/ 16 w 408"/>
                    <a:gd name="T63" fmla="*/ 243 h 408"/>
                    <a:gd name="T64" fmla="*/ 13 w 408"/>
                    <a:gd name="T65" fmla="*/ 185 h 408"/>
                    <a:gd name="T66" fmla="*/ 26 w 408"/>
                    <a:gd name="T67" fmla="*/ 130 h 408"/>
                    <a:gd name="T68" fmla="*/ 55 w 408"/>
                    <a:gd name="T69" fmla="*/ 81 h 408"/>
                    <a:gd name="T70" fmla="*/ 97 w 408"/>
                    <a:gd name="T71" fmla="*/ 46 h 408"/>
                    <a:gd name="T72" fmla="*/ 146 w 408"/>
                    <a:gd name="T73" fmla="*/ 20 h 408"/>
                    <a:gd name="T74" fmla="*/ 204 w 408"/>
                    <a:gd name="T75" fmla="*/ 10 h 408"/>
                    <a:gd name="T76" fmla="*/ 262 w 408"/>
                    <a:gd name="T77" fmla="*/ 20 h 408"/>
                    <a:gd name="T78" fmla="*/ 311 w 408"/>
                    <a:gd name="T79" fmla="*/ 46 h 408"/>
                    <a:gd name="T80" fmla="*/ 353 w 408"/>
                    <a:gd name="T81" fmla="*/ 81 h 408"/>
                    <a:gd name="T82" fmla="*/ 382 w 408"/>
                    <a:gd name="T83" fmla="*/ 130 h 408"/>
                    <a:gd name="T84" fmla="*/ 395 w 408"/>
                    <a:gd name="T85" fmla="*/ 185 h 40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08" h="408">
                      <a:moveTo>
                        <a:pt x="408" y="204"/>
                      </a:moveTo>
                      <a:lnTo>
                        <a:pt x="408" y="185"/>
                      </a:lnTo>
                      <a:lnTo>
                        <a:pt x="404" y="162"/>
                      </a:lnTo>
                      <a:lnTo>
                        <a:pt x="398" y="143"/>
                      </a:lnTo>
                      <a:lnTo>
                        <a:pt x="391" y="123"/>
                      </a:lnTo>
                      <a:lnTo>
                        <a:pt x="385" y="107"/>
                      </a:lnTo>
                      <a:lnTo>
                        <a:pt x="372" y="91"/>
                      </a:lnTo>
                      <a:lnTo>
                        <a:pt x="362" y="75"/>
                      </a:lnTo>
                      <a:lnTo>
                        <a:pt x="349" y="59"/>
                      </a:lnTo>
                      <a:lnTo>
                        <a:pt x="333" y="46"/>
                      </a:lnTo>
                      <a:lnTo>
                        <a:pt x="317" y="36"/>
                      </a:lnTo>
                      <a:lnTo>
                        <a:pt x="301" y="26"/>
                      </a:lnTo>
                      <a:lnTo>
                        <a:pt x="285" y="16"/>
                      </a:lnTo>
                      <a:lnTo>
                        <a:pt x="265" y="10"/>
                      </a:lnTo>
                      <a:lnTo>
                        <a:pt x="246" y="4"/>
                      </a:lnTo>
                      <a:lnTo>
                        <a:pt x="223" y="0"/>
                      </a:lnTo>
                      <a:lnTo>
                        <a:pt x="204" y="0"/>
                      </a:lnTo>
                      <a:lnTo>
                        <a:pt x="184" y="0"/>
                      </a:lnTo>
                      <a:lnTo>
                        <a:pt x="162" y="4"/>
                      </a:lnTo>
                      <a:lnTo>
                        <a:pt x="142" y="10"/>
                      </a:lnTo>
                      <a:lnTo>
                        <a:pt x="123" y="16"/>
                      </a:lnTo>
                      <a:lnTo>
                        <a:pt x="107" y="26"/>
                      </a:lnTo>
                      <a:lnTo>
                        <a:pt x="91" y="36"/>
                      </a:lnTo>
                      <a:lnTo>
                        <a:pt x="74" y="46"/>
                      </a:lnTo>
                      <a:lnTo>
                        <a:pt x="58" y="59"/>
                      </a:lnTo>
                      <a:lnTo>
                        <a:pt x="45" y="75"/>
                      </a:lnTo>
                      <a:lnTo>
                        <a:pt x="36" y="91"/>
                      </a:lnTo>
                      <a:lnTo>
                        <a:pt x="23" y="107"/>
                      </a:lnTo>
                      <a:lnTo>
                        <a:pt x="16" y="123"/>
                      </a:lnTo>
                      <a:lnTo>
                        <a:pt x="10" y="143"/>
                      </a:lnTo>
                      <a:lnTo>
                        <a:pt x="3" y="162"/>
                      </a:lnTo>
                      <a:lnTo>
                        <a:pt x="0" y="185"/>
                      </a:lnTo>
                      <a:lnTo>
                        <a:pt x="0" y="204"/>
                      </a:lnTo>
                      <a:lnTo>
                        <a:pt x="0" y="227"/>
                      </a:lnTo>
                      <a:lnTo>
                        <a:pt x="3" y="246"/>
                      </a:lnTo>
                      <a:lnTo>
                        <a:pt x="10" y="266"/>
                      </a:lnTo>
                      <a:lnTo>
                        <a:pt x="16" y="285"/>
                      </a:lnTo>
                      <a:lnTo>
                        <a:pt x="23" y="301"/>
                      </a:lnTo>
                      <a:lnTo>
                        <a:pt x="36" y="317"/>
                      </a:lnTo>
                      <a:lnTo>
                        <a:pt x="45" y="334"/>
                      </a:lnTo>
                      <a:lnTo>
                        <a:pt x="58" y="350"/>
                      </a:lnTo>
                      <a:lnTo>
                        <a:pt x="74" y="363"/>
                      </a:lnTo>
                      <a:lnTo>
                        <a:pt x="91" y="376"/>
                      </a:lnTo>
                      <a:lnTo>
                        <a:pt x="107" y="385"/>
                      </a:lnTo>
                      <a:lnTo>
                        <a:pt x="123" y="392"/>
                      </a:lnTo>
                      <a:lnTo>
                        <a:pt x="142" y="398"/>
                      </a:lnTo>
                      <a:lnTo>
                        <a:pt x="162" y="405"/>
                      </a:lnTo>
                      <a:lnTo>
                        <a:pt x="184" y="408"/>
                      </a:lnTo>
                      <a:lnTo>
                        <a:pt x="204" y="408"/>
                      </a:lnTo>
                      <a:lnTo>
                        <a:pt x="223" y="408"/>
                      </a:lnTo>
                      <a:lnTo>
                        <a:pt x="246" y="405"/>
                      </a:lnTo>
                      <a:lnTo>
                        <a:pt x="265" y="398"/>
                      </a:lnTo>
                      <a:lnTo>
                        <a:pt x="285" y="392"/>
                      </a:lnTo>
                      <a:lnTo>
                        <a:pt x="301" y="385"/>
                      </a:lnTo>
                      <a:lnTo>
                        <a:pt x="317" y="376"/>
                      </a:lnTo>
                      <a:lnTo>
                        <a:pt x="333" y="363"/>
                      </a:lnTo>
                      <a:lnTo>
                        <a:pt x="349" y="350"/>
                      </a:lnTo>
                      <a:lnTo>
                        <a:pt x="362" y="334"/>
                      </a:lnTo>
                      <a:lnTo>
                        <a:pt x="372" y="317"/>
                      </a:lnTo>
                      <a:lnTo>
                        <a:pt x="385" y="301"/>
                      </a:lnTo>
                      <a:lnTo>
                        <a:pt x="391" y="285"/>
                      </a:lnTo>
                      <a:lnTo>
                        <a:pt x="398" y="266"/>
                      </a:lnTo>
                      <a:lnTo>
                        <a:pt x="404" y="246"/>
                      </a:lnTo>
                      <a:lnTo>
                        <a:pt x="408" y="227"/>
                      </a:lnTo>
                      <a:lnTo>
                        <a:pt x="408" y="204"/>
                      </a:lnTo>
                      <a:close/>
                      <a:moveTo>
                        <a:pt x="398" y="204"/>
                      </a:moveTo>
                      <a:lnTo>
                        <a:pt x="395" y="224"/>
                      </a:lnTo>
                      <a:lnTo>
                        <a:pt x="391" y="243"/>
                      </a:lnTo>
                      <a:lnTo>
                        <a:pt x="388" y="262"/>
                      </a:lnTo>
                      <a:lnTo>
                        <a:pt x="382" y="279"/>
                      </a:lnTo>
                      <a:lnTo>
                        <a:pt x="372" y="298"/>
                      </a:lnTo>
                      <a:lnTo>
                        <a:pt x="362" y="311"/>
                      </a:lnTo>
                      <a:lnTo>
                        <a:pt x="353" y="327"/>
                      </a:lnTo>
                      <a:lnTo>
                        <a:pt x="340" y="340"/>
                      </a:lnTo>
                      <a:lnTo>
                        <a:pt x="327" y="353"/>
                      </a:lnTo>
                      <a:lnTo>
                        <a:pt x="311" y="366"/>
                      </a:lnTo>
                      <a:lnTo>
                        <a:pt x="294" y="376"/>
                      </a:lnTo>
                      <a:lnTo>
                        <a:pt x="278" y="382"/>
                      </a:lnTo>
                      <a:lnTo>
                        <a:pt x="262" y="389"/>
                      </a:lnTo>
                      <a:lnTo>
                        <a:pt x="243" y="392"/>
                      </a:lnTo>
                      <a:lnTo>
                        <a:pt x="223" y="395"/>
                      </a:lnTo>
                      <a:lnTo>
                        <a:pt x="204" y="398"/>
                      </a:lnTo>
                      <a:lnTo>
                        <a:pt x="184" y="395"/>
                      </a:lnTo>
                      <a:lnTo>
                        <a:pt x="165" y="392"/>
                      </a:lnTo>
                      <a:lnTo>
                        <a:pt x="146" y="389"/>
                      </a:lnTo>
                      <a:lnTo>
                        <a:pt x="129" y="382"/>
                      </a:lnTo>
                      <a:lnTo>
                        <a:pt x="113" y="376"/>
                      </a:lnTo>
                      <a:lnTo>
                        <a:pt x="97" y="366"/>
                      </a:lnTo>
                      <a:lnTo>
                        <a:pt x="81" y="353"/>
                      </a:lnTo>
                      <a:lnTo>
                        <a:pt x="68" y="340"/>
                      </a:lnTo>
                      <a:lnTo>
                        <a:pt x="55" y="327"/>
                      </a:lnTo>
                      <a:lnTo>
                        <a:pt x="45" y="311"/>
                      </a:lnTo>
                      <a:lnTo>
                        <a:pt x="36" y="298"/>
                      </a:lnTo>
                      <a:lnTo>
                        <a:pt x="26" y="279"/>
                      </a:lnTo>
                      <a:lnTo>
                        <a:pt x="19" y="262"/>
                      </a:lnTo>
                      <a:lnTo>
                        <a:pt x="16" y="243"/>
                      </a:lnTo>
                      <a:lnTo>
                        <a:pt x="13" y="224"/>
                      </a:lnTo>
                      <a:lnTo>
                        <a:pt x="10" y="204"/>
                      </a:lnTo>
                      <a:lnTo>
                        <a:pt x="13" y="185"/>
                      </a:lnTo>
                      <a:lnTo>
                        <a:pt x="16" y="165"/>
                      </a:lnTo>
                      <a:lnTo>
                        <a:pt x="19" y="146"/>
                      </a:lnTo>
                      <a:lnTo>
                        <a:pt x="26" y="130"/>
                      </a:lnTo>
                      <a:lnTo>
                        <a:pt x="36" y="114"/>
                      </a:lnTo>
                      <a:lnTo>
                        <a:pt x="45" y="97"/>
                      </a:lnTo>
                      <a:lnTo>
                        <a:pt x="55" y="81"/>
                      </a:lnTo>
                      <a:lnTo>
                        <a:pt x="68" y="68"/>
                      </a:lnTo>
                      <a:lnTo>
                        <a:pt x="81" y="55"/>
                      </a:lnTo>
                      <a:lnTo>
                        <a:pt x="97" y="46"/>
                      </a:lnTo>
                      <a:lnTo>
                        <a:pt x="113" y="36"/>
                      </a:lnTo>
                      <a:lnTo>
                        <a:pt x="129" y="26"/>
                      </a:lnTo>
                      <a:lnTo>
                        <a:pt x="146" y="20"/>
                      </a:lnTo>
                      <a:lnTo>
                        <a:pt x="165" y="16"/>
                      </a:lnTo>
                      <a:lnTo>
                        <a:pt x="184" y="13"/>
                      </a:lnTo>
                      <a:lnTo>
                        <a:pt x="204" y="10"/>
                      </a:lnTo>
                      <a:lnTo>
                        <a:pt x="223" y="13"/>
                      </a:lnTo>
                      <a:lnTo>
                        <a:pt x="243" y="16"/>
                      </a:lnTo>
                      <a:lnTo>
                        <a:pt x="262" y="20"/>
                      </a:lnTo>
                      <a:lnTo>
                        <a:pt x="278" y="26"/>
                      </a:lnTo>
                      <a:lnTo>
                        <a:pt x="294" y="36"/>
                      </a:lnTo>
                      <a:lnTo>
                        <a:pt x="311" y="46"/>
                      </a:lnTo>
                      <a:lnTo>
                        <a:pt x="327" y="55"/>
                      </a:lnTo>
                      <a:lnTo>
                        <a:pt x="340" y="68"/>
                      </a:lnTo>
                      <a:lnTo>
                        <a:pt x="353" y="81"/>
                      </a:lnTo>
                      <a:lnTo>
                        <a:pt x="362" y="97"/>
                      </a:lnTo>
                      <a:lnTo>
                        <a:pt x="372" y="114"/>
                      </a:lnTo>
                      <a:lnTo>
                        <a:pt x="382" y="130"/>
                      </a:lnTo>
                      <a:lnTo>
                        <a:pt x="388" y="146"/>
                      </a:lnTo>
                      <a:lnTo>
                        <a:pt x="391" y="165"/>
                      </a:lnTo>
                      <a:lnTo>
                        <a:pt x="395" y="185"/>
                      </a:lnTo>
                      <a:lnTo>
                        <a:pt x="398" y="204"/>
                      </a:lnTo>
                      <a:close/>
                    </a:path>
                  </a:pathLst>
                </a:custGeom>
                <a:solidFill>
                  <a:srgbClr val="E637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0" name="Freeform 513"/>
                <p:cNvSpPr>
                  <a:spLocks noEditPoints="1"/>
                </p:cNvSpPr>
                <p:nvPr/>
              </p:nvSpPr>
              <p:spPr bwMode="auto">
                <a:xfrm>
                  <a:off x="2828" y="2560"/>
                  <a:ext cx="395" cy="398"/>
                </a:xfrm>
                <a:custGeom>
                  <a:avLst/>
                  <a:gdLst>
                    <a:gd name="T0" fmla="*/ 392 w 395"/>
                    <a:gd name="T1" fmla="*/ 158 h 398"/>
                    <a:gd name="T2" fmla="*/ 372 w 395"/>
                    <a:gd name="T3" fmla="*/ 103 h 398"/>
                    <a:gd name="T4" fmla="*/ 337 w 395"/>
                    <a:gd name="T5" fmla="*/ 58 h 398"/>
                    <a:gd name="T6" fmla="*/ 292 w 395"/>
                    <a:gd name="T7" fmla="*/ 22 h 398"/>
                    <a:gd name="T8" fmla="*/ 237 w 395"/>
                    <a:gd name="T9" fmla="*/ 3 h 398"/>
                    <a:gd name="T10" fmla="*/ 178 w 395"/>
                    <a:gd name="T11" fmla="*/ 0 h 398"/>
                    <a:gd name="T12" fmla="*/ 120 w 395"/>
                    <a:gd name="T13" fmla="*/ 16 h 398"/>
                    <a:gd name="T14" fmla="*/ 72 w 395"/>
                    <a:gd name="T15" fmla="*/ 45 h 398"/>
                    <a:gd name="T16" fmla="*/ 33 w 395"/>
                    <a:gd name="T17" fmla="*/ 87 h 398"/>
                    <a:gd name="T18" fmla="*/ 7 w 395"/>
                    <a:gd name="T19" fmla="*/ 139 h 398"/>
                    <a:gd name="T20" fmla="*/ 0 w 395"/>
                    <a:gd name="T21" fmla="*/ 197 h 398"/>
                    <a:gd name="T22" fmla="*/ 7 w 395"/>
                    <a:gd name="T23" fmla="*/ 255 h 398"/>
                    <a:gd name="T24" fmla="*/ 33 w 395"/>
                    <a:gd name="T25" fmla="*/ 307 h 398"/>
                    <a:gd name="T26" fmla="*/ 72 w 395"/>
                    <a:gd name="T27" fmla="*/ 349 h 398"/>
                    <a:gd name="T28" fmla="*/ 120 w 395"/>
                    <a:gd name="T29" fmla="*/ 382 h 398"/>
                    <a:gd name="T30" fmla="*/ 178 w 395"/>
                    <a:gd name="T31" fmla="*/ 395 h 398"/>
                    <a:gd name="T32" fmla="*/ 237 w 395"/>
                    <a:gd name="T33" fmla="*/ 391 h 398"/>
                    <a:gd name="T34" fmla="*/ 292 w 395"/>
                    <a:gd name="T35" fmla="*/ 372 h 398"/>
                    <a:gd name="T36" fmla="*/ 337 w 395"/>
                    <a:gd name="T37" fmla="*/ 340 h 398"/>
                    <a:gd name="T38" fmla="*/ 372 w 395"/>
                    <a:gd name="T39" fmla="*/ 291 h 398"/>
                    <a:gd name="T40" fmla="*/ 392 w 395"/>
                    <a:gd name="T41" fmla="*/ 236 h 398"/>
                    <a:gd name="T42" fmla="*/ 385 w 395"/>
                    <a:gd name="T43" fmla="*/ 197 h 398"/>
                    <a:gd name="T44" fmla="*/ 376 w 395"/>
                    <a:gd name="T45" fmla="*/ 252 h 398"/>
                    <a:gd name="T46" fmla="*/ 353 w 395"/>
                    <a:gd name="T47" fmla="*/ 301 h 398"/>
                    <a:gd name="T48" fmla="*/ 317 w 395"/>
                    <a:gd name="T49" fmla="*/ 343 h 398"/>
                    <a:gd name="T50" fmla="*/ 272 w 395"/>
                    <a:gd name="T51" fmla="*/ 369 h 398"/>
                    <a:gd name="T52" fmla="*/ 217 w 395"/>
                    <a:gd name="T53" fmla="*/ 385 h 398"/>
                    <a:gd name="T54" fmla="*/ 159 w 395"/>
                    <a:gd name="T55" fmla="*/ 382 h 398"/>
                    <a:gd name="T56" fmla="*/ 107 w 395"/>
                    <a:gd name="T57" fmla="*/ 362 h 398"/>
                    <a:gd name="T58" fmla="*/ 65 w 395"/>
                    <a:gd name="T59" fmla="*/ 330 h 398"/>
                    <a:gd name="T60" fmla="*/ 33 w 395"/>
                    <a:gd name="T61" fmla="*/ 288 h 398"/>
                    <a:gd name="T62" fmla="*/ 13 w 395"/>
                    <a:gd name="T63" fmla="*/ 236 h 398"/>
                    <a:gd name="T64" fmla="*/ 13 w 395"/>
                    <a:gd name="T65" fmla="*/ 178 h 398"/>
                    <a:gd name="T66" fmla="*/ 26 w 395"/>
                    <a:gd name="T67" fmla="*/ 126 h 398"/>
                    <a:gd name="T68" fmla="*/ 52 w 395"/>
                    <a:gd name="T69" fmla="*/ 77 h 398"/>
                    <a:gd name="T70" fmla="*/ 94 w 395"/>
                    <a:gd name="T71" fmla="*/ 42 h 398"/>
                    <a:gd name="T72" fmla="*/ 143 w 395"/>
                    <a:gd name="T73" fmla="*/ 19 h 398"/>
                    <a:gd name="T74" fmla="*/ 198 w 395"/>
                    <a:gd name="T75" fmla="*/ 9 h 398"/>
                    <a:gd name="T76" fmla="*/ 253 w 395"/>
                    <a:gd name="T77" fmla="*/ 19 h 398"/>
                    <a:gd name="T78" fmla="*/ 301 w 395"/>
                    <a:gd name="T79" fmla="*/ 42 h 398"/>
                    <a:gd name="T80" fmla="*/ 343 w 395"/>
                    <a:gd name="T81" fmla="*/ 77 h 398"/>
                    <a:gd name="T82" fmla="*/ 369 w 395"/>
                    <a:gd name="T83" fmla="*/ 126 h 398"/>
                    <a:gd name="T84" fmla="*/ 385 w 395"/>
                    <a:gd name="T85" fmla="*/ 178 h 39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95" h="398">
                      <a:moveTo>
                        <a:pt x="395" y="197"/>
                      </a:moveTo>
                      <a:lnTo>
                        <a:pt x="395" y="178"/>
                      </a:lnTo>
                      <a:lnTo>
                        <a:pt x="392" y="158"/>
                      </a:lnTo>
                      <a:lnTo>
                        <a:pt x="389" y="139"/>
                      </a:lnTo>
                      <a:lnTo>
                        <a:pt x="382" y="120"/>
                      </a:lnTo>
                      <a:lnTo>
                        <a:pt x="372" y="103"/>
                      </a:lnTo>
                      <a:lnTo>
                        <a:pt x="363" y="87"/>
                      </a:lnTo>
                      <a:lnTo>
                        <a:pt x="350" y="71"/>
                      </a:lnTo>
                      <a:lnTo>
                        <a:pt x="337" y="58"/>
                      </a:lnTo>
                      <a:lnTo>
                        <a:pt x="324" y="45"/>
                      </a:lnTo>
                      <a:lnTo>
                        <a:pt x="308" y="32"/>
                      </a:lnTo>
                      <a:lnTo>
                        <a:pt x="292" y="22"/>
                      </a:lnTo>
                      <a:lnTo>
                        <a:pt x="275" y="16"/>
                      </a:lnTo>
                      <a:lnTo>
                        <a:pt x="256" y="6"/>
                      </a:lnTo>
                      <a:lnTo>
                        <a:pt x="237" y="3"/>
                      </a:lnTo>
                      <a:lnTo>
                        <a:pt x="217" y="0"/>
                      </a:lnTo>
                      <a:lnTo>
                        <a:pt x="198" y="0"/>
                      </a:lnTo>
                      <a:lnTo>
                        <a:pt x="178" y="0"/>
                      </a:lnTo>
                      <a:lnTo>
                        <a:pt x="159" y="3"/>
                      </a:lnTo>
                      <a:lnTo>
                        <a:pt x="140" y="6"/>
                      </a:lnTo>
                      <a:lnTo>
                        <a:pt x="120" y="16"/>
                      </a:lnTo>
                      <a:lnTo>
                        <a:pt x="104" y="22"/>
                      </a:lnTo>
                      <a:lnTo>
                        <a:pt x="88" y="32"/>
                      </a:lnTo>
                      <a:lnTo>
                        <a:pt x="72" y="45"/>
                      </a:lnTo>
                      <a:lnTo>
                        <a:pt x="59" y="58"/>
                      </a:lnTo>
                      <a:lnTo>
                        <a:pt x="46" y="71"/>
                      </a:lnTo>
                      <a:lnTo>
                        <a:pt x="33" y="87"/>
                      </a:lnTo>
                      <a:lnTo>
                        <a:pt x="23" y="103"/>
                      </a:lnTo>
                      <a:lnTo>
                        <a:pt x="13" y="120"/>
                      </a:lnTo>
                      <a:lnTo>
                        <a:pt x="7" y="139"/>
                      </a:lnTo>
                      <a:lnTo>
                        <a:pt x="4" y="158"/>
                      </a:lnTo>
                      <a:lnTo>
                        <a:pt x="0" y="178"/>
                      </a:lnTo>
                      <a:lnTo>
                        <a:pt x="0" y="197"/>
                      </a:lnTo>
                      <a:lnTo>
                        <a:pt x="0" y="217"/>
                      </a:lnTo>
                      <a:lnTo>
                        <a:pt x="4" y="236"/>
                      </a:lnTo>
                      <a:lnTo>
                        <a:pt x="7" y="255"/>
                      </a:lnTo>
                      <a:lnTo>
                        <a:pt x="13" y="275"/>
                      </a:lnTo>
                      <a:lnTo>
                        <a:pt x="23" y="291"/>
                      </a:lnTo>
                      <a:lnTo>
                        <a:pt x="33" y="307"/>
                      </a:lnTo>
                      <a:lnTo>
                        <a:pt x="46" y="323"/>
                      </a:lnTo>
                      <a:lnTo>
                        <a:pt x="59" y="340"/>
                      </a:lnTo>
                      <a:lnTo>
                        <a:pt x="72" y="349"/>
                      </a:lnTo>
                      <a:lnTo>
                        <a:pt x="88" y="362"/>
                      </a:lnTo>
                      <a:lnTo>
                        <a:pt x="104" y="372"/>
                      </a:lnTo>
                      <a:lnTo>
                        <a:pt x="120" y="382"/>
                      </a:lnTo>
                      <a:lnTo>
                        <a:pt x="140" y="388"/>
                      </a:lnTo>
                      <a:lnTo>
                        <a:pt x="159" y="391"/>
                      </a:lnTo>
                      <a:lnTo>
                        <a:pt x="178" y="395"/>
                      </a:lnTo>
                      <a:lnTo>
                        <a:pt x="198" y="398"/>
                      </a:lnTo>
                      <a:lnTo>
                        <a:pt x="217" y="395"/>
                      </a:lnTo>
                      <a:lnTo>
                        <a:pt x="237" y="391"/>
                      </a:lnTo>
                      <a:lnTo>
                        <a:pt x="256" y="388"/>
                      </a:lnTo>
                      <a:lnTo>
                        <a:pt x="275" y="382"/>
                      </a:lnTo>
                      <a:lnTo>
                        <a:pt x="292" y="372"/>
                      </a:lnTo>
                      <a:lnTo>
                        <a:pt x="308" y="362"/>
                      </a:lnTo>
                      <a:lnTo>
                        <a:pt x="324" y="349"/>
                      </a:lnTo>
                      <a:lnTo>
                        <a:pt x="337" y="340"/>
                      </a:lnTo>
                      <a:lnTo>
                        <a:pt x="350" y="323"/>
                      </a:lnTo>
                      <a:lnTo>
                        <a:pt x="363" y="307"/>
                      </a:lnTo>
                      <a:lnTo>
                        <a:pt x="372" y="291"/>
                      </a:lnTo>
                      <a:lnTo>
                        <a:pt x="382" y="275"/>
                      </a:lnTo>
                      <a:lnTo>
                        <a:pt x="389" y="255"/>
                      </a:lnTo>
                      <a:lnTo>
                        <a:pt x="392" y="236"/>
                      </a:lnTo>
                      <a:lnTo>
                        <a:pt x="395" y="217"/>
                      </a:lnTo>
                      <a:lnTo>
                        <a:pt x="395" y="197"/>
                      </a:lnTo>
                      <a:close/>
                      <a:moveTo>
                        <a:pt x="385" y="197"/>
                      </a:moveTo>
                      <a:lnTo>
                        <a:pt x="385" y="217"/>
                      </a:lnTo>
                      <a:lnTo>
                        <a:pt x="382" y="236"/>
                      </a:lnTo>
                      <a:lnTo>
                        <a:pt x="376" y="252"/>
                      </a:lnTo>
                      <a:lnTo>
                        <a:pt x="369" y="272"/>
                      </a:lnTo>
                      <a:lnTo>
                        <a:pt x="363" y="288"/>
                      </a:lnTo>
                      <a:lnTo>
                        <a:pt x="353" y="301"/>
                      </a:lnTo>
                      <a:lnTo>
                        <a:pt x="343" y="317"/>
                      </a:lnTo>
                      <a:lnTo>
                        <a:pt x="330" y="330"/>
                      </a:lnTo>
                      <a:lnTo>
                        <a:pt x="317" y="343"/>
                      </a:lnTo>
                      <a:lnTo>
                        <a:pt x="301" y="353"/>
                      </a:lnTo>
                      <a:lnTo>
                        <a:pt x="288" y="362"/>
                      </a:lnTo>
                      <a:lnTo>
                        <a:pt x="272" y="369"/>
                      </a:lnTo>
                      <a:lnTo>
                        <a:pt x="253" y="375"/>
                      </a:lnTo>
                      <a:lnTo>
                        <a:pt x="237" y="382"/>
                      </a:lnTo>
                      <a:lnTo>
                        <a:pt x="217" y="385"/>
                      </a:lnTo>
                      <a:lnTo>
                        <a:pt x="198" y="385"/>
                      </a:lnTo>
                      <a:lnTo>
                        <a:pt x="178" y="385"/>
                      </a:lnTo>
                      <a:lnTo>
                        <a:pt x="159" y="382"/>
                      </a:lnTo>
                      <a:lnTo>
                        <a:pt x="143" y="375"/>
                      </a:lnTo>
                      <a:lnTo>
                        <a:pt x="127" y="369"/>
                      </a:lnTo>
                      <a:lnTo>
                        <a:pt x="107" y="362"/>
                      </a:lnTo>
                      <a:lnTo>
                        <a:pt x="94" y="353"/>
                      </a:lnTo>
                      <a:lnTo>
                        <a:pt x="78" y="343"/>
                      </a:lnTo>
                      <a:lnTo>
                        <a:pt x="65" y="330"/>
                      </a:lnTo>
                      <a:lnTo>
                        <a:pt x="52" y="317"/>
                      </a:lnTo>
                      <a:lnTo>
                        <a:pt x="42" y="301"/>
                      </a:lnTo>
                      <a:lnTo>
                        <a:pt x="33" y="288"/>
                      </a:lnTo>
                      <a:lnTo>
                        <a:pt x="26" y="272"/>
                      </a:lnTo>
                      <a:lnTo>
                        <a:pt x="20" y="252"/>
                      </a:lnTo>
                      <a:lnTo>
                        <a:pt x="13" y="236"/>
                      </a:lnTo>
                      <a:lnTo>
                        <a:pt x="13" y="217"/>
                      </a:lnTo>
                      <a:lnTo>
                        <a:pt x="10" y="197"/>
                      </a:lnTo>
                      <a:lnTo>
                        <a:pt x="13" y="178"/>
                      </a:lnTo>
                      <a:lnTo>
                        <a:pt x="13" y="158"/>
                      </a:lnTo>
                      <a:lnTo>
                        <a:pt x="20" y="142"/>
                      </a:lnTo>
                      <a:lnTo>
                        <a:pt x="26" y="126"/>
                      </a:lnTo>
                      <a:lnTo>
                        <a:pt x="33" y="110"/>
                      </a:lnTo>
                      <a:lnTo>
                        <a:pt x="42" y="94"/>
                      </a:lnTo>
                      <a:lnTo>
                        <a:pt x="52" y="77"/>
                      </a:lnTo>
                      <a:lnTo>
                        <a:pt x="65" y="64"/>
                      </a:lnTo>
                      <a:lnTo>
                        <a:pt x="78" y="52"/>
                      </a:lnTo>
                      <a:lnTo>
                        <a:pt x="94" y="42"/>
                      </a:lnTo>
                      <a:lnTo>
                        <a:pt x="107" y="32"/>
                      </a:lnTo>
                      <a:lnTo>
                        <a:pt x="127" y="26"/>
                      </a:lnTo>
                      <a:lnTo>
                        <a:pt x="143" y="19"/>
                      </a:lnTo>
                      <a:lnTo>
                        <a:pt x="159" y="13"/>
                      </a:lnTo>
                      <a:lnTo>
                        <a:pt x="178" y="13"/>
                      </a:lnTo>
                      <a:lnTo>
                        <a:pt x="198" y="9"/>
                      </a:lnTo>
                      <a:lnTo>
                        <a:pt x="217" y="13"/>
                      </a:lnTo>
                      <a:lnTo>
                        <a:pt x="237" y="13"/>
                      </a:lnTo>
                      <a:lnTo>
                        <a:pt x="253" y="19"/>
                      </a:lnTo>
                      <a:lnTo>
                        <a:pt x="272" y="26"/>
                      </a:lnTo>
                      <a:lnTo>
                        <a:pt x="288" y="32"/>
                      </a:lnTo>
                      <a:lnTo>
                        <a:pt x="301" y="42"/>
                      </a:lnTo>
                      <a:lnTo>
                        <a:pt x="317" y="52"/>
                      </a:lnTo>
                      <a:lnTo>
                        <a:pt x="330" y="64"/>
                      </a:lnTo>
                      <a:lnTo>
                        <a:pt x="343" y="77"/>
                      </a:lnTo>
                      <a:lnTo>
                        <a:pt x="353" y="94"/>
                      </a:lnTo>
                      <a:lnTo>
                        <a:pt x="363" y="110"/>
                      </a:lnTo>
                      <a:lnTo>
                        <a:pt x="369" y="126"/>
                      </a:lnTo>
                      <a:lnTo>
                        <a:pt x="376" y="142"/>
                      </a:lnTo>
                      <a:lnTo>
                        <a:pt x="382" y="158"/>
                      </a:lnTo>
                      <a:lnTo>
                        <a:pt x="385" y="178"/>
                      </a:lnTo>
                      <a:lnTo>
                        <a:pt x="385" y="197"/>
                      </a:lnTo>
                      <a:close/>
                    </a:path>
                  </a:pathLst>
                </a:custGeom>
                <a:solidFill>
                  <a:srgbClr val="E636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1" name="Freeform 514"/>
                <p:cNvSpPr>
                  <a:spLocks noEditPoints="1"/>
                </p:cNvSpPr>
                <p:nvPr/>
              </p:nvSpPr>
              <p:spPr bwMode="auto">
                <a:xfrm>
                  <a:off x="2832" y="2563"/>
                  <a:ext cx="388" cy="388"/>
                </a:xfrm>
                <a:custGeom>
                  <a:avLst/>
                  <a:gdLst>
                    <a:gd name="T0" fmla="*/ 381 w 388"/>
                    <a:gd name="T1" fmla="*/ 155 h 388"/>
                    <a:gd name="T2" fmla="*/ 362 w 388"/>
                    <a:gd name="T3" fmla="*/ 104 h 388"/>
                    <a:gd name="T4" fmla="*/ 330 w 388"/>
                    <a:gd name="T5" fmla="*/ 58 h 388"/>
                    <a:gd name="T6" fmla="*/ 284 w 388"/>
                    <a:gd name="T7" fmla="*/ 26 h 388"/>
                    <a:gd name="T8" fmla="*/ 233 w 388"/>
                    <a:gd name="T9" fmla="*/ 6 h 388"/>
                    <a:gd name="T10" fmla="*/ 174 w 388"/>
                    <a:gd name="T11" fmla="*/ 3 h 388"/>
                    <a:gd name="T12" fmla="*/ 119 w 388"/>
                    <a:gd name="T13" fmla="*/ 16 h 388"/>
                    <a:gd name="T14" fmla="*/ 71 w 388"/>
                    <a:gd name="T15" fmla="*/ 45 h 388"/>
                    <a:gd name="T16" fmla="*/ 35 w 388"/>
                    <a:gd name="T17" fmla="*/ 87 h 388"/>
                    <a:gd name="T18" fmla="*/ 9 w 388"/>
                    <a:gd name="T19" fmla="*/ 136 h 388"/>
                    <a:gd name="T20" fmla="*/ 0 w 388"/>
                    <a:gd name="T21" fmla="*/ 194 h 388"/>
                    <a:gd name="T22" fmla="*/ 9 w 388"/>
                    <a:gd name="T23" fmla="*/ 252 h 388"/>
                    <a:gd name="T24" fmla="*/ 35 w 388"/>
                    <a:gd name="T25" fmla="*/ 301 h 388"/>
                    <a:gd name="T26" fmla="*/ 71 w 388"/>
                    <a:gd name="T27" fmla="*/ 343 h 388"/>
                    <a:gd name="T28" fmla="*/ 119 w 388"/>
                    <a:gd name="T29" fmla="*/ 372 h 388"/>
                    <a:gd name="T30" fmla="*/ 174 w 388"/>
                    <a:gd name="T31" fmla="*/ 385 h 388"/>
                    <a:gd name="T32" fmla="*/ 233 w 388"/>
                    <a:gd name="T33" fmla="*/ 382 h 388"/>
                    <a:gd name="T34" fmla="*/ 284 w 388"/>
                    <a:gd name="T35" fmla="*/ 366 h 388"/>
                    <a:gd name="T36" fmla="*/ 330 w 388"/>
                    <a:gd name="T37" fmla="*/ 330 h 388"/>
                    <a:gd name="T38" fmla="*/ 362 w 388"/>
                    <a:gd name="T39" fmla="*/ 288 h 388"/>
                    <a:gd name="T40" fmla="*/ 381 w 388"/>
                    <a:gd name="T41" fmla="*/ 233 h 388"/>
                    <a:gd name="T42" fmla="*/ 375 w 388"/>
                    <a:gd name="T43" fmla="*/ 194 h 388"/>
                    <a:gd name="T44" fmla="*/ 365 w 388"/>
                    <a:gd name="T45" fmla="*/ 249 h 388"/>
                    <a:gd name="T46" fmla="*/ 343 w 388"/>
                    <a:gd name="T47" fmla="*/ 295 h 388"/>
                    <a:gd name="T48" fmla="*/ 310 w 388"/>
                    <a:gd name="T49" fmla="*/ 333 h 388"/>
                    <a:gd name="T50" fmla="*/ 265 w 388"/>
                    <a:gd name="T51" fmla="*/ 363 h 388"/>
                    <a:gd name="T52" fmla="*/ 213 w 388"/>
                    <a:gd name="T53" fmla="*/ 375 h 388"/>
                    <a:gd name="T54" fmla="*/ 158 w 388"/>
                    <a:gd name="T55" fmla="*/ 372 h 388"/>
                    <a:gd name="T56" fmla="*/ 106 w 388"/>
                    <a:gd name="T57" fmla="*/ 353 h 388"/>
                    <a:gd name="T58" fmla="*/ 64 w 388"/>
                    <a:gd name="T59" fmla="*/ 324 h 388"/>
                    <a:gd name="T60" fmla="*/ 35 w 388"/>
                    <a:gd name="T61" fmla="*/ 282 h 388"/>
                    <a:gd name="T62" fmla="*/ 16 w 388"/>
                    <a:gd name="T63" fmla="*/ 230 h 388"/>
                    <a:gd name="T64" fmla="*/ 13 w 388"/>
                    <a:gd name="T65" fmla="*/ 175 h 388"/>
                    <a:gd name="T66" fmla="*/ 26 w 388"/>
                    <a:gd name="T67" fmla="*/ 123 h 388"/>
                    <a:gd name="T68" fmla="*/ 55 w 388"/>
                    <a:gd name="T69" fmla="*/ 78 h 388"/>
                    <a:gd name="T70" fmla="*/ 93 w 388"/>
                    <a:gd name="T71" fmla="*/ 45 h 388"/>
                    <a:gd name="T72" fmla="*/ 139 w 388"/>
                    <a:gd name="T73" fmla="*/ 23 h 388"/>
                    <a:gd name="T74" fmla="*/ 194 w 388"/>
                    <a:gd name="T75" fmla="*/ 13 h 388"/>
                    <a:gd name="T76" fmla="*/ 249 w 388"/>
                    <a:gd name="T77" fmla="*/ 23 h 388"/>
                    <a:gd name="T78" fmla="*/ 294 w 388"/>
                    <a:gd name="T79" fmla="*/ 45 h 388"/>
                    <a:gd name="T80" fmla="*/ 333 w 388"/>
                    <a:gd name="T81" fmla="*/ 78 h 388"/>
                    <a:gd name="T82" fmla="*/ 362 w 388"/>
                    <a:gd name="T83" fmla="*/ 123 h 388"/>
                    <a:gd name="T84" fmla="*/ 375 w 388"/>
                    <a:gd name="T85" fmla="*/ 175 h 38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88" h="388">
                      <a:moveTo>
                        <a:pt x="388" y="194"/>
                      </a:moveTo>
                      <a:lnTo>
                        <a:pt x="385" y="175"/>
                      </a:lnTo>
                      <a:lnTo>
                        <a:pt x="381" y="155"/>
                      </a:lnTo>
                      <a:lnTo>
                        <a:pt x="378" y="136"/>
                      </a:lnTo>
                      <a:lnTo>
                        <a:pt x="372" y="120"/>
                      </a:lnTo>
                      <a:lnTo>
                        <a:pt x="362" y="104"/>
                      </a:lnTo>
                      <a:lnTo>
                        <a:pt x="352" y="87"/>
                      </a:lnTo>
                      <a:lnTo>
                        <a:pt x="343" y="71"/>
                      </a:lnTo>
                      <a:lnTo>
                        <a:pt x="330" y="58"/>
                      </a:lnTo>
                      <a:lnTo>
                        <a:pt x="317" y="45"/>
                      </a:lnTo>
                      <a:lnTo>
                        <a:pt x="301" y="36"/>
                      </a:lnTo>
                      <a:lnTo>
                        <a:pt x="284" y="26"/>
                      </a:lnTo>
                      <a:lnTo>
                        <a:pt x="268" y="16"/>
                      </a:lnTo>
                      <a:lnTo>
                        <a:pt x="252" y="10"/>
                      </a:lnTo>
                      <a:lnTo>
                        <a:pt x="233" y="6"/>
                      </a:lnTo>
                      <a:lnTo>
                        <a:pt x="213" y="3"/>
                      </a:lnTo>
                      <a:lnTo>
                        <a:pt x="194" y="0"/>
                      </a:lnTo>
                      <a:lnTo>
                        <a:pt x="174" y="3"/>
                      </a:lnTo>
                      <a:lnTo>
                        <a:pt x="155" y="6"/>
                      </a:lnTo>
                      <a:lnTo>
                        <a:pt x="136" y="10"/>
                      </a:lnTo>
                      <a:lnTo>
                        <a:pt x="119" y="16"/>
                      </a:lnTo>
                      <a:lnTo>
                        <a:pt x="103" y="26"/>
                      </a:lnTo>
                      <a:lnTo>
                        <a:pt x="87" y="36"/>
                      </a:lnTo>
                      <a:lnTo>
                        <a:pt x="71" y="45"/>
                      </a:lnTo>
                      <a:lnTo>
                        <a:pt x="58" y="58"/>
                      </a:lnTo>
                      <a:lnTo>
                        <a:pt x="45" y="71"/>
                      </a:lnTo>
                      <a:lnTo>
                        <a:pt x="35" y="87"/>
                      </a:lnTo>
                      <a:lnTo>
                        <a:pt x="26" y="104"/>
                      </a:lnTo>
                      <a:lnTo>
                        <a:pt x="16" y="120"/>
                      </a:lnTo>
                      <a:lnTo>
                        <a:pt x="9" y="136"/>
                      </a:lnTo>
                      <a:lnTo>
                        <a:pt x="6" y="155"/>
                      </a:lnTo>
                      <a:lnTo>
                        <a:pt x="3" y="175"/>
                      </a:lnTo>
                      <a:lnTo>
                        <a:pt x="0" y="194"/>
                      </a:lnTo>
                      <a:lnTo>
                        <a:pt x="3" y="214"/>
                      </a:lnTo>
                      <a:lnTo>
                        <a:pt x="6" y="233"/>
                      </a:lnTo>
                      <a:lnTo>
                        <a:pt x="9" y="252"/>
                      </a:lnTo>
                      <a:lnTo>
                        <a:pt x="16" y="269"/>
                      </a:lnTo>
                      <a:lnTo>
                        <a:pt x="26" y="288"/>
                      </a:lnTo>
                      <a:lnTo>
                        <a:pt x="35" y="301"/>
                      </a:lnTo>
                      <a:lnTo>
                        <a:pt x="45" y="317"/>
                      </a:lnTo>
                      <a:lnTo>
                        <a:pt x="58" y="330"/>
                      </a:lnTo>
                      <a:lnTo>
                        <a:pt x="71" y="343"/>
                      </a:lnTo>
                      <a:lnTo>
                        <a:pt x="87" y="356"/>
                      </a:lnTo>
                      <a:lnTo>
                        <a:pt x="103" y="366"/>
                      </a:lnTo>
                      <a:lnTo>
                        <a:pt x="119" y="372"/>
                      </a:lnTo>
                      <a:lnTo>
                        <a:pt x="136" y="379"/>
                      </a:lnTo>
                      <a:lnTo>
                        <a:pt x="155" y="382"/>
                      </a:lnTo>
                      <a:lnTo>
                        <a:pt x="174" y="385"/>
                      </a:lnTo>
                      <a:lnTo>
                        <a:pt x="194" y="388"/>
                      </a:lnTo>
                      <a:lnTo>
                        <a:pt x="213" y="385"/>
                      </a:lnTo>
                      <a:lnTo>
                        <a:pt x="233" y="382"/>
                      </a:lnTo>
                      <a:lnTo>
                        <a:pt x="252" y="379"/>
                      </a:lnTo>
                      <a:lnTo>
                        <a:pt x="268" y="372"/>
                      </a:lnTo>
                      <a:lnTo>
                        <a:pt x="284" y="366"/>
                      </a:lnTo>
                      <a:lnTo>
                        <a:pt x="301" y="356"/>
                      </a:lnTo>
                      <a:lnTo>
                        <a:pt x="317" y="343"/>
                      </a:lnTo>
                      <a:lnTo>
                        <a:pt x="330" y="330"/>
                      </a:lnTo>
                      <a:lnTo>
                        <a:pt x="343" y="317"/>
                      </a:lnTo>
                      <a:lnTo>
                        <a:pt x="352" y="301"/>
                      </a:lnTo>
                      <a:lnTo>
                        <a:pt x="362" y="288"/>
                      </a:lnTo>
                      <a:lnTo>
                        <a:pt x="372" y="269"/>
                      </a:lnTo>
                      <a:lnTo>
                        <a:pt x="378" y="252"/>
                      </a:lnTo>
                      <a:lnTo>
                        <a:pt x="381" y="233"/>
                      </a:lnTo>
                      <a:lnTo>
                        <a:pt x="385" y="214"/>
                      </a:lnTo>
                      <a:lnTo>
                        <a:pt x="388" y="194"/>
                      </a:lnTo>
                      <a:close/>
                      <a:moveTo>
                        <a:pt x="375" y="194"/>
                      </a:moveTo>
                      <a:lnTo>
                        <a:pt x="375" y="214"/>
                      </a:lnTo>
                      <a:lnTo>
                        <a:pt x="372" y="230"/>
                      </a:lnTo>
                      <a:lnTo>
                        <a:pt x="365" y="249"/>
                      </a:lnTo>
                      <a:lnTo>
                        <a:pt x="362" y="265"/>
                      </a:lnTo>
                      <a:lnTo>
                        <a:pt x="352" y="282"/>
                      </a:lnTo>
                      <a:lnTo>
                        <a:pt x="343" y="295"/>
                      </a:lnTo>
                      <a:lnTo>
                        <a:pt x="333" y="311"/>
                      </a:lnTo>
                      <a:lnTo>
                        <a:pt x="323" y="324"/>
                      </a:lnTo>
                      <a:lnTo>
                        <a:pt x="310" y="333"/>
                      </a:lnTo>
                      <a:lnTo>
                        <a:pt x="294" y="346"/>
                      </a:lnTo>
                      <a:lnTo>
                        <a:pt x="281" y="353"/>
                      </a:lnTo>
                      <a:lnTo>
                        <a:pt x="265" y="363"/>
                      </a:lnTo>
                      <a:lnTo>
                        <a:pt x="249" y="369"/>
                      </a:lnTo>
                      <a:lnTo>
                        <a:pt x="229" y="372"/>
                      </a:lnTo>
                      <a:lnTo>
                        <a:pt x="213" y="375"/>
                      </a:lnTo>
                      <a:lnTo>
                        <a:pt x="194" y="375"/>
                      </a:lnTo>
                      <a:lnTo>
                        <a:pt x="174" y="375"/>
                      </a:lnTo>
                      <a:lnTo>
                        <a:pt x="158" y="372"/>
                      </a:lnTo>
                      <a:lnTo>
                        <a:pt x="139" y="369"/>
                      </a:lnTo>
                      <a:lnTo>
                        <a:pt x="123" y="363"/>
                      </a:lnTo>
                      <a:lnTo>
                        <a:pt x="106" y="353"/>
                      </a:lnTo>
                      <a:lnTo>
                        <a:pt x="93" y="346"/>
                      </a:lnTo>
                      <a:lnTo>
                        <a:pt x="77" y="333"/>
                      </a:lnTo>
                      <a:lnTo>
                        <a:pt x="64" y="324"/>
                      </a:lnTo>
                      <a:lnTo>
                        <a:pt x="55" y="311"/>
                      </a:lnTo>
                      <a:lnTo>
                        <a:pt x="45" y="295"/>
                      </a:lnTo>
                      <a:lnTo>
                        <a:pt x="35" y="282"/>
                      </a:lnTo>
                      <a:lnTo>
                        <a:pt x="26" y="265"/>
                      </a:lnTo>
                      <a:lnTo>
                        <a:pt x="22" y="249"/>
                      </a:lnTo>
                      <a:lnTo>
                        <a:pt x="16" y="230"/>
                      </a:lnTo>
                      <a:lnTo>
                        <a:pt x="13" y="214"/>
                      </a:lnTo>
                      <a:lnTo>
                        <a:pt x="13" y="194"/>
                      </a:lnTo>
                      <a:lnTo>
                        <a:pt x="13" y="175"/>
                      </a:lnTo>
                      <a:lnTo>
                        <a:pt x="16" y="159"/>
                      </a:lnTo>
                      <a:lnTo>
                        <a:pt x="22" y="139"/>
                      </a:lnTo>
                      <a:lnTo>
                        <a:pt x="26" y="123"/>
                      </a:lnTo>
                      <a:lnTo>
                        <a:pt x="35" y="107"/>
                      </a:lnTo>
                      <a:lnTo>
                        <a:pt x="45" y="94"/>
                      </a:lnTo>
                      <a:lnTo>
                        <a:pt x="55" y="78"/>
                      </a:lnTo>
                      <a:lnTo>
                        <a:pt x="64" y="68"/>
                      </a:lnTo>
                      <a:lnTo>
                        <a:pt x="77" y="55"/>
                      </a:lnTo>
                      <a:lnTo>
                        <a:pt x="93" y="45"/>
                      </a:lnTo>
                      <a:lnTo>
                        <a:pt x="106" y="36"/>
                      </a:lnTo>
                      <a:lnTo>
                        <a:pt x="123" y="29"/>
                      </a:lnTo>
                      <a:lnTo>
                        <a:pt x="139" y="23"/>
                      </a:lnTo>
                      <a:lnTo>
                        <a:pt x="158" y="16"/>
                      </a:lnTo>
                      <a:lnTo>
                        <a:pt x="174" y="13"/>
                      </a:lnTo>
                      <a:lnTo>
                        <a:pt x="194" y="13"/>
                      </a:lnTo>
                      <a:lnTo>
                        <a:pt x="213" y="13"/>
                      </a:lnTo>
                      <a:lnTo>
                        <a:pt x="229" y="16"/>
                      </a:lnTo>
                      <a:lnTo>
                        <a:pt x="249" y="23"/>
                      </a:lnTo>
                      <a:lnTo>
                        <a:pt x="265" y="29"/>
                      </a:lnTo>
                      <a:lnTo>
                        <a:pt x="281" y="36"/>
                      </a:lnTo>
                      <a:lnTo>
                        <a:pt x="294" y="45"/>
                      </a:lnTo>
                      <a:lnTo>
                        <a:pt x="310" y="55"/>
                      </a:lnTo>
                      <a:lnTo>
                        <a:pt x="323" y="68"/>
                      </a:lnTo>
                      <a:lnTo>
                        <a:pt x="333" y="78"/>
                      </a:lnTo>
                      <a:lnTo>
                        <a:pt x="343" y="94"/>
                      </a:lnTo>
                      <a:lnTo>
                        <a:pt x="352" y="107"/>
                      </a:lnTo>
                      <a:lnTo>
                        <a:pt x="362" y="123"/>
                      </a:lnTo>
                      <a:lnTo>
                        <a:pt x="365" y="139"/>
                      </a:lnTo>
                      <a:lnTo>
                        <a:pt x="372" y="159"/>
                      </a:lnTo>
                      <a:lnTo>
                        <a:pt x="375" y="175"/>
                      </a:lnTo>
                      <a:lnTo>
                        <a:pt x="375" y="194"/>
                      </a:lnTo>
                      <a:close/>
                    </a:path>
                  </a:pathLst>
                </a:custGeom>
                <a:solidFill>
                  <a:srgbClr val="E636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2" name="Freeform 515"/>
                <p:cNvSpPr>
                  <a:spLocks noEditPoints="1"/>
                </p:cNvSpPr>
                <p:nvPr/>
              </p:nvSpPr>
              <p:spPr bwMode="auto">
                <a:xfrm>
                  <a:off x="2838" y="2569"/>
                  <a:ext cx="375" cy="376"/>
                </a:xfrm>
                <a:custGeom>
                  <a:avLst/>
                  <a:gdLst>
                    <a:gd name="T0" fmla="*/ 372 w 375"/>
                    <a:gd name="T1" fmla="*/ 149 h 376"/>
                    <a:gd name="T2" fmla="*/ 353 w 375"/>
                    <a:gd name="T3" fmla="*/ 101 h 376"/>
                    <a:gd name="T4" fmla="*/ 320 w 375"/>
                    <a:gd name="T5" fmla="*/ 55 h 376"/>
                    <a:gd name="T6" fmla="*/ 278 w 375"/>
                    <a:gd name="T7" fmla="*/ 23 h 376"/>
                    <a:gd name="T8" fmla="*/ 227 w 375"/>
                    <a:gd name="T9" fmla="*/ 4 h 376"/>
                    <a:gd name="T10" fmla="*/ 168 w 375"/>
                    <a:gd name="T11" fmla="*/ 4 h 376"/>
                    <a:gd name="T12" fmla="*/ 117 w 375"/>
                    <a:gd name="T13" fmla="*/ 17 h 376"/>
                    <a:gd name="T14" fmla="*/ 68 w 375"/>
                    <a:gd name="T15" fmla="*/ 43 h 376"/>
                    <a:gd name="T16" fmla="*/ 32 w 375"/>
                    <a:gd name="T17" fmla="*/ 85 h 376"/>
                    <a:gd name="T18" fmla="*/ 10 w 375"/>
                    <a:gd name="T19" fmla="*/ 133 h 376"/>
                    <a:gd name="T20" fmla="*/ 0 w 375"/>
                    <a:gd name="T21" fmla="*/ 188 h 376"/>
                    <a:gd name="T22" fmla="*/ 10 w 375"/>
                    <a:gd name="T23" fmla="*/ 243 h 376"/>
                    <a:gd name="T24" fmla="*/ 32 w 375"/>
                    <a:gd name="T25" fmla="*/ 292 h 376"/>
                    <a:gd name="T26" fmla="*/ 68 w 375"/>
                    <a:gd name="T27" fmla="*/ 334 h 376"/>
                    <a:gd name="T28" fmla="*/ 117 w 375"/>
                    <a:gd name="T29" fmla="*/ 360 h 376"/>
                    <a:gd name="T30" fmla="*/ 168 w 375"/>
                    <a:gd name="T31" fmla="*/ 376 h 376"/>
                    <a:gd name="T32" fmla="*/ 227 w 375"/>
                    <a:gd name="T33" fmla="*/ 373 h 376"/>
                    <a:gd name="T34" fmla="*/ 278 w 375"/>
                    <a:gd name="T35" fmla="*/ 353 h 376"/>
                    <a:gd name="T36" fmla="*/ 320 w 375"/>
                    <a:gd name="T37" fmla="*/ 321 h 376"/>
                    <a:gd name="T38" fmla="*/ 353 w 375"/>
                    <a:gd name="T39" fmla="*/ 279 h 376"/>
                    <a:gd name="T40" fmla="*/ 372 w 375"/>
                    <a:gd name="T41" fmla="*/ 227 h 376"/>
                    <a:gd name="T42" fmla="*/ 362 w 375"/>
                    <a:gd name="T43" fmla="*/ 188 h 376"/>
                    <a:gd name="T44" fmla="*/ 356 w 375"/>
                    <a:gd name="T45" fmla="*/ 240 h 376"/>
                    <a:gd name="T46" fmla="*/ 333 w 375"/>
                    <a:gd name="T47" fmla="*/ 285 h 376"/>
                    <a:gd name="T48" fmla="*/ 298 w 375"/>
                    <a:gd name="T49" fmla="*/ 324 h 376"/>
                    <a:gd name="T50" fmla="*/ 256 w 375"/>
                    <a:gd name="T51" fmla="*/ 350 h 376"/>
                    <a:gd name="T52" fmla="*/ 207 w 375"/>
                    <a:gd name="T53" fmla="*/ 363 h 376"/>
                    <a:gd name="T54" fmla="*/ 152 w 375"/>
                    <a:gd name="T55" fmla="*/ 360 h 376"/>
                    <a:gd name="T56" fmla="*/ 104 w 375"/>
                    <a:gd name="T57" fmla="*/ 344 h 376"/>
                    <a:gd name="T58" fmla="*/ 65 w 375"/>
                    <a:gd name="T59" fmla="*/ 311 h 376"/>
                    <a:gd name="T60" fmla="*/ 32 w 375"/>
                    <a:gd name="T61" fmla="*/ 272 h 376"/>
                    <a:gd name="T62" fmla="*/ 16 w 375"/>
                    <a:gd name="T63" fmla="*/ 224 h 376"/>
                    <a:gd name="T64" fmla="*/ 13 w 375"/>
                    <a:gd name="T65" fmla="*/ 172 h 376"/>
                    <a:gd name="T66" fmla="*/ 26 w 375"/>
                    <a:gd name="T67" fmla="*/ 120 h 376"/>
                    <a:gd name="T68" fmla="*/ 52 w 375"/>
                    <a:gd name="T69" fmla="*/ 78 h 376"/>
                    <a:gd name="T70" fmla="*/ 91 w 375"/>
                    <a:gd name="T71" fmla="*/ 43 h 376"/>
                    <a:gd name="T72" fmla="*/ 136 w 375"/>
                    <a:gd name="T73" fmla="*/ 20 h 376"/>
                    <a:gd name="T74" fmla="*/ 188 w 375"/>
                    <a:gd name="T75" fmla="*/ 13 h 376"/>
                    <a:gd name="T76" fmla="*/ 240 w 375"/>
                    <a:gd name="T77" fmla="*/ 20 h 376"/>
                    <a:gd name="T78" fmla="*/ 285 w 375"/>
                    <a:gd name="T79" fmla="*/ 43 h 376"/>
                    <a:gd name="T80" fmla="*/ 324 w 375"/>
                    <a:gd name="T81" fmla="*/ 78 h 376"/>
                    <a:gd name="T82" fmla="*/ 350 w 375"/>
                    <a:gd name="T83" fmla="*/ 120 h 376"/>
                    <a:gd name="T84" fmla="*/ 362 w 375"/>
                    <a:gd name="T85" fmla="*/ 172 h 37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75" h="376">
                      <a:moveTo>
                        <a:pt x="375" y="188"/>
                      </a:moveTo>
                      <a:lnTo>
                        <a:pt x="375" y="169"/>
                      </a:lnTo>
                      <a:lnTo>
                        <a:pt x="372" y="149"/>
                      </a:lnTo>
                      <a:lnTo>
                        <a:pt x="366" y="133"/>
                      </a:lnTo>
                      <a:lnTo>
                        <a:pt x="359" y="117"/>
                      </a:lnTo>
                      <a:lnTo>
                        <a:pt x="353" y="101"/>
                      </a:lnTo>
                      <a:lnTo>
                        <a:pt x="343" y="85"/>
                      </a:lnTo>
                      <a:lnTo>
                        <a:pt x="333" y="68"/>
                      </a:lnTo>
                      <a:lnTo>
                        <a:pt x="320" y="55"/>
                      </a:lnTo>
                      <a:lnTo>
                        <a:pt x="307" y="43"/>
                      </a:lnTo>
                      <a:lnTo>
                        <a:pt x="291" y="33"/>
                      </a:lnTo>
                      <a:lnTo>
                        <a:pt x="278" y="23"/>
                      </a:lnTo>
                      <a:lnTo>
                        <a:pt x="262" y="17"/>
                      </a:lnTo>
                      <a:lnTo>
                        <a:pt x="243" y="10"/>
                      </a:lnTo>
                      <a:lnTo>
                        <a:pt x="227" y="4"/>
                      </a:lnTo>
                      <a:lnTo>
                        <a:pt x="207" y="4"/>
                      </a:lnTo>
                      <a:lnTo>
                        <a:pt x="188" y="0"/>
                      </a:lnTo>
                      <a:lnTo>
                        <a:pt x="168" y="4"/>
                      </a:lnTo>
                      <a:lnTo>
                        <a:pt x="149" y="4"/>
                      </a:lnTo>
                      <a:lnTo>
                        <a:pt x="133" y="10"/>
                      </a:lnTo>
                      <a:lnTo>
                        <a:pt x="117" y="17"/>
                      </a:lnTo>
                      <a:lnTo>
                        <a:pt x="97" y="23"/>
                      </a:lnTo>
                      <a:lnTo>
                        <a:pt x="84" y="33"/>
                      </a:lnTo>
                      <a:lnTo>
                        <a:pt x="68" y="43"/>
                      </a:lnTo>
                      <a:lnTo>
                        <a:pt x="55" y="55"/>
                      </a:lnTo>
                      <a:lnTo>
                        <a:pt x="42" y="68"/>
                      </a:lnTo>
                      <a:lnTo>
                        <a:pt x="32" y="85"/>
                      </a:lnTo>
                      <a:lnTo>
                        <a:pt x="23" y="101"/>
                      </a:lnTo>
                      <a:lnTo>
                        <a:pt x="16" y="117"/>
                      </a:lnTo>
                      <a:lnTo>
                        <a:pt x="10" y="133"/>
                      </a:lnTo>
                      <a:lnTo>
                        <a:pt x="3" y="149"/>
                      </a:lnTo>
                      <a:lnTo>
                        <a:pt x="3" y="169"/>
                      </a:lnTo>
                      <a:lnTo>
                        <a:pt x="0" y="188"/>
                      </a:lnTo>
                      <a:lnTo>
                        <a:pt x="3" y="208"/>
                      </a:lnTo>
                      <a:lnTo>
                        <a:pt x="3" y="227"/>
                      </a:lnTo>
                      <a:lnTo>
                        <a:pt x="10" y="243"/>
                      </a:lnTo>
                      <a:lnTo>
                        <a:pt x="16" y="263"/>
                      </a:lnTo>
                      <a:lnTo>
                        <a:pt x="23" y="279"/>
                      </a:lnTo>
                      <a:lnTo>
                        <a:pt x="32" y="292"/>
                      </a:lnTo>
                      <a:lnTo>
                        <a:pt x="42" y="308"/>
                      </a:lnTo>
                      <a:lnTo>
                        <a:pt x="55" y="321"/>
                      </a:lnTo>
                      <a:lnTo>
                        <a:pt x="68" y="334"/>
                      </a:lnTo>
                      <a:lnTo>
                        <a:pt x="84" y="344"/>
                      </a:lnTo>
                      <a:lnTo>
                        <a:pt x="97" y="353"/>
                      </a:lnTo>
                      <a:lnTo>
                        <a:pt x="117" y="360"/>
                      </a:lnTo>
                      <a:lnTo>
                        <a:pt x="133" y="366"/>
                      </a:lnTo>
                      <a:lnTo>
                        <a:pt x="149" y="373"/>
                      </a:lnTo>
                      <a:lnTo>
                        <a:pt x="168" y="376"/>
                      </a:lnTo>
                      <a:lnTo>
                        <a:pt x="188" y="376"/>
                      </a:lnTo>
                      <a:lnTo>
                        <a:pt x="207" y="376"/>
                      </a:lnTo>
                      <a:lnTo>
                        <a:pt x="227" y="373"/>
                      </a:lnTo>
                      <a:lnTo>
                        <a:pt x="243" y="366"/>
                      </a:lnTo>
                      <a:lnTo>
                        <a:pt x="262" y="360"/>
                      </a:lnTo>
                      <a:lnTo>
                        <a:pt x="278" y="353"/>
                      </a:lnTo>
                      <a:lnTo>
                        <a:pt x="291" y="344"/>
                      </a:lnTo>
                      <a:lnTo>
                        <a:pt x="307" y="334"/>
                      </a:lnTo>
                      <a:lnTo>
                        <a:pt x="320" y="321"/>
                      </a:lnTo>
                      <a:lnTo>
                        <a:pt x="333" y="308"/>
                      </a:lnTo>
                      <a:lnTo>
                        <a:pt x="343" y="292"/>
                      </a:lnTo>
                      <a:lnTo>
                        <a:pt x="353" y="279"/>
                      </a:lnTo>
                      <a:lnTo>
                        <a:pt x="359" y="263"/>
                      </a:lnTo>
                      <a:lnTo>
                        <a:pt x="366" y="243"/>
                      </a:lnTo>
                      <a:lnTo>
                        <a:pt x="372" y="227"/>
                      </a:lnTo>
                      <a:lnTo>
                        <a:pt x="375" y="208"/>
                      </a:lnTo>
                      <a:lnTo>
                        <a:pt x="375" y="188"/>
                      </a:lnTo>
                      <a:close/>
                      <a:moveTo>
                        <a:pt x="362" y="188"/>
                      </a:moveTo>
                      <a:lnTo>
                        <a:pt x="362" y="208"/>
                      </a:lnTo>
                      <a:lnTo>
                        <a:pt x="359" y="224"/>
                      </a:lnTo>
                      <a:lnTo>
                        <a:pt x="356" y="240"/>
                      </a:lnTo>
                      <a:lnTo>
                        <a:pt x="350" y="256"/>
                      </a:lnTo>
                      <a:lnTo>
                        <a:pt x="343" y="272"/>
                      </a:lnTo>
                      <a:lnTo>
                        <a:pt x="333" y="285"/>
                      </a:lnTo>
                      <a:lnTo>
                        <a:pt x="324" y="301"/>
                      </a:lnTo>
                      <a:lnTo>
                        <a:pt x="311" y="311"/>
                      </a:lnTo>
                      <a:lnTo>
                        <a:pt x="298" y="324"/>
                      </a:lnTo>
                      <a:lnTo>
                        <a:pt x="285" y="334"/>
                      </a:lnTo>
                      <a:lnTo>
                        <a:pt x="272" y="344"/>
                      </a:lnTo>
                      <a:lnTo>
                        <a:pt x="256" y="350"/>
                      </a:lnTo>
                      <a:lnTo>
                        <a:pt x="240" y="357"/>
                      </a:lnTo>
                      <a:lnTo>
                        <a:pt x="223" y="360"/>
                      </a:lnTo>
                      <a:lnTo>
                        <a:pt x="207" y="363"/>
                      </a:lnTo>
                      <a:lnTo>
                        <a:pt x="188" y="363"/>
                      </a:lnTo>
                      <a:lnTo>
                        <a:pt x="168" y="363"/>
                      </a:lnTo>
                      <a:lnTo>
                        <a:pt x="152" y="360"/>
                      </a:lnTo>
                      <a:lnTo>
                        <a:pt x="136" y="357"/>
                      </a:lnTo>
                      <a:lnTo>
                        <a:pt x="120" y="350"/>
                      </a:lnTo>
                      <a:lnTo>
                        <a:pt x="104" y="344"/>
                      </a:lnTo>
                      <a:lnTo>
                        <a:pt x="91" y="334"/>
                      </a:lnTo>
                      <a:lnTo>
                        <a:pt x="78" y="324"/>
                      </a:lnTo>
                      <a:lnTo>
                        <a:pt x="65" y="311"/>
                      </a:lnTo>
                      <a:lnTo>
                        <a:pt x="52" y="301"/>
                      </a:lnTo>
                      <a:lnTo>
                        <a:pt x="42" y="285"/>
                      </a:lnTo>
                      <a:lnTo>
                        <a:pt x="32" y="272"/>
                      </a:lnTo>
                      <a:lnTo>
                        <a:pt x="26" y="256"/>
                      </a:lnTo>
                      <a:lnTo>
                        <a:pt x="20" y="240"/>
                      </a:lnTo>
                      <a:lnTo>
                        <a:pt x="16" y="224"/>
                      </a:lnTo>
                      <a:lnTo>
                        <a:pt x="13" y="208"/>
                      </a:lnTo>
                      <a:lnTo>
                        <a:pt x="13" y="188"/>
                      </a:lnTo>
                      <a:lnTo>
                        <a:pt x="13" y="172"/>
                      </a:lnTo>
                      <a:lnTo>
                        <a:pt x="16" y="153"/>
                      </a:lnTo>
                      <a:lnTo>
                        <a:pt x="20" y="136"/>
                      </a:lnTo>
                      <a:lnTo>
                        <a:pt x="26" y="120"/>
                      </a:lnTo>
                      <a:lnTo>
                        <a:pt x="32" y="104"/>
                      </a:lnTo>
                      <a:lnTo>
                        <a:pt x="42" y="91"/>
                      </a:lnTo>
                      <a:lnTo>
                        <a:pt x="52" y="78"/>
                      </a:lnTo>
                      <a:lnTo>
                        <a:pt x="65" y="65"/>
                      </a:lnTo>
                      <a:lnTo>
                        <a:pt x="78" y="52"/>
                      </a:lnTo>
                      <a:lnTo>
                        <a:pt x="91" y="43"/>
                      </a:lnTo>
                      <a:lnTo>
                        <a:pt x="104" y="33"/>
                      </a:lnTo>
                      <a:lnTo>
                        <a:pt x="120" y="26"/>
                      </a:lnTo>
                      <a:lnTo>
                        <a:pt x="136" y="20"/>
                      </a:lnTo>
                      <a:lnTo>
                        <a:pt x="152" y="17"/>
                      </a:lnTo>
                      <a:lnTo>
                        <a:pt x="168" y="13"/>
                      </a:lnTo>
                      <a:lnTo>
                        <a:pt x="188" y="13"/>
                      </a:lnTo>
                      <a:lnTo>
                        <a:pt x="207" y="13"/>
                      </a:lnTo>
                      <a:lnTo>
                        <a:pt x="223" y="17"/>
                      </a:lnTo>
                      <a:lnTo>
                        <a:pt x="240" y="20"/>
                      </a:lnTo>
                      <a:lnTo>
                        <a:pt x="256" y="26"/>
                      </a:lnTo>
                      <a:lnTo>
                        <a:pt x="272" y="33"/>
                      </a:lnTo>
                      <a:lnTo>
                        <a:pt x="285" y="43"/>
                      </a:lnTo>
                      <a:lnTo>
                        <a:pt x="298" y="52"/>
                      </a:lnTo>
                      <a:lnTo>
                        <a:pt x="311" y="65"/>
                      </a:lnTo>
                      <a:lnTo>
                        <a:pt x="324" y="78"/>
                      </a:lnTo>
                      <a:lnTo>
                        <a:pt x="333" y="91"/>
                      </a:lnTo>
                      <a:lnTo>
                        <a:pt x="343" y="104"/>
                      </a:lnTo>
                      <a:lnTo>
                        <a:pt x="350" y="120"/>
                      </a:lnTo>
                      <a:lnTo>
                        <a:pt x="356" y="136"/>
                      </a:lnTo>
                      <a:lnTo>
                        <a:pt x="359" y="153"/>
                      </a:lnTo>
                      <a:lnTo>
                        <a:pt x="362" y="172"/>
                      </a:lnTo>
                      <a:lnTo>
                        <a:pt x="362" y="188"/>
                      </a:lnTo>
                      <a:close/>
                    </a:path>
                  </a:pathLst>
                </a:custGeom>
                <a:solidFill>
                  <a:srgbClr val="E635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3" name="Freeform 516"/>
                <p:cNvSpPr>
                  <a:spLocks noEditPoints="1"/>
                </p:cNvSpPr>
                <p:nvPr/>
              </p:nvSpPr>
              <p:spPr bwMode="auto">
                <a:xfrm>
                  <a:off x="2845" y="2576"/>
                  <a:ext cx="362" cy="362"/>
                </a:xfrm>
                <a:custGeom>
                  <a:avLst/>
                  <a:gdLst>
                    <a:gd name="T0" fmla="*/ 362 w 362"/>
                    <a:gd name="T1" fmla="*/ 162 h 362"/>
                    <a:gd name="T2" fmla="*/ 352 w 362"/>
                    <a:gd name="T3" fmla="*/ 126 h 362"/>
                    <a:gd name="T4" fmla="*/ 339 w 362"/>
                    <a:gd name="T5" fmla="*/ 94 h 362"/>
                    <a:gd name="T6" fmla="*/ 320 w 362"/>
                    <a:gd name="T7" fmla="*/ 65 h 362"/>
                    <a:gd name="T8" fmla="*/ 297 w 362"/>
                    <a:gd name="T9" fmla="*/ 42 h 362"/>
                    <a:gd name="T10" fmla="*/ 268 w 362"/>
                    <a:gd name="T11" fmla="*/ 23 h 362"/>
                    <a:gd name="T12" fmla="*/ 236 w 362"/>
                    <a:gd name="T13" fmla="*/ 10 h 362"/>
                    <a:gd name="T14" fmla="*/ 200 w 362"/>
                    <a:gd name="T15" fmla="*/ 0 h 362"/>
                    <a:gd name="T16" fmla="*/ 161 w 362"/>
                    <a:gd name="T17" fmla="*/ 0 h 362"/>
                    <a:gd name="T18" fmla="*/ 126 w 362"/>
                    <a:gd name="T19" fmla="*/ 10 h 362"/>
                    <a:gd name="T20" fmla="*/ 93 w 362"/>
                    <a:gd name="T21" fmla="*/ 23 h 362"/>
                    <a:gd name="T22" fmla="*/ 64 w 362"/>
                    <a:gd name="T23" fmla="*/ 42 h 362"/>
                    <a:gd name="T24" fmla="*/ 42 w 362"/>
                    <a:gd name="T25" fmla="*/ 65 h 362"/>
                    <a:gd name="T26" fmla="*/ 22 w 362"/>
                    <a:gd name="T27" fmla="*/ 94 h 362"/>
                    <a:gd name="T28" fmla="*/ 9 w 362"/>
                    <a:gd name="T29" fmla="*/ 126 h 362"/>
                    <a:gd name="T30" fmla="*/ 0 w 362"/>
                    <a:gd name="T31" fmla="*/ 162 h 362"/>
                    <a:gd name="T32" fmla="*/ 0 w 362"/>
                    <a:gd name="T33" fmla="*/ 201 h 362"/>
                    <a:gd name="T34" fmla="*/ 9 w 362"/>
                    <a:gd name="T35" fmla="*/ 236 h 362"/>
                    <a:gd name="T36" fmla="*/ 22 w 362"/>
                    <a:gd name="T37" fmla="*/ 269 h 362"/>
                    <a:gd name="T38" fmla="*/ 42 w 362"/>
                    <a:gd name="T39" fmla="*/ 298 h 362"/>
                    <a:gd name="T40" fmla="*/ 64 w 362"/>
                    <a:gd name="T41" fmla="*/ 320 h 362"/>
                    <a:gd name="T42" fmla="*/ 93 w 362"/>
                    <a:gd name="T43" fmla="*/ 340 h 362"/>
                    <a:gd name="T44" fmla="*/ 126 w 362"/>
                    <a:gd name="T45" fmla="*/ 356 h 362"/>
                    <a:gd name="T46" fmla="*/ 161 w 362"/>
                    <a:gd name="T47" fmla="*/ 362 h 362"/>
                    <a:gd name="T48" fmla="*/ 200 w 362"/>
                    <a:gd name="T49" fmla="*/ 362 h 362"/>
                    <a:gd name="T50" fmla="*/ 236 w 362"/>
                    <a:gd name="T51" fmla="*/ 356 h 362"/>
                    <a:gd name="T52" fmla="*/ 268 w 362"/>
                    <a:gd name="T53" fmla="*/ 340 h 362"/>
                    <a:gd name="T54" fmla="*/ 297 w 362"/>
                    <a:gd name="T55" fmla="*/ 320 h 362"/>
                    <a:gd name="T56" fmla="*/ 320 w 362"/>
                    <a:gd name="T57" fmla="*/ 298 h 362"/>
                    <a:gd name="T58" fmla="*/ 339 w 362"/>
                    <a:gd name="T59" fmla="*/ 269 h 362"/>
                    <a:gd name="T60" fmla="*/ 352 w 362"/>
                    <a:gd name="T61" fmla="*/ 236 h 362"/>
                    <a:gd name="T62" fmla="*/ 362 w 362"/>
                    <a:gd name="T63" fmla="*/ 201 h 362"/>
                    <a:gd name="T64" fmla="*/ 349 w 362"/>
                    <a:gd name="T65" fmla="*/ 181 h 362"/>
                    <a:gd name="T66" fmla="*/ 346 w 362"/>
                    <a:gd name="T67" fmla="*/ 217 h 362"/>
                    <a:gd name="T68" fmla="*/ 336 w 362"/>
                    <a:gd name="T69" fmla="*/ 246 h 362"/>
                    <a:gd name="T70" fmla="*/ 300 w 362"/>
                    <a:gd name="T71" fmla="*/ 301 h 362"/>
                    <a:gd name="T72" fmla="*/ 245 w 362"/>
                    <a:gd name="T73" fmla="*/ 337 h 362"/>
                    <a:gd name="T74" fmla="*/ 216 w 362"/>
                    <a:gd name="T75" fmla="*/ 346 h 362"/>
                    <a:gd name="T76" fmla="*/ 181 w 362"/>
                    <a:gd name="T77" fmla="*/ 350 h 362"/>
                    <a:gd name="T78" fmla="*/ 145 w 362"/>
                    <a:gd name="T79" fmla="*/ 346 h 362"/>
                    <a:gd name="T80" fmla="*/ 116 w 362"/>
                    <a:gd name="T81" fmla="*/ 337 h 362"/>
                    <a:gd name="T82" fmla="*/ 61 w 362"/>
                    <a:gd name="T83" fmla="*/ 301 h 362"/>
                    <a:gd name="T84" fmla="*/ 25 w 362"/>
                    <a:gd name="T85" fmla="*/ 246 h 362"/>
                    <a:gd name="T86" fmla="*/ 16 w 362"/>
                    <a:gd name="T87" fmla="*/ 217 h 362"/>
                    <a:gd name="T88" fmla="*/ 13 w 362"/>
                    <a:gd name="T89" fmla="*/ 181 h 362"/>
                    <a:gd name="T90" fmla="*/ 16 w 362"/>
                    <a:gd name="T91" fmla="*/ 149 h 362"/>
                    <a:gd name="T92" fmla="*/ 25 w 362"/>
                    <a:gd name="T93" fmla="*/ 116 h 362"/>
                    <a:gd name="T94" fmla="*/ 61 w 362"/>
                    <a:gd name="T95" fmla="*/ 61 h 362"/>
                    <a:gd name="T96" fmla="*/ 116 w 362"/>
                    <a:gd name="T97" fmla="*/ 26 h 362"/>
                    <a:gd name="T98" fmla="*/ 145 w 362"/>
                    <a:gd name="T99" fmla="*/ 16 h 362"/>
                    <a:gd name="T100" fmla="*/ 181 w 362"/>
                    <a:gd name="T101" fmla="*/ 13 h 362"/>
                    <a:gd name="T102" fmla="*/ 216 w 362"/>
                    <a:gd name="T103" fmla="*/ 16 h 362"/>
                    <a:gd name="T104" fmla="*/ 245 w 362"/>
                    <a:gd name="T105" fmla="*/ 26 h 362"/>
                    <a:gd name="T106" fmla="*/ 300 w 362"/>
                    <a:gd name="T107" fmla="*/ 61 h 362"/>
                    <a:gd name="T108" fmla="*/ 336 w 362"/>
                    <a:gd name="T109" fmla="*/ 116 h 362"/>
                    <a:gd name="T110" fmla="*/ 346 w 362"/>
                    <a:gd name="T111" fmla="*/ 149 h 362"/>
                    <a:gd name="T112" fmla="*/ 349 w 362"/>
                    <a:gd name="T113" fmla="*/ 181 h 36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362" h="362">
                      <a:moveTo>
                        <a:pt x="362" y="181"/>
                      </a:moveTo>
                      <a:lnTo>
                        <a:pt x="362" y="162"/>
                      </a:lnTo>
                      <a:lnTo>
                        <a:pt x="359" y="146"/>
                      </a:lnTo>
                      <a:lnTo>
                        <a:pt x="352" y="126"/>
                      </a:lnTo>
                      <a:lnTo>
                        <a:pt x="349" y="110"/>
                      </a:lnTo>
                      <a:lnTo>
                        <a:pt x="339" y="94"/>
                      </a:lnTo>
                      <a:lnTo>
                        <a:pt x="330" y="81"/>
                      </a:lnTo>
                      <a:lnTo>
                        <a:pt x="320" y="65"/>
                      </a:lnTo>
                      <a:lnTo>
                        <a:pt x="310" y="55"/>
                      </a:lnTo>
                      <a:lnTo>
                        <a:pt x="297" y="42"/>
                      </a:lnTo>
                      <a:lnTo>
                        <a:pt x="281" y="32"/>
                      </a:lnTo>
                      <a:lnTo>
                        <a:pt x="268" y="23"/>
                      </a:lnTo>
                      <a:lnTo>
                        <a:pt x="252" y="16"/>
                      </a:lnTo>
                      <a:lnTo>
                        <a:pt x="236" y="10"/>
                      </a:lnTo>
                      <a:lnTo>
                        <a:pt x="216" y="3"/>
                      </a:lnTo>
                      <a:lnTo>
                        <a:pt x="200" y="0"/>
                      </a:lnTo>
                      <a:lnTo>
                        <a:pt x="181" y="0"/>
                      </a:lnTo>
                      <a:lnTo>
                        <a:pt x="161" y="0"/>
                      </a:lnTo>
                      <a:lnTo>
                        <a:pt x="145" y="3"/>
                      </a:lnTo>
                      <a:lnTo>
                        <a:pt x="126" y="10"/>
                      </a:lnTo>
                      <a:lnTo>
                        <a:pt x="110" y="16"/>
                      </a:lnTo>
                      <a:lnTo>
                        <a:pt x="93" y="23"/>
                      </a:lnTo>
                      <a:lnTo>
                        <a:pt x="80" y="32"/>
                      </a:lnTo>
                      <a:lnTo>
                        <a:pt x="64" y="42"/>
                      </a:lnTo>
                      <a:lnTo>
                        <a:pt x="51" y="55"/>
                      </a:lnTo>
                      <a:lnTo>
                        <a:pt x="42" y="65"/>
                      </a:lnTo>
                      <a:lnTo>
                        <a:pt x="32" y="81"/>
                      </a:lnTo>
                      <a:lnTo>
                        <a:pt x="22" y="94"/>
                      </a:lnTo>
                      <a:lnTo>
                        <a:pt x="13" y="110"/>
                      </a:lnTo>
                      <a:lnTo>
                        <a:pt x="9" y="126"/>
                      </a:lnTo>
                      <a:lnTo>
                        <a:pt x="3" y="146"/>
                      </a:lnTo>
                      <a:lnTo>
                        <a:pt x="0" y="162"/>
                      </a:lnTo>
                      <a:lnTo>
                        <a:pt x="0" y="181"/>
                      </a:lnTo>
                      <a:lnTo>
                        <a:pt x="0" y="201"/>
                      </a:lnTo>
                      <a:lnTo>
                        <a:pt x="3" y="217"/>
                      </a:lnTo>
                      <a:lnTo>
                        <a:pt x="9" y="236"/>
                      </a:lnTo>
                      <a:lnTo>
                        <a:pt x="13" y="252"/>
                      </a:lnTo>
                      <a:lnTo>
                        <a:pt x="22" y="269"/>
                      </a:lnTo>
                      <a:lnTo>
                        <a:pt x="32" y="282"/>
                      </a:lnTo>
                      <a:lnTo>
                        <a:pt x="42" y="298"/>
                      </a:lnTo>
                      <a:lnTo>
                        <a:pt x="51" y="311"/>
                      </a:lnTo>
                      <a:lnTo>
                        <a:pt x="64" y="320"/>
                      </a:lnTo>
                      <a:lnTo>
                        <a:pt x="80" y="333"/>
                      </a:lnTo>
                      <a:lnTo>
                        <a:pt x="93" y="340"/>
                      </a:lnTo>
                      <a:lnTo>
                        <a:pt x="110" y="350"/>
                      </a:lnTo>
                      <a:lnTo>
                        <a:pt x="126" y="356"/>
                      </a:lnTo>
                      <a:lnTo>
                        <a:pt x="145" y="359"/>
                      </a:lnTo>
                      <a:lnTo>
                        <a:pt x="161" y="362"/>
                      </a:lnTo>
                      <a:lnTo>
                        <a:pt x="181" y="362"/>
                      </a:lnTo>
                      <a:lnTo>
                        <a:pt x="200" y="362"/>
                      </a:lnTo>
                      <a:lnTo>
                        <a:pt x="216" y="359"/>
                      </a:lnTo>
                      <a:lnTo>
                        <a:pt x="236" y="356"/>
                      </a:lnTo>
                      <a:lnTo>
                        <a:pt x="252" y="350"/>
                      </a:lnTo>
                      <a:lnTo>
                        <a:pt x="268" y="340"/>
                      </a:lnTo>
                      <a:lnTo>
                        <a:pt x="281" y="333"/>
                      </a:lnTo>
                      <a:lnTo>
                        <a:pt x="297" y="320"/>
                      </a:lnTo>
                      <a:lnTo>
                        <a:pt x="310" y="311"/>
                      </a:lnTo>
                      <a:lnTo>
                        <a:pt x="320" y="298"/>
                      </a:lnTo>
                      <a:lnTo>
                        <a:pt x="330" y="282"/>
                      </a:lnTo>
                      <a:lnTo>
                        <a:pt x="339" y="269"/>
                      </a:lnTo>
                      <a:lnTo>
                        <a:pt x="349" y="252"/>
                      </a:lnTo>
                      <a:lnTo>
                        <a:pt x="352" y="236"/>
                      </a:lnTo>
                      <a:lnTo>
                        <a:pt x="359" y="217"/>
                      </a:lnTo>
                      <a:lnTo>
                        <a:pt x="362" y="201"/>
                      </a:lnTo>
                      <a:lnTo>
                        <a:pt x="362" y="181"/>
                      </a:lnTo>
                      <a:close/>
                      <a:moveTo>
                        <a:pt x="349" y="181"/>
                      </a:moveTo>
                      <a:lnTo>
                        <a:pt x="349" y="197"/>
                      </a:lnTo>
                      <a:lnTo>
                        <a:pt x="346" y="217"/>
                      </a:lnTo>
                      <a:lnTo>
                        <a:pt x="343" y="233"/>
                      </a:lnTo>
                      <a:lnTo>
                        <a:pt x="336" y="246"/>
                      </a:lnTo>
                      <a:lnTo>
                        <a:pt x="320" y="275"/>
                      </a:lnTo>
                      <a:lnTo>
                        <a:pt x="300" y="301"/>
                      </a:lnTo>
                      <a:lnTo>
                        <a:pt x="275" y="324"/>
                      </a:lnTo>
                      <a:lnTo>
                        <a:pt x="245" y="337"/>
                      </a:lnTo>
                      <a:lnTo>
                        <a:pt x="233" y="343"/>
                      </a:lnTo>
                      <a:lnTo>
                        <a:pt x="216" y="346"/>
                      </a:lnTo>
                      <a:lnTo>
                        <a:pt x="197" y="350"/>
                      </a:lnTo>
                      <a:lnTo>
                        <a:pt x="181" y="350"/>
                      </a:lnTo>
                      <a:lnTo>
                        <a:pt x="165" y="350"/>
                      </a:lnTo>
                      <a:lnTo>
                        <a:pt x="145" y="346"/>
                      </a:lnTo>
                      <a:lnTo>
                        <a:pt x="129" y="343"/>
                      </a:lnTo>
                      <a:lnTo>
                        <a:pt x="116" y="337"/>
                      </a:lnTo>
                      <a:lnTo>
                        <a:pt x="87" y="324"/>
                      </a:lnTo>
                      <a:lnTo>
                        <a:pt x="61" y="301"/>
                      </a:lnTo>
                      <a:lnTo>
                        <a:pt x="42" y="275"/>
                      </a:lnTo>
                      <a:lnTo>
                        <a:pt x="25" y="246"/>
                      </a:lnTo>
                      <a:lnTo>
                        <a:pt x="19" y="233"/>
                      </a:lnTo>
                      <a:lnTo>
                        <a:pt x="16" y="217"/>
                      </a:lnTo>
                      <a:lnTo>
                        <a:pt x="13" y="197"/>
                      </a:lnTo>
                      <a:lnTo>
                        <a:pt x="13" y="181"/>
                      </a:lnTo>
                      <a:lnTo>
                        <a:pt x="13" y="165"/>
                      </a:lnTo>
                      <a:lnTo>
                        <a:pt x="16" y="149"/>
                      </a:lnTo>
                      <a:lnTo>
                        <a:pt x="19" y="133"/>
                      </a:lnTo>
                      <a:lnTo>
                        <a:pt x="25" y="116"/>
                      </a:lnTo>
                      <a:lnTo>
                        <a:pt x="42" y="87"/>
                      </a:lnTo>
                      <a:lnTo>
                        <a:pt x="61" y="61"/>
                      </a:lnTo>
                      <a:lnTo>
                        <a:pt x="87" y="42"/>
                      </a:lnTo>
                      <a:lnTo>
                        <a:pt x="116" y="26"/>
                      </a:lnTo>
                      <a:lnTo>
                        <a:pt x="129" y="19"/>
                      </a:lnTo>
                      <a:lnTo>
                        <a:pt x="145" y="16"/>
                      </a:lnTo>
                      <a:lnTo>
                        <a:pt x="165" y="13"/>
                      </a:lnTo>
                      <a:lnTo>
                        <a:pt x="181" y="13"/>
                      </a:lnTo>
                      <a:lnTo>
                        <a:pt x="197" y="13"/>
                      </a:lnTo>
                      <a:lnTo>
                        <a:pt x="216" y="16"/>
                      </a:lnTo>
                      <a:lnTo>
                        <a:pt x="233" y="19"/>
                      </a:lnTo>
                      <a:lnTo>
                        <a:pt x="245" y="26"/>
                      </a:lnTo>
                      <a:lnTo>
                        <a:pt x="275" y="42"/>
                      </a:lnTo>
                      <a:lnTo>
                        <a:pt x="300" y="61"/>
                      </a:lnTo>
                      <a:lnTo>
                        <a:pt x="320" y="87"/>
                      </a:lnTo>
                      <a:lnTo>
                        <a:pt x="336" y="116"/>
                      </a:lnTo>
                      <a:lnTo>
                        <a:pt x="343" y="133"/>
                      </a:lnTo>
                      <a:lnTo>
                        <a:pt x="346" y="149"/>
                      </a:lnTo>
                      <a:lnTo>
                        <a:pt x="349" y="165"/>
                      </a:lnTo>
                      <a:lnTo>
                        <a:pt x="349" y="181"/>
                      </a:lnTo>
                      <a:close/>
                    </a:path>
                  </a:pathLst>
                </a:custGeom>
                <a:solidFill>
                  <a:srgbClr val="E534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4" name="Freeform 517"/>
                <p:cNvSpPr>
                  <a:spLocks noEditPoints="1"/>
                </p:cNvSpPr>
                <p:nvPr/>
              </p:nvSpPr>
              <p:spPr bwMode="auto">
                <a:xfrm>
                  <a:off x="2851" y="2582"/>
                  <a:ext cx="349" cy="350"/>
                </a:xfrm>
                <a:custGeom>
                  <a:avLst/>
                  <a:gdLst>
                    <a:gd name="T0" fmla="*/ 349 w 349"/>
                    <a:gd name="T1" fmla="*/ 159 h 350"/>
                    <a:gd name="T2" fmla="*/ 343 w 349"/>
                    <a:gd name="T3" fmla="*/ 123 h 350"/>
                    <a:gd name="T4" fmla="*/ 330 w 349"/>
                    <a:gd name="T5" fmla="*/ 91 h 350"/>
                    <a:gd name="T6" fmla="*/ 311 w 349"/>
                    <a:gd name="T7" fmla="*/ 65 h 350"/>
                    <a:gd name="T8" fmla="*/ 285 w 349"/>
                    <a:gd name="T9" fmla="*/ 39 h 350"/>
                    <a:gd name="T10" fmla="*/ 259 w 349"/>
                    <a:gd name="T11" fmla="*/ 20 h 350"/>
                    <a:gd name="T12" fmla="*/ 227 w 349"/>
                    <a:gd name="T13" fmla="*/ 7 h 350"/>
                    <a:gd name="T14" fmla="*/ 194 w 349"/>
                    <a:gd name="T15" fmla="*/ 0 h 350"/>
                    <a:gd name="T16" fmla="*/ 155 w 349"/>
                    <a:gd name="T17" fmla="*/ 0 h 350"/>
                    <a:gd name="T18" fmla="*/ 123 w 349"/>
                    <a:gd name="T19" fmla="*/ 7 h 350"/>
                    <a:gd name="T20" fmla="*/ 91 w 349"/>
                    <a:gd name="T21" fmla="*/ 20 h 350"/>
                    <a:gd name="T22" fmla="*/ 65 w 349"/>
                    <a:gd name="T23" fmla="*/ 39 h 350"/>
                    <a:gd name="T24" fmla="*/ 39 w 349"/>
                    <a:gd name="T25" fmla="*/ 65 h 350"/>
                    <a:gd name="T26" fmla="*/ 19 w 349"/>
                    <a:gd name="T27" fmla="*/ 91 h 350"/>
                    <a:gd name="T28" fmla="*/ 7 w 349"/>
                    <a:gd name="T29" fmla="*/ 123 h 350"/>
                    <a:gd name="T30" fmla="*/ 0 w 349"/>
                    <a:gd name="T31" fmla="*/ 159 h 350"/>
                    <a:gd name="T32" fmla="*/ 0 w 349"/>
                    <a:gd name="T33" fmla="*/ 195 h 350"/>
                    <a:gd name="T34" fmla="*/ 7 w 349"/>
                    <a:gd name="T35" fmla="*/ 227 h 350"/>
                    <a:gd name="T36" fmla="*/ 19 w 349"/>
                    <a:gd name="T37" fmla="*/ 259 h 350"/>
                    <a:gd name="T38" fmla="*/ 39 w 349"/>
                    <a:gd name="T39" fmla="*/ 288 h 350"/>
                    <a:gd name="T40" fmla="*/ 65 w 349"/>
                    <a:gd name="T41" fmla="*/ 311 h 350"/>
                    <a:gd name="T42" fmla="*/ 91 w 349"/>
                    <a:gd name="T43" fmla="*/ 331 h 350"/>
                    <a:gd name="T44" fmla="*/ 123 w 349"/>
                    <a:gd name="T45" fmla="*/ 344 h 350"/>
                    <a:gd name="T46" fmla="*/ 155 w 349"/>
                    <a:gd name="T47" fmla="*/ 350 h 350"/>
                    <a:gd name="T48" fmla="*/ 194 w 349"/>
                    <a:gd name="T49" fmla="*/ 350 h 350"/>
                    <a:gd name="T50" fmla="*/ 227 w 349"/>
                    <a:gd name="T51" fmla="*/ 344 h 350"/>
                    <a:gd name="T52" fmla="*/ 259 w 349"/>
                    <a:gd name="T53" fmla="*/ 331 h 350"/>
                    <a:gd name="T54" fmla="*/ 285 w 349"/>
                    <a:gd name="T55" fmla="*/ 311 h 350"/>
                    <a:gd name="T56" fmla="*/ 311 w 349"/>
                    <a:gd name="T57" fmla="*/ 288 h 350"/>
                    <a:gd name="T58" fmla="*/ 330 w 349"/>
                    <a:gd name="T59" fmla="*/ 259 h 350"/>
                    <a:gd name="T60" fmla="*/ 343 w 349"/>
                    <a:gd name="T61" fmla="*/ 227 h 350"/>
                    <a:gd name="T62" fmla="*/ 349 w 349"/>
                    <a:gd name="T63" fmla="*/ 195 h 350"/>
                    <a:gd name="T64" fmla="*/ 340 w 349"/>
                    <a:gd name="T65" fmla="*/ 175 h 350"/>
                    <a:gd name="T66" fmla="*/ 337 w 349"/>
                    <a:gd name="T67" fmla="*/ 208 h 350"/>
                    <a:gd name="T68" fmla="*/ 327 w 349"/>
                    <a:gd name="T69" fmla="*/ 240 h 350"/>
                    <a:gd name="T70" fmla="*/ 291 w 349"/>
                    <a:gd name="T71" fmla="*/ 292 h 350"/>
                    <a:gd name="T72" fmla="*/ 239 w 349"/>
                    <a:gd name="T73" fmla="*/ 327 h 350"/>
                    <a:gd name="T74" fmla="*/ 207 w 349"/>
                    <a:gd name="T75" fmla="*/ 337 h 350"/>
                    <a:gd name="T76" fmla="*/ 175 w 349"/>
                    <a:gd name="T77" fmla="*/ 340 h 350"/>
                    <a:gd name="T78" fmla="*/ 142 w 349"/>
                    <a:gd name="T79" fmla="*/ 337 h 350"/>
                    <a:gd name="T80" fmla="*/ 110 w 349"/>
                    <a:gd name="T81" fmla="*/ 327 h 350"/>
                    <a:gd name="T82" fmla="*/ 58 w 349"/>
                    <a:gd name="T83" fmla="*/ 292 h 350"/>
                    <a:gd name="T84" fmla="*/ 23 w 349"/>
                    <a:gd name="T85" fmla="*/ 240 h 350"/>
                    <a:gd name="T86" fmla="*/ 13 w 349"/>
                    <a:gd name="T87" fmla="*/ 208 h 350"/>
                    <a:gd name="T88" fmla="*/ 10 w 349"/>
                    <a:gd name="T89" fmla="*/ 175 h 350"/>
                    <a:gd name="T90" fmla="*/ 13 w 349"/>
                    <a:gd name="T91" fmla="*/ 143 h 350"/>
                    <a:gd name="T92" fmla="*/ 23 w 349"/>
                    <a:gd name="T93" fmla="*/ 110 h 350"/>
                    <a:gd name="T94" fmla="*/ 58 w 349"/>
                    <a:gd name="T95" fmla="*/ 59 h 350"/>
                    <a:gd name="T96" fmla="*/ 110 w 349"/>
                    <a:gd name="T97" fmla="*/ 23 h 350"/>
                    <a:gd name="T98" fmla="*/ 142 w 349"/>
                    <a:gd name="T99" fmla="*/ 17 h 350"/>
                    <a:gd name="T100" fmla="*/ 175 w 349"/>
                    <a:gd name="T101" fmla="*/ 13 h 350"/>
                    <a:gd name="T102" fmla="*/ 207 w 349"/>
                    <a:gd name="T103" fmla="*/ 17 h 350"/>
                    <a:gd name="T104" fmla="*/ 239 w 349"/>
                    <a:gd name="T105" fmla="*/ 23 h 350"/>
                    <a:gd name="T106" fmla="*/ 291 w 349"/>
                    <a:gd name="T107" fmla="*/ 59 h 350"/>
                    <a:gd name="T108" fmla="*/ 327 w 349"/>
                    <a:gd name="T109" fmla="*/ 110 h 350"/>
                    <a:gd name="T110" fmla="*/ 337 w 349"/>
                    <a:gd name="T111" fmla="*/ 143 h 350"/>
                    <a:gd name="T112" fmla="*/ 340 w 349"/>
                    <a:gd name="T113" fmla="*/ 175 h 35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349" h="350">
                      <a:moveTo>
                        <a:pt x="349" y="175"/>
                      </a:moveTo>
                      <a:lnTo>
                        <a:pt x="349" y="159"/>
                      </a:lnTo>
                      <a:lnTo>
                        <a:pt x="346" y="140"/>
                      </a:lnTo>
                      <a:lnTo>
                        <a:pt x="343" y="123"/>
                      </a:lnTo>
                      <a:lnTo>
                        <a:pt x="337" y="107"/>
                      </a:lnTo>
                      <a:lnTo>
                        <a:pt x="330" y="91"/>
                      </a:lnTo>
                      <a:lnTo>
                        <a:pt x="320" y="78"/>
                      </a:lnTo>
                      <a:lnTo>
                        <a:pt x="311" y="65"/>
                      </a:lnTo>
                      <a:lnTo>
                        <a:pt x="298" y="52"/>
                      </a:lnTo>
                      <a:lnTo>
                        <a:pt x="285" y="39"/>
                      </a:lnTo>
                      <a:lnTo>
                        <a:pt x="272" y="30"/>
                      </a:lnTo>
                      <a:lnTo>
                        <a:pt x="259" y="20"/>
                      </a:lnTo>
                      <a:lnTo>
                        <a:pt x="243" y="13"/>
                      </a:lnTo>
                      <a:lnTo>
                        <a:pt x="227" y="7"/>
                      </a:lnTo>
                      <a:lnTo>
                        <a:pt x="210" y="4"/>
                      </a:lnTo>
                      <a:lnTo>
                        <a:pt x="194" y="0"/>
                      </a:lnTo>
                      <a:lnTo>
                        <a:pt x="175" y="0"/>
                      </a:lnTo>
                      <a:lnTo>
                        <a:pt x="155" y="0"/>
                      </a:lnTo>
                      <a:lnTo>
                        <a:pt x="139" y="4"/>
                      </a:lnTo>
                      <a:lnTo>
                        <a:pt x="123" y="7"/>
                      </a:lnTo>
                      <a:lnTo>
                        <a:pt x="107" y="13"/>
                      </a:lnTo>
                      <a:lnTo>
                        <a:pt x="91" y="20"/>
                      </a:lnTo>
                      <a:lnTo>
                        <a:pt x="78" y="30"/>
                      </a:lnTo>
                      <a:lnTo>
                        <a:pt x="65" y="39"/>
                      </a:lnTo>
                      <a:lnTo>
                        <a:pt x="52" y="52"/>
                      </a:lnTo>
                      <a:lnTo>
                        <a:pt x="39" y="65"/>
                      </a:lnTo>
                      <a:lnTo>
                        <a:pt x="29" y="78"/>
                      </a:lnTo>
                      <a:lnTo>
                        <a:pt x="19" y="91"/>
                      </a:lnTo>
                      <a:lnTo>
                        <a:pt x="13" y="107"/>
                      </a:lnTo>
                      <a:lnTo>
                        <a:pt x="7" y="123"/>
                      </a:lnTo>
                      <a:lnTo>
                        <a:pt x="3" y="140"/>
                      </a:lnTo>
                      <a:lnTo>
                        <a:pt x="0" y="159"/>
                      </a:lnTo>
                      <a:lnTo>
                        <a:pt x="0" y="175"/>
                      </a:lnTo>
                      <a:lnTo>
                        <a:pt x="0" y="195"/>
                      </a:lnTo>
                      <a:lnTo>
                        <a:pt x="3" y="211"/>
                      </a:lnTo>
                      <a:lnTo>
                        <a:pt x="7" y="227"/>
                      </a:lnTo>
                      <a:lnTo>
                        <a:pt x="13" y="243"/>
                      </a:lnTo>
                      <a:lnTo>
                        <a:pt x="19" y="259"/>
                      </a:lnTo>
                      <a:lnTo>
                        <a:pt x="29" y="272"/>
                      </a:lnTo>
                      <a:lnTo>
                        <a:pt x="39" y="288"/>
                      </a:lnTo>
                      <a:lnTo>
                        <a:pt x="52" y="298"/>
                      </a:lnTo>
                      <a:lnTo>
                        <a:pt x="65" y="311"/>
                      </a:lnTo>
                      <a:lnTo>
                        <a:pt x="78" y="321"/>
                      </a:lnTo>
                      <a:lnTo>
                        <a:pt x="91" y="331"/>
                      </a:lnTo>
                      <a:lnTo>
                        <a:pt x="107" y="337"/>
                      </a:lnTo>
                      <a:lnTo>
                        <a:pt x="123" y="344"/>
                      </a:lnTo>
                      <a:lnTo>
                        <a:pt x="139" y="347"/>
                      </a:lnTo>
                      <a:lnTo>
                        <a:pt x="155" y="350"/>
                      </a:lnTo>
                      <a:lnTo>
                        <a:pt x="175" y="350"/>
                      </a:lnTo>
                      <a:lnTo>
                        <a:pt x="194" y="350"/>
                      </a:lnTo>
                      <a:lnTo>
                        <a:pt x="210" y="347"/>
                      </a:lnTo>
                      <a:lnTo>
                        <a:pt x="227" y="344"/>
                      </a:lnTo>
                      <a:lnTo>
                        <a:pt x="243" y="337"/>
                      </a:lnTo>
                      <a:lnTo>
                        <a:pt x="259" y="331"/>
                      </a:lnTo>
                      <a:lnTo>
                        <a:pt x="272" y="321"/>
                      </a:lnTo>
                      <a:lnTo>
                        <a:pt x="285" y="311"/>
                      </a:lnTo>
                      <a:lnTo>
                        <a:pt x="298" y="298"/>
                      </a:lnTo>
                      <a:lnTo>
                        <a:pt x="311" y="288"/>
                      </a:lnTo>
                      <a:lnTo>
                        <a:pt x="320" y="272"/>
                      </a:lnTo>
                      <a:lnTo>
                        <a:pt x="330" y="259"/>
                      </a:lnTo>
                      <a:lnTo>
                        <a:pt x="337" y="243"/>
                      </a:lnTo>
                      <a:lnTo>
                        <a:pt x="343" y="227"/>
                      </a:lnTo>
                      <a:lnTo>
                        <a:pt x="346" y="211"/>
                      </a:lnTo>
                      <a:lnTo>
                        <a:pt x="349" y="195"/>
                      </a:lnTo>
                      <a:lnTo>
                        <a:pt x="349" y="175"/>
                      </a:lnTo>
                      <a:close/>
                      <a:moveTo>
                        <a:pt x="340" y="175"/>
                      </a:moveTo>
                      <a:lnTo>
                        <a:pt x="337" y="191"/>
                      </a:lnTo>
                      <a:lnTo>
                        <a:pt x="337" y="208"/>
                      </a:lnTo>
                      <a:lnTo>
                        <a:pt x="330" y="224"/>
                      </a:lnTo>
                      <a:lnTo>
                        <a:pt x="327" y="240"/>
                      </a:lnTo>
                      <a:lnTo>
                        <a:pt x="311" y="266"/>
                      </a:lnTo>
                      <a:lnTo>
                        <a:pt x="291" y="292"/>
                      </a:lnTo>
                      <a:lnTo>
                        <a:pt x="265" y="311"/>
                      </a:lnTo>
                      <a:lnTo>
                        <a:pt x="239" y="327"/>
                      </a:lnTo>
                      <a:lnTo>
                        <a:pt x="223" y="331"/>
                      </a:lnTo>
                      <a:lnTo>
                        <a:pt x="207" y="337"/>
                      </a:lnTo>
                      <a:lnTo>
                        <a:pt x="191" y="337"/>
                      </a:lnTo>
                      <a:lnTo>
                        <a:pt x="175" y="340"/>
                      </a:lnTo>
                      <a:lnTo>
                        <a:pt x="159" y="337"/>
                      </a:lnTo>
                      <a:lnTo>
                        <a:pt x="142" y="337"/>
                      </a:lnTo>
                      <a:lnTo>
                        <a:pt x="126" y="331"/>
                      </a:lnTo>
                      <a:lnTo>
                        <a:pt x="110" y="327"/>
                      </a:lnTo>
                      <a:lnTo>
                        <a:pt x="84" y="311"/>
                      </a:lnTo>
                      <a:lnTo>
                        <a:pt x="58" y="292"/>
                      </a:lnTo>
                      <a:lnTo>
                        <a:pt x="39" y="266"/>
                      </a:lnTo>
                      <a:lnTo>
                        <a:pt x="23" y="240"/>
                      </a:lnTo>
                      <a:lnTo>
                        <a:pt x="19" y="224"/>
                      </a:lnTo>
                      <a:lnTo>
                        <a:pt x="13" y="208"/>
                      </a:lnTo>
                      <a:lnTo>
                        <a:pt x="13" y="191"/>
                      </a:lnTo>
                      <a:lnTo>
                        <a:pt x="10" y="175"/>
                      </a:lnTo>
                      <a:lnTo>
                        <a:pt x="13" y="159"/>
                      </a:lnTo>
                      <a:lnTo>
                        <a:pt x="13" y="143"/>
                      </a:lnTo>
                      <a:lnTo>
                        <a:pt x="19" y="127"/>
                      </a:lnTo>
                      <a:lnTo>
                        <a:pt x="23" y="110"/>
                      </a:lnTo>
                      <a:lnTo>
                        <a:pt x="39" y="85"/>
                      </a:lnTo>
                      <a:lnTo>
                        <a:pt x="58" y="59"/>
                      </a:lnTo>
                      <a:lnTo>
                        <a:pt x="84" y="39"/>
                      </a:lnTo>
                      <a:lnTo>
                        <a:pt x="110" y="23"/>
                      </a:lnTo>
                      <a:lnTo>
                        <a:pt x="126" y="20"/>
                      </a:lnTo>
                      <a:lnTo>
                        <a:pt x="142" y="17"/>
                      </a:lnTo>
                      <a:lnTo>
                        <a:pt x="159" y="13"/>
                      </a:lnTo>
                      <a:lnTo>
                        <a:pt x="175" y="13"/>
                      </a:lnTo>
                      <a:lnTo>
                        <a:pt x="191" y="13"/>
                      </a:lnTo>
                      <a:lnTo>
                        <a:pt x="207" y="17"/>
                      </a:lnTo>
                      <a:lnTo>
                        <a:pt x="223" y="20"/>
                      </a:lnTo>
                      <a:lnTo>
                        <a:pt x="239" y="23"/>
                      </a:lnTo>
                      <a:lnTo>
                        <a:pt x="265" y="39"/>
                      </a:lnTo>
                      <a:lnTo>
                        <a:pt x="291" y="59"/>
                      </a:lnTo>
                      <a:lnTo>
                        <a:pt x="311" y="85"/>
                      </a:lnTo>
                      <a:lnTo>
                        <a:pt x="327" y="110"/>
                      </a:lnTo>
                      <a:lnTo>
                        <a:pt x="330" y="127"/>
                      </a:lnTo>
                      <a:lnTo>
                        <a:pt x="337" y="143"/>
                      </a:lnTo>
                      <a:lnTo>
                        <a:pt x="337" y="159"/>
                      </a:lnTo>
                      <a:lnTo>
                        <a:pt x="340" y="175"/>
                      </a:lnTo>
                      <a:close/>
                    </a:path>
                  </a:pathLst>
                </a:custGeom>
                <a:solidFill>
                  <a:srgbClr val="E534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5" name="Freeform 518"/>
                <p:cNvSpPr>
                  <a:spLocks noEditPoints="1"/>
                </p:cNvSpPr>
                <p:nvPr/>
              </p:nvSpPr>
              <p:spPr bwMode="auto">
                <a:xfrm>
                  <a:off x="2858" y="2589"/>
                  <a:ext cx="336" cy="337"/>
                </a:xfrm>
                <a:custGeom>
                  <a:avLst/>
                  <a:gdLst>
                    <a:gd name="T0" fmla="*/ 336 w 336"/>
                    <a:gd name="T1" fmla="*/ 152 h 337"/>
                    <a:gd name="T2" fmla="*/ 330 w 336"/>
                    <a:gd name="T3" fmla="*/ 120 h 337"/>
                    <a:gd name="T4" fmla="*/ 307 w 336"/>
                    <a:gd name="T5" fmla="*/ 74 h 337"/>
                    <a:gd name="T6" fmla="*/ 262 w 336"/>
                    <a:gd name="T7" fmla="*/ 29 h 337"/>
                    <a:gd name="T8" fmla="*/ 220 w 336"/>
                    <a:gd name="T9" fmla="*/ 6 h 337"/>
                    <a:gd name="T10" fmla="*/ 184 w 336"/>
                    <a:gd name="T11" fmla="*/ 0 h 337"/>
                    <a:gd name="T12" fmla="*/ 152 w 336"/>
                    <a:gd name="T13" fmla="*/ 0 h 337"/>
                    <a:gd name="T14" fmla="*/ 116 w 336"/>
                    <a:gd name="T15" fmla="*/ 6 h 337"/>
                    <a:gd name="T16" fmla="*/ 74 w 336"/>
                    <a:gd name="T17" fmla="*/ 29 h 337"/>
                    <a:gd name="T18" fmla="*/ 29 w 336"/>
                    <a:gd name="T19" fmla="*/ 74 h 337"/>
                    <a:gd name="T20" fmla="*/ 6 w 336"/>
                    <a:gd name="T21" fmla="*/ 120 h 337"/>
                    <a:gd name="T22" fmla="*/ 0 w 336"/>
                    <a:gd name="T23" fmla="*/ 152 h 337"/>
                    <a:gd name="T24" fmla="*/ 0 w 336"/>
                    <a:gd name="T25" fmla="*/ 184 h 337"/>
                    <a:gd name="T26" fmla="*/ 6 w 336"/>
                    <a:gd name="T27" fmla="*/ 220 h 337"/>
                    <a:gd name="T28" fmla="*/ 29 w 336"/>
                    <a:gd name="T29" fmla="*/ 262 h 337"/>
                    <a:gd name="T30" fmla="*/ 74 w 336"/>
                    <a:gd name="T31" fmla="*/ 311 h 337"/>
                    <a:gd name="T32" fmla="*/ 116 w 336"/>
                    <a:gd name="T33" fmla="*/ 330 h 337"/>
                    <a:gd name="T34" fmla="*/ 152 w 336"/>
                    <a:gd name="T35" fmla="*/ 337 h 337"/>
                    <a:gd name="T36" fmla="*/ 184 w 336"/>
                    <a:gd name="T37" fmla="*/ 337 h 337"/>
                    <a:gd name="T38" fmla="*/ 220 w 336"/>
                    <a:gd name="T39" fmla="*/ 330 h 337"/>
                    <a:gd name="T40" fmla="*/ 262 w 336"/>
                    <a:gd name="T41" fmla="*/ 311 h 337"/>
                    <a:gd name="T42" fmla="*/ 307 w 336"/>
                    <a:gd name="T43" fmla="*/ 262 h 337"/>
                    <a:gd name="T44" fmla="*/ 330 w 336"/>
                    <a:gd name="T45" fmla="*/ 220 h 337"/>
                    <a:gd name="T46" fmla="*/ 336 w 336"/>
                    <a:gd name="T47" fmla="*/ 184 h 337"/>
                    <a:gd name="T48" fmla="*/ 326 w 336"/>
                    <a:gd name="T49" fmla="*/ 168 h 337"/>
                    <a:gd name="T50" fmla="*/ 313 w 336"/>
                    <a:gd name="T51" fmla="*/ 230 h 337"/>
                    <a:gd name="T52" fmla="*/ 278 w 336"/>
                    <a:gd name="T53" fmla="*/ 281 h 337"/>
                    <a:gd name="T54" fmla="*/ 229 w 336"/>
                    <a:gd name="T55" fmla="*/ 314 h 337"/>
                    <a:gd name="T56" fmla="*/ 168 w 336"/>
                    <a:gd name="T57" fmla="*/ 327 h 337"/>
                    <a:gd name="T58" fmla="*/ 106 w 336"/>
                    <a:gd name="T59" fmla="*/ 314 h 337"/>
                    <a:gd name="T60" fmla="*/ 58 w 336"/>
                    <a:gd name="T61" fmla="*/ 281 h 337"/>
                    <a:gd name="T62" fmla="*/ 22 w 336"/>
                    <a:gd name="T63" fmla="*/ 230 h 337"/>
                    <a:gd name="T64" fmla="*/ 9 w 336"/>
                    <a:gd name="T65" fmla="*/ 168 h 337"/>
                    <a:gd name="T66" fmla="*/ 22 w 336"/>
                    <a:gd name="T67" fmla="*/ 107 h 337"/>
                    <a:gd name="T68" fmla="*/ 58 w 336"/>
                    <a:gd name="T69" fmla="*/ 58 h 337"/>
                    <a:gd name="T70" fmla="*/ 106 w 336"/>
                    <a:gd name="T71" fmla="*/ 23 h 337"/>
                    <a:gd name="T72" fmla="*/ 168 w 336"/>
                    <a:gd name="T73" fmla="*/ 10 h 337"/>
                    <a:gd name="T74" fmla="*/ 229 w 336"/>
                    <a:gd name="T75" fmla="*/ 23 h 337"/>
                    <a:gd name="T76" fmla="*/ 278 w 336"/>
                    <a:gd name="T77" fmla="*/ 58 h 337"/>
                    <a:gd name="T78" fmla="*/ 313 w 336"/>
                    <a:gd name="T79" fmla="*/ 107 h 337"/>
                    <a:gd name="T80" fmla="*/ 326 w 336"/>
                    <a:gd name="T81" fmla="*/ 168 h 33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336" h="337">
                      <a:moveTo>
                        <a:pt x="336" y="168"/>
                      </a:moveTo>
                      <a:lnTo>
                        <a:pt x="336" y="152"/>
                      </a:lnTo>
                      <a:lnTo>
                        <a:pt x="333" y="136"/>
                      </a:lnTo>
                      <a:lnTo>
                        <a:pt x="330" y="120"/>
                      </a:lnTo>
                      <a:lnTo>
                        <a:pt x="323" y="103"/>
                      </a:lnTo>
                      <a:lnTo>
                        <a:pt x="307" y="74"/>
                      </a:lnTo>
                      <a:lnTo>
                        <a:pt x="287" y="48"/>
                      </a:lnTo>
                      <a:lnTo>
                        <a:pt x="262" y="29"/>
                      </a:lnTo>
                      <a:lnTo>
                        <a:pt x="232" y="13"/>
                      </a:lnTo>
                      <a:lnTo>
                        <a:pt x="220" y="6"/>
                      </a:lnTo>
                      <a:lnTo>
                        <a:pt x="203" y="3"/>
                      </a:lnTo>
                      <a:lnTo>
                        <a:pt x="184" y="0"/>
                      </a:lnTo>
                      <a:lnTo>
                        <a:pt x="168" y="0"/>
                      </a:lnTo>
                      <a:lnTo>
                        <a:pt x="152" y="0"/>
                      </a:lnTo>
                      <a:lnTo>
                        <a:pt x="132" y="3"/>
                      </a:lnTo>
                      <a:lnTo>
                        <a:pt x="116" y="6"/>
                      </a:lnTo>
                      <a:lnTo>
                        <a:pt x="103" y="13"/>
                      </a:lnTo>
                      <a:lnTo>
                        <a:pt x="74" y="29"/>
                      </a:lnTo>
                      <a:lnTo>
                        <a:pt x="48" y="48"/>
                      </a:lnTo>
                      <a:lnTo>
                        <a:pt x="29" y="74"/>
                      </a:lnTo>
                      <a:lnTo>
                        <a:pt x="12" y="103"/>
                      </a:lnTo>
                      <a:lnTo>
                        <a:pt x="6" y="120"/>
                      </a:lnTo>
                      <a:lnTo>
                        <a:pt x="3" y="136"/>
                      </a:lnTo>
                      <a:lnTo>
                        <a:pt x="0" y="152"/>
                      </a:lnTo>
                      <a:lnTo>
                        <a:pt x="0" y="168"/>
                      </a:lnTo>
                      <a:lnTo>
                        <a:pt x="0" y="184"/>
                      </a:lnTo>
                      <a:lnTo>
                        <a:pt x="3" y="204"/>
                      </a:lnTo>
                      <a:lnTo>
                        <a:pt x="6" y="220"/>
                      </a:lnTo>
                      <a:lnTo>
                        <a:pt x="12" y="233"/>
                      </a:lnTo>
                      <a:lnTo>
                        <a:pt x="29" y="262"/>
                      </a:lnTo>
                      <a:lnTo>
                        <a:pt x="48" y="288"/>
                      </a:lnTo>
                      <a:lnTo>
                        <a:pt x="74" y="311"/>
                      </a:lnTo>
                      <a:lnTo>
                        <a:pt x="103" y="324"/>
                      </a:lnTo>
                      <a:lnTo>
                        <a:pt x="116" y="330"/>
                      </a:lnTo>
                      <a:lnTo>
                        <a:pt x="132" y="333"/>
                      </a:lnTo>
                      <a:lnTo>
                        <a:pt x="152" y="337"/>
                      </a:lnTo>
                      <a:lnTo>
                        <a:pt x="168" y="337"/>
                      </a:lnTo>
                      <a:lnTo>
                        <a:pt x="184" y="337"/>
                      </a:lnTo>
                      <a:lnTo>
                        <a:pt x="203" y="333"/>
                      </a:lnTo>
                      <a:lnTo>
                        <a:pt x="220" y="330"/>
                      </a:lnTo>
                      <a:lnTo>
                        <a:pt x="232" y="324"/>
                      </a:lnTo>
                      <a:lnTo>
                        <a:pt x="262" y="311"/>
                      </a:lnTo>
                      <a:lnTo>
                        <a:pt x="287" y="288"/>
                      </a:lnTo>
                      <a:lnTo>
                        <a:pt x="307" y="262"/>
                      </a:lnTo>
                      <a:lnTo>
                        <a:pt x="323" y="233"/>
                      </a:lnTo>
                      <a:lnTo>
                        <a:pt x="330" y="220"/>
                      </a:lnTo>
                      <a:lnTo>
                        <a:pt x="333" y="204"/>
                      </a:lnTo>
                      <a:lnTo>
                        <a:pt x="336" y="184"/>
                      </a:lnTo>
                      <a:lnTo>
                        <a:pt x="336" y="168"/>
                      </a:lnTo>
                      <a:close/>
                      <a:moveTo>
                        <a:pt x="326" y="168"/>
                      </a:moveTo>
                      <a:lnTo>
                        <a:pt x="323" y="201"/>
                      </a:lnTo>
                      <a:lnTo>
                        <a:pt x="313" y="230"/>
                      </a:lnTo>
                      <a:lnTo>
                        <a:pt x="297" y="256"/>
                      </a:lnTo>
                      <a:lnTo>
                        <a:pt x="278" y="281"/>
                      </a:lnTo>
                      <a:lnTo>
                        <a:pt x="255" y="301"/>
                      </a:lnTo>
                      <a:lnTo>
                        <a:pt x="229" y="314"/>
                      </a:lnTo>
                      <a:lnTo>
                        <a:pt x="200" y="324"/>
                      </a:lnTo>
                      <a:lnTo>
                        <a:pt x="168" y="327"/>
                      </a:lnTo>
                      <a:lnTo>
                        <a:pt x="135" y="324"/>
                      </a:lnTo>
                      <a:lnTo>
                        <a:pt x="106" y="314"/>
                      </a:lnTo>
                      <a:lnTo>
                        <a:pt x="80" y="301"/>
                      </a:lnTo>
                      <a:lnTo>
                        <a:pt x="58" y="281"/>
                      </a:lnTo>
                      <a:lnTo>
                        <a:pt x="38" y="256"/>
                      </a:lnTo>
                      <a:lnTo>
                        <a:pt x="22" y="230"/>
                      </a:lnTo>
                      <a:lnTo>
                        <a:pt x="12" y="201"/>
                      </a:lnTo>
                      <a:lnTo>
                        <a:pt x="9" y="168"/>
                      </a:lnTo>
                      <a:lnTo>
                        <a:pt x="12" y="136"/>
                      </a:lnTo>
                      <a:lnTo>
                        <a:pt x="22" y="107"/>
                      </a:lnTo>
                      <a:lnTo>
                        <a:pt x="38" y="81"/>
                      </a:lnTo>
                      <a:lnTo>
                        <a:pt x="58" y="58"/>
                      </a:lnTo>
                      <a:lnTo>
                        <a:pt x="80" y="39"/>
                      </a:lnTo>
                      <a:lnTo>
                        <a:pt x="106" y="23"/>
                      </a:lnTo>
                      <a:lnTo>
                        <a:pt x="135" y="13"/>
                      </a:lnTo>
                      <a:lnTo>
                        <a:pt x="168" y="10"/>
                      </a:lnTo>
                      <a:lnTo>
                        <a:pt x="200" y="13"/>
                      </a:lnTo>
                      <a:lnTo>
                        <a:pt x="229" y="23"/>
                      </a:lnTo>
                      <a:lnTo>
                        <a:pt x="255" y="39"/>
                      </a:lnTo>
                      <a:lnTo>
                        <a:pt x="278" y="58"/>
                      </a:lnTo>
                      <a:lnTo>
                        <a:pt x="297" y="81"/>
                      </a:lnTo>
                      <a:lnTo>
                        <a:pt x="313" y="107"/>
                      </a:lnTo>
                      <a:lnTo>
                        <a:pt x="323" y="136"/>
                      </a:lnTo>
                      <a:lnTo>
                        <a:pt x="326" y="168"/>
                      </a:lnTo>
                      <a:close/>
                    </a:path>
                  </a:pathLst>
                </a:custGeom>
                <a:solidFill>
                  <a:srgbClr val="E53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6" name="Freeform 519"/>
                <p:cNvSpPr>
                  <a:spLocks noEditPoints="1"/>
                </p:cNvSpPr>
                <p:nvPr/>
              </p:nvSpPr>
              <p:spPr bwMode="auto">
                <a:xfrm>
                  <a:off x="2861" y="2595"/>
                  <a:ext cx="330" cy="327"/>
                </a:xfrm>
                <a:custGeom>
                  <a:avLst/>
                  <a:gdLst>
                    <a:gd name="T0" fmla="*/ 327 w 330"/>
                    <a:gd name="T1" fmla="*/ 146 h 327"/>
                    <a:gd name="T2" fmla="*/ 320 w 330"/>
                    <a:gd name="T3" fmla="*/ 114 h 327"/>
                    <a:gd name="T4" fmla="*/ 301 w 330"/>
                    <a:gd name="T5" fmla="*/ 72 h 327"/>
                    <a:gd name="T6" fmla="*/ 255 w 330"/>
                    <a:gd name="T7" fmla="*/ 26 h 327"/>
                    <a:gd name="T8" fmla="*/ 213 w 330"/>
                    <a:gd name="T9" fmla="*/ 7 h 327"/>
                    <a:gd name="T10" fmla="*/ 181 w 330"/>
                    <a:gd name="T11" fmla="*/ 0 h 327"/>
                    <a:gd name="T12" fmla="*/ 149 w 330"/>
                    <a:gd name="T13" fmla="*/ 0 h 327"/>
                    <a:gd name="T14" fmla="*/ 116 w 330"/>
                    <a:gd name="T15" fmla="*/ 7 h 327"/>
                    <a:gd name="T16" fmla="*/ 74 w 330"/>
                    <a:gd name="T17" fmla="*/ 26 h 327"/>
                    <a:gd name="T18" fmla="*/ 29 w 330"/>
                    <a:gd name="T19" fmla="*/ 72 h 327"/>
                    <a:gd name="T20" fmla="*/ 9 w 330"/>
                    <a:gd name="T21" fmla="*/ 114 h 327"/>
                    <a:gd name="T22" fmla="*/ 3 w 330"/>
                    <a:gd name="T23" fmla="*/ 146 h 327"/>
                    <a:gd name="T24" fmla="*/ 3 w 330"/>
                    <a:gd name="T25" fmla="*/ 178 h 327"/>
                    <a:gd name="T26" fmla="*/ 9 w 330"/>
                    <a:gd name="T27" fmla="*/ 211 h 327"/>
                    <a:gd name="T28" fmla="*/ 29 w 330"/>
                    <a:gd name="T29" fmla="*/ 253 h 327"/>
                    <a:gd name="T30" fmla="*/ 74 w 330"/>
                    <a:gd name="T31" fmla="*/ 298 h 327"/>
                    <a:gd name="T32" fmla="*/ 116 w 330"/>
                    <a:gd name="T33" fmla="*/ 318 h 327"/>
                    <a:gd name="T34" fmla="*/ 149 w 330"/>
                    <a:gd name="T35" fmla="*/ 324 h 327"/>
                    <a:gd name="T36" fmla="*/ 181 w 330"/>
                    <a:gd name="T37" fmla="*/ 324 h 327"/>
                    <a:gd name="T38" fmla="*/ 213 w 330"/>
                    <a:gd name="T39" fmla="*/ 318 h 327"/>
                    <a:gd name="T40" fmla="*/ 255 w 330"/>
                    <a:gd name="T41" fmla="*/ 298 h 327"/>
                    <a:gd name="T42" fmla="*/ 301 w 330"/>
                    <a:gd name="T43" fmla="*/ 253 h 327"/>
                    <a:gd name="T44" fmla="*/ 320 w 330"/>
                    <a:gd name="T45" fmla="*/ 211 h 327"/>
                    <a:gd name="T46" fmla="*/ 327 w 330"/>
                    <a:gd name="T47" fmla="*/ 178 h 327"/>
                    <a:gd name="T48" fmla="*/ 317 w 330"/>
                    <a:gd name="T49" fmla="*/ 162 h 327"/>
                    <a:gd name="T50" fmla="*/ 304 w 330"/>
                    <a:gd name="T51" fmla="*/ 220 h 327"/>
                    <a:gd name="T52" fmla="*/ 272 w 330"/>
                    <a:gd name="T53" fmla="*/ 269 h 327"/>
                    <a:gd name="T54" fmla="*/ 223 w 330"/>
                    <a:gd name="T55" fmla="*/ 301 h 327"/>
                    <a:gd name="T56" fmla="*/ 165 w 330"/>
                    <a:gd name="T57" fmla="*/ 314 h 327"/>
                    <a:gd name="T58" fmla="*/ 107 w 330"/>
                    <a:gd name="T59" fmla="*/ 301 h 327"/>
                    <a:gd name="T60" fmla="*/ 58 w 330"/>
                    <a:gd name="T61" fmla="*/ 269 h 327"/>
                    <a:gd name="T62" fmla="*/ 26 w 330"/>
                    <a:gd name="T63" fmla="*/ 220 h 327"/>
                    <a:gd name="T64" fmla="*/ 13 w 330"/>
                    <a:gd name="T65" fmla="*/ 162 h 327"/>
                    <a:gd name="T66" fmla="*/ 26 w 330"/>
                    <a:gd name="T67" fmla="*/ 104 h 327"/>
                    <a:gd name="T68" fmla="*/ 58 w 330"/>
                    <a:gd name="T69" fmla="*/ 55 h 327"/>
                    <a:gd name="T70" fmla="*/ 107 w 330"/>
                    <a:gd name="T71" fmla="*/ 23 h 327"/>
                    <a:gd name="T72" fmla="*/ 165 w 330"/>
                    <a:gd name="T73" fmla="*/ 10 h 327"/>
                    <a:gd name="T74" fmla="*/ 223 w 330"/>
                    <a:gd name="T75" fmla="*/ 23 h 327"/>
                    <a:gd name="T76" fmla="*/ 272 w 330"/>
                    <a:gd name="T77" fmla="*/ 55 h 327"/>
                    <a:gd name="T78" fmla="*/ 304 w 330"/>
                    <a:gd name="T79" fmla="*/ 104 h 327"/>
                    <a:gd name="T80" fmla="*/ 317 w 330"/>
                    <a:gd name="T81" fmla="*/ 162 h 32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330" h="327">
                      <a:moveTo>
                        <a:pt x="330" y="162"/>
                      </a:moveTo>
                      <a:lnTo>
                        <a:pt x="327" y="146"/>
                      </a:lnTo>
                      <a:lnTo>
                        <a:pt x="327" y="130"/>
                      </a:lnTo>
                      <a:lnTo>
                        <a:pt x="320" y="114"/>
                      </a:lnTo>
                      <a:lnTo>
                        <a:pt x="317" y="97"/>
                      </a:lnTo>
                      <a:lnTo>
                        <a:pt x="301" y="72"/>
                      </a:lnTo>
                      <a:lnTo>
                        <a:pt x="281" y="46"/>
                      </a:lnTo>
                      <a:lnTo>
                        <a:pt x="255" y="26"/>
                      </a:lnTo>
                      <a:lnTo>
                        <a:pt x="229" y="10"/>
                      </a:lnTo>
                      <a:lnTo>
                        <a:pt x="213" y="7"/>
                      </a:lnTo>
                      <a:lnTo>
                        <a:pt x="197" y="4"/>
                      </a:lnTo>
                      <a:lnTo>
                        <a:pt x="181" y="0"/>
                      </a:lnTo>
                      <a:lnTo>
                        <a:pt x="165" y="0"/>
                      </a:lnTo>
                      <a:lnTo>
                        <a:pt x="149" y="0"/>
                      </a:lnTo>
                      <a:lnTo>
                        <a:pt x="132" y="4"/>
                      </a:lnTo>
                      <a:lnTo>
                        <a:pt x="116" y="7"/>
                      </a:lnTo>
                      <a:lnTo>
                        <a:pt x="100" y="10"/>
                      </a:lnTo>
                      <a:lnTo>
                        <a:pt x="74" y="26"/>
                      </a:lnTo>
                      <a:lnTo>
                        <a:pt x="48" y="46"/>
                      </a:lnTo>
                      <a:lnTo>
                        <a:pt x="29" y="72"/>
                      </a:lnTo>
                      <a:lnTo>
                        <a:pt x="13" y="97"/>
                      </a:lnTo>
                      <a:lnTo>
                        <a:pt x="9" y="114"/>
                      </a:lnTo>
                      <a:lnTo>
                        <a:pt x="3" y="130"/>
                      </a:lnTo>
                      <a:lnTo>
                        <a:pt x="3" y="146"/>
                      </a:lnTo>
                      <a:lnTo>
                        <a:pt x="0" y="162"/>
                      </a:lnTo>
                      <a:lnTo>
                        <a:pt x="3" y="178"/>
                      </a:lnTo>
                      <a:lnTo>
                        <a:pt x="3" y="195"/>
                      </a:lnTo>
                      <a:lnTo>
                        <a:pt x="9" y="211"/>
                      </a:lnTo>
                      <a:lnTo>
                        <a:pt x="13" y="227"/>
                      </a:lnTo>
                      <a:lnTo>
                        <a:pt x="29" y="253"/>
                      </a:lnTo>
                      <a:lnTo>
                        <a:pt x="48" y="279"/>
                      </a:lnTo>
                      <a:lnTo>
                        <a:pt x="74" y="298"/>
                      </a:lnTo>
                      <a:lnTo>
                        <a:pt x="100" y="314"/>
                      </a:lnTo>
                      <a:lnTo>
                        <a:pt x="116" y="318"/>
                      </a:lnTo>
                      <a:lnTo>
                        <a:pt x="132" y="324"/>
                      </a:lnTo>
                      <a:lnTo>
                        <a:pt x="149" y="324"/>
                      </a:lnTo>
                      <a:lnTo>
                        <a:pt x="165" y="327"/>
                      </a:lnTo>
                      <a:lnTo>
                        <a:pt x="181" y="324"/>
                      </a:lnTo>
                      <a:lnTo>
                        <a:pt x="197" y="324"/>
                      </a:lnTo>
                      <a:lnTo>
                        <a:pt x="213" y="318"/>
                      </a:lnTo>
                      <a:lnTo>
                        <a:pt x="229" y="314"/>
                      </a:lnTo>
                      <a:lnTo>
                        <a:pt x="255" y="298"/>
                      </a:lnTo>
                      <a:lnTo>
                        <a:pt x="281" y="279"/>
                      </a:lnTo>
                      <a:lnTo>
                        <a:pt x="301" y="253"/>
                      </a:lnTo>
                      <a:lnTo>
                        <a:pt x="317" y="227"/>
                      </a:lnTo>
                      <a:lnTo>
                        <a:pt x="320" y="211"/>
                      </a:lnTo>
                      <a:lnTo>
                        <a:pt x="327" y="195"/>
                      </a:lnTo>
                      <a:lnTo>
                        <a:pt x="327" y="178"/>
                      </a:lnTo>
                      <a:lnTo>
                        <a:pt x="330" y="162"/>
                      </a:lnTo>
                      <a:close/>
                      <a:moveTo>
                        <a:pt x="317" y="162"/>
                      </a:moveTo>
                      <a:lnTo>
                        <a:pt x="314" y="195"/>
                      </a:lnTo>
                      <a:lnTo>
                        <a:pt x="304" y="220"/>
                      </a:lnTo>
                      <a:lnTo>
                        <a:pt x="291" y="246"/>
                      </a:lnTo>
                      <a:lnTo>
                        <a:pt x="272" y="269"/>
                      </a:lnTo>
                      <a:lnTo>
                        <a:pt x="249" y="288"/>
                      </a:lnTo>
                      <a:lnTo>
                        <a:pt x="223" y="301"/>
                      </a:lnTo>
                      <a:lnTo>
                        <a:pt x="194" y="311"/>
                      </a:lnTo>
                      <a:lnTo>
                        <a:pt x="165" y="314"/>
                      </a:lnTo>
                      <a:lnTo>
                        <a:pt x="136" y="311"/>
                      </a:lnTo>
                      <a:lnTo>
                        <a:pt x="107" y="301"/>
                      </a:lnTo>
                      <a:lnTo>
                        <a:pt x="81" y="288"/>
                      </a:lnTo>
                      <a:lnTo>
                        <a:pt x="58" y="269"/>
                      </a:lnTo>
                      <a:lnTo>
                        <a:pt x="39" y="246"/>
                      </a:lnTo>
                      <a:lnTo>
                        <a:pt x="26" y="220"/>
                      </a:lnTo>
                      <a:lnTo>
                        <a:pt x="16" y="195"/>
                      </a:lnTo>
                      <a:lnTo>
                        <a:pt x="13" y="162"/>
                      </a:lnTo>
                      <a:lnTo>
                        <a:pt x="16" y="133"/>
                      </a:lnTo>
                      <a:lnTo>
                        <a:pt x="26" y="104"/>
                      </a:lnTo>
                      <a:lnTo>
                        <a:pt x="39" y="78"/>
                      </a:lnTo>
                      <a:lnTo>
                        <a:pt x="58" y="55"/>
                      </a:lnTo>
                      <a:lnTo>
                        <a:pt x="81" y="36"/>
                      </a:lnTo>
                      <a:lnTo>
                        <a:pt x="107" y="23"/>
                      </a:lnTo>
                      <a:lnTo>
                        <a:pt x="136" y="13"/>
                      </a:lnTo>
                      <a:lnTo>
                        <a:pt x="165" y="10"/>
                      </a:lnTo>
                      <a:lnTo>
                        <a:pt x="194" y="13"/>
                      </a:lnTo>
                      <a:lnTo>
                        <a:pt x="223" y="23"/>
                      </a:lnTo>
                      <a:lnTo>
                        <a:pt x="249" y="36"/>
                      </a:lnTo>
                      <a:lnTo>
                        <a:pt x="272" y="55"/>
                      </a:lnTo>
                      <a:lnTo>
                        <a:pt x="291" y="78"/>
                      </a:lnTo>
                      <a:lnTo>
                        <a:pt x="304" y="104"/>
                      </a:lnTo>
                      <a:lnTo>
                        <a:pt x="314" y="133"/>
                      </a:lnTo>
                      <a:lnTo>
                        <a:pt x="317" y="162"/>
                      </a:lnTo>
                      <a:close/>
                    </a:path>
                  </a:pathLst>
                </a:custGeom>
                <a:solidFill>
                  <a:srgbClr val="E532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7" name="Freeform 520"/>
                <p:cNvSpPr>
                  <a:spLocks noEditPoints="1"/>
                </p:cNvSpPr>
                <p:nvPr/>
              </p:nvSpPr>
              <p:spPr bwMode="auto">
                <a:xfrm>
                  <a:off x="2867" y="2599"/>
                  <a:ext cx="317" cy="317"/>
                </a:xfrm>
                <a:custGeom>
                  <a:avLst/>
                  <a:gdLst>
                    <a:gd name="T0" fmla="*/ 314 w 317"/>
                    <a:gd name="T1" fmla="*/ 126 h 317"/>
                    <a:gd name="T2" fmla="*/ 288 w 317"/>
                    <a:gd name="T3" fmla="*/ 71 h 317"/>
                    <a:gd name="T4" fmla="*/ 246 w 317"/>
                    <a:gd name="T5" fmla="*/ 29 h 317"/>
                    <a:gd name="T6" fmla="*/ 191 w 317"/>
                    <a:gd name="T7" fmla="*/ 3 h 317"/>
                    <a:gd name="T8" fmla="*/ 126 w 317"/>
                    <a:gd name="T9" fmla="*/ 3 h 317"/>
                    <a:gd name="T10" fmla="*/ 71 w 317"/>
                    <a:gd name="T11" fmla="*/ 29 h 317"/>
                    <a:gd name="T12" fmla="*/ 29 w 317"/>
                    <a:gd name="T13" fmla="*/ 71 h 317"/>
                    <a:gd name="T14" fmla="*/ 3 w 317"/>
                    <a:gd name="T15" fmla="*/ 126 h 317"/>
                    <a:gd name="T16" fmla="*/ 3 w 317"/>
                    <a:gd name="T17" fmla="*/ 191 h 317"/>
                    <a:gd name="T18" fmla="*/ 29 w 317"/>
                    <a:gd name="T19" fmla="*/ 246 h 317"/>
                    <a:gd name="T20" fmla="*/ 71 w 317"/>
                    <a:gd name="T21" fmla="*/ 291 h 317"/>
                    <a:gd name="T22" fmla="*/ 126 w 317"/>
                    <a:gd name="T23" fmla="*/ 314 h 317"/>
                    <a:gd name="T24" fmla="*/ 191 w 317"/>
                    <a:gd name="T25" fmla="*/ 314 h 317"/>
                    <a:gd name="T26" fmla="*/ 246 w 317"/>
                    <a:gd name="T27" fmla="*/ 291 h 317"/>
                    <a:gd name="T28" fmla="*/ 288 w 317"/>
                    <a:gd name="T29" fmla="*/ 246 h 317"/>
                    <a:gd name="T30" fmla="*/ 314 w 317"/>
                    <a:gd name="T31" fmla="*/ 191 h 317"/>
                    <a:gd name="T32" fmla="*/ 304 w 317"/>
                    <a:gd name="T33" fmla="*/ 158 h 317"/>
                    <a:gd name="T34" fmla="*/ 295 w 317"/>
                    <a:gd name="T35" fmla="*/ 216 h 317"/>
                    <a:gd name="T36" fmla="*/ 262 w 317"/>
                    <a:gd name="T37" fmla="*/ 262 h 317"/>
                    <a:gd name="T38" fmla="*/ 217 w 317"/>
                    <a:gd name="T39" fmla="*/ 294 h 317"/>
                    <a:gd name="T40" fmla="*/ 159 w 317"/>
                    <a:gd name="T41" fmla="*/ 304 h 317"/>
                    <a:gd name="T42" fmla="*/ 101 w 317"/>
                    <a:gd name="T43" fmla="*/ 294 h 317"/>
                    <a:gd name="T44" fmla="*/ 55 w 317"/>
                    <a:gd name="T45" fmla="*/ 262 h 317"/>
                    <a:gd name="T46" fmla="*/ 23 w 317"/>
                    <a:gd name="T47" fmla="*/ 216 h 317"/>
                    <a:gd name="T48" fmla="*/ 13 w 317"/>
                    <a:gd name="T49" fmla="*/ 158 h 317"/>
                    <a:gd name="T50" fmla="*/ 23 w 317"/>
                    <a:gd name="T51" fmla="*/ 103 h 317"/>
                    <a:gd name="T52" fmla="*/ 55 w 317"/>
                    <a:gd name="T53" fmla="*/ 55 h 317"/>
                    <a:gd name="T54" fmla="*/ 101 w 317"/>
                    <a:gd name="T55" fmla="*/ 22 h 317"/>
                    <a:gd name="T56" fmla="*/ 159 w 317"/>
                    <a:gd name="T57" fmla="*/ 13 h 317"/>
                    <a:gd name="T58" fmla="*/ 217 w 317"/>
                    <a:gd name="T59" fmla="*/ 22 h 317"/>
                    <a:gd name="T60" fmla="*/ 262 w 317"/>
                    <a:gd name="T61" fmla="*/ 55 h 317"/>
                    <a:gd name="T62" fmla="*/ 295 w 317"/>
                    <a:gd name="T63" fmla="*/ 103 h 317"/>
                    <a:gd name="T64" fmla="*/ 304 w 317"/>
                    <a:gd name="T65" fmla="*/ 158 h 3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7" h="317">
                      <a:moveTo>
                        <a:pt x="317" y="158"/>
                      </a:moveTo>
                      <a:lnTo>
                        <a:pt x="314" y="126"/>
                      </a:lnTo>
                      <a:lnTo>
                        <a:pt x="304" y="97"/>
                      </a:lnTo>
                      <a:lnTo>
                        <a:pt x="288" y="71"/>
                      </a:lnTo>
                      <a:lnTo>
                        <a:pt x="272" y="48"/>
                      </a:lnTo>
                      <a:lnTo>
                        <a:pt x="246" y="29"/>
                      </a:lnTo>
                      <a:lnTo>
                        <a:pt x="220" y="13"/>
                      </a:lnTo>
                      <a:lnTo>
                        <a:pt x="191" y="3"/>
                      </a:lnTo>
                      <a:lnTo>
                        <a:pt x="159" y="0"/>
                      </a:lnTo>
                      <a:lnTo>
                        <a:pt x="126" y="3"/>
                      </a:lnTo>
                      <a:lnTo>
                        <a:pt x="97" y="13"/>
                      </a:lnTo>
                      <a:lnTo>
                        <a:pt x="71" y="29"/>
                      </a:lnTo>
                      <a:lnTo>
                        <a:pt x="49" y="48"/>
                      </a:lnTo>
                      <a:lnTo>
                        <a:pt x="29" y="71"/>
                      </a:lnTo>
                      <a:lnTo>
                        <a:pt x="13" y="97"/>
                      </a:lnTo>
                      <a:lnTo>
                        <a:pt x="3" y="126"/>
                      </a:lnTo>
                      <a:lnTo>
                        <a:pt x="0" y="158"/>
                      </a:lnTo>
                      <a:lnTo>
                        <a:pt x="3" y="191"/>
                      </a:lnTo>
                      <a:lnTo>
                        <a:pt x="13" y="220"/>
                      </a:lnTo>
                      <a:lnTo>
                        <a:pt x="29" y="246"/>
                      </a:lnTo>
                      <a:lnTo>
                        <a:pt x="49" y="271"/>
                      </a:lnTo>
                      <a:lnTo>
                        <a:pt x="71" y="291"/>
                      </a:lnTo>
                      <a:lnTo>
                        <a:pt x="97" y="304"/>
                      </a:lnTo>
                      <a:lnTo>
                        <a:pt x="126" y="314"/>
                      </a:lnTo>
                      <a:lnTo>
                        <a:pt x="159" y="317"/>
                      </a:lnTo>
                      <a:lnTo>
                        <a:pt x="191" y="314"/>
                      </a:lnTo>
                      <a:lnTo>
                        <a:pt x="220" y="304"/>
                      </a:lnTo>
                      <a:lnTo>
                        <a:pt x="246" y="291"/>
                      </a:lnTo>
                      <a:lnTo>
                        <a:pt x="272" y="271"/>
                      </a:lnTo>
                      <a:lnTo>
                        <a:pt x="288" y="246"/>
                      </a:lnTo>
                      <a:lnTo>
                        <a:pt x="304" y="220"/>
                      </a:lnTo>
                      <a:lnTo>
                        <a:pt x="314" y="191"/>
                      </a:lnTo>
                      <a:lnTo>
                        <a:pt x="317" y="158"/>
                      </a:lnTo>
                      <a:close/>
                      <a:moveTo>
                        <a:pt x="304" y="158"/>
                      </a:moveTo>
                      <a:lnTo>
                        <a:pt x="301" y="187"/>
                      </a:lnTo>
                      <a:lnTo>
                        <a:pt x="295" y="216"/>
                      </a:lnTo>
                      <a:lnTo>
                        <a:pt x="278" y="239"/>
                      </a:lnTo>
                      <a:lnTo>
                        <a:pt x="262" y="262"/>
                      </a:lnTo>
                      <a:lnTo>
                        <a:pt x="240" y="281"/>
                      </a:lnTo>
                      <a:lnTo>
                        <a:pt x="217" y="294"/>
                      </a:lnTo>
                      <a:lnTo>
                        <a:pt x="188" y="301"/>
                      </a:lnTo>
                      <a:lnTo>
                        <a:pt x="159" y="304"/>
                      </a:lnTo>
                      <a:lnTo>
                        <a:pt x="130" y="301"/>
                      </a:lnTo>
                      <a:lnTo>
                        <a:pt x="101" y="294"/>
                      </a:lnTo>
                      <a:lnTo>
                        <a:pt x="78" y="281"/>
                      </a:lnTo>
                      <a:lnTo>
                        <a:pt x="55" y="262"/>
                      </a:lnTo>
                      <a:lnTo>
                        <a:pt x="39" y="239"/>
                      </a:lnTo>
                      <a:lnTo>
                        <a:pt x="23" y="216"/>
                      </a:lnTo>
                      <a:lnTo>
                        <a:pt x="16" y="187"/>
                      </a:lnTo>
                      <a:lnTo>
                        <a:pt x="13" y="158"/>
                      </a:lnTo>
                      <a:lnTo>
                        <a:pt x="16" y="129"/>
                      </a:lnTo>
                      <a:lnTo>
                        <a:pt x="23" y="103"/>
                      </a:lnTo>
                      <a:lnTo>
                        <a:pt x="39" y="77"/>
                      </a:lnTo>
                      <a:lnTo>
                        <a:pt x="55" y="55"/>
                      </a:lnTo>
                      <a:lnTo>
                        <a:pt x="78" y="38"/>
                      </a:lnTo>
                      <a:lnTo>
                        <a:pt x="101" y="22"/>
                      </a:lnTo>
                      <a:lnTo>
                        <a:pt x="130" y="16"/>
                      </a:lnTo>
                      <a:lnTo>
                        <a:pt x="159" y="13"/>
                      </a:lnTo>
                      <a:lnTo>
                        <a:pt x="188" y="16"/>
                      </a:lnTo>
                      <a:lnTo>
                        <a:pt x="217" y="22"/>
                      </a:lnTo>
                      <a:lnTo>
                        <a:pt x="240" y="38"/>
                      </a:lnTo>
                      <a:lnTo>
                        <a:pt x="262" y="55"/>
                      </a:lnTo>
                      <a:lnTo>
                        <a:pt x="278" y="77"/>
                      </a:lnTo>
                      <a:lnTo>
                        <a:pt x="295" y="103"/>
                      </a:lnTo>
                      <a:lnTo>
                        <a:pt x="301" y="129"/>
                      </a:lnTo>
                      <a:lnTo>
                        <a:pt x="304" y="158"/>
                      </a:lnTo>
                      <a:close/>
                    </a:path>
                  </a:pathLst>
                </a:custGeom>
                <a:solidFill>
                  <a:srgbClr val="E532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8" name="Freeform 521"/>
                <p:cNvSpPr>
                  <a:spLocks noEditPoints="1"/>
                </p:cNvSpPr>
                <p:nvPr/>
              </p:nvSpPr>
              <p:spPr bwMode="auto">
                <a:xfrm>
                  <a:off x="2874" y="2605"/>
                  <a:ext cx="304" cy="304"/>
                </a:xfrm>
                <a:custGeom>
                  <a:avLst/>
                  <a:gdLst>
                    <a:gd name="T0" fmla="*/ 301 w 304"/>
                    <a:gd name="T1" fmla="*/ 123 h 304"/>
                    <a:gd name="T2" fmla="*/ 278 w 304"/>
                    <a:gd name="T3" fmla="*/ 68 h 304"/>
                    <a:gd name="T4" fmla="*/ 236 w 304"/>
                    <a:gd name="T5" fmla="*/ 26 h 304"/>
                    <a:gd name="T6" fmla="*/ 181 w 304"/>
                    <a:gd name="T7" fmla="*/ 3 h 304"/>
                    <a:gd name="T8" fmla="*/ 123 w 304"/>
                    <a:gd name="T9" fmla="*/ 3 h 304"/>
                    <a:gd name="T10" fmla="*/ 68 w 304"/>
                    <a:gd name="T11" fmla="*/ 26 h 304"/>
                    <a:gd name="T12" fmla="*/ 26 w 304"/>
                    <a:gd name="T13" fmla="*/ 68 h 304"/>
                    <a:gd name="T14" fmla="*/ 3 w 304"/>
                    <a:gd name="T15" fmla="*/ 123 h 304"/>
                    <a:gd name="T16" fmla="*/ 3 w 304"/>
                    <a:gd name="T17" fmla="*/ 185 h 304"/>
                    <a:gd name="T18" fmla="*/ 26 w 304"/>
                    <a:gd name="T19" fmla="*/ 236 h 304"/>
                    <a:gd name="T20" fmla="*/ 68 w 304"/>
                    <a:gd name="T21" fmla="*/ 278 h 304"/>
                    <a:gd name="T22" fmla="*/ 123 w 304"/>
                    <a:gd name="T23" fmla="*/ 301 h 304"/>
                    <a:gd name="T24" fmla="*/ 181 w 304"/>
                    <a:gd name="T25" fmla="*/ 301 h 304"/>
                    <a:gd name="T26" fmla="*/ 236 w 304"/>
                    <a:gd name="T27" fmla="*/ 278 h 304"/>
                    <a:gd name="T28" fmla="*/ 278 w 304"/>
                    <a:gd name="T29" fmla="*/ 236 h 304"/>
                    <a:gd name="T30" fmla="*/ 301 w 304"/>
                    <a:gd name="T31" fmla="*/ 185 h 304"/>
                    <a:gd name="T32" fmla="*/ 291 w 304"/>
                    <a:gd name="T33" fmla="*/ 152 h 304"/>
                    <a:gd name="T34" fmla="*/ 281 w 304"/>
                    <a:gd name="T35" fmla="*/ 207 h 304"/>
                    <a:gd name="T36" fmla="*/ 252 w 304"/>
                    <a:gd name="T37" fmla="*/ 253 h 304"/>
                    <a:gd name="T38" fmla="*/ 207 w 304"/>
                    <a:gd name="T39" fmla="*/ 282 h 304"/>
                    <a:gd name="T40" fmla="*/ 152 w 304"/>
                    <a:gd name="T41" fmla="*/ 291 h 304"/>
                    <a:gd name="T42" fmla="*/ 97 w 304"/>
                    <a:gd name="T43" fmla="*/ 282 h 304"/>
                    <a:gd name="T44" fmla="*/ 51 w 304"/>
                    <a:gd name="T45" fmla="*/ 253 h 304"/>
                    <a:gd name="T46" fmla="*/ 22 w 304"/>
                    <a:gd name="T47" fmla="*/ 207 h 304"/>
                    <a:gd name="T48" fmla="*/ 13 w 304"/>
                    <a:gd name="T49" fmla="*/ 152 h 304"/>
                    <a:gd name="T50" fmla="*/ 22 w 304"/>
                    <a:gd name="T51" fmla="*/ 97 h 304"/>
                    <a:gd name="T52" fmla="*/ 51 w 304"/>
                    <a:gd name="T53" fmla="*/ 52 h 304"/>
                    <a:gd name="T54" fmla="*/ 97 w 304"/>
                    <a:gd name="T55" fmla="*/ 23 h 304"/>
                    <a:gd name="T56" fmla="*/ 152 w 304"/>
                    <a:gd name="T57" fmla="*/ 13 h 304"/>
                    <a:gd name="T58" fmla="*/ 207 w 304"/>
                    <a:gd name="T59" fmla="*/ 23 h 304"/>
                    <a:gd name="T60" fmla="*/ 252 w 304"/>
                    <a:gd name="T61" fmla="*/ 52 h 304"/>
                    <a:gd name="T62" fmla="*/ 281 w 304"/>
                    <a:gd name="T63" fmla="*/ 97 h 304"/>
                    <a:gd name="T64" fmla="*/ 291 w 304"/>
                    <a:gd name="T65" fmla="*/ 152 h 30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04" h="304">
                      <a:moveTo>
                        <a:pt x="304" y="152"/>
                      </a:moveTo>
                      <a:lnTo>
                        <a:pt x="301" y="123"/>
                      </a:lnTo>
                      <a:lnTo>
                        <a:pt x="291" y="94"/>
                      </a:lnTo>
                      <a:lnTo>
                        <a:pt x="278" y="68"/>
                      </a:lnTo>
                      <a:lnTo>
                        <a:pt x="259" y="45"/>
                      </a:lnTo>
                      <a:lnTo>
                        <a:pt x="236" y="26"/>
                      </a:lnTo>
                      <a:lnTo>
                        <a:pt x="210" y="13"/>
                      </a:lnTo>
                      <a:lnTo>
                        <a:pt x="181" y="3"/>
                      </a:lnTo>
                      <a:lnTo>
                        <a:pt x="152" y="0"/>
                      </a:lnTo>
                      <a:lnTo>
                        <a:pt x="123" y="3"/>
                      </a:lnTo>
                      <a:lnTo>
                        <a:pt x="94" y="13"/>
                      </a:lnTo>
                      <a:lnTo>
                        <a:pt x="68" y="26"/>
                      </a:lnTo>
                      <a:lnTo>
                        <a:pt x="45" y="45"/>
                      </a:lnTo>
                      <a:lnTo>
                        <a:pt x="26" y="68"/>
                      </a:lnTo>
                      <a:lnTo>
                        <a:pt x="13" y="94"/>
                      </a:lnTo>
                      <a:lnTo>
                        <a:pt x="3" y="123"/>
                      </a:lnTo>
                      <a:lnTo>
                        <a:pt x="0" y="152"/>
                      </a:lnTo>
                      <a:lnTo>
                        <a:pt x="3" y="185"/>
                      </a:lnTo>
                      <a:lnTo>
                        <a:pt x="13" y="210"/>
                      </a:lnTo>
                      <a:lnTo>
                        <a:pt x="26" y="236"/>
                      </a:lnTo>
                      <a:lnTo>
                        <a:pt x="45" y="259"/>
                      </a:lnTo>
                      <a:lnTo>
                        <a:pt x="68" y="278"/>
                      </a:lnTo>
                      <a:lnTo>
                        <a:pt x="94" y="291"/>
                      </a:lnTo>
                      <a:lnTo>
                        <a:pt x="123" y="301"/>
                      </a:lnTo>
                      <a:lnTo>
                        <a:pt x="152" y="304"/>
                      </a:lnTo>
                      <a:lnTo>
                        <a:pt x="181" y="301"/>
                      </a:lnTo>
                      <a:lnTo>
                        <a:pt x="210" y="291"/>
                      </a:lnTo>
                      <a:lnTo>
                        <a:pt x="236" y="278"/>
                      </a:lnTo>
                      <a:lnTo>
                        <a:pt x="259" y="259"/>
                      </a:lnTo>
                      <a:lnTo>
                        <a:pt x="278" y="236"/>
                      </a:lnTo>
                      <a:lnTo>
                        <a:pt x="291" y="210"/>
                      </a:lnTo>
                      <a:lnTo>
                        <a:pt x="301" y="185"/>
                      </a:lnTo>
                      <a:lnTo>
                        <a:pt x="304" y="152"/>
                      </a:lnTo>
                      <a:close/>
                      <a:moveTo>
                        <a:pt x="291" y="152"/>
                      </a:moveTo>
                      <a:lnTo>
                        <a:pt x="288" y="181"/>
                      </a:lnTo>
                      <a:lnTo>
                        <a:pt x="281" y="207"/>
                      </a:lnTo>
                      <a:lnTo>
                        <a:pt x="268" y="230"/>
                      </a:lnTo>
                      <a:lnTo>
                        <a:pt x="252" y="253"/>
                      </a:lnTo>
                      <a:lnTo>
                        <a:pt x="229" y="269"/>
                      </a:lnTo>
                      <a:lnTo>
                        <a:pt x="207" y="282"/>
                      </a:lnTo>
                      <a:lnTo>
                        <a:pt x="181" y="291"/>
                      </a:lnTo>
                      <a:lnTo>
                        <a:pt x="152" y="291"/>
                      </a:lnTo>
                      <a:lnTo>
                        <a:pt x="123" y="291"/>
                      </a:lnTo>
                      <a:lnTo>
                        <a:pt x="97" y="282"/>
                      </a:lnTo>
                      <a:lnTo>
                        <a:pt x="74" y="269"/>
                      </a:lnTo>
                      <a:lnTo>
                        <a:pt x="51" y="253"/>
                      </a:lnTo>
                      <a:lnTo>
                        <a:pt x="35" y="230"/>
                      </a:lnTo>
                      <a:lnTo>
                        <a:pt x="22" y="207"/>
                      </a:lnTo>
                      <a:lnTo>
                        <a:pt x="16" y="181"/>
                      </a:lnTo>
                      <a:lnTo>
                        <a:pt x="13" y="152"/>
                      </a:lnTo>
                      <a:lnTo>
                        <a:pt x="16" y="123"/>
                      </a:lnTo>
                      <a:lnTo>
                        <a:pt x="22" y="97"/>
                      </a:lnTo>
                      <a:lnTo>
                        <a:pt x="35" y="75"/>
                      </a:lnTo>
                      <a:lnTo>
                        <a:pt x="51" y="52"/>
                      </a:lnTo>
                      <a:lnTo>
                        <a:pt x="74" y="36"/>
                      </a:lnTo>
                      <a:lnTo>
                        <a:pt x="97" y="23"/>
                      </a:lnTo>
                      <a:lnTo>
                        <a:pt x="123" y="16"/>
                      </a:lnTo>
                      <a:lnTo>
                        <a:pt x="152" y="13"/>
                      </a:lnTo>
                      <a:lnTo>
                        <a:pt x="181" y="16"/>
                      </a:lnTo>
                      <a:lnTo>
                        <a:pt x="207" y="23"/>
                      </a:lnTo>
                      <a:lnTo>
                        <a:pt x="229" y="36"/>
                      </a:lnTo>
                      <a:lnTo>
                        <a:pt x="252" y="52"/>
                      </a:lnTo>
                      <a:lnTo>
                        <a:pt x="268" y="75"/>
                      </a:lnTo>
                      <a:lnTo>
                        <a:pt x="281" y="97"/>
                      </a:lnTo>
                      <a:lnTo>
                        <a:pt x="288" y="123"/>
                      </a:lnTo>
                      <a:lnTo>
                        <a:pt x="291" y="152"/>
                      </a:lnTo>
                      <a:close/>
                    </a:path>
                  </a:pathLst>
                </a:custGeom>
                <a:solidFill>
                  <a:srgbClr val="E531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199" name="Freeform 522"/>
                <p:cNvSpPr>
                  <a:spLocks noEditPoints="1"/>
                </p:cNvSpPr>
                <p:nvPr/>
              </p:nvSpPr>
              <p:spPr bwMode="auto">
                <a:xfrm>
                  <a:off x="2880" y="2612"/>
                  <a:ext cx="291" cy="291"/>
                </a:xfrm>
                <a:custGeom>
                  <a:avLst/>
                  <a:gdLst>
                    <a:gd name="T0" fmla="*/ 288 w 291"/>
                    <a:gd name="T1" fmla="*/ 116 h 291"/>
                    <a:gd name="T2" fmla="*/ 265 w 291"/>
                    <a:gd name="T3" fmla="*/ 64 h 291"/>
                    <a:gd name="T4" fmla="*/ 227 w 291"/>
                    <a:gd name="T5" fmla="*/ 25 h 291"/>
                    <a:gd name="T6" fmla="*/ 175 w 291"/>
                    <a:gd name="T7" fmla="*/ 3 h 291"/>
                    <a:gd name="T8" fmla="*/ 117 w 291"/>
                    <a:gd name="T9" fmla="*/ 3 h 291"/>
                    <a:gd name="T10" fmla="*/ 65 w 291"/>
                    <a:gd name="T11" fmla="*/ 25 h 291"/>
                    <a:gd name="T12" fmla="*/ 26 w 291"/>
                    <a:gd name="T13" fmla="*/ 64 h 291"/>
                    <a:gd name="T14" fmla="*/ 3 w 291"/>
                    <a:gd name="T15" fmla="*/ 116 h 291"/>
                    <a:gd name="T16" fmla="*/ 3 w 291"/>
                    <a:gd name="T17" fmla="*/ 174 h 291"/>
                    <a:gd name="T18" fmla="*/ 26 w 291"/>
                    <a:gd name="T19" fmla="*/ 226 h 291"/>
                    <a:gd name="T20" fmla="*/ 65 w 291"/>
                    <a:gd name="T21" fmla="*/ 268 h 291"/>
                    <a:gd name="T22" fmla="*/ 117 w 291"/>
                    <a:gd name="T23" fmla="*/ 288 h 291"/>
                    <a:gd name="T24" fmla="*/ 175 w 291"/>
                    <a:gd name="T25" fmla="*/ 288 h 291"/>
                    <a:gd name="T26" fmla="*/ 227 w 291"/>
                    <a:gd name="T27" fmla="*/ 268 h 291"/>
                    <a:gd name="T28" fmla="*/ 265 w 291"/>
                    <a:gd name="T29" fmla="*/ 226 h 291"/>
                    <a:gd name="T30" fmla="*/ 288 w 291"/>
                    <a:gd name="T31" fmla="*/ 174 h 291"/>
                    <a:gd name="T32" fmla="*/ 282 w 291"/>
                    <a:gd name="T33" fmla="*/ 145 h 291"/>
                    <a:gd name="T34" fmla="*/ 269 w 291"/>
                    <a:gd name="T35" fmla="*/ 197 h 291"/>
                    <a:gd name="T36" fmla="*/ 240 w 291"/>
                    <a:gd name="T37" fmla="*/ 239 h 291"/>
                    <a:gd name="T38" fmla="*/ 198 w 291"/>
                    <a:gd name="T39" fmla="*/ 268 h 291"/>
                    <a:gd name="T40" fmla="*/ 146 w 291"/>
                    <a:gd name="T41" fmla="*/ 281 h 291"/>
                    <a:gd name="T42" fmla="*/ 94 w 291"/>
                    <a:gd name="T43" fmla="*/ 268 h 291"/>
                    <a:gd name="T44" fmla="*/ 52 w 291"/>
                    <a:gd name="T45" fmla="*/ 239 h 291"/>
                    <a:gd name="T46" fmla="*/ 23 w 291"/>
                    <a:gd name="T47" fmla="*/ 197 h 291"/>
                    <a:gd name="T48" fmla="*/ 10 w 291"/>
                    <a:gd name="T49" fmla="*/ 145 h 291"/>
                    <a:gd name="T50" fmla="*/ 23 w 291"/>
                    <a:gd name="T51" fmla="*/ 93 h 291"/>
                    <a:gd name="T52" fmla="*/ 52 w 291"/>
                    <a:gd name="T53" fmla="*/ 51 h 291"/>
                    <a:gd name="T54" fmla="*/ 94 w 291"/>
                    <a:gd name="T55" fmla="*/ 22 h 291"/>
                    <a:gd name="T56" fmla="*/ 146 w 291"/>
                    <a:gd name="T57" fmla="*/ 12 h 291"/>
                    <a:gd name="T58" fmla="*/ 198 w 291"/>
                    <a:gd name="T59" fmla="*/ 22 h 291"/>
                    <a:gd name="T60" fmla="*/ 240 w 291"/>
                    <a:gd name="T61" fmla="*/ 51 h 291"/>
                    <a:gd name="T62" fmla="*/ 269 w 291"/>
                    <a:gd name="T63" fmla="*/ 93 h 291"/>
                    <a:gd name="T64" fmla="*/ 282 w 291"/>
                    <a:gd name="T65" fmla="*/ 145 h 29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91" h="291">
                      <a:moveTo>
                        <a:pt x="291" y="145"/>
                      </a:moveTo>
                      <a:lnTo>
                        <a:pt x="288" y="116"/>
                      </a:lnTo>
                      <a:lnTo>
                        <a:pt x="282" y="90"/>
                      </a:lnTo>
                      <a:lnTo>
                        <a:pt x="265" y="64"/>
                      </a:lnTo>
                      <a:lnTo>
                        <a:pt x="249" y="42"/>
                      </a:lnTo>
                      <a:lnTo>
                        <a:pt x="227" y="25"/>
                      </a:lnTo>
                      <a:lnTo>
                        <a:pt x="204" y="9"/>
                      </a:lnTo>
                      <a:lnTo>
                        <a:pt x="175" y="3"/>
                      </a:lnTo>
                      <a:lnTo>
                        <a:pt x="146" y="0"/>
                      </a:lnTo>
                      <a:lnTo>
                        <a:pt x="117" y="3"/>
                      </a:lnTo>
                      <a:lnTo>
                        <a:pt x="88" y="9"/>
                      </a:lnTo>
                      <a:lnTo>
                        <a:pt x="65" y="25"/>
                      </a:lnTo>
                      <a:lnTo>
                        <a:pt x="42" y="42"/>
                      </a:lnTo>
                      <a:lnTo>
                        <a:pt x="26" y="64"/>
                      </a:lnTo>
                      <a:lnTo>
                        <a:pt x="10" y="90"/>
                      </a:lnTo>
                      <a:lnTo>
                        <a:pt x="3" y="116"/>
                      </a:lnTo>
                      <a:lnTo>
                        <a:pt x="0" y="145"/>
                      </a:lnTo>
                      <a:lnTo>
                        <a:pt x="3" y="174"/>
                      </a:lnTo>
                      <a:lnTo>
                        <a:pt x="10" y="203"/>
                      </a:lnTo>
                      <a:lnTo>
                        <a:pt x="26" y="226"/>
                      </a:lnTo>
                      <a:lnTo>
                        <a:pt x="42" y="249"/>
                      </a:lnTo>
                      <a:lnTo>
                        <a:pt x="65" y="268"/>
                      </a:lnTo>
                      <a:lnTo>
                        <a:pt x="88" y="281"/>
                      </a:lnTo>
                      <a:lnTo>
                        <a:pt x="117" y="288"/>
                      </a:lnTo>
                      <a:lnTo>
                        <a:pt x="146" y="291"/>
                      </a:lnTo>
                      <a:lnTo>
                        <a:pt x="175" y="288"/>
                      </a:lnTo>
                      <a:lnTo>
                        <a:pt x="204" y="281"/>
                      </a:lnTo>
                      <a:lnTo>
                        <a:pt x="227" y="268"/>
                      </a:lnTo>
                      <a:lnTo>
                        <a:pt x="249" y="249"/>
                      </a:lnTo>
                      <a:lnTo>
                        <a:pt x="265" y="226"/>
                      </a:lnTo>
                      <a:lnTo>
                        <a:pt x="282" y="203"/>
                      </a:lnTo>
                      <a:lnTo>
                        <a:pt x="288" y="174"/>
                      </a:lnTo>
                      <a:lnTo>
                        <a:pt x="291" y="145"/>
                      </a:lnTo>
                      <a:close/>
                      <a:moveTo>
                        <a:pt x="282" y="145"/>
                      </a:moveTo>
                      <a:lnTo>
                        <a:pt x="278" y="171"/>
                      </a:lnTo>
                      <a:lnTo>
                        <a:pt x="269" y="197"/>
                      </a:lnTo>
                      <a:lnTo>
                        <a:pt x="256" y="220"/>
                      </a:lnTo>
                      <a:lnTo>
                        <a:pt x="240" y="239"/>
                      </a:lnTo>
                      <a:lnTo>
                        <a:pt x="220" y="258"/>
                      </a:lnTo>
                      <a:lnTo>
                        <a:pt x="198" y="268"/>
                      </a:lnTo>
                      <a:lnTo>
                        <a:pt x="172" y="278"/>
                      </a:lnTo>
                      <a:lnTo>
                        <a:pt x="146" y="281"/>
                      </a:lnTo>
                      <a:lnTo>
                        <a:pt x="120" y="278"/>
                      </a:lnTo>
                      <a:lnTo>
                        <a:pt x="94" y="268"/>
                      </a:lnTo>
                      <a:lnTo>
                        <a:pt x="71" y="258"/>
                      </a:lnTo>
                      <a:lnTo>
                        <a:pt x="52" y="239"/>
                      </a:lnTo>
                      <a:lnTo>
                        <a:pt x="36" y="220"/>
                      </a:lnTo>
                      <a:lnTo>
                        <a:pt x="23" y="197"/>
                      </a:lnTo>
                      <a:lnTo>
                        <a:pt x="13" y="171"/>
                      </a:lnTo>
                      <a:lnTo>
                        <a:pt x="10" y="145"/>
                      </a:lnTo>
                      <a:lnTo>
                        <a:pt x="13" y="119"/>
                      </a:lnTo>
                      <a:lnTo>
                        <a:pt x="23" y="93"/>
                      </a:lnTo>
                      <a:lnTo>
                        <a:pt x="36" y="71"/>
                      </a:lnTo>
                      <a:lnTo>
                        <a:pt x="52" y="51"/>
                      </a:lnTo>
                      <a:lnTo>
                        <a:pt x="71" y="35"/>
                      </a:lnTo>
                      <a:lnTo>
                        <a:pt x="94" y="22"/>
                      </a:lnTo>
                      <a:lnTo>
                        <a:pt x="120" y="12"/>
                      </a:lnTo>
                      <a:lnTo>
                        <a:pt x="146" y="12"/>
                      </a:lnTo>
                      <a:lnTo>
                        <a:pt x="172" y="12"/>
                      </a:lnTo>
                      <a:lnTo>
                        <a:pt x="198" y="22"/>
                      </a:lnTo>
                      <a:lnTo>
                        <a:pt x="220" y="35"/>
                      </a:lnTo>
                      <a:lnTo>
                        <a:pt x="240" y="51"/>
                      </a:lnTo>
                      <a:lnTo>
                        <a:pt x="256" y="71"/>
                      </a:lnTo>
                      <a:lnTo>
                        <a:pt x="269" y="93"/>
                      </a:lnTo>
                      <a:lnTo>
                        <a:pt x="278" y="119"/>
                      </a:lnTo>
                      <a:lnTo>
                        <a:pt x="282" y="145"/>
                      </a:lnTo>
                      <a:close/>
                    </a:path>
                  </a:pathLst>
                </a:custGeom>
                <a:solidFill>
                  <a:srgbClr val="E531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0" name="Freeform 523"/>
                <p:cNvSpPr>
                  <a:spLocks noEditPoints="1"/>
                </p:cNvSpPr>
                <p:nvPr/>
              </p:nvSpPr>
              <p:spPr bwMode="auto">
                <a:xfrm>
                  <a:off x="2887" y="2618"/>
                  <a:ext cx="278" cy="278"/>
                </a:xfrm>
                <a:custGeom>
                  <a:avLst/>
                  <a:gdLst>
                    <a:gd name="T0" fmla="*/ 275 w 278"/>
                    <a:gd name="T1" fmla="*/ 110 h 278"/>
                    <a:gd name="T2" fmla="*/ 255 w 278"/>
                    <a:gd name="T3" fmla="*/ 62 h 278"/>
                    <a:gd name="T4" fmla="*/ 216 w 278"/>
                    <a:gd name="T5" fmla="*/ 23 h 278"/>
                    <a:gd name="T6" fmla="*/ 168 w 278"/>
                    <a:gd name="T7" fmla="*/ 3 h 278"/>
                    <a:gd name="T8" fmla="*/ 110 w 278"/>
                    <a:gd name="T9" fmla="*/ 3 h 278"/>
                    <a:gd name="T10" fmla="*/ 61 w 278"/>
                    <a:gd name="T11" fmla="*/ 23 h 278"/>
                    <a:gd name="T12" fmla="*/ 22 w 278"/>
                    <a:gd name="T13" fmla="*/ 62 h 278"/>
                    <a:gd name="T14" fmla="*/ 3 w 278"/>
                    <a:gd name="T15" fmla="*/ 110 h 278"/>
                    <a:gd name="T16" fmla="*/ 3 w 278"/>
                    <a:gd name="T17" fmla="*/ 168 h 278"/>
                    <a:gd name="T18" fmla="*/ 22 w 278"/>
                    <a:gd name="T19" fmla="*/ 217 h 278"/>
                    <a:gd name="T20" fmla="*/ 61 w 278"/>
                    <a:gd name="T21" fmla="*/ 256 h 278"/>
                    <a:gd name="T22" fmla="*/ 110 w 278"/>
                    <a:gd name="T23" fmla="*/ 278 h 278"/>
                    <a:gd name="T24" fmla="*/ 168 w 278"/>
                    <a:gd name="T25" fmla="*/ 278 h 278"/>
                    <a:gd name="T26" fmla="*/ 216 w 278"/>
                    <a:gd name="T27" fmla="*/ 256 h 278"/>
                    <a:gd name="T28" fmla="*/ 255 w 278"/>
                    <a:gd name="T29" fmla="*/ 217 h 278"/>
                    <a:gd name="T30" fmla="*/ 275 w 278"/>
                    <a:gd name="T31" fmla="*/ 168 h 278"/>
                    <a:gd name="T32" fmla="*/ 268 w 278"/>
                    <a:gd name="T33" fmla="*/ 139 h 278"/>
                    <a:gd name="T34" fmla="*/ 258 w 278"/>
                    <a:gd name="T35" fmla="*/ 191 h 278"/>
                    <a:gd name="T36" fmla="*/ 229 w 278"/>
                    <a:gd name="T37" fmla="*/ 230 h 278"/>
                    <a:gd name="T38" fmla="*/ 187 w 278"/>
                    <a:gd name="T39" fmla="*/ 259 h 278"/>
                    <a:gd name="T40" fmla="*/ 139 w 278"/>
                    <a:gd name="T41" fmla="*/ 269 h 278"/>
                    <a:gd name="T42" fmla="*/ 90 w 278"/>
                    <a:gd name="T43" fmla="*/ 259 h 278"/>
                    <a:gd name="T44" fmla="*/ 48 w 278"/>
                    <a:gd name="T45" fmla="*/ 230 h 278"/>
                    <a:gd name="T46" fmla="*/ 19 w 278"/>
                    <a:gd name="T47" fmla="*/ 191 h 278"/>
                    <a:gd name="T48" fmla="*/ 9 w 278"/>
                    <a:gd name="T49" fmla="*/ 139 h 278"/>
                    <a:gd name="T50" fmla="*/ 19 w 278"/>
                    <a:gd name="T51" fmla="*/ 91 h 278"/>
                    <a:gd name="T52" fmla="*/ 48 w 278"/>
                    <a:gd name="T53" fmla="*/ 49 h 278"/>
                    <a:gd name="T54" fmla="*/ 90 w 278"/>
                    <a:gd name="T55" fmla="*/ 19 h 278"/>
                    <a:gd name="T56" fmla="*/ 139 w 278"/>
                    <a:gd name="T57" fmla="*/ 10 h 278"/>
                    <a:gd name="T58" fmla="*/ 187 w 278"/>
                    <a:gd name="T59" fmla="*/ 19 h 278"/>
                    <a:gd name="T60" fmla="*/ 229 w 278"/>
                    <a:gd name="T61" fmla="*/ 49 h 278"/>
                    <a:gd name="T62" fmla="*/ 258 w 278"/>
                    <a:gd name="T63" fmla="*/ 91 h 278"/>
                    <a:gd name="T64" fmla="*/ 268 w 278"/>
                    <a:gd name="T65" fmla="*/ 139 h 27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78" h="278">
                      <a:moveTo>
                        <a:pt x="278" y="139"/>
                      </a:moveTo>
                      <a:lnTo>
                        <a:pt x="275" y="110"/>
                      </a:lnTo>
                      <a:lnTo>
                        <a:pt x="268" y="84"/>
                      </a:lnTo>
                      <a:lnTo>
                        <a:pt x="255" y="62"/>
                      </a:lnTo>
                      <a:lnTo>
                        <a:pt x="239" y="39"/>
                      </a:lnTo>
                      <a:lnTo>
                        <a:pt x="216" y="23"/>
                      </a:lnTo>
                      <a:lnTo>
                        <a:pt x="194" y="10"/>
                      </a:lnTo>
                      <a:lnTo>
                        <a:pt x="168" y="3"/>
                      </a:lnTo>
                      <a:lnTo>
                        <a:pt x="139" y="0"/>
                      </a:lnTo>
                      <a:lnTo>
                        <a:pt x="110" y="3"/>
                      </a:lnTo>
                      <a:lnTo>
                        <a:pt x="84" y="10"/>
                      </a:lnTo>
                      <a:lnTo>
                        <a:pt x="61" y="23"/>
                      </a:lnTo>
                      <a:lnTo>
                        <a:pt x="38" y="39"/>
                      </a:lnTo>
                      <a:lnTo>
                        <a:pt x="22" y="62"/>
                      </a:lnTo>
                      <a:lnTo>
                        <a:pt x="9" y="84"/>
                      </a:lnTo>
                      <a:lnTo>
                        <a:pt x="3" y="110"/>
                      </a:lnTo>
                      <a:lnTo>
                        <a:pt x="0" y="139"/>
                      </a:lnTo>
                      <a:lnTo>
                        <a:pt x="3" y="168"/>
                      </a:lnTo>
                      <a:lnTo>
                        <a:pt x="9" y="194"/>
                      </a:lnTo>
                      <a:lnTo>
                        <a:pt x="22" y="217"/>
                      </a:lnTo>
                      <a:lnTo>
                        <a:pt x="38" y="240"/>
                      </a:lnTo>
                      <a:lnTo>
                        <a:pt x="61" y="256"/>
                      </a:lnTo>
                      <a:lnTo>
                        <a:pt x="84" y="269"/>
                      </a:lnTo>
                      <a:lnTo>
                        <a:pt x="110" y="278"/>
                      </a:lnTo>
                      <a:lnTo>
                        <a:pt x="139" y="278"/>
                      </a:lnTo>
                      <a:lnTo>
                        <a:pt x="168" y="278"/>
                      </a:lnTo>
                      <a:lnTo>
                        <a:pt x="194" y="269"/>
                      </a:lnTo>
                      <a:lnTo>
                        <a:pt x="216" y="256"/>
                      </a:lnTo>
                      <a:lnTo>
                        <a:pt x="239" y="240"/>
                      </a:lnTo>
                      <a:lnTo>
                        <a:pt x="255" y="217"/>
                      </a:lnTo>
                      <a:lnTo>
                        <a:pt x="268" y="194"/>
                      </a:lnTo>
                      <a:lnTo>
                        <a:pt x="275" y="168"/>
                      </a:lnTo>
                      <a:lnTo>
                        <a:pt x="278" y="139"/>
                      </a:lnTo>
                      <a:close/>
                      <a:moveTo>
                        <a:pt x="268" y="139"/>
                      </a:moveTo>
                      <a:lnTo>
                        <a:pt x="265" y="165"/>
                      </a:lnTo>
                      <a:lnTo>
                        <a:pt x="258" y="191"/>
                      </a:lnTo>
                      <a:lnTo>
                        <a:pt x="246" y="210"/>
                      </a:lnTo>
                      <a:lnTo>
                        <a:pt x="229" y="230"/>
                      </a:lnTo>
                      <a:lnTo>
                        <a:pt x="210" y="246"/>
                      </a:lnTo>
                      <a:lnTo>
                        <a:pt x="187" y="259"/>
                      </a:lnTo>
                      <a:lnTo>
                        <a:pt x="165" y="265"/>
                      </a:lnTo>
                      <a:lnTo>
                        <a:pt x="139" y="269"/>
                      </a:lnTo>
                      <a:lnTo>
                        <a:pt x="113" y="265"/>
                      </a:lnTo>
                      <a:lnTo>
                        <a:pt x="90" y="259"/>
                      </a:lnTo>
                      <a:lnTo>
                        <a:pt x="68" y="246"/>
                      </a:lnTo>
                      <a:lnTo>
                        <a:pt x="48" y="230"/>
                      </a:lnTo>
                      <a:lnTo>
                        <a:pt x="32" y="210"/>
                      </a:lnTo>
                      <a:lnTo>
                        <a:pt x="19" y="191"/>
                      </a:lnTo>
                      <a:lnTo>
                        <a:pt x="13" y="165"/>
                      </a:lnTo>
                      <a:lnTo>
                        <a:pt x="9" y="139"/>
                      </a:lnTo>
                      <a:lnTo>
                        <a:pt x="13" y="113"/>
                      </a:lnTo>
                      <a:lnTo>
                        <a:pt x="19" y="91"/>
                      </a:lnTo>
                      <a:lnTo>
                        <a:pt x="32" y="68"/>
                      </a:lnTo>
                      <a:lnTo>
                        <a:pt x="48" y="49"/>
                      </a:lnTo>
                      <a:lnTo>
                        <a:pt x="68" y="32"/>
                      </a:lnTo>
                      <a:lnTo>
                        <a:pt x="90" y="19"/>
                      </a:lnTo>
                      <a:lnTo>
                        <a:pt x="113" y="13"/>
                      </a:lnTo>
                      <a:lnTo>
                        <a:pt x="139" y="10"/>
                      </a:lnTo>
                      <a:lnTo>
                        <a:pt x="165" y="13"/>
                      </a:lnTo>
                      <a:lnTo>
                        <a:pt x="187" y="19"/>
                      </a:lnTo>
                      <a:lnTo>
                        <a:pt x="210" y="32"/>
                      </a:lnTo>
                      <a:lnTo>
                        <a:pt x="229" y="49"/>
                      </a:lnTo>
                      <a:lnTo>
                        <a:pt x="246" y="68"/>
                      </a:lnTo>
                      <a:lnTo>
                        <a:pt x="258" y="91"/>
                      </a:lnTo>
                      <a:lnTo>
                        <a:pt x="265" y="113"/>
                      </a:lnTo>
                      <a:lnTo>
                        <a:pt x="268" y="139"/>
                      </a:lnTo>
                      <a:close/>
                    </a:path>
                  </a:pathLst>
                </a:custGeom>
                <a:solidFill>
                  <a:srgbClr val="E530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1" name="Freeform 524"/>
                <p:cNvSpPr>
                  <a:spLocks noEditPoints="1"/>
                </p:cNvSpPr>
                <p:nvPr/>
              </p:nvSpPr>
              <p:spPr bwMode="auto">
                <a:xfrm>
                  <a:off x="2890" y="2624"/>
                  <a:ext cx="272" cy="269"/>
                </a:xfrm>
                <a:custGeom>
                  <a:avLst/>
                  <a:gdLst>
                    <a:gd name="T0" fmla="*/ 268 w 272"/>
                    <a:gd name="T1" fmla="*/ 107 h 269"/>
                    <a:gd name="T2" fmla="*/ 246 w 272"/>
                    <a:gd name="T3" fmla="*/ 59 h 269"/>
                    <a:gd name="T4" fmla="*/ 210 w 272"/>
                    <a:gd name="T5" fmla="*/ 23 h 269"/>
                    <a:gd name="T6" fmla="*/ 162 w 272"/>
                    <a:gd name="T7" fmla="*/ 0 h 269"/>
                    <a:gd name="T8" fmla="*/ 110 w 272"/>
                    <a:gd name="T9" fmla="*/ 0 h 269"/>
                    <a:gd name="T10" fmla="*/ 61 w 272"/>
                    <a:gd name="T11" fmla="*/ 23 h 269"/>
                    <a:gd name="T12" fmla="*/ 26 w 272"/>
                    <a:gd name="T13" fmla="*/ 59 h 269"/>
                    <a:gd name="T14" fmla="*/ 3 w 272"/>
                    <a:gd name="T15" fmla="*/ 107 h 269"/>
                    <a:gd name="T16" fmla="*/ 3 w 272"/>
                    <a:gd name="T17" fmla="*/ 159 h 269"/>
                    <a:gd name="T18" fmla="*/ 26 w 272"/>
                    <a:gd name="T19" fmla="*/ 208 h 269"/>
                    <a:gd name="T20" fmla="*/ 61 w 272"/>
                    <a:gd name="T21" fmla="*/ 246 h 269"/>
                    <a:gd name="T22" fmla="*/ 110 w 272"/>
                    <a:gd name="T23" fmla="*/ 266 h 269"/>
                    <a:gd name="T24" fmla="*/ 162 w 272"/>
                    <a:gd name="T25" fmla="*/ 266 h 269"/>
                    <a:gd name="T26" fmla="*/ 210 w 272"/>
                    <a:gd name="T27" fmla="*/ 246 h 269"/>
                    <a:gd name="T28" fmla="*/ 246 w 272"/>
                    <a:gd name="T29" fmla="*/ 208 h 269"/>
                    <a:gd name="T30" fmla="*/ 268 w 272"/>
                    <a:gd name="T31" fmla="*/ 159 h 269"/>
                    <a:gd name="T32" fmla="*/ 259 w 272"/>
                    <a:gd name="T33" fmla="*/ 133 h 269"/>
                    <a:gd name="T34" fmla="*/ 249 w 272"/>
                    <a:gd name="T35" fmla="*/ 182 h 269"/>
                    <a:gd name="T36" fmla="*/ 223 w 272"/>
                    <a:gd name="T37" fmla="*/ 221 h 269"/>
                    <a:gd name="T38" fmla="*/ 184 w 272"/>
                    <a:gd name="T39" fmla="*/ 246 h 269"/>
                    <a:gd name="T40" fmla="*/ 136 w 272"/>
                    <a:gd name="T41" fmla="*/ 256 h 269"/>
                    <a:gd name="T42" fmla="*/ 87 w 272"/>
                    <a:gd name="T43" fmla="*/ 246 h 269"/>
                    <a:gd name="T44" fmla="*/ 48 w 272"/>
                    <a:gd name="T45" fmla="*/ 221 h 269"/>
                    <a:gd name="T46" fmla="*/ 23 w 272"/>
                    <a:gd name="T47" fmla="*/ 182 h 269"/>
                    <a:gd name="T48" fmla="*/ 13 w 272"/>
                    <a:gd name="T49" fmla="*/ 133 h 269"/>
                    <a:gd name="T50" fmla="*/ 23 w 272"/>
                    <a:gd name="T51" fmla="*/ 85 h 269"/>
                    <a:gd name="T52" fmla="*/ 48 w 272"/>
                    <a:gd name="T53" fmla="*/ 46 h 269"/>
                    <a:gd name="T54" fmla="*/ 87 w 272"/>
                    <a:gd name="T55" fmla="*/ 20 h 269"/>
                    <a:gd name="T56" fmla="*/ 136 w 272"/>
                    <a:gd name="T57" fmla="*/ 10 h 269"/>
                    <a:gd name="T58" fmla="*/ 184 w 272"/>
                    <a:gd name="T59" fmla="*/ 20 h 269"/>
                    <a:gd name="T60" fmla="*/ 223 w 272"/>
                    <a:gd name="T61" fmla="*/ 46 h 269"/>
                    <a:gd name="T62" fmla="*/ 249 w 272"/>
                    <a:gd name="T63" fmla="*/ 85 h 269"/>
                    <a:gd name="T64" fmla="*/ 259 w 272"/>
                    <a:gd name="T65" fmla="*/ 133 h 2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72" h="269">
                      <a:moveTo>
                        <a:pt x="272" y="133"/>
                      </a:moveTo>
                      <a:lnTo>
                        <a:pt x="268" y="107"/>
                      </a:lnTo>
                      <a:lnTo>
                        <a:pt x="259" y="81"/>
                      </a:lnTo>
                      <a:lnTo>
                        <a:pt x="246" y="59"/>
                      </a:lnTo>
                      <a:lnTo>
                        <a:pt x="230" y="39"/>
                      </a:lnTo>
                      <a:lnTo>
                        <a:pt x="210" y="23"/>
                      </a:lnTo>
                      <a:lnTo>
                        <a:pt x="188" y="10"/>
                      </a:lnTo>
                      <a:lnTo>
                        <a:pt x="162" y="0"/>
                      </a:lnTo>
                      <a:lnTo>
                        <a:pt x="136" y="0"/>
                      </a:lnTo>
                      <a:lnTo>
                        <a:pt x="110" y="0"/>
                      </a:lnTo>
                      <a:lnTo>
                        <a:pt x="84" y="10"/>
                      </a:lnTo>
                      <a:lnTo>
                        <a:pt x="61" y="23"/>
                      </a:lnTo>
                      <a:lnTo>
                        <a:pt x="42" y="39"/>
                      </a:lnTo>
                      <a:lnTo>
                        <a:pt x="26" y="59"/>
                      </a:lnTo>
                      <a:lnTo>
                        <a:pt x="13" y="81"/>
                      </a:lnTo>
                      <a:lnTo>
                        <a:pt x="3" y="107"/>
                      </a:lnTo>
                      <a:lnTo>
                        <a:pt x="0" y="133"/>
                      </a:lnTo>
                      <a:lnTo>
                        <a:pt x="3" y="159"/>
                      </a:lnTo>
                      <a:lnTo>
                        <a:pt x="13" y="185"/>
                      </a:lnTo>
                      <a:lnTo>
                        <a:pt x="26" y="208"/>
                      </a:lnTo>
                      <a:lnTo>
                        <a:pt x="42" y="227"/>
                      </a:lnTo>
                      <a:lnTo>
                        <a:pt x="61" y="246"/>
                      </a:lnTo>
                      <a:lnTo>
                        <a:pt x="84" y="256"/>
                      </a:lnTo>
                      <a:lnTo>
                        <a:pt x="110" y="266"/>
                      </a:lnTo>
                      <a:lnTo>
                        <a:pt x="136" y="269"/>
                      </a:lnTo>
                      <a:lnTo>
                        <a:pt x="162" y="266"/>
                      </a:lnTo>
                      <a:lnTo>
                        <a:pt x="188" y="256"/>
                      </a:lnTo>
                      <a:lnTo>
                        <a:pt x="210" y="246"/>
                      </a:lnTo>
                      <a:lnTo>
                        <a:pt x="230" y="227"/>
                      </a:lnTo>
                      <a:lnTo>
                        <a:pt x="246" y="208"/>
                      </a:lnTo>
                      <a:lnTo>
                        <a:pt x="259" y="185"/>
                      </a:lnTo>
                      <a:lnTo>
                        <a:pt x="268" y="159"/>
                      </a:lnTo>
                      <a:lnTo>
                        <a:pt x="272" y="133"/>
                      </a:lnTo>
                      <a:close/>
                      <a:moveTo>
                        <a:pt x="259" y="133"/>
                      </a:moveTo>
                      <a:lnTo>
                        <a:pt x="255" y="159"/>
                      </a:lnTo>
                      <a:lnTo>
                        <a:pt x="249" y="182"/>
                      </a:lnTo>
                      <a:lnTo>
                        <a:pt x="236" y="201"/>
                      </a:lnTo>
                      <a:lnTo>
                        <a:pt x="223" y="221"/>
                      </a:lnTo>
                      <a:lnTo>
                        <a:pt x="204" y="237"/>
                      </a:lnTo>
                      <a:lnTo>
                        <a:pt x="184" y="246"/>
                      </a:lnTo>
                      <a:lnTo>
                        <a:pt x="162" y="253"/>
                      </a:lnTo>
                      <a:lnTo>
                        <a:pt x="136" y="256"/>
                      </a:lnTo>
                      <a:lnTo>
                        <a:pt x="110" y="253"/>
                      </a:lnTo>
                      <a:lnTo>
                        <a:pt x="87" y="246"/>
                      </a:lnTo>
                      <a:lnTo>
                        <a:pt x="68" y="237"/>
                      </a:lnTo>
                      <a:lnTo>
                        <a:pt x="48" y="221"/>
                      </a:lnTo>
                      <a:lnTo>
                        <a:pt x="35" y="201"/>
                      </a:lnTo>
                      <a:lnTo>
                        <a:pt x="23" y="182"/>
                      </a:lnTo>
                      <a:lnTo>
                        <a:pt x="16" y="159"/>
                      </a:lnTo>
                      <a:lnTo>
                        <a:pt x="13" y="133"/>
                      </a:lnTo>
                      <a:lnTo>
                        <a:pt x="16" y="107"/>
                      </a:lnTo>
                      <a:lnTo>
                        <a:pt x="23" y="85"/>
                      </a:lnTo>
                      <a:lnTo>
                        <a:pt x="35" y="65"/>
                      </a:lnTo>
                      <a:lnTo>
                        <a:pt x="48" y="46"/>
                      </a:lnTo>
                      <a:lnTo>
                        <a:pt x="68" y="33"/>
                      </a:lnTo>
                      <a:lnTo>
                        <a:pt x="87" y="20"/>
                      </a:lnTo>
                      <a:lnTo>
                        <a:pt x="110" y="13"/>
                      </a:lnTo>
                      <a:lnTo>
                        <a:pt x="136" y="10"/>
                      </a:lnTo>
                      <a:lnTo>
                        <a:pt x="162" y="13"/>
                      </a:lnTo>
                      <a:lnTo>
                        <a:pt x="184" y="20"/>
                      </a:lnTo>
                      <a:lnTo>
                        <a:pt x="204" y="33"/>
                      </a:lnTo>
                      <a:lnTo>
                        <a:pt x="223" y="46"/>
                      </a:lnTo>
                      <a:lnTo>
                        <a:pt x="236" y="65"/>
                      </a:lnTo>
                      <a:lnTo>
                        <a:pt x="249" y="85"/>
                      </a:lnTo>
                      <a:lnTo>
                        <a:pt x="255" y="107"/>
                      </a:lnTo>
                      <a:lnTo>
                        <a:pt x="259" y="133"/>
                      </a:lnTo>
                      <a:close/>
                    </a:path>
                  </a:pathLst>
                </a:custGeom>
                <a:solidFill>
                  <a:srgbClr val="E52E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2" name="Freeform 525"/>
                <p:cNvSpPr>
                  <a:spLocks noEditPoints="1"/>
                </p:cNvSpPr>
                <p:nvPr/>
              </p:nvSpPr>
              <p:spPr bwMode="auto">
                <a:xfrm>
                  <a:off x="2896" y="2628"/>
                  <a:ext cx="259" cy="259"/>
                </a:xfrm>
                <a:custGeom>
                  <a:avLst/>
                  <a:gdLst>
                    <a:gd name="T0" fmla="*/ 256 w 259"/>
                    <a:gd name="T1" fmla="*/ 103 h 259"/>
                    <a:gd name="T2" fmla="*/ 237 w 259"/>
                    <a:gd name="T3" fmla="*/ 58 h 259"/>
                    <a:gd name="T4" fmla="*/ 201 w 259"/>
                    <a:gd name="T5" fmla="*/ 22 h 259"/>
                    <a:gd name="T6" fmla="*/ 156 w 259"/>
                    <a:gd name="T7" fmla="*/ 3 h 259"/>
                    <a:gd name="T8" fmla="*/ 104 w 259"/>
                    <a:gd name="T9" fmla="*/ 3 h 259"/>
                    <a:gd name="T10" fmla="*/ 59 w 259"/>
                    <a:gd name="T11" fmla="*/ 22 h 259"/>
                    <a:gd name="T12" fmla="*/ 23 w 259"/>
                    <a:gd name="T13" fmla="*/ 58 h 259"/>
                    <a:gd name="T14" fmla="*/ 4 w 259"/>
                    <a:gd name="T15" fmla="*/ 103 h 259"/>
                    <a:gd name="T16" fmla="*/ 4 w 259"/>
                    <a:gd name="T17" fmla="*/ 155 h 259"/>
                    <a:gd name="T18" fmla="*/ 23 w 259"/>
                    <a:gd name="T19" fmla="*/ 200 h 259"/>
                    <a:gd name="T20" fmla="*/ 59 w 259"/>
                    <a:gd name="T21" fmla="*/ 236 h 259"/>
                    <a:gd name="T22" fmla="*/ 104 w 259"/>
                    <a:gd name="T23" fmla="*/ 255 h 259"/>
                    <a:gd name="T24" fmla="*/ 156 w 259"/>
                    <a:gd name="T25" fmla="*/ 255 h 259"/>
                    <a:gd name="T26" fmla="*/ 201 w 259"/>
                    <a:gd name="T27" fmla="*/ 236 h 259"/>
                    <a:gd name="T28" fmla="*/ 237 w 259"/>
                    <a:gd name="T29" fmla="*/ 200 h 259"/>
                    <a:gd name="T30" fmla="*/ 256 w 259"/>
                    <a:gd name="T31" fmla="*/ 155 h 259"/>
                    <a:gd name="T32" fmla="*/ 246 w 259"/>
                    <a:gd name="T33" fmla="*/ 129 h 259"/>
                    <a:gd name="T34" fmla="*/ 237 w 259"/>
                    <a:gd name="T35" fmla="*/ 175 h 259"/>
                    <a:gd name="T36" fmla="*/ 214 w 259"/>
                    <a:gd name="T37" fmla="*/ 213 h 259"/>
                    <a:gd name="T38" fmla="*/ 175 w 259"/>
                    <a:gd name="T39" fmla="*/ 236 h 259"/>
                    <a:gd name="T40" fmla="*/ 130 w 259"/>
                    <a:gd name="T41" fmla="*/ 246 h 259"/>
                    <a:gd name="T42" fmla="*/ 84 w 259"/>
                    <a:gd name="T43" fmla="*/ 236 h 259"/>
                    <a:gd name="T44" fmla="*/ 46 w 259"/>
                    <a:gd name="T45" fmla="*/ 213 h 259"/>
                    <a:gd name="T46" fmla="*/ 23 w 259"/>
                    <a:gd name="T47" fmla="*/ 175 h 259"/>
                    <a:gd name="T48" fmla="*/ 13 w 259"/>
                    <a:gd name="T49" fmla="*/ 129 h 259"/>
                    <a:gd name="T50" fmla="*/ 23 w 259"/>
                    <a:gd name="T51" fmla="*/ 84 h 259"/>
                    <a:gd name="T52" fmla="*/ 46 w 259"/>
                    <a:gd name="T53" fmla="*/ 48 h 259"/>
                    <a:gd name="T54" fmla="*/ 84 w 259"/>
                    <a:gd name="T55" fmla="*/ 22 h 259"/>
                    <a:gd name="T56" fmla="*/ 130 w 259"/>
                    <a:gd name="T57" fmla="*/ 13 h 259"/>
                    <a:gd name="T58" fmla="*/ 175 w 259"/>
                    <a:gd name="T59" fmla="*/ 22 h 259"/>
                    <a:gd name="T60" fmla="*/ 214 w 259"/>
                    <a:gd name="T61" fmla="*/ 48 h 259"/>
                    <a:gd name="T62" fmla="*/ 237 w 259"/>
                    <a:gd name="T63" fmla="*/ 84 h 259"/>
                    <a:gd name="T64" fmla="*/ 246 w 259"/>
                    <a:gd name="T65" fmla="*/ 129 h 25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59" h="259">
                      <a:moveTo>
                        <a:pt x="259" y="129"/>
                      </a:moveTo>
                      <a:lnTo>
                        <a:pt x="256" y="103"/>
                      </a:lnTo>
                      <a:lnTo>
                        <a:pt x="249" y="81"/>
                      </a:lnTo>
                      <a:lnTo>
                        <a:pt x="237" y="58"/>
                      </a:lnTo>
                      <a:lnTo>
                        <a:pt x="220" y="39"/>
                      </a:lnTo>
                      <a:lnTo>
                        <a:pt x="201" y="22"/>
                      </a:lnTo>
                      <a:lnTo>
                        <a:pt x="178" y="9"/>
                      </a:lnTo>
                      <a:lnTo>
                        <a:pt x="156" y="3"/>
                      </a:lnTo>
                      <a:lnTo>
                        <a:pt x="130" y="0"/>
                      </a:lnTo>
                      <a:lnTo>
                        <a:pt x="104" y="3"/>
                      </a:lnTo>
                      <a:lnTo>
                        <a:pt x="81" y="9"/>
                      </a:lnTo>
                      <a:lnTo>
                        <a:pt x="59" y="22"/>
                      </a:lnTo>
                      <a:lnTo>
                        <a:pt x="39" y="39"/>
                      </a:lnTo>
                      <a:lnTo>
                        <a:pt x="23" y="58"/>
                      </a:lnTo>
                      <a:lnTo>
                        <a:pt x="10" y="81"/>
                      </a:lnTo>
                      <a:lnTo>
                        <a:pt x="4" y="103"/>
                      </a:lnTo>
                      <a:lnTo>
                        <a:pt x="0" y="129"/>
                      </a:lnTo>
                      <a:lnTo>
                        <a:pt x="4" y="155"/>
                      </a:lnTo>
                      <a:lnTo>
                        <a:pt x="10" y="181"/>
                      </a:lnTo>
                      <a:lnTo>
                        <a:pt x="23" y="200"/>
                      </a:lnTo>
                      <a:lnTo>
                        <a:pt x="39" y="220"/>
                      </a:lnTo>
                      <a:lnTo>
                        <a:pt x="59" y="236"/>
                      </a:lnTo>
                      <a:lnTo>
                        <a:pt x="81" y="249"/>
                      </a:lnTo>
                      <a:lnTo>
                        <a:pt x="104" y="255"/>
                      </a:lnTo>
                      <a:lnTo>
                        <a:pt x="130" y="259"/>
                      </a:lnTo>
                      <a:lnTo>
                        <a:pt x="156" y="255"/>
                      </a:lnTo>
                      <a:lnTo>
                        <a:pt x="178" y="249"/>
                      </a:lnTo>
                      <a:lnTo>
                        <a:pt x="201" y="236"/>
                      </a:lnTo>
                      <a:lnTo>
                        <a:pt x="220" y="220"/>
                      </a:lnTo>
                      <a:lnTo>
                        <a:pt x="237" y="200"/>
                      </a:lnTo>
                      <a:lnTo>
                        <a:pt x="249" y="181"/>
                      </a:lnTo>
                      <a:lnTo>
                        <a:pt x="256" y="155"/>
                      </a:lnTo>
                      <a:lnTo>
                        <a:pt x="259" y="129"/>
                      </a:lnTo>
                      <a:close/>
                      <a:moveTo>
                        <a:pt x="246" y="129"/>
                      </a:moveTo>
                      <a:lnTo>
                        <a:pt x="243" y="152"/>
                      </a:lnTo>
                      <a:lnTo>
                        <a:pt x="237" y="175"/>
                      </a:lnTo>
                      <a:lnTo>
                        <a:pt x="227" y="194"/>
                      </a:lnTo>
                      <a:lnTo>
                        <a:pt x="214" y="213"/>
                      </a:lnTo>
                      <a:lnTo>
                        <a:pt x="194" y="226"/>
                      </a:lnTo>
                      <a:lnTo>
                        <a:pt x="175" y="236"/>
                      </a:lnTo>
                      <a:lnTo>
                        <a:pt x="152" y="242"/>
                      </a:lnTo>
                      <a:lnTo>
                        <a:pt x="130" y="246"/>
                      </a:lnTo>
                      <a:lnTo>
                        <a:pt x="107" y="242"/>
                      </a:lnTo>
                      <a:lnTo>
                        <a:pt x="84" y="236"/>
                      </a:lnTo>
                      <a:lnTo>
                        <a:pt x="65" y="226"/>
                      </a:lnTo>
                      <a:lnTo>
                        <a:pt x="46" y="213"/>
                      </a:lnTo>
                      <a:lnTo>
                        <a:pt x="33" y="194"/>
                      </a:lnTo>
                      <a:lnTo>
                        <a:pt x="23" y="175"/>
                      </a:lnTo>
                      <a:lnTo>
                        <a:pt x="17" y="152"/>
                      </a:lnTo>
                      <a:lnTo>
                        <a:pt x="13" y="129"/>
                      </a:lnTo>
                      <a:lnTo>
                        <a:pt x="17" y="107"/>
                      </a:lnTo>
                      <a:lnTo>
                        <a:pt x="23" y="84"/>
                      </a:lnTo>
                      <a:lnTo>
                        <a:pt x="33" y="64"/>
                      </a:lnTo>
                      <a:lnTo>
                        <a:pt x="46" y="48"/>
                      </a:lnTo>
                      <a:lnTo>
                        <a:pt x="65" y="32"/>
                      </a:lnTo>
                      <a:lnTo>
                        <a:pt x="84" y="22"/>
                      </a:lnTo>
                      <a:lnTo>
                        <a:pt x="107" y="16"/>
                      </a:lnTo>
                      <a:lnTo>
                        <a:pt x="130" y="13"/>
                      </a:lnTo>
                      <a:lnTo>
                        <a:pt x="152" y="16"/>
                      </a:lnTo>
                      <a:lnTo>
                        <a:pt x="175" y="22"/>
                      </a:lnTo>
                      <a:lnTo>
                        <a:pt x="194" y="32"/>
                      </a:lnTo>
                      <a:lnTo>
                        <a:pt x="214" y="48"/>
                      </a:lnTo>
                      <a:lnTo>
                        <a:pt x="227" y="64"/>
                      </a:lnTo>
                      <a:lnTo>
                        <a:pt x="237" y="84"/>
                      </a:lnTo>
                      <a:lnTo>
                        <a:pt x="243" y="107"/>
                      </a:lnTo>
                      <a:lnTo>
                        <a:pt x="246" y="129"/>
                      </a:lnTo>
                      <a:close/>
                    </a:path>
                  </a:pathLst>
                </a:custGeom>
                <a:solidFill>
                  <a:srgbClr val="E52E2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3" name="Freeform 526"/>
                <p:cNvSpPr>
                  <a:spLocks noEditPoints="1"/>
                </p:cNvSpPr>
                <p:nvPr/>
              </p:nvSpPr>
              <p:spPr bwMode="auto">
                <a:xfrm>
                  <a:off x="2903" y="2634"/>
                  <a:ext cx="246" cy="246"/>
                </a:xfrm>
                <a:custGeom>
                  <a:avLst/>
                  <a:gdLst>
                    <a:gd name="T0" fmla="*/ 242 w 246"/>
                    <a:gd name="T1" fmla="*/ 97 h 246"/>
                    <a:gd name="T2" fmla="*/ 223 w 246"/>
                    <a:gd name="T3" fmla="*/ 55 h 246"/>
                    <a:gd name="T4" fmla="*/ 191 w 246"/>
                    <a:gd name="T5" fmla="*/ 23 h 246"/>
                    <a:gd name="T6" fmla="*/ 149 w 246"/>
                    <a:gd name="T7" fmla="*/ 3 h 246"/>
                    <a:gd name="T8" fmla="*/ 97 w 246"/>
                    <a:gd name="T9" fmla="*/ 3 h 246"/>
                    <a:gd name="T10" fmla="*/ 55 w 246"/>
                    <a:gd name="T11" fmla="*/ 23 h 246"/>
                    <a:gd name="T12" fmla="*/ 22 w 246"/>
                    <a:gd name="T13" fmla="*/ 55 h 246"/>
                    <a:gd name="T14" fmla="*/ 3 w 246"/>
                    <a:gd name="T15" fmla="*/ 97 h 246"/>
                    <a:gd name="T16" fmla="*/ 3 w 246"/>
                    <a:gd name="T17" fmla="*/ 149 h 246"/>
                    <a:gd name="T18" fmla="*/ 22 w 246"/>
                    <a:gd name="T19" fmla="*/ 191 h 246"/>
                    <a:gd name="T20" fmla="*/ 55 w 246"/>
                    <a:gd name="T21" fmla="*/ 227 h 246"/>
                    <a:gd name="T22" fmla="*/ 97 w 246"/>
                    <a:gd name="T23" fmla="*/ 243 h 246"/>
                    <a:gd name="T24" fmla="*/ 149 w 246"/>
                    <a:gd name="T25" fmla="*/ 243 h 246"/>
                    <a:gd name="T26" fmla="*/ 191 w 246"/>
                    <a:gd name="T27" fmla="*/ 227 h 246"/>
                    <a:gd name="T28" fmla="*/ 223 w 246"/>
                    <a:gd name="T29" fmla="*/ 191 h 246"/>
                    <a:gd name="T30" fmla="*/ 242 w 246"/>
                    <a:gd name="T31" fmla="*/ 149 h 246"/>
                    <a:gd name="T32" fmla="*/ 233 w 246"/>
                    <a:gd name="T33" fmla="*/ 123 h 246"/>
                    <a:gd name="T34" fmla="*/ 226 w 246"/>
                    <a:gd name="T35" fmla="*/ 165 h 246"/>
                    <a:gd name="T36" fmla="*/ 200 w 246"/>
                    <a:gd name="T37" fmla="*/ 201 h 246"/>
                    <a:gd name="T38" fmla="*/ 165 w 246"/>
                    <a:gd name="T39" fmla="*/ 227 h 246"/>
                    <a:gd name="T40" fmla="*/ 123 w 246"/>
                    <a:gd name="T41" fmla="*/ 233 h 246"/>
                    <a:gd name="T42" fmla="*/ 81 w 246"/>
                    <a:gd name="T43" fmla="*/ 227 h 246"/>
                    <a:gd name="T44" fmla="*/ 45 w 246"/>
                    <a:gd name="T45" fmla="*/ 201 h 246"/>
                    <a:gd name="T46" fmla="*/ 19 w 246"/>
                    <a:gd name="T47" fmla="*/ 165 h 246"/>
                    <a:gd name="T48" fmla="*/ 13 w 246"/>
                    <a:gd name="T49" fmla="*/ 123 h 246"/>
                    <a:gd name="T50" fmla="*/ 19 w 246"/>
                    <a:gd name="T51" fmla="*/ 81 h 246"/>
                    <a:gd name="T52" fmla="*/ 45 w 246"/>
                    <a:gd name="T53" fmla="*/ 46 h 246"/>
                    <a:gd name="T54" fmla="*/ 81 w 246"/>
                    <a:gd name="T55" fmla="*/ 20 h 246"/>
                    <a:gd name="T56" fmla="*/ 123 w 246"/>
                    <a:gd name="T57" fmla="*/ 13 h 246"/>
                    <a:gd name="T58" fmla="*/ 165 w 246"/>
                    <a:gd name="T59" fmla="*/ 20 h 246"/>
                    <a:gd name="T60" fmla="*/ 200 w 246"/>
                    <a:gd name="T61" fmla="*/ 46 h 246"/>
                    <a:gd name="T62" fmla="*/ 226 w 246"/>
                    <a:gd name="T63" fmla="*/ 81 h 246"/>
                    <a:gd name="T64" fmla="*/ 233 w 246"/>
                    <a:gd name="T65" fmla="*/ 123 h 2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46" h="246">
                      <a:moveTo>
                        <a:pt x="246" y="123"/>
                      </a:moveTo>
                      <a:lnTo>
                        <a:pt x="242" y="97"/>
                      </a:lnTo>
                      <a:lnTo>
                        <a:pt x="236" y="75"/>
                      </a:lnTo>
                      <a:lnTo>
                        <a:pt x="223" y="55"/>
                      </a:lnTo>
                      <a:lnTo>
                        <a:pt x="210" y="36"/>
                      </a:lnTo>
                      <a:lnTo>
                        <a:pt x="191" y="23"/>
                      </a:lnTo>
                      <a:lnTo>
                        <a:pt x="171" y="10"/>
                      </a:lnTo>
                      <a:lnTo>
                        <a:pt x="149" y="3"/>
                      </a:lnTo>
                      <a:lnTo>
                        <a:pt x="123" y="0"/>
                      </a:lnTo>
                      <a:lnTo>
                        <a:pt x="97" y="3"/>
                      </a:lnTo>
                      <a:lnTo>
                        <a:pt x="74" y="10"/>
                      </a:lnTo>
                      <a:lnTo>
                        <a:pt x="55" y="23"/>
                      </a:lnTo>
                      <a:lnTo>
                        <a:pt x="35" y="36"/>
                      </a:lnTo>
                      <a:lnTo>
                        <a:pt x="22" y="55"/>
                      </a:lnTo>
                      <a:lnTo>
                        <a:pt x="10" y="75"/>
                      </a:lnTo>
                      <a:lnTo>
                        <a:pt x="3" y="97"/>
                      </a:lnTo>
                      <a:lnTo>
                        <a:pt x="0" y="123"/>
                      </a:lnTo>
                      <a:lnTo>
                        <a:pt x="3" y="149"/>
                      </a:lnTo>
                      <a:lnTo>
                        <a:pt x="10" y="172"/>
                      </a:lnTo>
                      <a:lnTo>
                        <a:pt x="22" y="191"/>
                      </a:lnTo>
                      <a:lnTo>
                        <a:pt x="35" y="211"/>
                      </a:lnTo>
                      <a:lnTo>
                        <a:pt x="55" y="227"/>
                      </a:lnTo>
                      <a:lnTo>
                        <a:pt x="74" y="236"/>
                      </a:lnTo>
                      <a:lnTo>
                        <a:pt x="97" y="243"/>
                      </a:lnTo>
                      <a:lnTo>
                        <a:pt x="123" y="246"/>
                      </a:lnTo>
                      <a:lnTo>
                        <a:pt x="149" y="243"/>
                      </a:lnTo>
                      <a:lnTo>
                        <a:pt x="171" y="236"/>
                      </a:lnTo>
                      <a:lnTo>
                        <a:pt x="191" y="227"/>
                      </a:lnTo>
                      <a:lnTo>
                        <a:pt x="210" y="211"/>
                      </a:lnTo>
                      <a:lnTo>
                        <a:pt x="223" y="191"/>
                      </a:lnTo>
                      <a:lnTo>
                        <a:pt x="236" y="172"/>
                      </a:lnTo>
                      <a:lnTo>
                        <a:pt x="242" y="149"/>
                      </a:lnTo>
                      <a:lnTo>
                        <a:pt x="246" y="123"/>
                      </a:lnTo>
                      <a:close/>
                      <a:moveTo>
                        <a:pt x="233" y="123"/>
                      </a:moveTo>
                      <a:lnTo>
                        <a:pt x="233" y="146"/>
                      </a:lnTo>
                      <a:lnTo>
                        <a:pt x="226" y="165"/>
                      </a:lnTo>
                      <a:lnTo>
                        <a:pt x="213" y="185"/>
                      </a:lnTo>
                      <a:lnTo>
                        <a:pt x="200" y="201"/>
                      </a:lnTo>
                      <a:lnTo>
                        <a:pt x="184" y="217"/>
                      </a:lnTo>
                      <a:lnTo>
                        <a:pt x="165" y="227"/>
                      </a:lnTo>
                      <a:lnTo>
                        <a:pt x="145" y="233"/>
                      </a:lnTo>
                      <a:lnTo>
                        <a:pt x="123" y="233"/>
                      </a:lnTo>
                      <a:lnTo>
                        <a:pt x="100" y="233"/>
                      </a:lnTo>
                      <a:lnTo>
                        <a:pt x="81" y="227"/>
                      </a:lnTo>
                      <a:lnTo>
                        <a:pt x="61" y="217"/>
                      </a:lnTo>
                      <a:lnTo>
                        <a:pt x="45" y="201"/>
                      </a:lnTo>
                      <a:lnTo>
                        <a:pt x="32" y="185"/>
                      </a:lnTo>
                      <a:lnTo>
                        <a:pt x="19" y="165"/>
                      </a:lnTo>
                      <a:lnTo>
                        <a:pt x="13" y="146"/>
                      </a:lnTo>
                      <a:lnTo>
                        <a:pt x="13" y="123"/>
                      </a:lnTo>
                      <a:lnTo>
                        <a:pt x="13" y="101"/>
                      </a:lnTo>
                      <a:lnTo>
                        <a:pt x="19" y="81"/>
                      </a:lnTo>
                      <a:lnTo>
                        <a:pt x="32" y="62"/>
                      </a:lnTo>
                      <a:lnTo>
                        <a:pt x="45" y="46"/>
                      </a:lnTo>
                      <a:lnTo>
                        <a:pt x="61" y="33"/>
                      </a:lnTo>
                      <a:lnTo>
                        <a:pt x="81" y="20"/>
                      </a:lnTo>
                      <a:lnTo>
                        <a:pt x="100" y="13"/>
                      </a:lnTo>
                      <a:lnTo>
                        <a:pt x="123" y="13"/>
                      </a:lnTo>
                      <a:lnTo>
                        <a:pt x="145" y="13"/>
                      </a:lnTo>
                      <a:lnTo>
                        <a:pt x="165" y="20"/>
                      </a:lnTo>
                      <a:lnTo>
                        <a:pt x="184" y="33"/>
                      </a:lnTo>
                      <a:lnTo>
                        <a:pt x="200" y="46"/>
                      </a:lnTo>
                      <a:lnTo>
                        <a:pt x="213" y="62"/>
                      </a:lnTo>
                      <a:lnTo>
                        <a:pt x="226" y="81"/>
                      </a:lnTo>
                      <a:lnTo>
                        <a:pt x="233" y="101"/>
                      </a:lnTo>
                      <a:lnTo>
                        <a:pt x="233" y="123"/>
                      </a:lnTo>
                      <a:close/>
                    </a:path>
                  </a:pathLst>
                </a:custGeom>
                <a:solidFill>
                  <a:srgbClr val="E52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4" name="Freeform 527"/>
                <p:cNvSpPr>
                  <a:spLocks noEditPoints="1"/>
                </p:cNvSpPr>
                <p:nvPr/>
              </p:nvSpPr>
              <p:spPr bwMode="auto">
                <a:xfrm>
                  <a:off x="2909" y="2641"/>
                  <a:ext cx="233" cy="233"/>
                </a:xfrm>
                <a:custGeom>
                  <a:avLst/>
                  <a:gdLst>
                    <a:gd name="T0" fmla="*/ 230 w 233"/>
                    <a:gd name="T1" fmla="*/ 94 h 233"/>
                    <a:gd name="T2" fmla="*/ 214 w 233"/>
                    <a:gd name="T3" fmla="*/ 51 h 233"/>
                    <a:gd name="T4" fmla="*/ 181 w 233"/>
                    <a:gd name="T5" fmla="*/ 19 h 233"/>
                    <a:gd name="T6" fmla="*/ 139 w 233"/>
                    <a:gd name="T7" fmla="*/ 3 h 233"/>
                    <a:gd name="T8" fmla="*/ 94 w 233"/>
                    <a:gd name="T9" fmla="*/ 3 h 233"/>
                    <a:gd name="T10" fmla="*/ 52 w 233"/>
                    <a:gd name="T11" fmla="*/ 19 h 233"/>
                    <a:gd name="T12" fmla="*/ 20 w 233"/>
                    <a:gd name="T13" fmla="*/ 51 h 233"/>
                    <a:gd name="T14" fmla="*/ 4 w 233"/>
                    <a:gd name="T15" fmla="*/ 94 h 233"/>
                    <a:gd name="T16" fmla="*/ 4 w 233"/>
                    <a:gd name="T17" fmla="*/ 139 h 233"/>
                    <a:gd name="T18" fmla="*/ 20 w 233"/>
                    <a:gd name="T19" fmla="*/ 181 h 233"/>
                    <a:gd name="T20" fmla="*/ 52 w 233"/>
                    <a:gd name="T21" fmla="*/ 213 h 233"/>
                    <a:gd name="T22" fmla="*/ 94 w 233"/>
                    <a:gd name="T23" fmla="*/ 229 h 233"/>
                    <a:gd name="T24" fmla="*/ 139 w 233"/>
                    <a:gd name="T25" fmla="*/ 229 h 233"/>
                    <a:gd name="T26" fmla="*/ 181 w 233"/>
                    <a:gd name="T27" fmla="*/ 213 h 233"/>
                    <a:gd name="T28" fmla="*/ 214 w 233"/>
                    <a:gd name="T29" fmla="*/ 181 h 233"/>
                    <a:gd name="T30" fmla="*/ 230 w 233"/>
                    <a:gd name="T31" fmla="*/ 139 h 233"/>
                    <a:gd name="T32" fmla="*/ 224 w 233"/>
                    <a:gd name="T33" fmla="*/ 116 h 233"/>
                    <a:gd name="T34" fmla="*/ 214 w 233"/>
                    <a:gd name="T35" fmla="*/ 158 h 233"/>
                    <a:gd name="T36" fmla="*/ 191 w 233"/>
                    <a:gd name="T37" fmla="*/ 191 h 233"/>
                    <a:gd name="T38" fmla="*/ 159 w 233"/>
                    <a:gd name="T39" fmla="*/ 213 h 233"/>
                    <a:gd name="T40" fmla="*/ 117 w 233"/>
                    <a:gd name="T41" fmla="*/ 223 h 233"/>
                    <a:gd name="T42" fmla="*/ 75 w 233"/>
                    <a:gd name="T43" fmla="*/ 213 h 233"/>
                    <a:gd name="T44" fmla="*/ 42 w 233"/>
                    <a:gd name="T45" fmla="*/ 191 h 233"/>
                    <a:gd name="T46" fmla="*/ 20 w 233"/>
                    <a:gd name="T47" fmla="*/ 158 h 233"/>
                    <a:gd name="T48" fmla="*/ 13 w 233"/>
                    <a:gd name="T49" fmla="*/ 116 h 233"/>
                    <a:gd name="T50" fmla="*/ 20 w 233"/>
                    <a:gd name="T51" fmla="*/ 74 h 233"/>
                    <a:gd name="T52" fmla="*/ 42 w 233"/>
                    <a:gd name="T53" fmla="*/ 42 h 233"/>
                    <a:gd name="T54" fmla="*/ 75 w 233"/>
                    <a:gd name="T55" fmla="*/ 19 h 233"/>
                    <a:gd name="T56" fmla="*/ 117 w 233"/>
                    <a:gd name="T57" fmla="*/ 13 h 233"/>
                    <a:gd name="T58" fmla="*/ 159 w 233"/>
                    <a:gd name="T59" fmla="*/ 19 h 233"/>
                    <a:gd name="T60" fmla="*/ 191 w 233"/>
                    <a:gd name="T61" fmla="*/ 42 h 233"/>
                    <a:gd name="T62" fmla="*/ 214 w 233"/>
                    <a:gd name="T63" fmla="*/ 74 h 233"/>
                    <a:gd name="T64" fmla="*/ 224 w 233"/>
                    <a:gd name="T65" fmla="*/ 116 h 23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33" h="233">
                      <a:moveTo>
                        <a:pt x="233" y="116"/>
                      </a:moveTo>
                      <a:lnTo>
                        <a:pt x="230" y="94"/>
                      </a:lnTo>
                      <a:lnTo>
                        <a:pt x="224" y="71"/>
                      </a:lnTo>
                      <a:lnTo>
                        <a:pt x="214" y="51"/>
                      </a:lnTo>
                      <a:lnTo>
                        <a:pt x="201" y="35"/>
                      </a:lnTo>
                      <a:lnTo>
                        <a:pt x="181" y="19"/>
                      </a:lnTo>
                      <a:lnTo>
                        <a:pt x="162" y="9"/>
                      </a:lnTo>
                      <a:lnTo>
                        <a:pt x="139" y="3"/>
                      </a:lnTo>
                      <a:lnTo>
                        <a:pt x="117" y="0"/>
                      </a:lnTo>
                      <a:lnTo>
                        <a:pt x="94" y="3"/>
                      </a:lnTo>
                      <a:lnTo>
                        <a:pt x="71" y="9"/>
                      </a:lnTo>
                      <a:lnTo>
                        <a:pt x="52" y="19"/>
                      </a:lnTo>
                      <a:lnTo>
                        <a:pt x="33" y="35"/>
                      </a:lnTo>
                      <a:lnTo>
                        <a:pt x="20" y="51"/>
                      </a:lnTo>
                      <a:lnTo>
                        <a:pt x="10" y="71"/>
                      </a:lnTo>
                      <a:lnTo>
                        <a:pt x="4" y="94"/>
                      </a:lnTo>
                      <a:lnTo>
                        <a:pt x="0" y="116"/>
                      </a:lnTo>
                      <a:lnTo>
                        <a:pt x="4" y="139"/>
                      </a:lnTo>
                      <a:lnTo>
                        <a:pt x="10" y="162"/>
                      </a:lnTo>
                      <a:lnTo>
                        <a:pt x="20" y="181"/>
                      </a:lnTo>
                      <a:lnTo>
                        <a:pt x="33" y="200"/>
                      </a:lnTo>
                      <a:lnTo>
                        <a:pt x="52" y="213"/>
                      </a:lnTo>
                      <a:lnTo>
                        <a:pt x="71" y="223"/>
                      </a:lnTo>
                      <a:lnTo>
                        <a:pt x="94" y="229"/>
                      </a:lnTo>
                      <a:lnTo>
                        <a:pt x="117" y="233"/>
                      </a:lnTo>
                      <a:lnTo>
                        <a:pt x="139" y="229"/>
                      </a:lnTo>
                      <a:lnTo>
                        <a:pt x="162" y="223"/>
                      </a:lnTo>
                      <a:lnTo>
                        <a:pt x="181" y="213"/>
                      </a:lnTo>
                      <a:lnTo>
                        <a:pt x="201" y="200"/>
                      </a:lnTo>
                      <a:lnTo>
                        <a:pt x="214" y="181"/>
                      </a:lnTo>
                      <a:lnTo>
                        <a:pt x="224" y="162"/>
                      </a:lnTo>
                      <a:lnTo>
                        <a:pt x="230" y="139"/>
                      </a:lnTo>
                      <a:lnTo>
                        <a:pt x="233" y="116"/>
                      </a:lnTo>
                      <a:close/>
                      <a:moveTo>
                        <a:pt x="224" y="116"/>
                      </a:moveTo>
                      <a:lnTo>
                        <a:pt x="220" y="139"/>
                      </a:lnTo>
                      <a:lnTo>
                        <a:pt x="214" y="158"/>
                      </a:lnTo>
                      <a:lnTo>
                        <a:pt x="204" y="174"/>
                      </a:lnTo>
                      <a:lnTo>
                        <a:pt x="191" y="191"/>
                      </a:lnTo>
                      <a:lnTo>
                        <a:pt x="175" y="204"/>
                      </a:lnTo>
                      <a:lnTo>
                        <a:pt x="159" y="213"/>
                      </a:lnTo>
                      <a:lnTo>
                        <a:pt x="139" y="220"/>
                      </a:lnTo>
                      <a:lnTo>
                        <a:pt x="117" y="223"/>
                      </a:lnTo>
                      <a:lnTo>
                        <a:pt x="94" y="220"/>
                      </a:lnTo>
                      <a:lnTo>
                        <a:pt x="75" y="213"/>
                      </a:lnTo>
                      <a:lnTo>
                        <a:pt x="59" y="204"/>
                      </a:lnTo>
                      <a:lnTo>
                        <a:pt x="42" y="191"/>
                      </a:lnTo>
                      <a:lnTo>
                        <a:pt x="29" y="174"/>
                      </a:lnTo>
                      <a:lnTo>
                        <a:pt x="20" y="158"/>
                      </a:lnTo>
                      <a:lnTo>
                        <a:pt x="13" y="139"/>
                      </a:lnTo>
                      <a:lnTo>
                        <a:pt x="13" y="116"/>
                      </a:lnTo>
                      <a:lnTo>
                        <a:pt x="13" y="97"/>
                      </a:lnTo>
                      <a:lnTo>
                        <a:pt x="20" y="74"/>
                      </a:lnTo>
                      <a:lnTo>
                        <a:pt x="29" y="58"/>
                      </a:lnTo>
                      <a:lnTo>
                        <a:pt x="42" y="42"/>
                      </a:lnTo>
                      <a:lnTo>
                        <a:pt x="59" y="29"/>
                      </a:lnTo>
                      <a:lnTo>
                        <a:pt x="75" y="19"/>
                      </a:lnTo>
                      <a:lnTo>
                        <a:pt x="94" y="13"/>
                      </a:lnTo>
                      <a:lnTo>
                        <a:pt x="117" y="13"/>
                      </a:lnTo>
                      <a:lnTo>
                        <a:pt x="139" y="13"/>
                      </a:lnTo>
                      <a:lnTo>
                        <a:pt x="159" y="19"/>
                      </a:lnTo>
                      <a:lnTo>
                        <a:pt x="175" y="29"/>
                      </a:lnTo>
                      <a:lnTo>
                        <a:pt x="191" y="42"/>
                      </a:lnTo>
                      <a:lnTo>
                        <a:pt x="204" y="58"/>
                      </a:lnTo>
                      <a:lnTo>
                        <a:pt x="214" y="74"/>
                      </a:lnTo>
                      <a:lnTo>
                        <a:pt x="220" y="97"/>
                      </a:lnTo>
                      <a:lnTo>
                        <a:pt x="224" y="116"/>
                      </a:lnTo>
                      <a:close/>
                    </a:path>
                  </a:pathLst>
                </a:custGeom>
                <a:solidFill>
                  <a:srgbClr val="E52C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5" name="Freeform 528"/>
                <p:cNvSpPr>
                  <a:spLocks noEditPoints="1"/>
                </p:cNvSpPr>
                <p:nvPr/>
              </p:nvSpPr>
              <p:spPr bwMode="auto">
                <a:xfrm>
                  <a:off x="2916" y="2647"/>
                  <a:ext cx="220" cy="220"/>
                </a:xfrm>
                <a:custGeom>
                  <a:avLst/>
                  <a:gdLst>
                    <a:gd name="T0" fmla="*/ 220 w 220"/>
                    <a:gd name="T1" fmla="*/ 88 h 220"/>
                    <a:gd name="T2" fmla="*/ 200 w 220"/>
                    <a:gd name="T3" fmla="*/ 49 h 220"/>
                    <a:gd name="T4" fmla="*/ 171 w 220"/>
                    <a:gd name="T5" fmla="*/ 20 h 220"/>
                    <a:gd name="T6" fmla="*/ 132 w 220"/>
                    <a:gd name="T7" fmla="*/ 0 h 220"/>
                    <a:gd name="T8" fmla="*/ 87 w 220"/>
                    <a:gd name="T9" fmla="*/ 0 h 220"/>
                    <a:gd name="T10" fmla="*/ 48 w 220"/>
                    <a:gd name="T11" fmla="*/ 20 h 220"/>
                    <a:gd name="T12" fmla="*/ 19 w 220"/>
                    <a:gd name="T13" fmla="*/ 49 h 220"/>
                    <a:gd name="T14" fmla="*/ 0 w 220"/>
                    <a:gd name="T15" fmla="*/ 88 h 220"/>
                    <a:gd name="T16" fmla="*/ 0 w 220"/>
                    <a:gd name="T17" fmla="*/ 133 h 220"/>
                    <a:gd name="T18" fmla="*/ 19 w 220"/>
                    <a:gd name="T19" fmla="*/ 172 h 220"/>
                    <a:gd name="T20" fmla="*/ 48 w 220"/>
                    <a:gd name="T21" fmla="*/ 204 h 220"/>
                    <a:gd name="T22" fmla="*/ 87 w 220"/>
                    <a:gd name="T23" fmla="*/ 220 h 220"/>
                    <a:gd name="T24" fmla="*/ 132 w 220"/>
                    <a:gd name="T25" fmla="*/ 220 h 220"/>
                    <a:gd name="T26" fmla="*/ 171 w 220"/>
                    <a:gd name="T27" fmla="*/ 204 h 220"/>
                    <a:gd name="T28" fmla="*/ 200 w 220"/>
                    <a:gd name="T29" fmla="*/ 172 h 220"/>
                    <a:gd name="T30" fmla="*/ 220 w 220"/>
                    <a:gd name="T31" fmla="*/ 133 h 220"/>
                    <a:gd name="T32" fmla="*/ 210 w 220"/>
                    <a:gd name="T33" fmla="*/ 110 h 220"/>
                    <a:gd name="T34" fmla="*/ 200 w 220"/>
                    <a:gd name="T35" fmla="*/ 149 h 220"/>
                    <a:gd name="T36" fmla="*/ 181 w 220"/>
                    <a:gd name="T37" fmla="*/ 181 h 220"/>
                    <a:gd name="T38" fmla="*/ 149 w 220"/>
                    <a:gd name="T39" fmla="*/ 201 h 220"/>
                    <a:gd name="T40" fmla="*/ 110 w 220"/>
                    <a:gd name="T41" fmla="*/ 211 h 220"/>
                    <a:gd name="T42" fmla="*/ 71 w 220"/>
                    <a:gd name="T43" fmla="*/ 201 h 220"/>
                    <a:gd name="T44" fmla="*/ 39 w 220"/>
                    <a:gd name="T45" fmla="*/ 181 h 220"/>
                    <a:gd name="T46" fmla="*/ 19 w 220"/>
                    <a:gd name="T47" fmla="*/ 149 h 220"/>
                    <a:gd name="T48" fmla="*/ 9 w 220"/>
                    <a:gd name="T49" fmla="*/ 110 h 220"/>
                    <a:gd name="T50" fmla="*/ 19 w 220"/>
                    <a:gd name="T51" fmla="*/ 71 h 220"/>
                    <a:gd name="T52" fmla="*/ 39 w 220"/>
                    <a:gd name="T53" fmla="*/ 39 h 220"/>
                    <a:gd name="T54" fmla="*/ 71 w 220"/>
                    <a:gd name="T55" fmla="*/ 20 h 220"/>
                    <a:gd name="T56" fmla="*/ 110 w 220"/>
                    <a:gd name="T57" fmla="*/ 10 h 220"/>
                    <a:gd name="T58" fmla="*/ 149 w 220"/>
                    <a:gd name="T59" fmla="*/ 20 h 220"/>
                    <a:gd name="T60" fmla="*/ 181 w 220"/>
                    <a:gd name="T61" fmla="*/ 39 h 220"/>
                    <a:gd name="T62" fmla="*/ 200 w 220"/>
                    <a:gd name="T63" fmla="*/ 71 h 220"/>
                    <a:gd name="T64" fmla="*/ 210 w 220"/>
                    <a:gd name="T65" fmla="*/ 110 h 2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20" h="220">
                      <a:moveTo>
                        <a:pt x="220" y="110"/>
                      </a:moveTo>
                      <a:lnTo>
                        <a:pt x="220" y="88"/>
                      </a:lnTo>
                      <a:lnTo>
                        <a:pt x="213" y="68"/>
                      </a:lnTo>
                      <a:lnTo>
                        <a:pt x="200" y="49"/>
                      </a:lnTo>
                      <a:lnTo>
                        <a:pt x="187" y="33"/>
                      </a:lnTo>
                      <a:lnTo>
                        <a:pt x="171" y="20"/>
                      </a:lnTo>
                      <a:lnTo>
                        <a:pt x="152" y="7"/>
                      </a:lnTo>
                      <a:lnTo>
                        <a:pt x="132" y="0"/>
                      </a:lnTo>
                      <a:lnTo>
                        <a:pt x="110" y="0"/>
                      </a:lnTo>
                      <a:lnTo>
                        <a:pt x="87" y="0"/>
                      </a:lnTo>
                      <a:lnTo>
                        <a:pt x="68" y="7"/>
                      </a:lnTo>
                      <a:lnTo>
                        <a:pt x="48" y="20"/>
                      </a:lnTo>
                      <a:lnTo>
                        <a:pt x="32" y="33"/>
                      </a:lnTo>
                      <a:lnTo>
                        <a:pt x="19" y="49"/>
                      </a:lnTo>
                      <a:lnTo>
                        <a:pt x="6" y="68"/>
                      </a:lnTo>
                      <a:lnTo>
                        <a:pt x="0" y="88"/>
                      </a:lnTo>
                      <a:lnTo>
                        <a:pt x="0" y="110"/>
                      </a:lnTo>
                      <a:lnTo>
                        <a:pt x="0" y="133"/>
                      </a:lnTo>
                      <a:lnTo>
                        <a:pt x="6" y="152"/>
                      </a:lnTo>
                      <a:lnTo>
                        <a:pt x="19" y="172"/>
                      </a:lnTo>
                      <a:lnTo>
                        <a:pt x="32" y="188"/>
                      </a:lnTo>
                      <a:lnTo>
                        <a:pt x="48" y="204"/>
                      </a:lnTo>
                      <a:lnTo>
                        <a:pt x="68" y="214"/>
                      </a:lnTo>
                      <a:lnTo>
                        <a:pt x="87" y="220"/>
                      </a:lnTo>
                      <a:lnTo>
                        <a:pt x="110" y="220"/>
                      </a:lnTo>
                      <a:lnTo>
                        <a:pt x="132" y="220"/>
                      </a:lnTo>
                      <a:lnTo>
                        <a:pt x="152" y="214"/>
                      </a:lnTo>
                      <a:lnTo>
                        <a:pt x="171" y="204"/>
                      </a:lnTo>
                      <a:lnTo>
                        <a:pt x="187" y="188"/>
                      </a:lnTo>
                      <a:lnTo>
                        <a:pt x="200" y="172"/>
                      </a:lnTo>
                      <a:lnTo>
                        <a:pt x="213" y="152"/>
                      </a:lnTo>
                      <a:lnTo>
                        <a:pt x="220" y="133"/>
                      </a:lnTo>
                      <a:lnTo>
                        <a:pt x="220" y="110"/>
                      </a:lnTo>
                      <a:close/>
                      <a:moveTo>
                        <a:pt x="210" y="110"/>
                      </a:moveTo>
                      <a:lnTo>
                        <a:pt x="207" y="130"/>
                      </a:lnTo>
                      <a:lnTo>
                        <a:pt x="200" y="149"/>
                      </a:lnTo>
                      <a:lnTo>
                        <a:pt x="191" y="165"/>
                      </a:lnTo>
                      <a:lnTo>
                        <a:pt x="181" y="181"/>
                      </a:lnTo>
                      <a:lnTo>
                        <a:pt x="165" y="194"/>
                      </a:lnTo>
                      <a:lnTo>
                        <a:pt x="149" y="201"/>
                      </a:lnTo>
                      <a:lnTo>
                        <a:pt x="129" y="207"/>
                      </a:lnTo>
                      <a:lnTo>
                        <a:pt x="110" y="211"/>
                      </a:lnTo>
                      <a:lnTo>
                        <a:pt x="90" y="207"/>
                      </a:lnTo>
                      <a:lnTo>
                        <a:pt x="71" y="201"/>
                      </a:lnTo>
                      <a:lnTo>
                        <a:pt x="55" y="194"/>
                      </a:lnTo>
                      <a:lnTo>
                        <a:pt x="39" y="181"/>
                      </a:lnTo>
                      <a:lnTo>
                        <a:pt x="29" y="165"/>
                      </a:lnTo>
                      <a:lnTo>
                        <a:pt x="19" y="149"/>
                      </a:lnTo>
                      <a:lnTo>
                        <a:pt x="13" y="130"/>
                      </a:lnTo>
                      <a:lnTo>
                        <a:pt x="9" y="110"/>
                      </a:lnTo>
                      <a:lnTo>
                        <a:pt x="13" y="91"/>
                      </a:lnTo>
                      <a:lnTo>
                        <a:pt x="19" y="71"/>
                      </a:lnTo>
                      <a:lnTo>
                        <a:pt x="29" y="55"/>
                      </a:lnTo>
                      <a:lnTo>
                        <a:pt x="39" y="39"/>
                      </a:lnTo>
                      <a:lnTo>
                        <a:pt x="55" y="29"/>
                      </a:lnTo>
                      <a:lnTo>
                        <a:pt x="71" y="20"/>
                      </a:lnTo>
                      <a:lnTo>
                        <a:pt x="90" y="13"/>
                      </a:lnTo>
                      <a:lnTo>
                        <a:pt x="110" y="10"/>
                      </a:lnTo>
                      <a:lnTo>
                        <a:pt x="129" y="13"/>
                      </a:lnTo>
                      <a:lnTo>
                        <a:pt x="149" y="20"/>
                      </a:lnTo>
                      <a:lnTo>
                        <a:pt x="165" y="29"/>
                      </a:lnTo>
                      <a:lnTo>
                        <a:pt x="181" y="39"/>
                      </a:lnTo>
                      <a:lnTo>
                        <a:pt x="191" y="55"/>
                      </a:lnTo>
                      <a:lnTo>
                        <a:pt x="200" y="71"/>
                      </a:lnTo>
                      <a:lnTo>
                        <a:pt x="207" y="91"/>
                      </a:lnTo>
                      <a:lnTo>
                        <a:pt x="210" y="110"/>
                      </a:lnTo>
                      <a:close/>
                    </a:path>
                  </a:pathLst>
                </a:custGeom>
                <a:solidFill>
                  <a:srgbClr val="E52C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6" name="Freeform 529"/>
                <p:cNvSpPr>
                  <a:spLocks noEditPoints="1"/>
                </p:cNvSpPr>
                <p:nvPr/>
              </p:nvSpPr>
              <p:spPr bwMode="auto">
                <a:xfrm>
                  <a:off x="2922" y="2654"/>
                  <a:ext cx="211" cy="210"/>
                </a:xfrm>
                <a:custGeom>
                  <a:avLst/>
                  <a:gdLst>
                    <a:gd name="T0" fmla="*/ 207 w 211"/>
                    <a:gd name="T1" fmla="*/ 84 h 210"/>
                    <a:gd name="T2" fmla="*/ 191 w 211"/>
                    <a:gd name="T3" fmla="*/ 45 h 210"/>
                    <a:gd name="T4" fmla="*/ 162 w 211"/>
                    <a:gd name="T5" fmla="*/ 16 h 210"/>
                    <a:gd name="T6" fmla="*/ 126 w 211"/>
                    <a:gd name="T7" fmla="*/ 0 h 210"/>
                    <a:gd name="T8" fmla="*/ 81 w 211"/>
                    <a:gd name="T9" fmla="*/ 0 h 210"/>
                    <a:gd name="T10" fmla="*/ 46 w 211"/>
                    <a:gd name="T11" fmla="*/ 16 h 210"/>
                    <a:gd name="T12" fmla="*/ 16 w 211"/>
                    <a:gd name="T13" fmla="*/ 45 h 210"/>
                    <a:gd name="T14" fmla="*/ 0 w 211"/>
                    <a:gd name="T15" fmla="*/ 84 h 210"/>
                    <a:gd name="T16" fmla="*/ 0 w 211"/>
                    <a:gd name="T17" fmla="*/ 126 h 210"/>
                    <a:gd name="T18" fmla="*/ 16 w 211"/>
                    <a:gd name="T19" fmla="*/ 161 h 210"/>
                    <a:gd name="T20" fmla="*/ 46 w 211"/>
                    <a:gd name="T21" fmla="*/ 191 h 210"/>
                    <a:gd name="T22" fmla="*/ 81 w 211"/>
                    <a:gd name="T23" fmla="*/ 207 h 210"/>
                    <a:gd name="T24" fmla="*/ 126 w 211"/>
                    <a:gd name="T25" fmla="*/ 207 h 210"/>
                    <a:gd name="T26" fmla="*/ 162 w 211"/>
                    <a:gd name="T27" fmla="*/ 191 h 210"/>
                    <a:gd name="T28" fmla="*/ 191 w 211"/>
                    <a:gd name="T29" fmla="*/ 161 h 210"/>
                    <a:gd name="T30" fmla="*/ 207 w 211"/>
                    <a:gd name="T31" fmla="*/ 126 h 210"/>
                    <a:gd name="T32" fmla="*/ 198 w 211"/>
                    <a:gd name="T33" fmla="*/ 103 h 210"/>
                    <a:gd name="T34" fmla="*/ 191 w 211"/>
                    <a:gd name="T35" fmla="*/ 139 h 210"/>
                    <a:gd name="T36" fmla="*/ 168 w 211"/>
                    <a:gd name="T37" fmla="*/ 171 h 210"/>
                    <a:gd name="T38" fmla="*/ 139 w 211"/>
                    <a:gd name="T39" fmla="*/ 191 h 210"/>
                    <a:gd name="T40" fmla="*/ 104 w 211"/>
                    <a:gd name="T41" fmla="*/ 197 h 210"/>
                    <a:gd name="T42" fmla="*/ 68 w 211"/>
                    <a:gd name="T43" fmla="*/ 191 h 210"/>
                    <a:gd name="T44" fmla="*/ 39 w 211"/>
                    <a:gd name="T45" fmla="*/ 171 h 210"/>
                    <a:gd name="T46" fmla="*/ 16 w 211"/>
                    <a:gd name="T47" fmla="*/ 139 h 210"/>
                    <a:gd name="T48" fmla="*/ 10 w 211"/>
                    <a:gd name="T49" fmla="*/ 103 h 210"/>
                    <a:gd name="T50" fmla="*/ 16 w 211"/>
                    <a:gd name="T51" fmla="*/ 68 h 210"/>
                    <a:gd name="T52" fmla="*/ 39 w 211"/>
                    <a:gd name="T53" fmla="*/ 38 h 210"/>
                    <a:gd name="T54" fmla="*/ 68 w 211"/>
                    <a:gd name="T55" fmla="*/ 16 h 210"/>
                    <a:gd name="T56" fmla="*/ 104 w 211"/>
                    <a:gd name="T57" fmla="*/ 9 h 210"/>
                    <a:gd name="T58" fmla="*/ 139 w 211"/>
                    <a:gd name="T59" fmla="*/ 16 h 210"/>
                    <a:gd name="T60" fmla="*/ 168 w 211"/>
                    <a:gd name="T61" fmla="*/ 38 h 210"/>
                    <a:gd name="T62" fmla="*/ 191 w 211"/>
                    <a:gd name="T63" fmla="*/ 68 h 210"/>
                    <a:gd name="T64" fmla="*/ 198 w 211"/>
                    <a:gd name="T65" fmla="*/ 103 h 21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11" h="210">
                      <a:moveTo>
                        <a:pt x="211" y="103"/>
                      </a:moveTo>
                      <a:lnTo>
                        <a:pt x="207" y="84"/>
                      </a:lnTo>
                      <a:lnTo>
                        <a:pt x="201" y="61"/>
                      </a:lnTo>
                      <a:lnTo>
                        <a:pt x="191" y="45"/>
                      </a:lnTo>
                      <a:lnTo>
                        <a:pt x="178" y="29"/>
                      </a:lnTo>
                      <a:lnTo>
                        <a:pt x="162" y="16"/>
                      </a:lnTo>
                      <a:lnTo>
                        <a:pt x="146" y="6"/>
                      </a:lnTo>
                      <a:lnTo>
                        <a:pt x="126" y="0"/>
                      </a:lnTo>
                      <a:lnTo>
                        <a:pt x="104" y="0"/>
                      </a:lnTo>
                      <a:lnTo>
                        <a:pt x="81" y="0"/>
                      </a:lnTo>
                      <a:lnTo>
                        <a:pt x="62" y="6"/>
                      </a:lnTo>
                      <a:lnTo>
                        <a:pt x="46" y="16"/>
                      </a:lnTo>
                      <a:lnTo>
                        <a:pt x="29" y="29"/>
                      </a:lnTo>
                      <a:lnTo>
                        <a:pt x="16" y="45"/>
                      </a:lnTo>
                      <a:lnTo>
                        <a:pt x="7" y="61"/>
                      </a:lnTo>
                      <a:lnTo>
                        <a:pt x="0" y="84"/>
                      </a:lnTo>
                      <a:lnTo>
                        <a:pt x="0" y="103"/>
                      </a:lnTo>
                      <a:lnTo>
                        <a:pt x="0" y="126"/>
                      </a:lnTo>
                      <a:lnTo>
                        <a:pt x="7" y="145"/>
                      </a:lnTo>
                      <a:lnTo>
                        <a:pt x="16" y="161"/>
                      </a:lnTo>
                      <a:lnTo>
                        <a:pt x="29" y="178"/>
                      </a:lnTo>
                      <a:lnTo>
                        <a:pt x="46" y="191"/>
                      </a:lnTo>
                      <a:lnTo>
                        <a:pt x="62" y="200"/>
                      </a:lnTo>
                      <a:lnTo>
                        <a:pt x="81" y="207"/>
                      </a:lnTo>
                      <a:lnTo>
                        <a:pt x="104" y="210"/>
                      </a:lnTo>
                      <a:lnTo>
                        <a:pt x="126" y="207"/>
                      </a:lnTo>
                      <a:lnTo>
                        <a:pt x="146" y="200"/>
                      </a:lnTo>
                      <a:lnTo>
                        <a:pt x="162" y="191"/>
                      </a:lnTo>
                      <a:lnTo>
                        <a:pt x="178" y="178"/>
                      </a:lnTo>
                      <a:lnTo>
                        <a:pt x="191" y="161"/>
                      </a:lnTo>
                      <a:lnTo>
                        <a:pt x="201" y="145"/>
                      </a:lnTo>
                      <a:lnTo>
                        <a:pt x="207" y="126"/>
                      </a:lnTo>
                      <a:lnTo>
                        <a:pt x="211" y="103"/>
                      </a:lnTo>
                      <a:close/>
                      <a:moveTo>
                        <a:pt x="198" y="103"/>
                      </a:moveTo>
                      <a:lnTo>
                        <a:pt x="194" y="123"/>
                      </a:lnTo>
                      <a:lnTo>
                        <a:pt x="191" y="139"/>
                      </a:lnTo>
                      <a:lnTo>
                        <a:pt x="181" y="155"/>
                      </a:lnTo>
                      <a:lnTo>
                        <a:pt x="168" y="171"/>
                      </a:lnTo>
                      <a:lnTo>
                        <a:pt x="156" y="181"/>
                      </a:lnTo>
                      <a:lnTo>
                        <a:pt x="139" y="191"/>
                      </a:lnTo>
                      <a:lnTo>
                        <a:pt x="123" y="194"/>
                      </a:lnTo>
                      <a:lnTo>
                        <a:pt x="104" y="197"/>
                      </a:lnTo>
                      <a:lnTo>
                        <a:pt x="84" y="194"/>
                      </a:lnTo>
                      <a:lnTo>
                        <a:pt x="68" y="191"/>
                      </a:lnTo>
                      <a:lnTo>
                        <a:pt x="52" y="181"/>
                      </a:lnTo>
                      <a:lnTo>
                        <a:pt x="39" y="171"/>
                      </a:lnTo>
                      <a:lnTo>
                        <a:pt x="26" y="155"/>
                      </a:lnTo>
                      <a:lnTo>
                        <a:pt x="16" y="139"/>
                      </a:lnTo>
                      <a:lnTo>
                        <a:pt x="13" y="123"/>
                      </a:lnTo>
                      <a:lnTo>
                        <a:pt x="10" y="103"/>
                      </a:lnTo>
                      <a:lnTo>
                        <a:pt x="13" y="84"/>
                      </a:lnTo>
                      <a:lnTo>
                        <a:pt x="16" y="68"/>
                      </a:lnTo>
                      <a:lnTo>
                        <a:pt x="26" y="51"/>
                      </a:lnTo>
                      <a:lnTo>
                        <a:pt x="39" y="38"/>
                      </a:lnTo>
                      <a:lnTo>
                        <a:pt x="52" y="26"/>
                      </a:lnTo>
                      <a:lnTo>
                        <a:pt x="68" y="16"/>
                      </a:lnTo>
                      <a:lnTo>
                        <a:pt x="84" y="13"/>
                      </a:lnTo>
                      <a:lnTo>
                        <a:pt x="104" y="9"/>
                      </a:lnTo>
                      <a:lnTo>
                        <a:pt x="123" y="13"/>
                      </a:lnTo>
                      <a:lnTo>
                        <a:pt x="139" y="16"/>
                      </a:lnTo>
                      <a:lnTo>
                        <a:pt x="156" y="26"/>
                      </a:lnTo>
                      <a:lnTo>
                        <a:pt x="168" y="38"/>
                      </a:lnTo>
                      <a:lnTo>
                        <a:pt x="181" y="51"/>
                      </a:lnTo>
                      <a:lnTo>
                        <a:pt x="191" y="68"/>
                      </a:lnTo>
                      <a:lnTo>
                        <a:pt x="194" y="84"/>
                      </a:lnTo>
                      <a:lnTo>
                        <a:pt x="198" y="103"/>
                      </a:lnTo>
                      <a:close/>
                    </a:path>
                  </a:pathLst>
                </a:custGeom>
                <a:solidFill>
                  <a:srgbClr val="E42B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7" name="Freeform 530"/>
                <p:cNvSpPr>
                  <a:spLocks noEditPoints="1"/>
                </p:cNvSpPr>
                <p:nvPr/>
              </p:nvSpPr>
              <p:spPr bwMode="auto">
                <a:xfrm>
                  <a:off x="2925" y="2657"/>
                  <a:ext cx="201" cy="201"/>
                </a:xfrm>
                <a:custGeom>
                  <a:avLst/>
                  <a:gdLst>
                    <a:gd name="T0" fmla="*/ 198 w 201"/>
                    <a:gd name="T1" fmla="*/ 81 h 201"/>
                    <a:gd name="T2" fmla="*/ 182 w 201"/>
                    <a:gd name="T3" fmla="*/ 45 h 201"/>
                    <a:gd name="T4" fmla="*/ 156 w 201"/>
                    <a:gd name="T5" fmla="*/ 19 h 201"/>
                    <a:gd name="T6" fmla="*/ 120 w 201"/>
                    <a:gd name="T7" fmla="*/ 3 h 201"/>
                    <a:gd name="T8" fmla="*/ 81 w 201"/>
                    <a:gd name="T9" fmla="*/ 3 h 201"/>
                    <a:gd name="T10" fmla="*/ 46 w 201"/>
                    <a:gd name="T11" fmla="*/ 19 h 201"/>
                    <a:gd name="T12" fmla="*/ 20 w 201"/>
                    <a:gd name="T13" fmla="*/ 45 h 201"/>
                    <a:gd name="T14" fmla="*/ 4 w 201"/>
                    <a:gd name="T15" fmla="*/ 81 h 201"/>
                    <a:gd name="T16" fmla="*/ 4 w 201"/>
                    <a:gd name="T17" fmla="*/ 120 h 201"/>
                    <a:gd name="T18" fmla="*/ 20 w 201"/>
                    <a:gd name="T19" fmla="*/ 155 h 201"/>
                    <a:gd name="T20" fmla="*/ 46 w 201"/>
                    <a:gd name="T21" fmla="*/ 184 h 201"/>
                    <a:gd name="T22" fmla="*/ 81 w 201"/>
                    <a:gd name="T23" fmla="*/ 197 h 201"/>
                    <a:gd name="T24" fmla="*/ 120 w 201"/>
                    <a:gd name="T25" fmla="*/ 197 h 201"/>
                    <a:gd name="T26" fmla="*/ 156 w 201"/>
                    <a:gd name="T27" fmla="*/ 184 h 201"/>
                    <a:gd name="T28" fmla="*/ 182 w 201"/>
                    <a:gd name="T29" fmla="*/ 155 h 201"/>
                    <a:gd name="T30" fmla="*/ 198 w 201"/>
                    <a:gd name="T31" fmla="*/ 120 h 201"/>
                    <a:gd name="T32" fmla="*/ 188 w 201"/>
                    <a:gd name="T33" fmla="*/ 100 h 201"/>
                    <a:gd name="T34" fmla="*/ 182 w 201"/>
                    <a:gd name="T35" fmla="*/ 136 h 201"/>
                    <a:gd name="T36" fmla="*/ 162 w 201"/>
                    <a:gd name="T37" fmla="*/ 162 h 201"/>
                    <a:gd name="T38" fmla="*/ 136 w 201"/>
                    <a:gd name="T39" fmla="*/ 181 h 201"/>
                    <a:gd name="T40" fmla="*/ 101 w 201"/>
                    <a:gd name="T41" fmla="*/ 188 h 201"/>
                    <a:gd name="T42" fmla="*/ 65 w 201"/>
                    <a:gd name="T43" fmla="*/ 181 h 201"/>
                    <a:gd name="T44" fmla="*/ 39 w 201"/>
                    <a:gd name="T45" fmla="*/ 162 h 201"/>
                    <a:gd name="T46" fmla="*/ 20 w 201"/>
                    <a:gd name="T47" fmla="*/ 136 h 201"/>
                    <a:gd name="T48" fmla="*/ 13 w 201"/>
                    <a:gd name="T49" fmla="*/ 100 h 201"/>
                    <a:gd name="T50" fmla="*/ 20 w 201"/>
                    <a:gd name="T51" fmla="*/ 68 h 201"/>
                    <a:gd name="T52" fmla="*/ 39 w 201"/>
                    <a:gd name="T53" fmla="*/ 39 h 201"/>
                    <a:gd name="T54" fmla="*/ 65 w 201"/>
                    <a:gd name="T55" fmla="*/ 19 h 201"/>
                    <a:gd name="T56" fmla="*/ 101 w 201"/>
                    <a:gd name="T57" fmla="*/ 13 h 201"/>
                    <a:gd name="T58" fmla="*/ 136 w 201"/>
                    <a:gd name="T59" fmla="*/ 19 h 201"/>
                    <a:gd name="T60" fmla="*/ 162 w 201"/>
                    <a:gd name="T61" fmla="*/ 39 h 201"/>
                    <a:gd name="T62" fmla="*/ 182 w 201"/>
                    <a:gd name="T63" fmla="*/ 68 h 201"/>
                    <a:gd name="T64" fmla="*/ 188 w 201"/>
                    <a:gd name="T65" fmla="*/ 100 h 20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01" h="201">
                      <a:moveTo>
                        <a:pt x="201" y="100"/>
                      </a:moveTo>
                      <a:lnTo>
                        <a:pt x="198" y="81"/>
                      </a:lnTo>
                      <a:lnTo>
                        <a:pt x="191" y="61"/>
                      </a:lnTo>
                      <a:lnTo>
                        <a:pt x="182" y="45"/>
                      </a:lnTo>
                      <a:lnTo>
                        <a:pt x="172" y="29"/>
                      </a:lnTo>
                      <a:lnTo>
                        <a:pt x="156" y="19"/>
                      </a:lnTo>
                      <a:lnTo>
                        <a:pt x="140" y="10"/>
                      </a:lnTo>
                      <a:lnTo>
                        <a:pt x="120" y="3"/>
                      </a:lnTo>
                      <a:lnTo>
                        <a:pt x="101" y="0"/>
                      </a:lnTo>
                      <a:lnTo>
                        <a:pt x="81" y="3"/>
                      </a:lnTo>
                      <a:lnTo>
                        <a:pt x="62" y="10"/>
                      </a:lnTo>
                      <a:lnTo>
                        <a:pt x="46" y="19"/>
                      </a:lnTo>
                      <a:lnTo>
                        <a:pt x="30" y="29"/>
                      </a:lnTo>
                      <a:lnTo>
                        <a:pt x="20" y="45"/>
                      </a:lnTo>
                      <a:lnTo>
                        <a:pt x="10" y="61"/>
                      </a:lnTo>
                      <a:lnTo>
                        <a:pt x="4" y="81"/>
                      </a:lnTo>
                      <a:lnTo>
                        <a:pt x="0" y="100"/>
                      </a:lnTo>
                      <a:lnTo>
                        <a:pt x="4" y="120"/>
                      </a:lnTo>
                      <a:lnTo>
                        <a:pt x="10" y="139"/>
                      </a:lnTo>
                      <a:lnTo>
                        <a:pt x="20" y="155"/>
                      </a:lnTo>
                      <a:lnTo>
                        <a:pt x="30" y="171"/>
                      </a:lnTo>
                      <a:lnTo>
                        <a:pt x="46" y="184"/>
                      </a:lnTo>
                      <a:lnTo>
                        <a:pt x="62" y="191"/>
                      </a:lnTo>
                      <a:lnTo>
                        <a:pt x="81" y="197"/>
                      </a:lnTo>
                      <a:lnTo>
                        <a:pt x="101" y="201"/>
                      </a:lnTo>
                      <a:lnTo>
                        <a:pt x="120" y="197"/>
                      </a:lnTo>
                      <a:lnTo>
                        <a:pt x="140" y="191"/>
                      </a:lnTo>
                      <a:lnTo>
                        <a:pt x="156" y="184"/>
                      </a:lnTo>
                      <a:lnTo>
                        <a:pt x="172" y="171"/>
                      </a:lnTo>
                      <a:lnTo>
                        <a:pt x="182" y="155"/>
                      </a:lnTo>
                      <a:lnTo>
                        <a:pt x="191" y="139"/>
                      </a:lnTo>
                      <a:lnTo>
                        <a:pt x="198" y="120"/>
                      </a:lnTo>
                      <a:lnTo>
                        <a:pt x="201" y="100"/>
                      </a:lnTo>
                      <a:close/>
                      <a:moveTo>
                        <a:pt x="188" y="100"/>
                      </a:moveTo>
                      <a:lnTo>
                        <a:pt x="188" y="120"/>
                      </a:lnTo>
                      <a:lnTo>
                        <a:pt x="182" y="136"/>
                      </a:lnTo>
                      <a:lnTo>
                        <a:pt x="172" y="149"/>
                      </a:lnTo>
                      <a:lnTo>
                        <a:pt x="162" y="162"/>
                      </a:lnTo>
                      <a:lnTo>
                        <a:pt x="149" y="175"/>
                      </a:lnTo>
                      <a:lnTo>
                        <a:pt x="136" y="181"/>
                      </a:lnTo>
                      <a:lnTo>
                        <a:pt x="117" y="188"/>
                      </a:lnTo>
                      <a:lnTo>
                        <a:pt x="101" y="188"/>
                      </a:lnTo>
                      <a:lnTo>
                        <a:pt x="85" y="188"/>
                      </a:lnTo>
                      <a:lnTo>
                        <a:pt x="65" y="181"/>
                      </a:lnTo>
                      <a:lnTo>
                        <a:pt x="52" y="175"/>
                      </a:lnTo>
                      <a:lnTo>
                        <a:pt x="39" y="162"/>
                      </a:lnTo>
                      <a:lnTo>
                        <a:pt x="30" y="149"/>
                      </a:lnTo>
                      <a:lnTo>
                        <a:pt x="20" y="136"/>
                      </a:lnTo>
                      <a:lnTo>
                        <a:pt x="13" y="120"/>
                      </a:lnTo>
                      <a:lnTo>
                        <a:pt x="13" y="100"/>
                      </a:lnTo>
                      <a:lnTo>
                        <a:pt x="13" y="84"/>
                      </a:lnTo>
                      <a:lnTo>
                        <a:pt x="20" y="68"/>
                      </a:lnTo>
                      <a:lnTo>
                        <a:pt x="30" y="52"/>
                      </a:lnTo>
                      <a:lnTo>
                        <a:pt x="39" y="39"/>
                      </a:lnTo>
                      <a:lnTo>
                        <a:pt x="52" y="29"/>
                      </a:lnTo>
                      <a:lnTo>
                        <a:pt x="65" y="19"/>
                      </a:lnTo>
                      <a:lnTo>
                        <a:pt x="85" y="16"/>
                      </a:lnTo>
                      <a:lnTo>
                        <a:pt x="101" y="13"/>
                      </a:lnTo>
                      <a:lnTo>
                        <a:pt x="117" y="16"/>
                      </a:lnTo>
                      <a:lnTo>
                        <a:pt x="136" y="19"/>
                      </a:lnTo>
                      <a:lnTo>
                        <a:pt x="149" y="29"/>
                      </a:lnTo>
                      <a:lnTo>
                        <a:pt x="162" y="39"/>
                      </a:lnTo>
                      <a:lnTo>
                        <a:pt x="172" y="52"/>
                      </a:lnTo>
                      <a:lnTo>
                        <a:pt x="182" y="68"/>
                      </a:lnTo>
                      <a:lnTo>
                        <a:pt x="188" y="84"/>
                      </a:lnTo>
                      <a:lnTo>
                        <a:pt x="188" y="100"/>
                      </a:lnTo>
                      <a:close/>
                    </a:path>
                  </a:pathLst>
                </a:custGeom>
                <a:solidFill>
                  <a:srgbClr val="E42B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8" name="Freeform 531"/>
                <p:cNvSpPr>
                  <a:spLocks noEditPoints="1"/>
                </p:cNvSpPr>
                <p:nvPr/>
              </p:nvSpPr>
              <p:spPr bwMode="auto">
                <a:xfrm>
                  <a:off x="2932" y="2663"/>
                  <a:ext cx="188" cy="188"/>
                </a:xfrm>
                <a:custGeom>
                  <a:avLst/>
                  <a:gdLst>
                    <a:gd name="T0" fmla="*/ 184 w 188"/>
                    <a:gd name="T1" fmla="*/ 75 h 188"/>
                    <a:gd name="T2" fmla="*/ 171 w 188"/>
                    <a:gd name="T3" fmla="*/ 42 h 188"/>
                    <a:gd name="T4" fmla="*/ 146 w 188"/>
                    <a:gd name="T5" fmla="*/ 17 h 188"/>
                    <a:gd name="T6" fmla="*/ 113 w 188"/>
                    <a:gd name="T7" fmla="*/ 4 h 188"/>
                    <a:gd name="T8" fmla="*/ 74 w 188"/>
                    <a:gd name="T9" fmla="*/ 4 h 188"/>
                    <a:gd name="T10" fmla="*/ 42 w 188"/>
                    <a:gd name="T11" fmla="*/ 17 h 188"/>
                    <a:gd name="T12" fmla="*/ 16 w 188"/>
                    <a:gd name="T13" fmla="*/ 42 h 188"/>
                    <a:gd name="T14" fmla="*/ 3 w 188"/>
                    <a:gd name="T15" fmla="*/ 75 h 188"/>
                    <a:gd name="T16" fmla="*/ 3 w 188"/>
                    <a:gd name="T17" fmla="*/ 114 h 188"/>
                    <a:gd name="T18" fmla="*/ 16 w 188"/>
                    <a:gd name="T19" fmla="*/ 146 h 188"/>
                    <a:gd name="T20" fmla="*/ 42 w 188"/>
                    <a:gd name="T21" fmla="*/ 172 h 188"/>
                    <a:gd name="T22" fmla="*/ 74 w 188"/>
                    <a:gd name="T23" fmla="*/ 185 h 188"/>
                    <a:gd name="T24" fmla="*/ 113 w 188"/>
                    <a:gd name="T25" fmla="*/ 185 h 188"/>
                    <a:gd name="T26" fmla="*/ 146 w 188"/>
                    <a:gd name="T27" fmla="*/ 172 h 188"/>
                    <a:gd name="T28" fmla="*/ 171 w 188"/>
                    <a:gd name="T29" fmla="*/ 146 h 188"/>
                    <a:gd name="T30" fmla="*/ 184 w 188"/>
                    <a:gd name="T31" fmla="*/ 114 h 188"/>
                    <a:gd name="T32" fmla="*/ 175 w 188"/>
                    <a:gd name="T33" fmla="*/ 94 h 188"/>
                    <a:gd name="T34" fmla="*/ 168 w 188"/>
                    <a:gd name="T35" fmla="*/ 127 h 188"/>
                    <a:gd name="T36" fmla="*/ 152 w 188"/>
                    <a:gd name="T37" fmla="*/ 152 h 188"/>
                    <a:gd name="T38" fmla="*/ 126 w 188"/>
                    <a:gd name="T39" fmla="*/ 169 h 188"/>
                    <a:gd name="T40" fmla="*/ 94 w 188"/>
                    <a:gd name="T41" fmla="*/ 175 h 188"/>
                    <a:gd name="T42" fmla="*/ 61 w 188"/>
                    <a:gd name="T43" fmla="*/ 169 h 188"/>
                    <a:gd name="T44" fmla="*/ 36 w 188"/>
                    <a:gd name="T45" fmla="*/ 152 h 188"/>
                    <a:gd name="T46" fmla="*/ 19 w 188"/>
                    <a:gd name="T47" fmla="*/ 127 h 188"/>
                    <a:gd name="T48" fmla="*/ 13 w 188"/>
                    <a:gd name="T49" fmla="*/ 94 h 188"/>
                    <a:gd name="T50" fmla="*/ 19 w 188"/>
                    <a:gd name="T51" fmla="*/ 62 h 188"/>
                    <a:gd name="T52" fmla="*/ 36 w 188"/>
                    <a:gd name="T53" fmla="*/ 36 h 188"/>
                    <a:gd name="T54" fmla="*/ 61 w 188"/>
                    <a:gd name="T55" fmla="*/ 20 h 188"/>
                    <a:gd name="T56" fmla="*/ 94 w 188"/>
                    <a:gd name="T57" fmla="*/ 13 h 188"/>
                    <a:gd name="T58" fmla="*/ 126 w 188"/>
                    <a:gd name="T59" fmla="*/ 20 h 188"/>
                    <a:gd name="T60" fmla="*/ 152 w 188"/>
                    <a:gd name="T61" fmla="*/ 36 h 188"/>
                    <a:gd name="T62" fmla="*/ 168 w 188"/>
                    <a:gd name="T63" fmla="*/ 62 h 188"/>
                    <a:gd name="T64" fmla="*/ 175 w 188"/>
                    <a:gd name="T65" fmla="*/ 94 h 1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88" h="188">
                      <a:moveTo>
                        <a:pt x="188" y="94"/>
                      </a:moveTo>
                      <a:lnTo>
                        <a:pt x="184" y="75"/>
                      </a:lnTo>
                      <a:lnTo>
                        <a:pt x="181" y="59"/>
                      </a:lnTo>
                      <a:lnTo>
                        <a:pt x="171" y="42"/>
                      </a:lnTo>
                      <a:lnTo>
                        <a:pt x="158" y="29"/>
                      </a:lnTo>
                      <a:lnTo>
                        <a:pt x="146" y="17"/>
                      </a:lnTo>
                      <a:lnTo>
                        <a:pt x="129" y="7"/>
                      </a:lnTo>
                      <a:lnTo>
                        <a:pt x="113" y="4"/>
                      </a:lnTo>
                      <a:lnTo>
                        <a:pt x="94" y="0"/>
                      </a:lnTo>
                      <a:lnTo>
                        <a:pt x="74" y="4"/>
                      </a:lnTo>
                      <a:lnTo>
                        <a:pt x="58" y="7"/>
                      </a:lnTo>
                      <a:lnTo>
                        <a:pt x="42" y="17"/>
                      </a:lnTo>
                      <a:lnTo>
                        <a:pt x="29" y="29"/>
                      </a:lnTo>
                      <a:lnTo>
                        <a:pt x="16" y="42"/>
                      </a:lnTo>
                      <a:lnTo>
                        <a:pt x="6" y="59"/>
                      </a:lnTo>
                      <a:lnTo>
                        <a:pt x="3" y="75"/>
                      </a:lnTo>
                      <a:lnTo>
                        <a:pt x="0" y="94"/>
                      </a:lnTo>
                      <a:lnTo>
                        <a:pt x="3" y="114"/>
                      </a:lnTo>
                      <a:lnTo>
                        <a:pt x="6" y="130"/>
                      </a:lnTo>
                      <a:lnTo>
                        <a:pt x="16" y="146"/>
                      </a:lnTo>
                      <a:lnTo>
                        <a:pt x="29" y="162"/>
                      </a:lnTo>
                      <a:lnTo>
                        <a:pt x="42" y="172"/>
                      </a:lnTo>
                      <a:lnTo>
                        <a:pt x="58" y="182"/>
                      </a:lnTo>
                      <a:lnTo>
                        <a:pt x="74" y="185"/>
                      </a:lnTo>
                      <a:lnTo>
                        <a:pt x="94" y="188"/>
                      </a:lnTo>
                      <a:lnTo>
                        <a:pt x="113" y="185"/>
                      </a:lnTo>
                      <a:lnTo>
                        <a:pt x="129" y="182"/>
                      </a:lnTo>
                      <a:lnTo>
                        <a:pt x="146" y="172"/>
                      </a:lnTo>
                      <a:lnTo>
                        <a:pt x="158" y="162"/>
                      </a:lnTo>
                      <a:lnTo>
                        <a:pt x="171" y="146"/>
                      </a:lnTo>
                      <a:lnTo>
                        <a:pt x="181" y="130"/>
                      </a:lnTo>
                      <a:lnTo>
                        <a:pt x="184" y="114"/>
                      </a:lnTo>
                      <a:lnTo>
                        <a:pt x="188" y="94"/>
                      </a:lnTo>
                      <a:close/>
                      <a:moveTo>
                        <a:pt x="175" y="94"/>
                      </a:moveTo>
                      <a:lnTo>
                        <a:pt x="175" y="110"/>
                      </a:lnTo>
                      <a:lnTo>
                        <a:pt x="168" y="127"/>
                      </a:lnTo>
                      <a:lnTo>
                        <a:pt x="162" y="140"/>
                      </a:lnTo>
                      <a:lnTo>
                        <a:pt x="152" y="152"/>
                      </a:lnTo>
                      <a:lnTo>
                        <a:pt x="139" y="162"/>
                      </a:lnTo>
                      <a:lnTo>
                        <a:pt x="126" y="169"/>
                      </a:lnTo>
                      <a:lnTo>
                        <a:pt x="110" y="175"/>
                      </a:lnTo>
                      <a:lnTo>
                        <a:pt x="94" y="175"/>
                      </a:lnTo>
                      <a:lnTo>
                        <a:pt x="78" y="175"/>
                      </a:lnTo>
                      <a:lnTo>
                        <a:pt x="61" y="169"/>
                      </a:lnTo>
                      <a:lnTo>
                        <a:pt x="48" y="162"/>
                      </a:lnTo>
                      <a:lnTo>
                        <a:pt x="36" y="152"/>
                      </a:lnTo>
                      <a:lnTo>
                        <a:pt x="26" y="140"/>
                      </a:lnTo>
                      <a:lnTo>
                        <a:pt x="19" y="127"/>
                      </a:lnTo>
                      <a:lnTo>
                        <a:pt x="13" y="110"/>
                      </a:lnTo>
                      <a:lnTo>
                        <a:pt x="13" y="94"/>
                      </a:lnTo>
                      <a:lnTo>
                        <a:pt x="13" y="78"/>
                      </a:lnTo>
                      <a:lnTo>
                        <a:pt x="19" y="62"/>
                      </a:lnTo>
                      <a:lnTo>
                        <a:pt x="26" y="49"/>
                      </a:lnTo>
                      <a:lnTo>
                        <a:pt x="36" y="36"/>
                      </a:lnTo>
                      <a:lnTo>
                        <a:pt x="48" y="26"/>
                      </a:lnTo>
                      <a:lnTo>
                        <a:pt x="61" y="20"/>
                      </a:lnTo>
                      <a:lnTo>
                        <a:pt x="78" y="13"/>
                      </a:lnTo>
                      <a:lnTo>
                        <a:pt x="94" y="13"/>
                      </a:lnTo>
                      <a:lnTo>
                        <a:pt x="110" y="13"/>
                      </a:lnTo>
                      <a:lnTo>
                        <a:pt x="126" y="20"/>
                      </a:lnTo>
                      <a:lnTo>
                        <a:pt x="139" y="26"/>
                      </a:lnTo>
                      <a:lnTo>
                        <a:pt x="152" y="36"/>
                      </a:lnTo>
                      <a:lnTo>
                        <a:pt x="162" y="49"/>
                      </a:lnTo>
                      <a:lnTo>
                        <a:pt x="168" y="62"/>
                      </a:lnTo>
                      <a:lnTo>
                        <a:pt x="175" y="78"/>
                      </a:lnTo>
                      <a:lnTo>
                        <a:pt x="175" y="94"/>
                      </a:lnTo>
                      <a:close/>
                    </a:path>
                  </a:pathLst>
                </a:custGeom>
                <a:solidFill>
                  <a:srgbClr val="E42A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09" name="Freeform 532"/>
                <p:cNvSpPr>
                  <a:spLocks noEditPoints="1"/>
                </p:cNvSpPr>
                <p:nvPr/>
              </p:nvSpPr>
              <p:spPr bwMode="auto">
                <a:xfrm>
                  <a:off x="2938" y="2670"/>
                  <a:ext cx="175" cy="175"/>
                </a:xfrm>
                <a:custGeom>
                  <a:avLst/>
                  <a:gdLst>
                    <a:gd name="T0" fmla="*/ 175 w 175"/>
                    <a:gd name="T1" fmla="*/ 71 h 175"/>
                    <a:gd name="T2" fmla="*/ 159 w 175"/>
                    <a:gd name="T3" fmla="*/ 39 h 175"/>
                    <a:gd name="T4" fmla="*/ 136 w 175"/>
                    <a:gd name="T5" fmla="*/ 16 h 175"/>
                    <a:gd name="T6" fmla="*/ 104 w 175"/>
                    <a:gd name="T7" fmla="*/ 3 h 175"/>
                    <a:gd name="T8" fmla="*/ 72 w 175"/>
                    <a:gd name="T9" fmla="*/ 3 h 175"/>
                    <a:gd name="T10" fmla="*/ 39 w 175"/>
                    <a:gd name="T11" fmla="*/ 16 h 175"/>
                    <a:gd name="T12" fmla="*/ 17 w 175"/>
                    <a:gd name="T13" fmla="*/ 39 h 175"/>
                    <a:gd name="T14" fmla="*/ 0 w 175"/>
                    <a:gd name="T15" fmla="*/ 71 h 175"/>
                    <a:gd name="T16" fmla="*/ 0 w 175"/>
                    <a:gd name="T17" fmla="*/ 107 h 175"/>
                    <a:gd name="T18" fmla="*/ 17 w 175"/>
                    <a:gd name="T19" fmla="*/ 136 h 175"/>
                    <a:gd name="T20" fmla="*/ 39 w 175"/>
                    <a:gd name="T21" fmla="*/ 162 h 175"/>
                    <a:gd name="T22" fmla="*/ 72 w 175"/>
                    <a:gd name="T23" fmla="*/ 175 h 175"/>
                    <a:gd name="T24" fmla="*/ 104 w 175"/>
                    <a:gd name="T25" fmla="*/ 175 h 175"/>
                    <a:gd name="T26" fmla="*/ 136 w 175"/>
                    <a:gd name="T27" fmla="*/ 162 h 175"/>
                    <a:gd name="T28" fmla="*/ 159 w 175"/>
                    <a:gd name="T29" fmla="*/ 136 h 175"/>
                    <a:gd name="T30" fmla="*/ 175 w 175"/>
                    <a:gd name="T31" fmla="*/ 107 h 175"/>
                    <a:gd name="T32" fmla="*/ 162 w 175"/>
                    <a:gd name="T33" fmla="*/ 87 h 175"/>
                    <a:gd name="T34" fmla="*/ 159 w 175"/>
                    <a:gd name="T35" fmla="*/ 116 h 175"/>
                    <a:gd name="T36" fmla="*/ 143 w 175"/>
                    <a:gd name="T37" fmla="*/ 142 h 175"/>
                    <a:gd name="T38" fmla="*/ 117 w 175"/>
                    <a:gd name="T39" fmla="*/ 158 h 175"/>
                    <a:gd name="T40" fmla="*/ 88 w 175"/>
                    <a:gd name="T41" fmla="*/ 165 h 175"/>
                    <a:gd name="T42" fmla="*/ 59 w 175"/>
                    <a:gd name="T43" fmla="*/ 158 h 175"/>
                    <a:gd name="T44" fmla="*/ 33 w 175"/>
                    <a:gd name="T45" fmla="*/ 142 h 175"/>
                    <a:gd name="T46" fmla="*/ 17 w 175"/>
                    <a:gd name="T47" fmla="*/ 116 h 175"/>
                    <a:gd name="T48" fmla="*/ 13 w 175"/>
                    <a:gd name="T49" fmla="*/ 87 h 175"/>
                    <a:gd name="T50" fmla="*/ 17 w 175"/>
                    <a:gd name="T51" fmla="*/ 58 h 175"/>
                    <a:gd name="T52" fmla="*/ 33 w 175"/>
                    <a:gd name="T53" fmla="*/ 32 h 175"/>
                    <a:gd name="T54" fmla="*/ 59 w 175"/>
                    <a:gd name="T55" fmla="*/ 16 h 175"/>
                    <a:gd name="T56" fmla="*/ 88 w 175"/>
                    <a:gd name="T57" fmla="*/ 13 h 175"/>
                    <a:gd name="T58" fmla="*/ 117 w 175"/>
                    <a:gd name="T59" fmla="*/ 16 h 175"/>
                    <a:gd name="T60" fmla="*/ 143 w 175"/>
                    <a:gd name="T61" fmla="*/ 32 h 175"/>
                    <a:gd name="T62" fmla="*/ 159 w 175"/>
                    <a:gd name="T63" fmla="*/ 58 h 175"/>
                    <a:gd name="T64" fmla="*/ 162 w 175"/>
                    <a:gd name="T65" fmla="*/ 87 h 17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75" h="175">
                      <a:moveTo>
                        <a:pt x="175" y="87"/>
                      </a:moveTo>
                      <a:lnTo>
                        <a:pt x="175" y="71"/>
                      </a:lnTo>
                      <a:lnTo>
                        <a:pt x="169" y="55"/>
                      </a:lnTo>
                      <a:lnTo>
                        <a:pt x="159" y="39"/>
                      </a:lnTo>
                      <a:lnTo>
                        <a:pt x="149" y="26"/>
                      </a:lnTo>
                      <a:lnTo>
                        <a:pt x="136" y="16"/>
                      </a:lnTo>
                      <a:lnTo>
                        <a:pt x="123" y="6"/>
                      </a:lnTo>
                      <a:lnTo>
                        <a:pt x="104" y="3"/>
                      </a:lnTo>
                      <a:lnTo>
                        <a:pt x="88" y="0"/>
                      </a:lnTo>
                      <a:lnTo>
                        <a:pt x="72" y="3"/>
                      </a:lnTo>
                      <a:lnTo>
                        <a:pt x="52" y="6"/>
                      </a:lnTo>
                      <a:lnTo>
                        <a:pt x="39" y="16"/>
                      </a:lnTo>
                      <a:lnTo>
                        <a:pt x="26" y="26"/>
                      </a:lnTo>
                      <a:lnTo>
                        <a:pt x="17" y="39"/>
                      </a:lnTo>
                      <a:lnTo>
                        <a:pt x="7" y="55"/>
                      </a:lnTo>
                      <a:lnTo>
                        <a:pt x="0" y="71"/>
                      </a:lnTo>
                      <a:lnTo>
                        <a:pt x="0" y="87"/>
                      </a:lnTo>
                      <a:lnTo>
                        <a:pt x="0" y="107"/>
                      </a:lnTo>
                      <a:lnTo>
                        <a:pt x="7" y="123"/>
                      </a:lnTo>
                      <a:lnTo>
                        <a:pt x="17" y="136"/>
                      </a:lnTo>
                      <a:lnTo>
                        <a:pt x="26" y="149"/>
                      </a:lnTo>
                      <a:lnTo>
                        <a:pt x="39" y="162"/>
                      </a:lnTo>
                      <a:lnTo>
                        <a:pt x="52" y="168"/>
                      </a:lnTo>
                      <a:lnTo>
                        <a:pt x="72" y="175"/>
                      </a:lnTo>
                      <a:lnTo>
                        <a:pt x="88" y="175"/>
                      </a:lnTo>
                      <a:lnTo>
                        <a:pt x="104" y="175"/>
                      </a:lnTo>
                      <a:lnTo>
                        <a:pt x="123" y="168"/>
                      </a:lnTo>
                      <a:lnTo>
                        <a:pt x="136" y="162"/>
                      </a:lnTo>
                      <a:lnTo>
                        <a:pt x="149" y="149"/>
                      </a:lnTo>
                      <a:lnTo>
                        <a:pt x="159" y="136"/>
                      </a:lnTo>
                      <a:lnTo>
                        <a:pt x="169" y="123"/>
                      </a:lnTo>
                      <a:lnTo>
                        <a:pt x="175" y="107"/>
                      </a:lnTo>
                      <a:lnTo>
                        <a:pt x="175" y="87"/>
                      </a:lnTo>
                      <a:close/>
                      <a:moveTo>
                        <a:pt x="162" y="87"/>
                      </a:moveTo>
                      <a:lnTo>
                        <a:pt x="162" y="103"/>
                      </a:lnTo>
                      <a:lnTo>
                        <a:pt x="159" y="116"/>
                      </a:lnTo>
                      <a:lnTo>
                        <a:pt x="149" y="129"/>
                      </a:lnTo>
                      <a:lnTo>
                        <a:pt x="143" y="142"/>
                      </a:lnTo>
                      <a:lnTo>
                        <a:pt x="130" y="152"/>
                      </a:lnTo>
                      <a:lnTo>
                        <a:pt x="117" y="158"/>
                      </a:lnTo>
                      <a:lnTo>
                        <a:pt x="104" y="162"/>
                      </a:lnTo>
                      <a:lnTo>
                        <a:pt x="88" y="165"/>
                      </a:lnTo>
                      <a:lnTo>
                        <a:pt x="72" y="162"/>
                      </a:lnTo>
                      <a:lnTo>
                        <a:pt x="59" y="158"/>
                      </a:lnTo>
                      <a:lnTo>
                        <a:pt x="46" y="152"/>
                      </a:lnTo>
                      <a:lnTo>
                        <a:pt x="33" y="142"/>
                      </a:lnTo>
                      <a:lnTo>
                        <a:pt x="26" y="129"/>
                      </a:lnTo>
                      <a:lnTo>
                        <a:pt x="17" y="116"/>
                      </a:lnTo>
                      <a:lnTo>
                        <a:pt x="13" y="103"/>
                      </a:lnTo>
                      <a:lnTo>
                        <a:pt x="13" y="87"/>
                      </a:lnTo>
                      <a:lnTo>
                        <a:pt x="13" y="71"/>
                      </a:lnTo>
                      <a:lnTo>
                        <a:pt x="17" y="58"/>
                      </a:lnTo>
                      <a:lnTo>
                        <a:pt x="26" y="45"/>
                      </a:lnTo>
                      <a:lnTo>
                        <a:pt x="33" y="32"/>
                      </a:lnTo>
                      <a:lnTo>
                        <a:pt x="46" y="26"/>
                      </a:lnTo>
                      <a:lnTo>
                        <a:pt x="59" y="16"/>
                      </a:lnTo>
                      <a:lnTo>
                        <a:pt x="72" y="13"/>
                      </a:lnTo>
                      <a:lnTo>
                        <a:pt x="88" y="13"/>
                      </a:lnTo>
                      <a:lnTo>
                        <a:pt x="104" y="13"/>
                      </a:lnTo>
                      <a:lnTo>
                        <a:pt x="117" y="16"/>
                      </a:lnTo>
                      <a:lnTo>
                        <a:pt x="130" y="26"/>
                      </a:lnTo>
                      <a:lnTo>
                        <a:pt x="143" y="32"/>
                      </a:lnTo>
                      <a:lnTo>
                        <a:pt x="149" y="45"/>
                      </a:lnTo>
                      <a:lnTo>
                        <a:pt x="159" y="58"/>
                      </a:lnTo>
                      <a:lnTo>
                        <a:pt x="162" y="71"/>
                      </a:lnTo>
                      <a:lnTo>
                        <a:pt x="162" y="87"/>
                      </a:lnTo>
                      <a:close/>
                    </a:path>
                  </a:pathLst>
                </a:custGeom>
                <a:solidFill>
                  <a:srgbClr val="E429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0" name="Freeform 533"/>
                <p:cNvSpPr>
                  <a:spLocks noEditPoints="1"/>
                </p:cNvSpPr>
                <p:nvPr/>
              </p:nvSpPr>
              <p:spPr bwMode="auto">
                <a:xfrm>
                  <a:off x="2945" y="2676"/>
                  <a:ext cx="162" cy="162"/>
                </a:xfrm>
                <a:custGeom>
                  <a:avLst/>
                  <a:gdLst>
                    <a:gd name="T0" fmla="*/ 162 w 162"/>
                    <a:gd name="T1" fmla="*/ 65 h 162"/>
                    <a:gd name="T2" fmla="*/ 149 w 162"/>
                    <a:gd name="T3" fmla="*/ 36 h 162"/>
                    <a:gd name="T4" fmla="*/ 126 w 162"/>
                    <a:gd name="T5" fmla="*/ 13 h 162"/>
                    <a:gd name="T6" fmla="*/ 97 w 162"/>
                    <a:gd name="T7" fmla="*/ 0 h 162"/>
                    <a:gd name="T8" fmla="*/ 65 w 162"/>
                    <a:gd name="T9" fmla="*/ 0 h 162"/>
                    <a:gd name="T10" fmla="*/ 35 w 162"/>
                    <a:gd name="T11" fmla="*/ 13 h 162"/>
                    <a:gd name="T12" fmla="*/ 13 w 162"/>
                    <a:gd name="T13" fmla="*/ 36 h 162"/>
                    <a:gd name="T14" fmla="*/ 0 w 162"/>
                    <a:gd name="T15" fmla="*/ 65 h 162"/>
                    <a:gd name="T16" fmla="*/ 0 w 162"/>
                    <a:gd name="T17" fmla="*/ 97 h 162"/>
                    <a:gd name="T18" fmla="*/ 13 w 162"/>
                    <a:gd name="T19" fmla="*/ 127 h 162"/>
                    <a:gd name="T20" fmla="*/ 35 w 162"/>
                    <a:gd name="T21" fmla="*/ 149 h 162"/>
                    <a:gd name="T22" fmla="*/ 65 w 162"/>
                    <a:gd name="T23" fmla="*/ 162 h 162"/>
                    <a:gd name="T24" fmla="*/ 97 w 162"/>
                    <a:gd name="T25" fmla="*/ 162 h 162"/>
                    <a:gd name="T26" fmla="*/ 126 w 162"/>
                    <a:gd name="T27" fmla="*/ 149 h 162"/>
                    <a:gd name="T28" fmla="*/ 149 w 162"/>
                    <a:gd name="T29" fmla="*/ 127 h 162"/>
                    <a:gd name="T30" fmla="*/ 162 w 162"/>
                    <a:gd name="T31" fmla="*/ 97 h 162"/>
                    <a:gd name="T32" fmla="*/ 152 w 162"/>
                    <a:gd name="T33" fmla="*/ 81 h 162"/>
                    <a:gd name="T34" fmla="*/ 145 w 162"/>
                    <a:gd name="T35" fmla="*/ 110 h 162"/>
                    <a:gd name="T36" fmla="*/ 129 w 162"/>
                    <a:gd name="T37" fmla="*/ 130 h 162"/>
                    <a:gd name="T38" fmla="*/ 107 w 162"/>
                    <a:gd name="T39" fmla="*/ 146 h 162"/>
                    <a:gd name="T40" fmla="*/ 81 w 162"/>
                    <a:gd name="T41" fmla="*/ 152 h 162"/>
                    <a:gd name="T42" fmla="*/ 55 w 162"/>
                    <a:gd name="T43" fmla="*/ 146 h 162"/>
                    <a:gd name="T44" fmla="*/ 32 w 162"/>
                    <a:gd name="T45" fmla="*/ 130 h 162"/>
                    <a:gd name="T46" fmla="*/ 16 w 162"/>
                    <a:gd name="T47" fmla="*/ 110 h 162"/>
                    <a:gd name="T48" fmla="*/ 10 w 162"/>
                    <a:gd name="T49" fmla="*/ 81 h 162"/>
                    <a:gd name="T50" fmla="*/ 16 w 162"/>
                    <a:gd name="T51" fmla="*/ 55 h 162"/>
                    <a:gd name="T52" fmla="*/ 32 w 162"/>
                    <a:gd name="T53" fmla="*/ 33 h 162"/>
                    <a:gd name="T54" fmla="*/ 55 w 162"/>
                    <a:gd name="T55" fmla="*/ 16 h 162"/>
                    <a:gd name="T56" fmla="*/ 81 w 162"/>
                    <a:gd name="T57" fmla="*/ 10 h 162"/>
                    <a:gd name="T58" fmla="*/ 107 w 162"/>
                    <a:gd name="T59" fmla="*/ 16 h 162"/>
                    <a:gd name="T60" fmla="*/ 129 w 162"/>
                    <a:gd name="T61" fmla="*/ 33 h 162"/>
                    <a:gd name="T62" fmla="*/ 145 w 162"/>
                    <a:gd name="T63" fmla="*/ 55 h 162"/>
                    <a:gd name="T64" fmla="*/ 152 w 162"/>
                    <a:gd name="T65" fmla="*/ 81 h 1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62" h="162">
                      <a:moveTo>
                        <a:pt x="162" y="81"/>
                      </a:moveTo>
                      <a:lnTo>
                        <a:pt x="162" y="65"/>
                      </a:lnTo>
                      <a:lnTo>
                        <a:pt x="155" y="49"/>
                      </a:lnTo>
                      <a:lnTo>
                        <a:pt x="149" y="36"/>
                      </a:lnTo>
                      <a:lnTo>
                        <a:pt x="139" y="23"/>
                      </a:lnTo>
                      <a:lnTo>
                        <a:pt x="126" y="13"/>
                      </a:lnTo>
                      <a:lnTo>
                        <a:pt x="113" y="7"/>
                      </a:lnTo>
                      <a:lnTo>
                        <a:pt x="97" y="0"/>
                      </a:lnTo>
                      <a:lnTo>
                        <a:pt x="81" y="0"/>
                      </a:lnTo>
                      <a:lnTo>
                        <a:pt x="65" y="0"/>
                      </a:lnTo>
                      <a:lnTo>
                        <a:pt x="48" y="7"/>
                      </a:lnTo>
                      <a:lnTo>
                        <a:pt x="35" y="13"/>
                      </a:lnTo>
                      <a:lnTo>
                        <a:pt x="23" y="23"/>
                      </a:lnTo>
                      <a:lnTo>
                        <a:pt x="13" y="36"/>
                      </a:lnTo>
                      <a:lnTo>
                        <a:pt x="6" y="49"/>
                      </a:lnTo>
                      <a:lnTo>
                        <a:pt x="0" y="65"/>
                      </a:lnTo>
                      <a:lnTo>
                        <a:pt x="0" y="81"/>
                      </a:lnTo>
                      <a:lnTo>
                        <a:pt x="0" y="97"/>
                      </a:lnTo>
                      <a:lnTo>
                        <a:pt x="6" y="114"/>
                      </a:lnTo>
                      <a:lnTo>
                        <a:pt x="13" y="127"/>
                      </a:lnTo>
                      <a:lnTo>
                        <a:pt x="23" y="139"/>
                      </a:lnTo>
                      <a:lnTo>
                        <a:pt x="35" y="149"/>
                      </a:lnTo>
                      <a:lnTo>
                        <a:pt x="48" y="156"/>
                      </a:lnTo>
                      <a:lnTo>
                        <a:pt x="65" y="162"/>
                      </a:lnTo>
                      <a:lnTo>
                        <a:pt x="81" y="162"/>
                      </a:lnTo>
                      <a:lnTo>
                        <a:pt x="97" y="162"/>
                      </a:lnTo>
                      <a:lnTo>
                        <a:pt x="113" y="156"/>
                      </a:lnTo>
                      <a:lnTo>
                        <a:pt x="126" y="149"/>
                      </a:lnTo>
                      <a:lnTo>
                        <a:pt x="139" y="139"/>
                      </a:lnTo>
                      <a:lnTo>
                        <a:pt x="149" y="127"/>
                      </a:lnTo>
                      <a:lnTo>
                        <a:pt x="155" y="114"/>
                      </a:lnTo>
                      <a:lnTo>
                        <a:pt x="162" y="97"/>
                      </a:lnTo>
                      <a:lnTo>
                        <a:pt x="162" y="81"/>
                      </a:lnTo>
                      <a:close/>
                      <a:moveTo>
                        <a:pt x="152" y="81"/>
                      </a:moveTo>
                      <a:lnTo>
                        <a:pt x="149" y="94"/>
                      </a:lnTo>
                      <a:lnTo>
                        <a:pt x="145" y="110"/>
                      </a:lnTo>
                      <a:lnTo>
                        <a:pt x="139" y="120"/>
                      </a:lnTo>
                      <a:lnTo>
                        <a:pt x="129" y="130"/>
                      </a:lnTo>
                      <a:lnTo>
                        <a:pt x="120" y="139"/>
                      </a:lnTo>
                      <a:lnTo>
                        <a:pt x="107" y="146"/>
                      </a:lnTo>
                      <a:lnTo>
                        <a:pt x="94" y="149"/>
                      </a:lnTo>
                      <a:lnTo>
                        <a:pt x="81" y="152"/>
                      </a:lnTo>
                      <a:lnTo>
                        <a:pt x="68" y="149"/>
                      </a:lnTo>
                      <a:lnTo>
                        <a:pt x="55" y="146"/>
                      </a:lnTo>
                      <a:lnTo>
                        <a:pt x="42" y="139"/>
                      </a:lnTo>
                      <a:lnTo>
                        <a:pt x="32" y="130"/>
                      </a:lnTo>
                      <a:lnTo>
                        <a:pt x="23" y="120"/>
                      </a:lnTo>
                      <a:lnTo>
                        <a:pt x="16" y="110"/>
                      </a:lnTo>
                      <a:lnTo>
                        <a:pt x="13" y="94"/>
                      </a:lnTo>
                      <a:lnTo>
                        <a:pt x="10" y="81"/>
                      </a:lnTo>
                      <a:lnTo>
                        <a:pt x="13" y="68"/>
                      </a:lnTo>
                      <a:lnTo>
                        <a:pt x="16" y="55"/>
                      </a:lnTo>
                      <a:lnTo>
                        <a:pt x="23" y="42"/>
                      </a:lnTo>
                      <a:lnTo>
                        <a:pt x="32" y="33"/>
                      </a:lnTo>
                      <a:lnTo>
                        <a:pt x="42" y="23"/>
                      </a:lnTo>
                      <a:lnTo>
                        <a:pt x="55" y="16"/>
                      </a:lnTo>
                      <a:lnTo>
                        <a:pt x="68" y="13"/>
                      </a:lnTo>
                      <a:lnTo>
                        <a:pt x="81" y="10"/>
                      </a:lnTo>
                      <a:lnTo>
                        <a:pt x="94" y="13"/>
                      </a:lnTo>
                      <a:lnTo>
                        <a:pt x="107" y="16"/>
                      </a:lnTo>
                      <a:lnTo>
                        <a:pt x="120" y="23"/>
                      </a:lnTo>
                      <a:lnTo>
                        <a:pt x="129" y="33"/>
                      </a:lnTo>
                      <a:lnTo>
                        <a:pt x="139" y="42"/>
                      </a:lnTo>
                      <a:lnTo>
                        <a:pt x="145" y="55"/>
                      </a:lnTo>
                      <a:lnTo>
                        <a:pt x="149" y="68"/>
                      </a:lnTo>
                      <a:lnTo>
                        <a:pt x="152" y="81"/>
                      </a:lnTo>
                      <a:close/>
                    </a:path>
                  </a:pathLst>
                </a:custGeom>
                <a:solidFill>
                  <a:srgbClr val="E429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1" name="Freeform 534"/>
                <p:cNvSpPr>
                  <a:spLocks noEditPoints="1"/>
                </p:cNvSpPr>
                <p:nvPr/>
              </p:nvSpPr>
              <p:spPr bwMode="auto">
                <a:xfrm>
                  <a:off x="2951" y="2683"/>
                  <a:ext cx="149" cy="152"/>
                </a:xfrm>
                <a:custGeom>
                  <a:avLst/>
                  <a:gdLst>
                    <a:gd name="T0" fmla="*/ 149 w 149"/>
                    <a:gd name="T1" fmla="*/ 58 h 152"/>
                    <a:gd name="T2" fmla="*/ 136 w 149"/>
                    <a:gd name="T3" fmla="*/ 32 h 152"/>
                    <a:gd name="T4" fmla="*/ 117 w 149"/>
                    <a:gd name="T5" fmla="*/ 13 h 152"/>
                    <a:gd name="T6" fmla="*/ 91 w 149"/>
                    <a:gd name="T7" fmla="*/ 0 h 152"/>
                    <a:gd name="T8" fmla="*/ 59 w 149"/>
                    <a:gd name="T9" fmla="*/ 0 h 152"/>
                    <a:gd name="T10" fmla="*/ 33 w 149"/>
                    <a:gd name="T11" fmla="*/ 13 h 152"/>
                    <a:gd name="T12" fmla="*/ 13 w 149"/>
                    <a:gd name="T13" fmla="*/ 32 h 152"/>
                    <a:gd name="T14" fmla="*/ 0 w 149"/>
                    <a:gd name="T15" fmla="*/ 58 h 152"/>
                    <a:gd name="T16" fmla="*/ 0 w 149"/>
                    <a:gd name="T17" fmla="*/ 90 h 152"/>
                    <a:gd name="T18" fmla="*/ 13 w 149"/>
                    <a:gd name="T19" fmla="*/ 116 h 152"/>
                    <a:gd name="T20" fmla="*/ 33 w 149"/>
                    <a:gd name="T21" fmla="*/ 139 h 152"/>
                    <a:gd name="T22" fmla="*/ 59 w 149"/>
                    <a:gd name="T23" fmla="*/ 149 h 152"/>
                    <a:gd name="T24" fmla="*/ 91 w 149"/>
                    <a:gd name="T25" fmla="*/ 149 h 152"/>
                    <a:gd name="T26" fmla="*/ 117 w 149"/>
                    <a:gd name="T27" fmla="*/ 139 h 152"/>
                    <a:gd name="T28" fmla="*/ 136 w 149"/>
                    <a:gd name="T29" fmla="*/ 116 h 152"/>
                    <a:gd name="T30" fmla="*/ 149 w 149"/>
                    <a:gd name="T31" fmla="*/ 90 h 152"/>
                    <a:gd name="T32" fmla="*/ 139 w 149"/>
                    <a:gd name="T33" fmla="*/ 74 h 152"/>
                    <a:gd name="T34" fmla="*/ 133 w 149"/>
                    <a:gd name="T35" fmla="*/ 100 h 152"/>
                    <a:gd name="T36" fmla="*/ 120 w 149"/>
                    <a:gd name="T37" fmla="*/ 120 h 152"/>
                    <a:gd name="T38" fmla="*/ 101 w 149"/>
                    <a:gd name="T39" fmla="*/ 132 h 152"/>
                    <a:gd name="T40" fmla="*/ 75 w 149"/>
                    <a:gd name="T41" fmla="*/ 139 h 152"/>
                    <a:gd name="T42" fmla="*/ 49 w 149"/>
                    <a:gd name="T43" fmla="*/ 132 h 152"/>
                    <a:gd name="T44" fmla="*/ 29 w 149"/>
                    <a:gd name="T45" fmla="*/ 120 h 152"/>
                    <a:gd name="T46" fmla="*/ 17 w 149"/>
                    <a:gd name="T47" fmla="*/ 100 h 152"/>
                    <a:gd name="T48" fmla="*/ 10 w 149"/>
                    <a:gd name="T49" fmla="*/ 74 h 152"/>
                    <a:gd name="T50" fmla="*/ 17 w 149"/>
                    <a:gd name="T51" fmla="*/ 48 h 152"/>
                    <a:gd name="T52" fmla="*/ 29 w 149"/>
                    <a:gd name="T53" fmla="*/ 29 h 152"/>
                    <a:gd name="T54" fmla="*/ 49 w 149"/>
                    <a:gd name="T55" fmla="*/ 16 h 152"/>
                    <a:gd name="T56" fmla="*/ 75 w 149"/>
                    <a:gd name="T57" fmla="*/ 9 h 152"/>
                    <a:gd name="T58" fmla="*/ 101 w 149"/>
                    <a:gd name="T59" fmla="*/ 16 h 152"/>
                    <a:gd name="T60" fmla="*/ 120 w 149"/>
                    <a:gd name="T61" fmla="*/ 29 h 152"/>
                    <a:gd name="T62" fmla="*/ 133 w 149"/>
                    <a:gd name="T63" fmla="*/ 48 h 152"/>
                    <a:gd name="T64" fmla="*/ 139 w 149"/>
                    <a:gd name="T65" fmla="*/ 74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49" h="152">
                      <a:moveTo>
                        <a:pt x="149" y="74"/>
                      </a:moveTo>
                      <a:lnTo>
                        <a:pt x="149" y="58"/>
                      </a:lnTo>
                      <a:lnTo>
                        <a:pt x="146" y="45"/>
                      </a:lnTo>
                      <a:lnTo>
                        <a:pt x="136" y="32"/>
                      </a:lnTo>
                      <a:lnTo>
                        <a:pt x="130" y="19"/>
                      </a:lnTo>
                      <a:lnTo>
                        <a:pt x="117" y="13"/>
                      </a:lnTo>
                      <a:lnTo>
                        <a:pt x="104" y="3"/>
                      </a:lnTo>
                      <a:lnTo>
                        <a:pt x="91" y="0"/>
                      </a:lnTo>
                      <a:lnTo>
                        <a:pt x="75" y="0"/>
                      </a:lnTo>
                      <a:lnTo>
                        <a:pt x="59" y="0"/>
                      </a:lnTo>
                      <a:lnTo>
                        <a:pt x="46" y="3"/>
                      </a:lnTo>
                      <a:lnTo>
                        <a:pt x="33" y="13"/>
                      </a:lnTo>
                      <a:lnTo>
                        <a:pt x="20" y="19"/>
                      </a:lnTo>
                      <a:lnTo>
                        <a:pt x="13" y="32"/>
                      </a:lnTo>
                      <a:lnTo>
                        <a:pt x="4" y="45"/>
                      </a:lnTo>
                      <a:lnTo>
                        <a:pt x="0" y="58"/>
                      </a:lnTo>
                      <a:lnTo>
                        <a:pt x="0" y="74"/>
                      </a:lnTo>
                      <a:lnTo>
                        <a:pt x="0" y="90"/>
                      </a:lnTo>
                      <a:lnTo>
                        <a:pt x="4" y="103"/>
                      </a:lnTo>
                      <a:lnTo>
                        <a:pt x="13" y="116"/>
                      </a:lnTo>
                      <a:lnTo>
                        <a:pt x="20" y="129"/>
                      </a:lnTo>
                      <a:lnTo>
                        <a:pt x="33" y="139"/>
                      </a:lnTo>
                      <a:lnTo>
                        <a:pt x="46" y="145"/>
                      </a:lnTo>
                      <a:lnTo>
                        <a:pt x="59" y="149"/>
                      </a:lnTo>
                      <a:lnTo>
                        <a:pt x="75" y="152"/>
                      </a:lnTo>
                      <a:lnTo>
                        <a:pt x="91" y="149"/>
                      </a:lnTo>
                      <a:lnTo>
                        <a:pt x="104" y="145"/>
                      </a:lnTo>
                      <a:lnTo>
                        <a:pt x="117" y="139"/>
                      </a:lnTo>
                      <a:lnTo>
                        <a:pt x="130" y="129"/>
                      </a:lnTo>
                      <a:lnTo>
                        <a:pt x="136" y="116"/>
                      </a:lnTo>
                      <a:lnTo>
                        <a:pt x="146" y="103"/>
                      </a:lnTo>
                      <a:lnTo>
                        <a:pt x="149" y="90"/>
                      </a:lnTo>
                      <a:lnTo>
                        <a:pt x="149" y="74"/>
                      </a:lnTo>
                      <a:close/>
                      <a:moveTo>
                        <a:pt x="139" y="74"/>
                      </a:moveTo>
                      <a:lnTo>
                        <a:pt x="136" y="87"/>
                      </a:lnTo>
                      <a:lnTo>
                        <a:pt x="133" y="100"/>
                      </a:lnTo>
                      <a:lnTo>
                        <a:pt x="127" y="110"/>
                      </a:lnTo>
                      <a:lnTo>
                        <a:pt x="120" y="120"/>
                      </a:lnTo>
                      <a:lnTo>
                        <a:pt x="110" y="129"/>
                      </a:lnTo>
                      <a:lnTo>
                        <a:pt x="101" y="132"/>
                      </a:lnTo>
                      <a:lnTo>
                        <a:pt x="88" y="139"/>
                      </a:lnTo>
                      <a:lnTo>
                        <a:pt x="75" y="139"/>
                      </a:lnTo>
                      <a:lnTo>
                        <a:pt x="62" y="139"/>
                      </a:lnTo>
                      <a:lnTo>
                        <a:pt x="49" y="132"/>
                      </a:lnTo>
                      <a:lnTo>
                        <a:pt x="39" y="129"/>
                      </a:lnTo>
                      <a:lnTo>
                        <a:pt x="29" y="120"/>
                      </a:lnTo>
                      <a:lnTo>
                        <a:pt x="23" y="110"/>
                      </a:lnTo>
                      <a:lnTo>
                        <a:pt x="17" y="100"/>
                      </a:lnTo>
                      <a:lnTo>
                        <a:pt x="13" y="87"/>
                      </a:lnTo>
                      <a:lnTo>
                        <a:pt x="10" y="74"/>
                      </a:lnTo>
                      <a:lnTo>
                        <a:pt x="13" y="61"/>
                      </a:lnTo>
                      <a:lnTo>
                        <a:pt x="17" y="48"/>
                      </a:lnTo>
                      <a:lnTo>
                        <a:pt x="23" y="39"/>
                      </a:lnTo>
                      <a:lnTo>
                        <a:pt x="29" y="29"/>
                      </a:lnTo>
                      <a:lnTo>
                        <a:pt x="39" y="22"/>
                      </a:lnTo>
                      <a:lnTo>
                        <a:pt x="49" y="16"/>
                      </a:lnTo>
                      <a:lnTo>
                        <a:pt x="62" y="13"/>
                      </a:lnTo>
                      <a:lnTo>
                        <a:pt x="75" y="9"/>
                      </a:lnTo>
                      <a:lnTo>
                        <a:pt x="88" y="13"/>
                      </a:lnTo>
                      <a:lnTo>
                        <a:pt x="101" y="16"/>
                      </a:lnTo>
                      <a:lnTo>
                        <a:pt x="110" y="22"/>
                      </a:lnTo>
                      <a:lnTo>
                        <a:pt x="120" y="29"/>
                      </a:lnTo>
                      <a:lnTo>
                        <a:pt x="127" y="39"/>
                      </a:lnTo>
                      <a:lnTo>
                        <a:pt x="133" y="48"/>
                      </a:lnTo>
                      <a:lnTo>
                        <a:pt x="136" y="61"/>
                      </a:lnTo>
                      <a:lnTo>
                        <a:pt x="139" y="74"/>
                      </a:lnTo>
                      <a:close/>
                    </a:path>
                  </a:pathLst>
                </a:custGeom>
                <a:solidFill>
                  <a:srgbClr val="E427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2" name="Freeform 535"/>
                <p:cNvSpPr>
                  <a:spLocks noEditPoints="1"/>
                </p:cNvSpPr>
                <p:nvPr/>
              </p:nvSpPr>
              <p:spPr bwMode="auto">
                <a:xfrm>
                  <a:off x="2955" y="2686"/>
                  <a:ext cx="142" cy="142"/>
                </a:xfrm>
                <a:custGeom>
                  <a:avLst/>
                  <a:gdLst>
                    <a:gd name="T0" fmla="*/ 139 w 142"/>
                    <a:gd name="T1" fmla="*/ 58 h 142"/>
                    <a:gd name="T2" fmla="*/ 129 w 142"/>
                    <a:gd name="T3" fmla="*/ 32 h 142"/>
                    <a:gd name="T4" fmla="*/ 110 w 142"/>
                    <a:gd name="T5" fmla="*/ 13 h 142"/>
                    <a:gd name="T6" fmla="*/ 84 w 142"/>
                    <a:gd name="T7" fmla="*/ 3 h 142"/>
                    <a:gd name="T8" fmla="*/ 58 w 142"/>
                    <a:gd name="T9" fmla="*/ 3 h 142"/>
                    <a:gd name="T10" fmla="*/ 32 w 142"/>
                    <a:gd name="T11" fmla="*/ 13 h 142"/>
                    <a:gd name="T12" fmla="*/ 13 w 142"/>
                    <a:gd name="T13" fmla="*/ 32 h 142"/>
                    <a:gd name="T14" fmla="*/ 3 w 142"/>
                    <a:gd name="T15" fmla="*/ 58 h 142"/>
                    <a:gd name="T16" fmla="*/ 3 w 142"/>
                    <a:gd name="T17" fmla="*/ 84 h 142"/>
                    <a:gd name="T18" fmla="*/ 13 w 142"/>
                    <a:gd name="T19" fmla="*/ 110 h 142"/>
                    <a:gd name="T20" fmla="*/ 32 w 142"/>
                    <a:gd name="T21" fmla="*/ 129 h 142"/>
                    <a:gd name="T22" fmla="*/ 58 w 142"/>
                    <a:gd name="T23" fmla="*/ 139 h 142"/>
                    <a:gd name="T24" fmla="*/ 84 w 142"/>
                    <a:gd name="T25" fmla="*/ 139 h 142"/>
                    <a:gd name="T26" fmla="*/ 110 w 142"/>
                    <a:gd name="T27" fmla="*/ 129 h 142"/>
                    <a:gd name="T28" fmla="*/ 129 w 142"/>
                    <a:gd name="T29" fmla="*/ 110 h 142"/>
                    <a:gd name="T30" fmla="*/ 139 w 142"/>
                    <a:gd name="T31" fmla="*/ 84 h 142"/>
                    <a:gd name="T32" fmla="*/ 129 w 142"/>
                    <a:gd name="T33" fmla="*/ 71 h 142"/>
                    <a:gd name="T34" fmla="*/ 126 w 142"/>
                    <a:gd name="T35" fmla="*/ 94 h 142"/>
                    <a:gd name="T36" fmla="*/ 113 w 142"/>
                    <a:gd name="T37" fmla="*/ 113 h 142"/>
                    <a:gd name="T38" fmla="*/ 93 w 142"/>
                    <a:gd name="T39" fmla="*/ 126 h 142"/>
                    <a:gd name="T40" fmla="*/ 71 w 142"/>
                    <a:gd name="T41" fmla="*/ 129 h 142"/>
                    <a:gd name="T42" fmla="*/ 48 w 142"/>
                    <a:gd name="T43" fmla="*/ 126 h 142"/>
                    <a:gd name="T44" fmla="*/ 29 w 142"/>
                    <a:gd name="T45" fmla="*/ 113 h 142"/>
                    <a:gd name="T46" fmla="*/ 16 w 142"/>
                    <a:gd name="T47" fmla="*/ 94 h 142"/>
                    <a:gd name="T48" fmla="*/ 13 w 142"/>
                    <a:gd name="T49" fmla="*/ 71 h 142"/>
                    <a:gd name="T50" fmla="*/ 16 w 142"/>
                    <a:gd name="T51" fmla="*/ 49 h 142"/>
                    <a:gd name="T52" fmla="*/ 29 w 142"/>
                    <a:gd name="T53" fmla="*/ 29 h 142"/>
                    <a:gd name="T54" fmla="*/ 48 w 142"/>
                    <a:gd name="T55" fmla="*/ 16 h 142"/>
                    <a:gd name="T56" fmla="*/ 71 w 142"/>
                    <a:gd name="T57" fmla="*/ 13 h 142"/>
                    <a:gd name="T58" fmla="*/ 93 w 142"/>
                    <a:gd name="T59" fmla="*/ 16 h 142"/>
                    <a:gd name="T60" fmla="*/ 113 w 142"/>
                    <a:gd name="T61" fmla="*/ 29 h 142"/>
                    <a:gd name="T62" fmla="*/ 126 w 142"/>
                    <a:gd name="T63" fmla="*/ 49 h 142"/>
                    <a:gd name="T64" fmla="*/ 129 w 142"/>
                    <a:gd name="T65" fmla="*/ 71 h 14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42" h="142">
                      <a:moveTo>
                        <a:pt x="142" y="71"/>
                      </a:moveTo>
                      <a:lnTo>
                        <a:pt x="139" y="58"/>
                      </a:lnTo>
                      <a:lnTo>
                        <a:pt x="135" y="45"/>
                      </a:lnTo>
                      <a:lnTo>
                        <a:pt x="129" y="32"/>
                      </a:lnTo>
                      <a:lnTo>
                        <a:pt x="119" y="23"/>
                      </a:lnTo>
                      <a:lnTo>
                        <a:pt x="110" y="13"/>
                      </a:lnTo>
                      <a:lnTo>
                        <a:pt x="97" y="6"/>
                      </a:lnTo>
                      <a:lnTo>
                        <a:pt x="84" y="3"/>
                      </a:lnTo>
                      <a:lnTo>
                        <a:pt x="71" y="0"/>
                      </a:lnTo>
                      <a:lnTo>
                        <a:pt x="58" y="3"/>
                      </a:lnTo>
                      <a:lnTo>
                        <a:pt x="45" y="6"/>
                      </a:lnTo>
                      <a:lnTo>
                        <a:pt x="32" y="13"/>
                      </a:lnTo>
                      <a:lnTo>
                        <a:pt x="22" y="23"/>
                      </a:lnTo>
                      <a:lnTo>
                        <a:pt x="13" y="32"/>
                      </a:lnTo>
                      <a:lnTo>
                        <a:pt x="6" y="45"/>
                      </a:lnTo>
                      <a:lnTo>
                        <a:pt x="3" y="58"/>
                      </a:lnTo>
                      <a:lnTo>
                        <a:pt x="0" y="71"/>
                      </a:lnTo>
                      <a:lnTo>
                        <a:pt x="3" y="84"/>
                      </a:lnTo>
                      <a:lnTo>
                        <a:pt x="6" y="100"/>
                      </a:lnTo>
                      <a:lnTo>
                        <a:pt x="13" y="110"/>
                      </a:lnTo>
                      <a:lnTo>
                        <a:pt x="22" y="120"/>
                      </a:lnTo>
                      <a:lnTo>
                        <a:pt x="32" y="129"/>
                      </a:lnTo>
                      <a:lnTo>
                        <a:pt x="45" y="136"/>
                      </a:lnTo>
                      <a:lnTo>
                        <a:pt x="58" y="139"/>
                      </a:lnTo>
                      <a:lnTo>
                        <a:pt x="71" y="142"/>
                      </a:lnTo>
                      <a:lnTo>
                        <a:pt x="84" y="139"/>
                      </a:lnTo>
                      <a:lnTo>
                        <a:pt x="97" y="136"/>
                      </a:lnTo>
                      <a:lnTo>
                        <a:pt x="110" y="129"/>
                      </a:lnTo>
                      <a:lnTo>
                        <a:pt x="119" y="120"/>
                      </a:lnTo>
                      <a:lnTo>
                        <a:pt x="129" y="110"/>
                      </a:lnTo>
                      <a:lnTo>
                        <a:pt x="135" y="100"/>
                      </a:lnTo>
                      <a:lnTo>
                        <a:pt x="139" y="84"/>
                      </a:lnTo>
                      <a:lnTo>
                        <a:pt x="142" y="71"/>
                      </a:lnTo>
                      <a:close/>
                      <a:moveTo>
                        <a:pt x="129" y="71"/>
                      </a:moveTo>
                      <a:lnTo>
                        <a:pt x="129" y="84"/>
                      </a:lnTo>
                      <a:lnTo>
                        <a:pt x="126" y="94"/>
                      </a:lnTo>
                      <a:lnTo>
                        <a:pt x="119" y="104"/>
                      </a:lnTo>
                      <a:lnTo>
                        <a:pt x="113" y="113"/>
                      </a:lnTo>
                      <a:lnTo>
                        <a:pt x="103" y="120"/>
                      </a:lnTo>
                      <a:lnTo>
                        <a:pt x="93" y="126"/>
                      </a:lnTo>
                      <a:lnTo>
                        <a:pt x="84" y="129"/>
                      </a:lnTo>
                      <a:lnTo>
                        <a:pt x="71" y="129"/>
                      </a:lnTo>
                      <a:lnTo>
                        <a:pt x="58" y="129"/>
                      </a:lnTo>
                      <a:lnTo>
                        <a:pt x="48" y="126"/>
                      </a:lnTo>
                      <a:lnTo>
                        <a:pt x="38" y="120"/>
                      </a:lnTo>
                      <a:lnTo>
                        <a:pt x="29" y="113"/>
                      </a:lnTo>
                      <a:lnTo>
                        <a:pt x="22" y="104"/>
                      </a:lnTo>
                      <a:lnTo>
                        <a:pt x="16" y="94"/>
                      </a:lnTo>
                      <a:lnTo>
                        <a:pt x="13" y="84"/>
                      </a:lnTo>
                      <a:lnTo>
                        <a:pt x="13" y="71"/>
                      </a:lnTo>
                      <a:lnTo>
                        <a:pt x="13" y="58"/>
                      </a:lnTo>
                      <a:lnTo>
                        <a:pt x="16" y="49"/>
                      </a:lnTo>
                      <a:lnTo>
                        <a:pt x="22" y="39"/>
                      </a:lnTo>
                      <a:lnTo>
                        <a:pt x="29" y="29"/>
                      </a:lnTo>
                      <a:lnTo>
                        <a:pt x="38" y="23"/>
                      </a:lnTo>
                      <a:lnTo>
                        <a:pt x="48" y="16"/>
                      </a:lnTo>
                      <a:lnTo>
                        <a:pt x="58" y="13"/>
                      </a:lnTo>
                      <a:lnTo>
                        <a:pt x="71" y="13"/>
                      </a:lnTo>
                      <a:lnTo>
                        <a:pt x="84" y="13"/>
                      </a:lnTo>
                      <a:lnTo>
                        <a:pt x="93" y="16"/>
                      </a:lnTo>
                      <a:lnTo>
                        <a:pt x="103" y="23"/>
                      </a:lnTo>
                      <a:lnTo>
                        <a:pt x="113" y="29"/>
                      </a:lnTo>
                      <a:lnTo>
                        <a:pt x="119" y="39"/>
                      </a:lnTo>
                      <a:lnTo>
                        <a:pt x="126" y="49"/>
                      </a:lnTo>
                      <a:lnTo>
                        <a:pt x="129" y="58"/>
                      </a:lnTo>
                      <a:lnTo>
                        <a:pt x="129" y="71"/>
                      </a:lnTo>
                      <a:close/>
                    </a:path>
                  </a:pathLst>
                </a:custGeom>
                <a:solidFill>
                  <a:srgbClr val="E426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3" name="Freeform 536"/>
                <p:cNvSpPr>
                  <a:spLocks noEditPoints="1"/>
                </p:cNvSpPr>
                <p:nvPr/>
              </p:nvSpPr>
              <p:spPr bwMode="auto">
                <a:xfrm>
                  <a:off x="2961" y="2692"/>
                  <a:ext cx="129" cy="130"/>
                </a:xfrm>
                <a:custGeom>
                  <a:avLst/>
                  <a:gdLst>
                    <a:gd name="T0" fmla="*/ 126 w 129"/>
                    <a:gd name="T1" fmla="*/ 52 h 130"/>
                    <a:gd name="T2" fmla="*/ 117 w 129"/>
                    <a:gd name="T3" fmla="*/ 30 h 130"/>
                    <a:gd name="T4" fmla="*/ 100 w 129"/>
                    <a:gd name="T5" fmla="*/ 13 h 130"/>
                    <a:gd name="T6" fmla="*/ 78 w 129"/>
                    <a:gd name="T7" fmla="*/ 4 h 130"/>
                    <a:gd name="T8" fmla="*/ 52 w 129"/>
                    <a:gd name="T9" fmla="*/ 4 h 130"/>
                    <a:gd name="T10" fmla="*/ 29 w 129"/>
                    <a:gd name="T11" fmla="*/ 13 h 130"/>
                    <a:gd name="T12" fmla="*/ 13 w 129"/>
                    <a:gd name="T13" fmla="*/ 30 h 130"/>
                    <a:gd name="T14" fmla="*/ 3 w 129"/>
                    <a:gd name="T15" fmla="*/ 52 h 130"/>
                    <a:gd name="T16" fmla="*/ 3 w 129"/>
                    <a:gd name="T17" fmla="*/ 78 h 130"/>
                    <a:gd name="T18" fmla="*/ 13 w 129"/>
                    <a:gd name="T19" fmla="*/ 101 h 130"/>
                    <a:gd name="T20" fmla="*/ 29 w 129"/>
                    <a:gd name="T21" fmla="*/ 120 h 130"/>
                    <a:gd name="T22" fmla="*/ 52 w 129"/>
                    <a:gd name="T23" fmla="*/ 130 h 130"/>
                    <a:gd name="T24" fmla="*/ 78 w 129"/>
                    <a:gd name="T25" fmla="*/ 130 h 130"/>
                    <a:gd name="T26" fmla="*/ 100 w 129"/>
                    <a:gd name="T27" fmla="*/ 120 h 130"/>
                    <a:gd name="T28" fmla="*/ 117 w 129"/>
                    <a:gd name="T29" fmla="*/ 101 h 130"/>
                    <a:gd name="T30" fmla="*/ 126 w 129"/>
                    <a:gd name="T31" fmla="*/ 78 h 130"/>
                    <a:gd name="T32" fmla="*/ 117 w 129"/>
                    <a:gd name="T33" fmla="*/ 65 h 130"/>
                    <a:gd name="T34" fmla="*/ 113 w 129"/>
                    <a:gd name="T35" fmla="*/ 85 h 130"/>
                    <a:gd name="T36" fmla="*/ 104 w 129"/>
                    <a:gd name="T37" fmla="*/ 104 h 130"/>
                    <a:gd name="T38" fmla="*/ 84 w 129"/>
                    <a:gd name="T39" fmla="*/ 114 h 130"/>
                    <a:gd name="T40" fmla="*/ 65 w 129"/>
                    <a:gd name="T41" fmla="*/ 117 h 130"/>
                    <a:gd name="T42" fmla="*/ 45 w 129"/>
                    <a:gd name="T43" fmla="*/ 114 h 130"/>
                    <a:gd name="T44" fmla="*/ 29 w 129"/>
                    <a:gd name="T45" fmla="*/ 104 h 130"/>
                    <a:gd name="T46" fmla="*/ 16 w 129"/>
                    <a:gd name="T47" fmla="*/ 85 h 130"/>
                    <a:gd name="T48" fmla="*/ 13 w 129"/>
                    <a:gd name="T49" fmla="*/ 65 h 130"/>
                    <a:gd name="T50" fmla="*/ 16 w 129"/>
                    <a:gd name="T51" fmla="*/ 46 h 130"/>
                    <a:gd name="T52" fmla="*/ 29 w 129"/>
                    <a:gd name="T53" fmla="*/ 30 h 130"/>
                    <a:gd name="T54" fmla="*/ 45 w 129"/>
                    <a:gd name="T55" fmla="*/ 17 h 130"/>
                    <a:gd name="T56" fmla="*/ 65 w 129"/>
                    <a:gd name="T57" fmla="*/ 13 h 130"/>
                    <a:gd name="T58" fmla="*/ 84 w 129"/>
                    <a:gd name="T59" fmla="*/ 17 h 130"/>
                    <a:gd name="T60" fmla="*/ 104 w 129"/>
                    <a:gd name="T61" fmla="*/ 30 h 130"/>
                    <a:gd name="T62" fmla="*/ 113 w 129"/>
                    <a:gd name="T63" fmla="*/ 46 h 130"/>
                    <a:gd name="T64" fmla="*/ 117 w 129"/>
                    <a:gd name="T65" fmla="*/ 65 h 13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29" h="130">
                      <a:moveTo>
                        <a:pt x="129" y="65"/>
                      </a:moveTo>
                      <a:lnTo>
                        <a:pt x="126" y="52"/>
                      </a:lnTo>
                      <a:lnTo>
                        <a:pt x="123" y="39"/>
                      </a:lnTo>
                      <a:lnTo>
                        <a:pt x="117" y="30"/>
                      </a:lnTo>
                      <a:lnTo>
                        <a:pt x="110" y="20"/>
                      </a:lnTo>
                      <a:lnTo>
                        <a:pt x="100" y="13"/>
                      </a:lnTo>
                      <a:lnTo>
                        <a:pt x="91" y="7"/>
                      </a:lnTo>
                      <a:lnTo>
                        <a:pt x="78" y="4"/>
                      </a:lnTo>
                      <a:lnTo>
                        <a:pt x="65" y="0"/>
                      </a:lnTo>
                      <a:lnTo>
                        <a:pt x="52" y="4"/>
                      </a:lnTo>
                      <a:lnTo>
                        <a:pt x="39" y="7"/>
                      </a:lnTo>
                      <a:lnTo>
                        <a:pt x="29" y="13"/>
                      </a:lnTo>
                      <a:lnTo>
                        <a:pt x="19" y="20"/>
                      </a:lnTo>
                      <a:lnTo>
                        <a:pt x="13" y="30"/>
                      </a:lnTo>
                      <a:lnTo>
                        <a:pt x="7" y="39"/>
                      </a:lnTo>
                      <a:lnTo>
                        <a:pt x="3" y="52"/>
                      </a:lnTo>
                      <a:lnTo>
                        <a:pt x="0" y="65"/>
                      </a:lnTo>
                      <a:lnTo>
                        <a:pt x="3" y="78"/>
                      </a:lnTo>
                      <a:lnTo>
                        <a:pt x="7" y="91"/>
                      </a:lnTo>
                      <a:lnTo>
                        <a:pt x="13" y="101"/>
                      </a:lnTo>
                      <a:lnTo>
                        <a:pt x="19" y="111"/>
                      </a:lnTo>
                      <a:lnTo>
                        <a:pt x="29" y="120"/>
                      </a:lnTo>
                      <a:lnTo>
                        <a:pt x="39" y="123"/>
                      </a:lnTo>
                      <a:lnTo>
                        <a:pt x="52" y="130"/>
                      </a:lnTo>
                      <a:lnTo>
                        <a:pt x="65" y="130"/>
                      </a:lnTo>
                      <a:lnTo>
                        <a:pt x="78" y="130"/>
                      </a:lnTo>
                      <a:lnTo>
                        <a:pt x="91" y="123"/>
                      </a:lnTo>
                      <a:lnTo>
                        <a:pt x="100" y="120"/>
                      </a:lnTo>
                      <a:lnTo>
                        <a:pt x="110" y="111"/>
                      </a:lnTo>
                      <a:lnTo>
                        <a:pt x="117" y="101"/>
                      </a:lnTo>
                      <a:lnTo>
                        <a:pt x="123" y="91"/>
                      </a:lnTo>
                      <a:lnTo>
                        <a:pt x="126" y="78"/>
                      </a:lnTo>
                      <a:lnTo>
                        <a:pt x="129" y="65"/>
                      </a:lnTo>
                      <a:close/>
                      <a:moveTo>
                        <a:pt x="117" y="65"/>
                      </a:moveTo>
                      <a:lnTo>
                        <a:pt x="117" y="75"/>
                      </a:lnTo>
                      <a:lnTo>
                        <a:pt x="113" y="85"/>
                      </a:lnTo>
                      <a:lnTo>
                        <a:pt x="107" y="94"/>
                      </a:lnTo>
                      <a:lnTo>
                        <a:pt x="104" y="104"/>
                      </a:lnTo>
                      <a:lnTo>
                        <a:pt x="94" y="111"/>
                      </a:lnTo>
                      <a:lnTo>
                        <a:pt x="84" y="114"/>
                      </a:lnTo>
                      <a:lnTo>
                        <a:pt x="74" y="117"/>
                      </a:lnTo>
                      <a:lnTo>
                        <a:pt x="65" y="117"/>
                      </a:lnTo>
                      <a:lnTo>
                        <a:pt x="55" y="117"/>
                      </a:lnTo>
                      <a:lnTo>
                        <a:pt x="45" y="114"/>
                      </a:lnTo>
                      <a:lnTo>
                        <a:pt x="36" y="111"/>
                      </a:lnTo>
                      <a:lnTo>
                        <a:pt x="29" y="104"/>
                      </a:lnTo>
                      <a:lnTo>
                        <a:pt x="23" y="94"/>
                      </a:lnTo>
                      <a:lnTo>
                        <a:pt x="16" y="85"/>
                      </a:lnTo>
                      <a:lnTo>
                        <a:pt x="13" y="75"/>
                      </a:lnTo>
                      <a:lnTo>
                        <a:pt x="13" y="65"/>
                      </a:lnTo>
                      <a:lnTo>
                        <a:pt x="13" y="55"/>
                      </a:lnTo>
                      <a:lnTo>
                        <a:pt x="16" y="46"/>
                      </a:lnTo>
                      <a:lnTo>
                        <a:pt x="23" y="36"/>
                      </a:lnTo>
                      <a:lnTo>
                        <a:pt x="29" y="30"/>
                      </a:lnTo>
                      <a:lnTo>
                        <a:pt x="36" y="23"/>
                      </a:lnTo>
                      <a:lnTo>
                        <a:pt x="45" y="17"/>
                      </a:lnTo>
                      <a:lnTo>
                        <a:pt x="55" y="13"/>
                      </a:lnTo>
                      <a:lnTo>
                        <a:pt x="65" y="13"/>
                      </a:lnTo>
                      <a:lnTo>
                        <a:pt x="74" y="13"/>
                      </a:lnTo>
                      <a:lnTo>
                        <a:pt x="84" y="17"/>
                      </a:lnTo>
                      <a:lnTo>
                        <a:pt x="94" y="23"/>
                      </a:lnTo>
                      <a:lnTo>
                        <a:pt x="104" y="30"/>
                      </a:lnTo>
                      <a:lnTo>
                        <a:pt x="107" y="36"/>
                      </a:lnTo>
                      <a:lnTo>
                        <a:pt x="113" y="46"/>
                      </a:lnTo>
                      <a:lnTo>
                        <a:pt x="117" y="55"/>
                      </a:lnTo>
                      <a:lnTo>
                        <a:pt x="117" y="65"/>
                      </a:lnTo>
                      <a:close/>
                    </a:path>
                  </a:pathLst>
                </a:custGeom>
                <a:solidFill>
                  <a:srgbClr val="E426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4" name="Freeform 537"/>
                <p:cNvSpPr>
                  <a:spLocks noEditPoints="1"/>
                </p:cNvSpPr>
                <p:nvPr/>
              </p:nvSpPr>
              <p:spPr bwMode="auto">
                <a:xfrm>
                  <a:off x="2968" y="2699"/>
                  <a:ext cx="116" cy="116"/>
                </a:xfrm>
                <a:custGeom>
                  <a:avLst/>
                  <a:gdLst>
                    <a:gd name="T0" fmla="*/ 116 w 116"/>
                    <a:gd name="T1" fmla="*/ 45 h 116"/>
                    <a:gd name="T2" fmla="*/ 106 w 116"/>
                    <a:gd name="T3" fmla="*/ 26 h 116"/>
                    <a:gd name="T4" fmla="*/ 90 w 116"/>
                    <a:gd name="T5" fmla="*/ 10 h 116"/>
                    <a:gd name="T6" fmla="*/ 71 w 116"/>
                    <a:gd name="T7" fmla="*/ 0 h 116"/>
                    <a:gd name="T8" fmla="*/ 45 w 116"/>
                    <a:gd name="T9" fmla="*/ 0 h 116"/>
                    <a:gd name="T10" fmla="*/ 25 w 116"/>
                    <a:gd name="T11" fmla="*/ 10 h 116"/>
                    <a:gd name="T12" fmla="*/ 9 w 116"/>
                    <a:gd name="T13" fmla="*/ 26 h 116"/>
                    <a:gd name="T14" fmla="*/ 0 w 116"/>
                    <a:gd name="T15" fmla="*/ 45 h 116"/>
                    <a:gd name="T16" fmla="*/ 0 w 116"/>
                    <a:gd name="T17" fmla="*/ 71 h 116"/>
                    <a:gd name="T18" fmla="*/ 9 w 116"/>
                    <a:gd name="T19" fmla="*/ 91 h 116"/>
                    <a:gd name="T20" fmla="*/ 25 w 116"/>
                    <a:gd name="T21" fmla="*/ 107 h 116"/>
                    <a:gd name="T22" fmla="*/ 45 w 116"/>
                    <a:gd name="T23" fmla="*/ 116 h 116"/>
                    <a:gd name="T24" fmla="*/ 71 w 116"/>
                    <a:gd name="T25" fmla="*/ 116 h 116"/>
                    <a:gd name="T26" fmla="*/ 90 w 116"/>
                    <a:gd name="T27" fmla="*/ 107 h 116"/>
                    <a:gd name="T28" fmla="*/ 106 w 116"/>
                    <a:gd name="T29" fmla="*/ 91 h 116"/>
                    <a:gd name="T30" fmla="*/ 116 w 116"/>
                    <a:gd name="T31" fmla="*/ 71 h 116"/>
                    <a:gd name="T32" fmla="*/ 103 w 116"/>
                    <a:gd name="T33" fmla="*/ 58 h 116"/>
                    <a:gd name="T34" fmla="*/ 100 w 116"/>
                    <a:gd name="T35" fmla="*/ 78 h 116"/>
                    <a:gd name="T36" fmla="*/ 90 w 116"/>
                    <a:gd name="T37" fmla="*/ 91 h 116"/>
                    <a:gd name="T38" fmla="*/ 77 w 116"/>
                    <a:gd name="T39" fmla="*/ 100 h 116"/>
                    <a:gd name="T40" fmla="*/ 58 w 116"/>
                    <a:gd name="T41" fmla="*/ 107 h 116"/>
                    <a:gd name="T42" fmla="*/ 38 w 116"/>
                    <a:gd name="T43" fmla="*/ 100 h 116"/>
                    <a:gd name="T44" fmla="*/ 25 w 116"/>
                    <a:gd name="T45" fmla="*/ 91 h 116"/>
                    <a:gd name="T46" fmla="*/ 16 w 116"/>
                    <a:gd name="T47" fmla="*/ 78 h 116"/>
                    <a:gd name="T48" fmla="*/ 12 w 116"/>
                    <a:gd name="T49" fmla="*/ 58 h 116"/>
                    <a:gd name="T50" fmla="*/ 16 w 116"/>
                    <a:gd name="T51" fmla="*/ 39 h 116"/>
                    <a:gd name="T52" fmla="*/ 25 w 116"/>
                    <a:gd name="T53" fmla="*/ 26 h 116"/>
                    <a:gd name="T54" fmla="*/ 38 w 116"/>
                    <a:gd name="T55" fmla="*/ 16 h 116"/>
                    <a:gd name="T56" fmla="*/ 58 w 116"/>
                    <a:gd name="T57" fmla="*/ 13 h 116"/>
                    <a:gd name="T58" fmla="*/ 77 w 116"/>
                    <a:gd name="T59" fmla="*/ 16 h 116"/>
                    <a:gd name="T60" fmla="*/ 90 w 116"/>
                    <a:gd name="T61" fmla="*/ 26 h 116"/>
                    <a:gd name="T62" fmla="*/ 100 w 116"/>
                    <a:gd name="T63" fmla="*/ 39 h 116"/>
                    <a:gd name="T64" fmla="*/ 103 w 116"/>
                    <a:gd name="T65" fmla="*/ 58 h 11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16" h="116">
                      <a:moveTo>
                        <a:pt x="116" y="58"/>
                      </a:moveTo>
                      <a:lnTo>
                        <a:pt x="116" y="45"/>
                      </a:lnTo>
                      <a:lnTo>
                        <a:pt x="113" y="36"/>
                      </a:lnTo>
                      <a:lnTo>
                        <a:pt x="106" y="26"/>
                      </a:lnTo>
                      <a:lnTo>
                        <a:pt x="100" y="16"/>
                      </a:lnTo>
                      <a:lnTo>
                        <a:pt x="90" y="10"/>
                      </a:lnTo>
                      <a:lnTo>
                        <a:pt x="80" y="3"/>
                      </a:lnTo>
                      <a:lnTo>
                        <a:pt x="71" y="0"/>
                      </a:lnTo>
                      <a:lnTo>
                        <a:pt x="58" y="0"/>
                      </a:lnTo>
                      <a:lnTo>
                        <a:pt x="45" y="0"/>
                      </a:lnTo>
                      <a:lnTo>
                        <a:pt x="35" y="3"/>
                      </a:lnTo>
                      <a:lnTo>
                        <a:pt x="25" y="10"/>
                      </a:lnTo>
                      <a:lnTo>
                        <a:pt x="16" y="16"/>
                      </a:lnTo>
                      <a:lnTo>
                        <a:pt x="9" y="26"/>
                      </a:lnTo>
                      <a:lnTo>
                        <a:pt x="3" y="36"/>
                      </a:lnTo>
                      <a:lnTo>
                        <a:pt x="0" y="45"/>
                      </a:lnTo>
                      <a:lnTo>
                        <a:pt x="0" y="58"/>
                      </a:lnTo>
                      <a:lnTo>
                        <a:pt x="0" y="71"/>
                      </a:lnTo>
                      <a:lnTo>
                        <a:pt x="3" y="81"/>
                      </a:lnTo>
                      <a:lnTo>
                        <a:pt x="9" y="91"/>
                      </a:lnTo>
                      <a:lnTo>
                        <a:pt x="16" y="100"/>
                      </a:lnTo>
                      <a:lnTo>
                        <a:pt x="25" y="107"/>
                      </a:lnTo>
                      <a:lnTo>
                        <a:pt x="35" y="113"/>
                      </a:lnTo>
                      <a:lnTo>
                        <a:pt x="45" y="116"/>
                      </a:lnTo>
                      <a:lnTo>
                        <a:pt x="58" y="116"/>
                      </a:lnTo>
                      <a:lnTo>
                        <a:pt x="71" y="116"/>
                      </a:lnTo>
                      <a:lnTo>
                        <a:pt x="80" y="113"/>
                      </a:lnTo>
                      <a:lnTo>
                        <a:pt x="90" y="107"/>
                      </a:lnTo>
                      <a:lnTo>
                        <a:pt x="100" y="100"/>
                      </a:lnTo>
                      <a:lnTo>
                        <a:pt x="106" y="91"/>
                      </a:lnTo>
                      <a:lnTo>
                        <a:pt x="113" y="81"/>
                      </a:lnTo>
                      <a:lnTo>
                        <a:pt x="116" y="71"/>
                      </a:lnTo>
                      <a:lnTo>
                        <a:pt x="116" y="58"/>
                      </a:lnTo>
                      <a:close/>
                      <a:moveTo>
                        <a:pt x="103" y="58"/>
                      </a:moveTo>
                      <a:lnTo>
                        <a:pt x="103" y="68"/>
                      </a:lnTo>
                      <a:lnTo>
                        <a:pt x="100" y="78"/>
                      </a:lnTo>
                      <a:lnTo>
                        <a:pt x="97" y="84"/>
                      </a:lnTo>
                      <a:lnTo>
                        <a:pt x="90" y="91"/>
                      </a:lnTo>
                      <a:lnTo>
                        <a:pt x="84" y="97"/>
                      </a:lnTo>
                      <a:lnTo>
                        <a:pt x="77" y="100"/>
                      </a:lnTo>
                      <a:lnTo>
                        <a:pt x="67" y="104"/>
                      </a:lnTo>
                      <a:lnTo>
                        <a:pt x="58" y="107"/>
                      </a:lnTo>
                      <a:lnTo>
                        <a:pt x="48" y="104"/>
                      </a:lnTo>
                      <a:lnTo>
                        <a:pt x="38" y="100"/>
                      </a:lnTo>
                      <a:lnTo>
                        <a:pt x="32" y="97"/>
                      </a:lnTo>
                      <a:lnTo>
                        <a:pt x="25" y="91"/>
                      </a:lnTo>
                      <a:lnTo>
                        <a:pt x="19" y="84"/>
                      </a:lnTo>
                      <a:lnTo>
                        <a:pt x="16" y="78"/>
                      </a:lnTo>
                      <a:lnTo>
                        <a:pt x="12" y="68"/>
                      </a:lnTo>
                      <a:lnTo>
                        <a:pt x="12" y="58"/>
                      </a:lnTo>
                      <a:lnTo>
                        <a:pt x="12" y="48"/>
                      </a:lnTo>
                      <a:lnTo>
                        <a:pt x="16" y="39"/>
                      </a:lnTo>
                      <a:lnTo>
                        <a:pt x="19" y="32"/>
                      </a:lnTo>
                      <a:lnTo>
                        <a:pt x="25" y="26"/>
                      </a:lnTo>
                      <a:lnTo>
                        <a:pt x="32" y="19"/>
                      </a:lnTo>
                      <a:lnTo>
                        <a:pt x="38" y="16"/>
                      </a:lnTo>
                      <a:lnTo>
                        <a:pt x="48" y="13"/>
                      </a:lnTo>
                      <a:lnTo>
                        <a:pt x="58" y="13"/>
                      </a:lnTo>
                      <a:lnTo>
                        <a:pt x="67" y="13"/>
                      </a:lnTo>
                      <a:lnTo>
                        <a:pt x="77" y="16"/>
                      </a:lnTo>
                      <a:lnTo>
                        <a:pt x="84" y="19"/>
                      </a:lnTo>
                      <a:lnTo>
                        <a:pt x="90" y="26"/>
                      </a:lnTo>
                      <a:lnTo>
                        <a:pt x="97" y="32"/>
                      </a:lnTo>
                      <a:lnTo>
                        <a:pt x="100" y="39"/>
                      </a:lnTo>
                      <a:lnTo>
                        <a:pt x="103" y="48"/>
                      </a:lnTo>
                      <a:lnTo>
                        <a:pt x="103" y="58"/>
                      </a:lnTo>
                      <a:close/>
                    </a:path>
                  </a:pathLst>
                </a:custGeom>
                <a:solidFill>
                  <a:srgbClr val="E425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5" name="Freeform 538"/>
                <p:cNvSpPr>
                  <a:spLocks noEditPoints="1"/>
                </p:cNvSpPr>
                <p:nvPr/>
              </p:nvSpPr>
              <p:spPr bwMode="auto">
                <a:xfrm>
                  <a:off x="2974" y="2705"/>
                  <a:ext cx="104" cy="104"/>
                </a:xfrm>
                <a:custGeom>
                  <a:avLst/>
                  <a:gdLst>
                    <a:gd name="T0" fmla="*/ 104 w 104"/>
                    <a:gd name="T1" fmla="*/ 52 h 104"/>
                    <a:gd name="T2" fmla="*/ 104 w 104"/>
                    <a:gd name="T3" fmla="*/ 42 h 104"/>
                    <a:gd name="T4" fmla="*/ 100 w 104"/>
                    <a:gd name="T5" fmla="*/ 33 h 104"/>
                    <a:gd name="T6" fmla="*/ 94 w 104"/>
                    <a:gd name="T7" fmla="*/ 23 h 104"/>
                    <a:gd name="T8" fmla="*/ 91 w 104"/>
                    <a:gd name="T9" fmla="*/ 17 h 104"/>
                    <a:gd name="T10" fmla="*/ 81 w 104"/>
                    <a:gd name="T11" fmla="*/ 10 h 104"/>
                    <a:gd name="T12" fmla="*/ 71 w 104"/>
                    <a:gd name="T13" fmla="*/ 4 h 104"/>
                    <a:gd name="T14" fmla="*/ 61 w 104"/>
                    <a:gd name="T15" fmla="*/ 0 h 104"/>
                    <a:gd name="T16" fmla="*/ 52 w 104"/>
                    <a:gd name="T17" fmla="*/ 0 h 104"/>
                    <a:gd name="T18" fmla="*/ 42 w 104"/>
                    <a:gd name="T19" fmla="*/ 0 h 104"/>
                    <a:gd name="T20" fmla="*/ 32 w 104"/>
                    <a:gd name="T21" fmla="*/ 4 h 104"/>
                    <a:gd name="T22" fmla="*/ 23 w 104"/>
                    <a:gd name="T23" fmla="*/ 10 h 104"/>
                    <a:gd name="T24" fmla="*/ 16 w 104"/>
                    <a:gd name="T25" fmla="*/ 17 h 104"/>
                    <a:gd name="T26" fmla="*/ 10 w 104"/>
                    <a:gd name="T27" fmla="*/ 23 h 104"/>
                    <a:gd name="T28" fmla="*/ 3 w 104"/>
                    <a:gd name="T29" fmla="*/ 33 h 104"/>
                    <a:gd name="T30" fmla="*/ 0 w 104"/>
                    <a:gd name="T31" fmla="*/ 42 h 104"/>
                    <a:gd name="T32" fmla="*/ 0 w 104"/>
                    <a:gd name="T33" fmla="*/ 52 h 104"/>
                    <a:gd name="T34" fmla="*/ 0 w 104"/>
                    <a:gd name="T35" fmla="*/ 62 h 104"/>
                    <a:gd name="T36" fmla="*/ 3 w 104"/>
                    <a:gd name="T37" fmla="*/ 72 h 104"/>
                    <a:gd name="T38" fmla="*/ 10 w 104"/>
                    <a:gd name="T39" fmla="*/ 81 h 104"/>
                    <a:gd name="T40" fmla="*/ 16 w 104"/>
                    <a:gd name="T41" fmla="*/ 91 h 104"/>
                    <a:gd name="T42" fmla="*/ 23 w 104"/>
                    <a:gd name="T43" fmla="*/ 98 h 104"/>
                    <a:gd name="T44" fmla="*/ 32 w 104"/>
                    <a:gd name="T45" fmla="*/ 101 h 104"/>
                    <a:gd name="T46" fmla="*/ 42 w 104"/>
                    <a:gd name="T47" fmla="*/ 104 h 104"/>
                    <a:gd name="T48" fmla="*/ 52 w 104"/>
                    <a:gd name="T49" fmla="*/ 104 h 104"/>
                    <a:gd name="T50" fmla="*/ 61 w 104"/>
                    <a:gd name="T51" fmla="*/ 104 h 104"/>
                    <a:gd name="T52" fmla="*/ 71 w 104"/>
                    <a:gd name="T53" fmla="*/ 101 h 104"/>
                    <a:gd name="T54" fmla="*/ 81 w 104"/>
                    <a:gd name="T55" fmla="*/ 98 h 104"/>
                    <a:gd name="T56" fmla="*/ 91 w 104"/>
                    <a:gd name="T57" fmla="*/ 91 h 104"/>
                    <a:gd name="T58" fmla="*/ 94 w 104"/>
                    <a:gd name="T59" fmla="*/ 81 h 104"/>
                    <a:gd name="T60" fmla="*/ 100 w 104"/>
                    <a:gd name="T61" fmla="*/ 72 h 104"/>
                    <a:gd name="T62" fmla="*/ 104 w 104"/>
                    <a:gd name="T63" fmla="*/ 62 h 104"/>
                    <a:gd name="T64" fmla="*/ 104 w 104"/>
                    <a:gd name="T65" fmla="*/ 52 h 104"/>
                    <a:gd name="T66" fmla="*/ 94 w 104"/>
                    <a:gd name="T67" fmla="*/ 52 h 104"/>
                    <a:gd name="T68" fmla="*/ 91 w 104"/>
                    <a:gd name="T69" fmla="*/ 68 h 104"/>
                    <a:gd name="T70" fmla="*/ 81 w 104"/>
                    <a:gd name="T71" fmla="*/ 81 h 104"/>
                    <a:gd name="T72" fmla="*/ 68 w 104"/>
                    <a:gd name="T73" fmla="*/ 91 h 104"/>
                    <a:gd name="T74" fmla="*/ 52 w 104"/>
                    <a:gd name="T75" fmla="*/ 94 h 104"/>
                    <a:gd name="T76" fmla="*/ 36 w 104"/>
                    <a:gd name="T77" fmla="*/ 91 h 104"/>
                    <a:gd name="T78" fmla="*/ 23 w 104"/>
                    <a:gd name="T79" fmla="*/ 81 h 104"/>
                    <a:gd name="T80" fmla="*/ 13 w 104"/>
                    <a:gd name="T81" fmla="*/ 68 h 104"/>
                    <a:gd name="T82" fmla="*/ 10 w 104"/>
                    <a:gd name="T83" fmla="*/ 52 h 104"/>
                    <a:gd name="T84" fmla="*/ 13 w 104"/>
                    <a:gd name="T85" fmla="*/ 36 h 104"/>
                    <a:gd name="T86" fmla="*/ 23 w 104"/>
                    <a:gd name="T87" fmla="*/ 23 h 104"/>
                    <a:gd name="T88" fmla="*/ 36 w 104"/>
                    <a:gd name="T89" fmla="*/ 13 h 104"/>
                    <a:gd name="T90" fmla="*/ 52 w 104"/>
                    <a:gd name="T91" fmla="*/ 10 h 104"/>
                    <a:gd name="T92" fmla="*/ 68 w 104"/>
                    <a:gd name="T93" fmla="*/ 13 h 104"/>
                    <a:gd name="T94" fmla="*/ 81 w 104"/>
                    <a:gd name="T95" fmla="*/ 23 h 104"/>
                    <a:gd name="T96" fmla="*/ 91 w 104"/>
                    <a:gd name="T97" fmla="*/ 36 h 104"/>
                    <a:gd name="T98" fmla="*/ 94 w 104"/>
                    <a:gd name="T99" fmla="*/ 52 h 10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104" h="104">
                      <a:moveTo>
                        <a:pt x="104" y="52"/>
                      </a:moveTo>
                      <a:lnTo>
                        <a:pt x="104" y="42"/>
                      </a:lnTo>
                      <a:lnTo>
                        <a:pt x="100" y="33"/>
                      </a:lnTo>
                      <a:lnTo>
                        <a:pt x="94" y="23"/>
                      </a:lnTo>
                      <a:lnTo>
                        <a:pt x="91" y="17"/>
                      </a:lnTo>
                      <a:lnTo>
                        <a:pt x="81" y="10"/>
                      </a:lnTo>
                      <a:lnTo>
                        <a:pt x="71" y="4"/>
                      </a:lnTo>
                      <a:lnTo>
                        <a:pt x="61" y="0"/>
                      </a:lnTo>
                      <a:lnTo>
                        <a:pt x="52" y="0"/>
                      </a:lnTo>
                      <a:lnTo>
                        <a:pt x="42" y="0"/>
                      </a:lnTo>
                      <a:lnTo>
                        <a:pt x="32" y="4"/>
                      </a:lnTo>
                      <a:lnTo>
                        <a:pt x="23" y="10"/>
                      </a:lnTo>
                      <a:lnTo>
                        <a:pt x="16" y="17"/>
                      </a:lnTo>
                      <a:lnTo>
                        <a:pt x="10" y="23"/>
                      </a:lnTo>
                      <a:lnTo>
                        <a:pt x="3" y="33"/>
                      </a:lnTo>
                      <a:lnTo>
                        <a:pt x="0" y="42"/>
                      </a:lnTo>
                      <a:lnTo>
                        <a:pt x="0" y="52"/>
                      </a:lnTo>
                      <a:lnTo>
                        <a:pt x="0" y="62"/>
                      </a:lnTo>
                      <a:lnTo>
                        <a:pt x="3" y="72"/>
                      </a:lnTo>
                      <a:lnTo>
                        <a:pt x="10" y="81"/>
                      </a:lnTo>
                      <a:lnTo>
                        <a:pt x="16" y="91"/>
                      </a:lnTo>
                      <a:lnTo>
                        <a:pt x="23" y="98"/>
                      </a:lnTo>
                      <a:lnTo>
                        <a:pt x="32" y="101"/>
                      </a:lnTo>
                      <a:lnTo>
                        <a:pt x="42" y="104"/>
                      </a:lnTo>
                      <a:lnTo>
                        <a:pt x="52" y="104"/>
                      </a:lnTo>
                      <a:lnTo>
                        <a:pt x="61" y="104"/>
                      </a:lnTo>
                      <a:lnTo>
                        <a:pt x="71" y="101"/>
                      </a:lnTo>
                      <a:lnTo>
                        <a:pt x="81" y="98"/>
                      </a:lnTo>
                      <a:lnTo>
                        <a:pt x="91" y="91"/>
                      </a:lnTo>
                      <a:lnTo>
                        <a:pt x="94" y="81"/>
                      </a:lnTo>
                      <a:lnTo>
                        <a:pt x="100" y="72"/>
                      </a:lnTo>
                      <a:lnTo>
                        <a:pt x="104" y="62"/>
                      </a:lnTo>
                      <a:lnTo>
                        <a:pt x="104" y="52"/>
                      </a:lnTo>
                      <a:close/>
                      <a:moveTo>
                        <a:pt x="94" y="52"/>
                      </a:moveTo>
                      <a:lnTo>
                        <a:pt x="91" y="68"/>
                      </a:lnTo>
                      <a:lnTo>
                        <a:pt x="81" y="81"/>
                      </a:lnTo>
                      <a:lnTo>
                        <a:pt x="68" y="91"/>
                      </a:lnTo>
                      <a:lnTo>
                        <a:pt x="52" y="94"/>
                      </a:lnTo>
                      <a:lnTo>
                        <a:pt x="36" y="91"/>
                      </a:lnTo>
                      <a:lnTo>
                        <a:pt x="23" y="81"/>
                      </a:lnTo>
                      <a:lnTo>
                        <a:pt x="13" y="68"/>
                      </a:lnTo>
                      <a:lnTo>
                        <a:pt x="10" y="52"/>
                      </a:lnTo>
                      <a:lnTo>
                        <a:pt x="13" y="36"/>
                      </a:lnTo>
                      <a:lnTo>
                        <a:pt x="23" y="23"/>
                      </a:lnTo>
                      <a:lnTo>
                        <a:pt x="36" y="13"/>
                      </a:lnTo>
                      <a:lnTo>
                        <a:pt x="52" y="10"/>
                      </a:lnTo>
                      <a:lnTo>
                        <a:pt x="68" y="13"/>
                      </a:lnTo>
                      <a:lnTo>
                        <a:pt x="81" y="23"/>
                      </a:lnTo>
                      <a:lnTo>
                        <a:pt x="91" y="36"/>
                      </a:lnTo>
                      <a:lnTo>
                        <a:pt x="94" y="52"/>
                      </a:lnTo>
                      <a:close/>
                    </a:path>
                  </a:pathLst>
                </a:custGeom>
                <a:solidFill>
                  <a:srgbClr val="E425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6" name="Freeform 539"/>
                <p:cNvSpPr>
                  <a:spLocks noEditPoints="1"/>
                </p:cNvSpPr>
                <p:nvPr/>
              </p:nvSpPr>
              <p:spPr bwMode="auto">
                <a:xfrm>
                  <a:off x="2980" y="2712"/>
                  <a:ext cx="91" cy="94"/>
                </a:xfrm>
                <a:custGeom>
                  <a:avLst/>
                  <a:gdLst>
                    <a:gd name="T0" fmla="*/ 91 w 91"/>
                    <a:gd name="T1" fmla="*/ 45 h 94"/>
                    <a:gd name="T2" fmla="*/ 91 w 91"/>
                    <a:gd name="T3" fmla="*/ 35 h 94"/>
                    <a:gd name="T4" fmla="*/ 88 w 91"/>
                    <a:gd name="T5" fmla="*/ 26 h 94"/>
                    <a:gd name="T6" fmla="*/ 85 w 91"/>
                    <a:gd name="T7" fmla="*/ 19 h 94"/>
                    <a:gd name="T8" fmla="*/ 78 w 91"/>
                    <a:gd name="T9" fmla="*/ 13 h 94"/>
                    <a:gd name="T10" fmla="*/ 72 w 91"/>
                    <a:gd name="T11" fmla="*/ 6 h 94"/>
                    <a:gd name="T12" fmla="*/ 65 w 91"/>
                    <a:gd name="T13" fmla="*/ 3 h 94"/>
                    <a:gd name="T14" fmla="*/ 55 w 91"/>
                    <a:gd name="T15" fmla="*/ 0 h 94"/>
                    <a:gd name="T16" fmla="*/ 46 w 91"/>
                    <a:gd name="T17" fmla="*/ 0 h 94"/>
                    <a:gd name="T18" fmla="*/ 36 w 91"/>
                    <a:gd name="T19" fmla="*/ 0 h 94"/>
                    <a:gd name="T20" fmla="*/ 26 w 91"/>
                    <a:gd name="T21" fmla="*/ 3 h 94"/>
                    <a:gd name="T22" fmla="*/ 20 w 91"/>
                    <a:gd name="T23" fmla="*/ 6 h 94"/>
                    <a:gd name="T24" fmla="*/ 13 w 91"/>
                    <a:gd name="T25" fmla="*/ 13 h 94"/>
                    <a:gd name="T26" fmla="*/ 7 w 91"/>
                    <a:gd name="T27" fmla="*/ 19 h 94"/>
                    <a:gd name="T28" fmla="*/ 4 w 91"/>
                    <a:gd name="T29" fmla="*/ 26 h 94"/>
                    <a:gd name="T30" fmla="*/ 0 w 91"/>
                    <a:gd name="T31" fmla="*/ 35 h 94"/>
                    <a:gd name="T32" fmla="*/ 0 w 91"/>
                    <a:gd name="T33" fmla="*/ 45 h 94"/>
                    <a:gd name="T34" fmla="*/ 0 w 91"/>
                    <a:gd name="T35" fmla="*/ 55 h 94"/>
                    <a:gd name="T36" fmla="*/ 4 w 91"/>
                    <a:gd name="T37" fmla="*/ 65 h 94"/>
                    <a:gd name="T38" fmla="*/ 7 w 91"/>
                    <a:gd name="T39" fmla="*/ 71 h 94"/>
                    <a:gd name="T40" fmla="*/ 13 w 91"/>
                    <a:gd name="T41" fmla="*/ 78 h 94"/>
                    <a:gd name="T42" fmla="*/ 20 w 91"/>
                    <a:gd name="T43" fmla="*/ 84 h 94"/>
                    <a:gd name="T44" fmla="*/ 26 w 91"/>
                    <a:gd name="T45" fmla="*/ 87 h 94"/>
                    <a:gd name="T46" fmla="*/ 36 w 91"/>
                    <a:gd name="T47" fmla="*/ 91 h 94"/>
                    <a:gd name="T48" fmla="*/ 46 w 91"/>
                    <a:gd name="T49" fmla="*/ 94 h 94"/>
                    <a:gd name="T50" fmla="*/ 55 w 91"/>
                    <a:gd name="T51" fmla="*/ 91 h 94"/>
                    <a:gd name="T52" fmla="*/ 65 w 91"/>
                    <a:gd name="T53" fmla="*/ 87 h 94"/>
                    <a:gd name="T54" fmla="*/ 72 w 91"/>
                    <a:gd name="T55" fmla="*/ 84 h 94"/>
                    <a:gd name="T56" fmla="*/ 78 w 91"/>
                    <a:gd name="T57" fmla="*/ 78 h 94"/>
                    <a:gd name="T58" fmla="*/ 85 w 91"/>
                    <a:gd name="T59" fmla="*/ 71 h 94"/>
                    <a:gd name="T60" fmla="*/ 88 w 91"/>
                    <a:gd name="T61" fmla="*/ 65 h 94"/>
                    <a:gd name="T62" fmla="*/ 91 w 91"/>
                    <a:gd name="T63" fmla="*/ 55 h 94"/>
                    <a:gd name="T64" fmla="*/ 91 w 91"/>
                    <a:gd name="T65" fmla="*/ 45 h 94"/>
                    <a:gd name="T66" fmla="*/ 81 w 91"/>
                    <a:gd name="T67" fmla="*/ 45 h 94"/>
                    <a:gd name="T68" fmla="*/ 78 w 91"/>
                    <a:gd name="T69" fmla="*/ 58 h 94"/>
                    <a:gd name="T70" fmla="*/ 72 w 91"/>
                    <a:gd name="T71" fmla="*/ 71 h 94"/>
                    <a:gd name="T72" fmla="*/ 59 w 91"/>
                    <a:gd name="T73" fmla="*/ 78 h 94"/>
                    <a:gd name="T74" fmla="*/ 46 w 91"/>
                    <a:gd name="T75" fmla="*/ 81 h 94"/>
                    <a:gd name="T76" fmla="*/ 33 w 91"/>
                    <a:gd name="T77" fmla="*/ 78 h 94"/>
                    <a:gd name="T78" fmla="*/ 20 w 91"/>
                    <a:gd name="T79" fmla="*/ 71 h 94"/>
                    <a:gd name="T80" fmla="*/ 13 w 91"/>
                    <a:gd name="T81" fmla="*/ 58 h 94"/>
                    <a:gd name="T82" fmla="*/ 10 w 91"/>
                    <a:gd name="T83" fmla="*/ 45 h 94"/>
                    <a:gd name="T84" fmla="*/ 13 w 91"/>
                    <a:gd name="T85" fmla="*/ 32 h 94"/>
                    <a:gd name="T86" fmla="*/ 20 w 91"/>
                    <a:gd name="T87" fmla="*/ 19 h 94"/>
                    <a:gd name="T88" fmla="*/ 33 w 91"/>
                    <a:gd name="T89" fmla="*/ 13 h 94"/>
                    <a:gd name="T90" fmla="*/ 46 w 91"/>
                    <a:gd name="T91" fmla="*/ 10 h 94"/>
                    <a:gd name="T92" fmla="*/ 59 w 91"/>
                    <a:gd name="T93" fmla="*/ 13 h 94"/>
                    <a:gd name="T94" fmla="*/ 72 w 91"/>
                    <a:gd name="T95" fmla="*/ 19 h 94"/>
                    <a:gd name="T96" fmla="*/ 78 w 91"/>
                    <a:gd name="T97" fmla="*/ 32 h 94"/>
                    <a:gd name="T98" fmla="*/ 81 w 91"/>
                    <a:gd name="T99" fmla="*/ 45 h 9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91" h="94">
                      <a:moveTo>
                        <a:pt x="91" y="45"/>
                      </a:moveTo>
                      <a:lnTo>
                        <a:pt x="91" y="35"/>
                      </a:lnTo>
                      <a:lnTo>
                        <a:pt x="88" y="26"/>
                      </a:lnTo>
                      <a:lnTo>
                        <a:pt x="85" y="19"/>
                      </a:lnTo>
                      <a:lnTo>
                        <a:pt x="78" y="13"/>
                      </a:lnTo>
                      <a:lnTo>
                        <a:pt x="72" y="6"/>
                      </a:lnTo>
                      <a:lnTo>
                        <a:pt x="65" y="3"/>
                      </a:lnTo>
                      <a:lnTo>
                        <a:pt x="55" y="0"/>
                      </a:lnTo>
                      <a:lnTo>
                        <a:pt x="46" y="0"/>
                      </a:lnTo>
                      <a:lnTo>
                        <a:pt x="36" y="0"/>
                      </a:lnTo>
                      <a:lnTo>
                        <a:pt x="26" y="3"/>
                      </a:lnTo>
                      <a:lnTo>
                        <a:pt x="20" y="6"/>
                      </a:lnTo>
                      <a:lnTo>
                        <a:pt x="13" y="13"/>
                      </a:lnTo>
                      <a:lnTo>
                        <a:pt x="7" y="19"/>
                      </a:lnTo>
                      <a:lnTo>
                        <a:pt x="4" y="26"/>
                      </a:lnTo>
                      <a:lnTo>
                        <a:pt x="0" y="35"/>
                      </a:lnTo>
                      <a:lnTo>
                        <a:pt x="0" y="45"/>
                      </a:lnTo>
                      <a:lnTo>
                        <a:pt x="0" y="55"/>
                      </a:lnTo>
                      <a:lnTo>
                        <a:pt x="4" y="65"/>
                      </a:lnTo>
                      <a:lnTo>
                        <a:pt x="7" y="71"/>
                      </a:lnTo>
                      <a:lnTo>
                        <a:pt x="13" y="78"/>
                      </a:lnTo>
                      <a:lnTo>
                        <a:pt x="20" y="84"/>
                      </a:lnTo>
                      <a:lnTo>
                        <a:pt x="26" y="87"/>
                      </a:lnTo>
                      <a:lnTo>
                        <a:pt x="36" y="91"/>
                      </a:lnTo>
                      <a:lnTo>
                        <a:pt x="46" y="94"/>
                      </a:lnTo>
                      <a:lnTo>
                        <a:pt x="55" y="91"/>
                      </a:lnTo>
                      <a:lnTo>
                        <a:pt x="65" y="87"/>
                      </a:lnTo>
                      <a:lnTo>
                        <a:pt x="72" y="84"/>
                      </a:lnTo>
                      <a:lnTo>
                        <a:pt x="78" y="78"/>
                      </a:lnTo>
                      <a:lnTo>
                        <a:pt x="85" y="71"/>
                      </a:lnTo>
                      <a:lnTo>
                        <a:pt x="88" y="65"/>
                      </a:lnTo>
                      <a:lnTo>
                        <a:pt x="91" y="55"/>
                      </a:lnTo>
                      <a:lnTo>
                        <a:pt x="91" y="45"/>
                      </a:lnTo>
                      <a:close/>
                      <a:moveTo>
                        <a:pt x="81" y="45"/>
                      </a:moveTo>
                      <a:lnTo>
                        <a:pt x="78" y="58"/>
                      </a:lnTo>
                      <a:lnTo>
                        <a:pt x="72" y="71"/>
                      </a:lnTo>
                      <a:lnTo>
                        <a:pt x="59" y="78"/>
                      </a:lnTo>
                      <a:lnTo>
                        <a:pt x="46" y="81"/>
                      </a:lnTo>
                      <a:lnTo>
                        <a:pt x="33" y="78"/>
                      </a:lnTo>
                      <a:lnTo>
                        <a:pt x="20" y="71"/>
                      </a:lnTo>
                      <a:lnTo>
                        <a:pt x="13" y="58"/>
                      </a:lnTo>
                      <a:lnTo>
                        <a:pt x="10" y="45"/>
                      </a:lnTo>
                      <a:lnTo>
                        <a:pt x="13" y="32"/>
                      </a:lnTo>
                      <a:lnTo>
                        <a:pt x="20" y="19"/>
                      </a:lnTo>
                      <a:lnTo>
                        <a:pt x="33" y="13"/>
                      </a:lnTo>
                      <a:lnTo>
                        <a:pt x="46" y="10"/>
                      </a:lnTo>
                      <a:lnTo>
                        <a:pt x="59" y="13"/>
                      </a:lnTo>
                      <a:lnTo>
                        <a:pt x="72" y="19"/>
                      </a:lnTo>
                      <a:lnTo>
                        <a:pt x="78" y="32"/>
                      </a:lnTo>
                      <a:lnTo>
                        <a:pt x="81" y="45"/>
                      </a:lnTo>
                      <a:close/>
                    </a:path>
                  </a:pathLst>
                </a:custGeom>
                <a:solidFill>
                  <a:srgbClr val="E424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7" name="Freeform 540"/>
                <p:cNvSpPr>
                  <a:spLocks noEditPoints="1"/>
                </p:cNvSpPr>
                <p:nvPr/>
              </p:nvSpPr>
              <p:spPr bwMode="auto">
                <a:xfrm>
                  <a:off x="2984" y="2715"/>
                  <a:ext cx="84" cy="84"/>
                </a:xfrm>
                <a:custGeom>
                  <a:avLst/>
                  <a:gdLst>
                    <a:gd name="T0" fmla="*/ 84 w 84"/>
                    <a:gd name="T1" fmla="*/ 42 h 84"/>
                    <a:gd name="T2" fmla="*/ 81 w 84"/>
                    <a:gd name="T3" fmla="*/ 26 h 84"/>
                    <a:gd name="T4" fmla="*/ 71 w 84"/>
                    <a:gd name="T5" fmla="*/ 13 h 84"/>
                    <a:gd name="T6" fmla="*/ 58 w 84"/>
                    <a:gd name="T7" fmla="*/ 3 h 84"/>
                    <a:gd name="T8" fmla="*/ 42 w 84"/>
                    <a:gd name="T9" fmla="*/ 0 h 84"/>
                    <a:gd name="T10" fmla="*/ 26 w 84"/>
                    <a:gd name="T11" fmla="*/ 3 h 84"/>
                    <a:gd name="T12" fmla="*/ 13 w 84"/>
                    <a:gd name="T13" fmla="*/ 13 h 84"/>
                    <a:gd name="T14" fmla="*/ 3 w 84"/>
                    <a:gd name="T15" fmla="*/ 26 h 84"/>
                    <a:gd name="T16" fmla="*/ 0 w 84"/>
                    <a:gd name="T17" fmla="*/ 42 h 84"/>
                    <a:gd name="T18" fmla="*/ 3 w 84"/>
                    <a:gd name="T19" fmla="*/ 58 h 84"/>
                    <a:gd name="T20" fmla="*/ 13 w 84"/>
                    <a:gd name="T21" fmla="*/ 71 h 84"/>
                    <a:gd name="T22" fmla="*/ 26 w 84"/>
                    <a:gd name="T23" fmla="*/ 81 h 84"/>
                    <a:gd name="T24" fmla="*/ 42 w 84"/>
                    <a:gd name="T25" fmla="*/ 84 h 84"/>
                    <a:gd name="T26" fmla="*/ 58 w 84"/>
                    <a:gd name="T27" fmla="*/ 81 h 84"/>
                    <a:gd name="T28" fmla="*/ 71 w 84"/>
                    <a:gd name="T29" fmla="*/ 71 h 84"/>
                    <a:gd name="T30" fmla="*/ 81 w 84"/>
                    <a:gd name="T31" fmla="*/ 58 h 84"/>
                    <a:gd name="T32" fmla="*/ 84 w 84"/>
                    <a:gd name="T33" fmla="*/ 42 h 84"/>
                    <a:gd name="T34" fmla="*/ 71 w 84"/>
                    <a:gd name="T35" fmla="*/ 42 h 84"/>
                    <a:gd name="T36" fmla="*/ 68 w 84"/>
                    <a:gd name="T37" fmla="*/ 55 h 84"/>
                    <a:gd name="T38" fmla="*/ 61 w 84"/>
                    <a:gd name="T39" fmla="*/ 62 h 84"/>
                    <a:gd name="T40" fmla="*/ 55 w 84"/>
                    <a:gd name="T41" fmla="*/ 68 h 84"/>
                    <a:gd name="T42" fmla="*/ 42 w 84"/>
                    <a:gd name="T43" fmla="*/ 71 h 84"/>
                    <a:gd name="T44" fmla="*/ 32 w 84"/>
                    <a:gd name="T45" fmla="*/ 68 h 84"/>
                    <a:gd name="T46" fmla="*/ 22 w 84"/>
                    <a:gd name="T47" fmla="*/ 62 h 84"/>
                    <a:gd name="T48" fmla="*/ 16 w 84"/>
                    <a:gd name="T49" fmla="*/ 55 h 84"/>
                    <a:gd name="T50" fmla="*/ 13 w 84"/>
                    <a:gd name="T51" fmla="*/ 42 h 84"/>
                    <a:gd name="T52" fmla="*/ 16 w 84"/>
                    <a:gd name="T53" fmla="*/ 32 h 84"/>
                    <a:gd name="T54" fmla="*/ 22 w 84"/>
                    <a:gd name="T55" fmla="*/ 23 h 84"/>
                    <a:gd name="T56" fmla="*/ 32 w 84"/>
                    <a:gd name="T57" fmla="*/ 16 h 84"/>
                    <a:gd name="T58" fmla="*/ 42 w 84"/>
                    <a:gd name="T59" fmla="*/ 13 h 84"/>
                    <a:gd name="T60" fmla="*/ 55 w 84"/>
                    <a:gd name="T61" fmla="*/ 16 h 84"/>
                    <a:gd name="T62" fmla="*/ 61 w 84"/>
                    <a:gd name="T63" fmla="*/ 23 h 84"/>
                    <a:gd name="T64" fmla="*/ 68 w 84"/>
                    <a:gd name="T65" fmla="*/ 32 h 84"/>
                    <a:gd name="T66" fmla="*/ 71 w 84"/>
                    <a:gd name="T67" fmla="*/ 42 h 8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84" h="84">
                      <a:moveTo>
                        <a:pt x="84" y="42"/>
                      </a:moveTo>
                      <a:lnTo>
                        <a:pt x="81" y="26"/>
                      </a:lnTo>
                      <a:lnTo>
                        <a:pt x="71" y="13"/>
                      </a:lnTo>
                      <a:lnTo>
                        <a:pt x="58" y="3"/>
                      </a:lnTo>
                      <a:lnTo>
                        <a:pt x="42" y="0"/>
                      </a:lnTo>
                      <a:lnTo>
                        <a:pt x="26" y="3"/>
                      </a:lnTo>
                      <a:lnTo>
                        <a:pt x="13" y="13"/>
                      </a:lnTo>
                      <a:lnTo>
                        <a:pt x="3" y="26"/>
                      </a:lnTo>
                      <a:lnTo>
                        <a:pt x="0" y="42"/>
                      </a:lnTo>
                      <a:lnTo>
                        <a:pt x="3" y="58"/>
                      </a:lnTo>
                      <a:lnTo>
                        <a:pt x="13" y="71"/>
                      </a:lnTo>
                      <a:lnTo>
                        <a:pt x="26" y="81"/>
                      </a:lnTo>
                      <a:lnTo>
                        <a:pt x="42" y="84"/>
                      </a:lnTo>
                      <a:lnTo>
                        <a:pt x="58" y="81"/>
                      </a:lnTo>
                      <a:lnTo>
                        <a:pt x="71" y="71"/>
                      </a:lnTo>
                      <a:lnTo>
                        <a:pt x="81" y="58"/>
                      </a:lnTo>
                      <a:lnTo>
                        <a:pt x="84" y="42"/>
                      </a:lnTo>
                      <a:close/>
                      <a:moveTo>
                        <a:pt x="71" y="42"/>
                      </a:moveTo>
                      <a:lnTo>
                        <a:pt x="68" y="55"/>
                      </a:lnTo>
                      <a:lnTo>
                        <a:pt x="61" y="62"/>
                      </a:lnTo>
                      <a:lnTo>
                        <a:pt x="55" y="68"/>
                      </a:lnTo>
                      <a:lnTo>
                        <a:pt x="42" y="71"/>
                      </a:lnTo>
                      <a:lnTo>
                        <a:pt x="32" y="68"/>
                      </a:lnTo>
                      <a:lnTo>
                        <a:pt x="22" y="62"/>
                      </a:lnTo>
                      <a:lnTo>
                        <a:pt x="16" y="55"/>
                      </a:lnTo>
                      <a:lnTo>
                        <a:pt x="13" y="42"/>
                      </a:lnTo>
                      <a:lnTo>
                        <a:pt x="16" y="32"/>
                      </a:lnTo>
                      <a:lnTo>
                        <a:pt x="22" y="23"/>
                      </a:lnTo>
                      <a:lnTo>
                        <a:pt x="32" y="16"/>
                      </a:lnTo>
                      <a:lnTo>
                        <a:pt x="42" y="13"/>
                      </a:lnTo>
                      <a:lnTo>
                        <a:pt x="55" y="16"/>
                      </a:lnTo>
                      <a:lnTo>
                        <a:pt x="61" y="23"/>
                      </a:lnTo>
                      <a:lnTo>
                        <a:pt x="68" y="32"/>
                      </a:lnTo>
                      <a:lnTo>
                        <a:pt x="71" y="42"/>
                      </a:lnTo>
                      <a:close/>
                    </a:path>
                  </a:pathLst>
                </a:custGeom>
                <a:solidFill>
                  <a:srgbClr val="E423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8" name="Freeform 541"/>
                <p:cNvSpPr>
                  <a:spLocks noEditPoints="1"/>
                </p:cNvSpPr>
                <p:nvPr/>
              </p:nvSpPr>
              <p:spPr bwMode="auto">
                <a:xfrm>
                  <a:off x="2990" y="2722"/>
                  <a:ext cx="71" cy="71"/>
                </a:xfrm>
                <a:custGeom>
                  <a:avLst/>
                  <a:gdLst>
                    <a:gd name="T0" fmla="*/ 71 w 71"/>
                    <a:gd name="T1" fmla="*/ 35 h 71"/>
                    <a:gd name="T2" fmla="*/ 68 w 71"/>
                    <a:gd name="T3" fmla="*/ 22 h 71"/>
                    <a:gd name="T4" fmla="*/ 62 w 71"/>
                    <a:gd name="T5" fmla="*/ 9 h 71"/>
                    <a:gd name="T6" fmla="*/ 49 w 71"/>
                    <a:gd name="T7" fmla="*/ 3 h 71"/>
                    <a:gd name="T8" fmla="*/ 36 w 71"/>
                    <a:gd name="T9" fmla="*/ 0 h 71"/>
                    <a:gd name="T10" fmla="*/ 23 w 71"/>
                    <a:gd name="T11" fmla="*/ 3 h 71"/>
                    <a:gd name="T12" fmla="*/ 10 w 71"/>
                    <a:gd name="T13" fmla="*/ 9 h 71"/>
                    <a:gd name="T14" fmla="*/ 3 w 71"/>
                    <a:gd name="T15" fmla="*/ 22 h 71"/>
                    <a:gd name="T16" fmla="*/ 0 w 71"/>
                    <a:gd name="T17" fmla="*/ 35 h 71"/>
                    <a:gd name="T18" fmla="*/ 3 w 71"/>
                    <a:gd name="T19" fmla="*/ 48 h 71"/>
                    <a:gd name="T20" fmla="*/ 10 w 71"/>
                    <a:gd name="T21" fmla="*/ 61 h 71"/>
                    <a:gd name="T22" fmla="*/ 23 w 71"/>
                    <a:gd name="T23" fmla="*/ 68 h 71"/>
                    <a:gd name="T24" fmla="*/ 36 w 71"/>
                    <a:gd name="T25" fmla="*/ 71 h 71"/>
                    <a:gd name="T26" fmla="*/ 49 w 71"/>
                    <a:gd name="T27" fmla="*/ 68 h 71"/>
                    <a:gd name="T28" fmla="*/ 62 w 71"/>
                    <a:gd name="T29" fmla="*/ 61 h 71"/>
                    <a:gd name="T30" fmla="*/ 68 w 71"/>
                    <a:gd name="T31" fmla="*/ 48 h 71"/>
                    <a:gd name="T32" fmla="*/ 71 w 71"/>
                    <a:gd name="T33" fmla="*/ 35 h 71"/>
                    <a:gd name="T34" fmla="*/ 58 w 71"/>
                    <a:gd name="T35" fmla="*/ 35 h 71"/>
                    <a:gd name="T36" fmla="*/ 58 w 71"/>
                    <a:gd name="T37" fmla="*/ 45 h 71"/>
                    <a:gd name="T38" fmla="*/ 52 w 71"/>
                    <a:gd name="T39" fmla="*/ 51 h 71"/>
                    <a:gd name="T40" fmla="*/ 45 w 71"/>
                    <a:gd name="T41" fmla="*/ 58 h 71"/>
                    <a:gd name="T42" fmla="*/ 36 w 71"/>
                    <a:gd name="T43" fmla="*/ 58 h 71"/>
                    <a:gd name="T44" fmla="*/ 26 w 71"/>
                    <a:gd name="T45" fmla="*/ 58 h 71"/>
                    <a:gd name="T46" fmla="*/ 20 w 71"/>
                    <a:gd name="T47" fmla="*/ 51 h 71"/>
                    <a:gd name="T48" fmla="*/ 13 w 71"/>
                    <a:gd name="T49" fmla="*/ 45 h 71"/>
                    <a:gd name="T50" fmla="*/ 13 w 71"/>
                    <a:gd name="T51" fmla="*/ 35 h 71"/>
                    <a:gd name="T52" fmla="*/ 13 w 71"/>
                    <a:gd name="T53" fmla="*/ 25 h 71"/>
                    <a:gd name="T54" fmla="*/ 20 w 71"/>
                    <a:gd name="T55" fmla="*/ 19 h 71"/>
                    <a:gd name="T56" fmla="*/ 26 w 71"/>
                    <a:gd name="T57" fmla="*/ 13 h 71"/>
                    <a:gd name="T58" fmla="*/ 36 w 71"/>
                    <a:gd name="T59" fmla="*/ 13 h 71"/>
                    <a:gd name="T60" fmla="*/ 45 w 71"/>
                    <a:gd name="T61" fmla="*/ 13 h 71"/>
                    <a:gd name="T62" fmla="*/ 52 w 71"/>
                    <a:gd name="T63" fmla="*/ 19 h 71"/>
                    <a:gd name="T64" fmla="*/ 58 w 71"/>
                    <a:gd name="T65" fmla="*/ 25 h 71"/>
                    <a:gd name="T66" fmla="*/ 58 w 71"/>
                    <a:gd name="T67" fmla="*/ 35 h 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71" h="71">
                      <a:moveTo>
                        <a:pt x="71" y="35"/>
                      </a:moveTo>
                      <a:lnTo>
                        <a:pt x="68" y="22"/>
                      </a:lnTo>
                      <a:lnTo>
                        <a:pt x="62" y="9"/>
                      </a:lnTo>
                      <a:lnTo>
                        <a:pt x="49" y="3"/>
                      </a:lnTo>
                      <a:lnTo>
                        <a:pt x="36" y="0"/>
                      </a:lnTo>
                      <a:lnTo>
                        <a:pt x="23" y="3"/>
                      </a:lnTo>
                      <a:lnTo>
                        <a:pt x="10" y="9"/>
                      </a:lnTo>
                      <a:lnTo>
                        <a:pt x="3" y="22"/>
                      </a:lnTo>
                      <a:lnTo>
                        <a:pt x="0" y="35"/>
                      </a:lnTo>
                      <a:lnTo>
                        <a:pt x="3" y="48"/>
                      </a:lnTo>
                      <a:lnTo>
                        <a:pt x="10" y="61"/>
                      </a:lnTo>
                      <a:lnTo>
                        <a:pt x="23" y="68"/>
                      </a:lnTo>
                      <a:lnTo>
                        <a:pt x="36" y="71"/>
                      </a:lnTo>
                      <a:lnTo>
                        <a:pt x="49" y="68"/>
                      </a:lnTo>
                      <a:lnTo>
                        <a:pt x="62" y="61"/>
                      </a:lnTo>
                      <a:lnTo>
                        <a:pt x="68" y="48"/>
                      </a:lnTo>
                      <a:lnTo>
                        <a:pt x="71" y="35"/>
                      </a:lnTo>
                      <a:close/>
                      <a:moveTo>
                        <a:pt x="58" y="35"/>
                      </a:moveTo>
                      <a:lnTo>
                        <a:pt x="58" y="45"/>
                      </a:lnTo>
                      <a:lnTo>
                        <a:pt x="52" y="51"/>
                      </a:lnTo>
                      <a:lnTo>
                        <a:pt x="45" y="58"/>
                      </a:lnTo>
                      <a:lnTo>
                        <a:pt x="36" y="58"/>
                      </a:lnTo>
                      <a:lnTo>
                        <a:pt x="26" y="58"/>
                      </a:lnTo>
                      <a:lnTo>
                        <a:pt x="20" y="51"/>
                      </a:lnTo>
                      <a:lnTo>
                        <a:pt x="13" y="45"/>
                      </a:lnTo>
                      <a:lnTo>
                        <a:pt x="13" y="35"/>
                      </a:lnTo>
                      <a:lnTo>
                        <a:pt x="13" y="25"/>
                      </a:lnTo>
                      <a:lnTo>
                        <a:pt x="20" y="19"/>
                      </a:lnTo>
                      <a:lnTo>
                        <a:pt x="26" y="13"/>
                      </a:lnTo>
                      <a:lnTo>
                        <a:pt x="36" y="13"/>
                      </a:lnTo>
                      <a:lnTo>
                        <a:pt x="45" y="13"/>
                      </a:lnTo>
                      <a:lnTo>
                        <a:pt x="52" y="19"/>
                      </a:lnTo>
                      <a:lnTo>
                        <a:pt x="58" y="25"/>
                      </a:lnTo>
                      <a:lnTo>
                        <a:pt x="58" y="35"/>
                      </a:lnTo>
                      <a:close/>
                    </a:path>
                  </a:pathLst>
                </a:custGeom>
                <a:solidFill>
                  <a:srgbClr val="E423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19" name="Freeform 542"/>
                <p:cNvSpPr>
                  <a:spLocks noEditPoints="1"/>
                </p:cNvSpPr>
                <p:nvPr/>
              </p:nvSpPr>
              <p:spPr bwMode="auto">
                <a:xfrm>
                  <a:off x="2997" y="2728"/>
                  <a:ext cx="58" cy="58"/>
                </a:xfrm>
                <a:custGeom>
                  <a:avLst/>
                  <a:gdLst>
                    <a:gd name="T0" fmla="*/ 58 w 58"/>
                    <a:gd name="T1" fmla="*/ 29 h 58"/>
                    <a:gd name="T2" fmla="*/ 55 w 58"/>
                    <a:gd name="T3" fmla="*/ 19 h 58"/>
                    <a:gd name="T4" fmla="*/ 48 w 58"/>
                    <a:gd name="T5" fmla="*/ 10 h 58"/>
                    <a:gd name="T6" fmla="*/ 42 w 58"/>
                    <a:gd name="T7" fmla="*/ 3 h 58"/>
                    <a:gd name="T8" fmla="*/ 29 w 58"/>
                    <a:gd name="T9" fmla="*/ 0 h 58"/>
                    <a:gd name="T10" fmla="*/ 19 w 58"/>
                    <a:gd name="T11" fmla="*/ 3 h 58"/>
                    <a:gd name="T12" fmla="*/ 9 w 58"/>
                    <a:gd name="T13" fmla="*/ 10 h 58"/>
                    <a:gd name="T14" fmla="*/ 3 w 58"/>
                    <a:gd name="T15" fmla="*/ 19 h 58"/>
                    <a:gd name="T16" fmla="*/ 0 w 58"/>
                    <a:gd name="T17" fmla="*/ 29 h 58"/>
                    <a:gd name="T18" fmla="*/ 3 w 58"/>
                    <a:gd name="T19" fmla="*/ 42 h 58"/>
                    <a:gd name="T20" fmla="*/ 9 w 58"/>
                    <a:gd name="T21" fmla="*/ 49 h 58"/>
                    <a:gd name="T22" fmla="*/ 19 w 58"/>
                    <a:gd name="T23" fmla="*/ 55 h 58"/>
                    <a:gd name="T24" fmla="*/ 29 w 58"/>
                    <a:gd name="T25" fmla="*/ 58 h 58"/>
                    <a:gd name="T26" fmla="*/ 42 w 58"/>
                    <a:gd name="T27" fmla="*/ 55 h 58"/>
                    <a:gd name="T28" fmla="*/ 48 w 58"/>
                    <a:gd name="T29" fmla="*/ 49 h 58"/>
                    <a:gd name="T30" fmla="*/ 55 w 58"/>
                    <a:gd name="T31" fmla="*/ 42 h 58"/>
                    <a:gd name="T32" fmla="*/ 58 w 58"/>
                    <a:gd name="T33" fmla="*/ 29 h 58"/>
                    <a:gd name="T34" fmla="*/ 45 w 58"/>
                    <a:gd name="T35" fmla="*/ 29 h 58"/>
                    <a:gd name="T36" fmla="*/ 45 w 58"/>
                    <a:gd name="T37" fmla="*/ 36 h 58"/>
                    <a:gd name="T38" fmla="*/ 42 w 58"/>
                    <a:gd name="T39" fmla="*/ 42 h 58"/>
                    <a:gd name="T40" fmla="*/ 35 w 58"/>
                    <a:gd name="T41" fmla="*/ 45 h 58"/>
                    <a:gd name="T42" fmla="*/ 29 w 58"/>
                    <a:gd name="T43" fmla="*/ 49 h 58"/>
                    <a:gd name="T44" fmla="*/ 22 w 58"/>
                    <a:gd name="T45" fmla="*/ 45 h 58"/>
                    <a:gd name="T46" fmla="*/ 16 w 58"/>
                    <a:gd name="T47" fmla="*/ 42 h 58"/>
                    <a:gd name="T48" fmla="*/ 13 w 58"/>
                    <a:gd name="T49" fmla="*/ 36 h 58"/>
                    <a:gd name="T50" fmla="*/ 13 w 58"/>
                    <a:gd name="T51" fmla="*/ 29 h 58"/>
                    <a:gd name="T52" fmla="*/ 13 w 58"/>
                    <a:gd name="T53" fmla="*/ 23 h 58"/>
                    <a:gd name="T54" fmla="*/ 16 w 58"/>
                    <a:gd name="T55" fmla="*/ 16 h 58"/>
                    <a:gd name="T56" fmla="*/ 22 w 58"/>
                    <a:gd name="T57" fmla="*/ 13 h 58"/>
                    <a:gd name="T58" fmla="*/ 29 w 58"/>
                    <a:gd name="T59" fmla="*/ 13 h 58"/>
                    <a:gd name="T60" fmla="*/ 35 w 58"/>
                    <a:gd name="T61" fmla="*/ 13 h 58"/>
                    <a:gd name="T62" fmla="*/ 42 w 58"/>
                    <a:gd name="T63" fmla="*/ 16 h 58"/>
                    <a:gd name="T64" fmla="*/ 45 w 58"/>
                    <a:gd name="T65" fmla="*/ 23 h 58"/>
                    <a:gd name="T66" fmla="*/ 45 w 58"/>
                    <a:gd name="T67" fmla="*/ 29 h 5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8" h="58">
                      <a:moveTo>
                        <a:pt x="58" y="29"/>
                      </a:moveTo>
                      <a:lnTo>
                        <a:pt x="55" y="19"/>
                      </a:lnTo>
                      <a:lnTo>
                        <a:pt x="48" y="10"/>
                      </a:lnTo>
                      <a:lnTo>
                        <a:pt x="42" y="3"/>
                      </a:lnTo>
                      <a:lnTo>
                        <a:pt x="29" y="0"/>
                      </a:lnTo>
                      <a:lnTo>
                        <a:pt x="19" y="3"/>
                      </a:lnTo>
                      <a:lnTo>
                        <a:pt x="9" y="10"/>
                      </a:lnTo>
                      <a:lnTo>
                        <a:pt x="3" y="19"/>
                      </a:lnTo>
                      <a:lnTo>
                        <a:pt x="0" y="29"/>
                      </a:lnTo>
                      <a:lnTo>
                        <a:pt x="3" y="42"/>
                      </a:lnTo>
                      <a:lnTo>
                        <a:pt x="9" y="49"/>
                      </a:lnTo>
                      <a:lnTo>
                        <a:pt x="19" y="55"/>
                      </a:lnTo>
                      <a:lnTo>
                        <a:pt x="29" y="58"/>
                      </a:lnTo>
                      <a:lnTo>
                        <a:pt x="42" y="55"/>
                      </a:lnTo>
                      <a:lnTo>
                        <a:pt x="48" y="49"/>
                      </a:lnTo>
                      <a:lnTo>
                        <a:pt x="55" y="42"/>
                      </a:lnTo>
                      <a:lnTo>
                        <a:pt x="58" y="29"/>
                      </a:lnTo>
                      <a:close/>
                      <a:moveTo>
                        <a:pt x="45" y="29"/>
                      </a:moveTo>
                      <a:lnTo>
                        <a:pt x="45" y="36"/>
                      </a:lnTo>
                      <a:lnTo>
                        <a:pt x="42" y="42"/>
                      </a:lnTo>
                      <a:lnTo>
                        <a:pt x="35" y="45"/>
                      </a:lnTo>
                      <a:lnTo>
                        <a:pt x="29" y="49"/>
                      </a:lnTo>
                      <a:lnTo>
                        <a:pt x="22" y="45"/>
                      </a:lnTo>
                      <a:lnTo>
                        <a:pt x="16" y="42"/>
                      </a:lnTo>
                      <a:lnTo>
                        <a:pt x="13" y="36"/>
                      </a:lnTo>
                      <a:lnTo>
                        <a:pt x="13" y="29"/>
                      </a:lnTo>
                      <a:lnTo>
                        <a:pt x="13" y="23"/>
                      </a:lnTo>
                      <a:lnTo>
                        <a:pt x="16" y="16"/>
                      </a:lnTo>
                      <a:lnTo>
                        <a:pt x="22" y="13"/>
                      </a:lnTo>
                      <a:lnTo>
                        <a:pt x="29" y="13"/>
                      </a:lnTo>
                      <a:lnTo>
                        <a:pt x="35" y="13"/>
                      </a:lnTo>
                      <a:lnTo>
                        <a:pt x="42" y="16"/>
                      </a:lnTo>
                      <a:lnTo>
                        <a:pt x="45" y="23"/>
                      </a:lnTo>
                      <a:lnTo>
                        <a:pt x="45" y="29"/>
                      </a:lnTo>
                      <a:close/>
                    </a:path>
                  </a:pathLst>
                </a:custGeom>
                <a:solidFill>
                  <a:srgbClr val="E321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20" name="Freeform 543"/>
                <p:cNvSpPr>
                  <a:spLocks noEditPoints="1"/>
                </p:cNvSpPr>
                <p:nvPr/>
              </p:nvSpPr>
              <p:spPr bwMode="auto">
                <a:xfrm>
                  <a:off x="3003" y="2735"/>
                  <a:ext cx="45" cy="45"/>
                </a:xfrm>
                <a:custGeom>
                  <a:avLst/>
                  <a:gdLst>
                    <a:gd name="T0" fmla="*/ 45 w 45"/>
                    <a:gd name="T1" fmla="*/ 22 h 45"/>
                    <a:gd name="T2" fmla="*/ 45 w 45"/>
                    <a:gd name="T3" fmla="*/ 12 h 45"/>
                    <a:gd name="T4" fmla="*/ 39 w 45"/>
                    <a:gd name="T5" fmla="*/ 6 h 45"/>
                    <a:gd name="T6" fmla="*/ 32 w 45"/>
                    <a:gd name="T7" fmla="*/ 0 h 45"/>
                    <a:gd name="T8" fmla="*/ 23 w 45"/>
                    <a:gd name="T9" fmla="*/ 0 h 45"/>
                    <a:gd name="T10" fmla="*/ 13 w 45"/>
                    <a:gd name="T11" fmla="*/ 0 h 45"/>
                    <a:gd name="T12" fmla="*/ 7 w 45"/>
                    <a:gd name="T13" fmla="*/ 6 h 45"/>
                    <a:gd name="T14" fmla="*/ 0 w 45"/>
                    <a:gd name="T15" fmla="*/ 12 h 45"/>
                    <a:gd name="T16" fmla="*/ 0 w 45"/>
                    <a:gd name="T17" fmla="*/ 22 h 45"/>
                    <a:gd name="T18" fmla="*/ 0 w 45"/>
                    <a:gd name="T19" fmla="*/ 32 h 45"/>
                    <a:gd name="T20" fmla="*/ 7 w 45"/>
                    <a:gd name="T21" fmla="*/ 38 h 45"/>
                    <a:gd name="T22" fmla="*/ 13 w 45"/>
                    <a:gd name="T23" fmla="*/ 45 h 45"/>
                    <a:gd name="T24" fmla="*/ 23 w 45"/>
                    <a:gd name="T25" fmla="*/ 45 h 45"/>
                    <a:gd name="T26" fmla="*/ 32 w 45"/>
                    <a:gd name="T27" fmla="*/ 45 h 45"/>
                    <a:gd name="T28" fmla="*/ 39 w 45"/>
                    <a:gd name="T29" fmla="*/ 38 h 45"/>
                    <a:gd name="T30" fmla="*/ 45 w 45"/>
                    <a:gd name="T31" fmla="*/ 32 h 45"/>
                    <a:gd name="T32" fmla="*/ 45 w 45"/>
                    <a:gd name="T33" fmla="*/ 22 h 45"/>
                    <a:gd name="T34" fmla="*/ 36 w 45"/>
                    <a:gd name="T35" fmla="*/ 22 h 45"/>
                    <a:gd name="T36" fmla="*/ 32 w 45"/>
                    <a:gd name="T37" fmla="*/ 29 h 45"/>
                    <a:gd name="T38" fmla="*/ 32 w 45"/>
                    <a:gd name="T39" fmla="*/ 32 h 45"/>
                    <a:gd name="T40" fmla="*/ 26 w 45"/>
                    <a:gd name="T41" fmla="*/ 32 h 45"/>
                    <a:gd name="T42" fmla="*/ 23 w 45"/>
                    <a:gd name="T43" fmla="*/ 35 h 45"/>
                    <a:gd name="T44" fmla="*/ 20 w 45"/>
                    <a:gd name="T45" fmla="*/ 32 h 45"/>
                    <a:gd name="T46" fmla="*/ 13 w 45"/>
                    <a:gd name="T47" fmla="*/ 32 h 45"/>
                    <a:gd name="T48" fmla="*/ 13 w 45"/>
                    <a:gd name="T49" fmla="*/ 29 h 45"/>
                    <a:gd name="T50" fmla="*/ 10 w 45"/>
                    <a:gd name="T51" fmla="*/ 22 h 45"/>
                    <a:gd name="T52" fmla="*/ 13 w 45"/>
                    <a:gd name="T53" fmla="*/ 19 h 45"/>
                    <a:gd name="T54" fmla="*/ 13 w 45"/>
                    <a:gd name="T55" fmla="*/ 16 h 45"/>
                    <a:gd name="T56" fmla="*/ 20 w 45"/>
                    <a:gd name="T57" fmla="*/ 12 h 45"/>
                    <a:gd name="T58" fmla="*/ 23 w 45"/>
                    <a:gd name="T59" fmla="*/ 9 h 45"/>
                    <a:gd name="T60" fmla="*/ 26 w 45"/>
                    <a:gd name="T61" fmla="*/ 12 h 45"/>
                    <a:gd name="T62" fmla="*/ 32 w 45"/>
                    <a:gd name="T63" fmla="*/ 16 h 45"/>
                    <a:gd name="T64" fmla="*/ 32 w 45"/>
                    <a:gd name="T65" fmla="*/ 19 h 45"/>
                    <a:gd name="T66" fmla="*/ 36 w 45"/>
                    <a:gd name="T67" fmla="*/ 22 h 4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5" h="45">
                      <a:moveTo>
                        <a:pt x="45" y="22"/>
                      </a:moveTo>
                      <a:lnTo>
                        <a:pt x="45" y="12"/>
                      </a:lnTo>
                      <a:lnTo>
                        <a:pt x="39" y="6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3" y="0"/>
                      </a:lnTo>
                      <a:lnTo>
                        <a:pt x="7" y="6"/>
                      </a:lnTo>
                      <a:lnTo>
                        <a:pt x="0" y="12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7" y="38"/>
                      </a:lnTo>
                      <a:lnTo>
                        <a:pt x="13" y="45"/>
                      </a:lnTo>
                      <a:lnTo>
                        <a:pt x="23" y="45"/>
                      </a:lnTo>
                      <a:lnTo>
                        <a:pt x="32" y="45"/>
                      </a:lnTo>
                      <a:lnTo>
                        <a:pt x="39" y="38"/>
                      </a:lnTo>
                      <a:lnTo>
                        <a:pt x="45" y="32"/>
                      </a:lnTo>
                      <a:lnTo>
                        <a:pt x="45" y="22"/>
                      </a:lnTo>
                      <a:close/>
                      <a:moveTo>
                        <a:pt x="36" y="22"/>
                      </a:moveTo>
                      <a:lnTo>
                        <a:pt x="32" y="29"/>
                      </a:lnTo>
                      <a:lnTo>
                        <a:pt x="32" y="32"/>
                      </a:lnTo>
                      <a:lnTo>
                        <a:pt x="26" y="32"/>
                      </a:lnTo>
                      <a:lnTo>
                        <a:pt x="23" y="35"/>
                      </a:lnTo>
                      <a:lnTo>
                        <a:pt x="20" y="32"/>
                      </a:lnTo>
                      <a:lnTo>
                        <a:pt x="13" y="32"/>
                      </a:lnTo>
                      <a:lnTo>
                        <a:pt x="13" y="29"/>
                      </a:lnTo>
                      <a:lnTo>
                        <a:pt x="10" y="22"/>
                      </a:lnTo>
                      <a:lnTo>
                        <a:pt x="13" y="19"/>
                      </a:lnTo>
                      <a:lnTo>
                        <a:pt x="13" y="16"/>
                      </a:lnTo>
                      <a:lnTo>
                        <a:pt x="20" y="12"/>
                      </a:lnTo>
                      <a:lnTo>
                        <a:pt x="23" y="9"/>
                      </a:lnTo>
                      <a:lnTo>
                        <a:pt x="26" y="12"/>
                      </a:lnTo>
                      <a:lnTo>
                        <a:pt x="32" y="16"/>
                      </a:lnTo>
                      <a:lnTo>
                        <a:pt x="32" y="19"/>
                      </a:lnTo>
                      <a:lnTo>
                        <a:pt x="36" y="22"/>
                      </a:lnTo>
                      <a:close/>
                    </a:path>
                  </a:pathLst>
                </a:custGeom>
                <a:solidFill>
                  <a:srgbClr val="E3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21" name="Freeform 544"/>
                <p:cNvSpPr>
                  <a:spLocks/>
                </p:cNvSpPr>
                <p:nvPr/>
              </p:nvSpPr>
              <p:spPr bwMode="auto">
                <a:xfrm>
                  <a:off x="3010" y="2741"/>
                  <a:ext cx="32" cy="36"/>
                </a:xfrm>
                <a:custGeom>
                  <a:avLst/>
                  <a:gdLst>
                    <a:gd name="T0" fmla="*/ 32 w 32"/>
                    <a:gd name="T1" fmla="*/ 16 h 36"/>
                    <a:gd name="T2" fmla="*/ 32 w 32"/>
                    <a:gd name="T3" fmla="*/ 10 h 36"/>
                    <a:gd name="T4" fmla="*/ 29 w 32"/>
                    <a:gd name="T5" fmla="*/ 3 h 36"/>
                    <a:gd name="T6" fmla="*/ 22 w 32"/>
                    <a:gd name="T7" fmla="*/ 0 h 36"/>
                    <a:gd name="T8" fmla="*/ 16 w 32"/>
                    <a:gd name="T9" fmla="*/ 0 h 36"/>
                    <a:gd name="T10" fmla="*/ 9 w 32"/>
                    <a:gd name="T11" fmla="*/ 0 h 36"/>
                    <a:gd name="T12" fmla="*/ 3 w 32"/>
                    <a:gd name="T13" fmla="*/ 3 h 36"/>
                    <a:gd name="T14" fmla="*/ 0 w 32"/>
                    <a:gd name="T15" fmla="*/ 10 h 36"/>
                    <a:gd name="T16" fmla="*/ 0 w 32"/>
                    <a:gd name="T17" fmla="*/ 16 h 36"/>
                    <a:gd name="T18" fmla="*/ 0 w 32"/>
                    <a:gd name="T19" fmla="*/ 23 h 36"/>
                    <a:gd name="T20" fmla="*/ 3 w 32"/>
                    <a:gd name="T21" fmla="*/ 29 h 36"/>
                    <a:gd name="T22" fmla="*/ 9 w 32"/>
                    <a:gd name="T23" fmla="*/ 32 h 36"/>
                    <a:gd name="T24" fmla="*/ 16 w 32"/>
                    <a:gd name="T25" fmla="*/ 36 h 36"/>
                    <a:gd name="T26" fmla="*/ 22 w 32"/>
                    <a:gd name="T27" fmla="*/ 32 h 36"/>
                    <a:gd name="T28" fmla="*/ 29 w 32"/>
                    <a:gd name="T29" fmla="*/ 29 h 36"/>
                    <a:gd name="T30" fmla="*/ 32 w 32"/>
                    <a:gd name="T31" fmla="*/ 23 h 36"/>
                    <a:gd name="T32" fmla="*/ 32 w 32"/>
                    <a:gd name="T33" fmla="*/ 16 h 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2" h="36">
                      <a:moveTo>
                        <a:pt x="32" y="16"/>
                      </a:moveTo>
                      <a:lnTo>
                        <a:pt x="32" y="10"/>
                      </a:lnTo>
                      <a:lnTo>
                        <a:pt x="29" y="3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3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0" y="23"/>
                      </a:lnTo>
                      <a:lnTo>
                        <a:pt x="3" y="29"/>
                      </a:lnTo>
                      <a:lnTo>
                        <a:pt x="9" y="32"/>
                      </a:lnTo>
                      <a:lnTo>
                        <a:pt x="16" y="36"/>
                      </a:lnTo>
                      <a:lnTo>
                        <a:pt x="22" y="32"/>
                      </a:lnTo>
                      <a:lnTo>
                        <a:pt x="29" y="29"/>
                      </a:lnTo>
                      <a:lnTo>
                        <a:pt x="32" y="23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solidFill>
                  <a:srgbClr val="E320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22" name="Freeform 545"/>
                <p:cNvSpPr>
                  <a:spLocks/>
                </p:cNvSpPr>
                <p:nvPr/>
              </p:nvSpPr>
              <p:spPr bwMode="auto">
                <a:xfrm>
                  <a:off x="3013" y="2744"/>
                  <a:ext cx="26" cy="26"/>
                </a:xfrm>
                <a:custGeom>
                  <a:avLst/>
                  <a:gdLst>
                    <a:gd name="T0" fmla="*/ 26 w 26"/>
                    <a:gd name="T1" fmla="*/ 13 h 26"/>
                    <a:gd name="T2" fmla="*/ 22 w 26"/>
                    <a:gd name="T3" fmla="*/ 10 h 26"/>
                    <a:gd name="T4" fmla="*/ 22 w 26"/>
                    <a:gd name="T5" fmla="*/ 7 h 26"/>
                    <a:gd name="T6" fmla="*/ 16 w 26"/>
                    <a:gd name="T7" fmla="*/ 3 h 26"/>
                    <a:gd name="T8" fmla="*/ 13 w 26"/>
                    <a:gd name="T9" fmla="*/ 0 h 26"/>
                    <a:gd name="T10" fmla="*/ 10 w 26"/>
                    <a:gd name="T11" fmla="*/ 3 h 26"/>
                    <a:gd name="T12" fmla="*/ 3 w 26"/>
                    <a:gd name="T13" fmla="*/ 7 h 26"/>
                    <a:gd name="T14" fmla="*/ 3 w 26"/>
                    <a:gd name="T15" fmla="*/ 10 h 26"/>
                    <a:gd name="T16" fmla="*/ 0 w 26"/>
                    <a:gd name="T17" fmla="*/ 13 h 26"/>
                    <a:gd name="T18" fmla="*/ 3 w 26"/>
                    <a:gd name="T19" fmla="*/ 20 h 26"/>
                    <a:gd name="T20" fmla="*/ 3 w 26"/>
                    <a:gd name="T21" fmla="*/ 23 h 26"/>
                    <a:gd name="T22" fmla="*/ 10 w 26"/>
                    <a:gd name="T23" fmla="*/ 23 h 26"/>
                    <a:gd name="T24" fmla="*/ 13 w 26"/>
                    <a:gd name="T25" fmla="*/ 26 h 26"/>
                    <a:gd name="T26" fmla="*/ 16 w 26"/>
                    <a:gd name="T27" fmla="*/ 23 h 26"/>
                    <a:gd name="T28" fmla="*/ 22 w 26"/>
                    <a:gd name="T29" fmla="*/ 23 h 26"/>
                    <a:gd name="T30" fmla="*/ 22 w 26"/>
                    <a:gd name="T31" fmla="*/ 20 h 26"/>
                    <a:gd name="T32" fmla="*/ 26 w 26"/>
                    <a:gd name="T33" fmla="*/ 13 h 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6" h="26">
                      <a:moveTo>
                        <a:pt x="26" y="13"/>
                      </a:moveTo>
                      <a:lnTo>
                        <a:pt x="22" y="10"/>
                      </a:lnTo>
                      <a:lnTo>
                        <a:pt x="22" y="7"/>
                      </a:lnTo>
                      <a:lnTo>
                        <a:pt x="16" y="3"/>
                      </a:lnTo>
                      <a:lnTo>
                        <a:pt x="13" y="0"/>
                      </a:lnTo>
                      <a:lnTo>
                        <a:pt x="10" y="3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0" y="13"/>
                      </a:lnTo>
                      <a:lnTo>
                        <a:pt x="3" y="20"/>
                      </a:lnTo>
                      <a:lnTo>
                        <a:pt x="3" y="23"/>
                      </a:lnTo>
                      <a:lnTo>
                        <a:pt x="10" y="23"/>
                      </a:lnTo>
                      <a:lnTo>
                        <a:pt x="13" y="26"/>
                      </a:lnTo>
                      <a:lnTo>
                        <a:pt x="16" y="23"/>
                      </a:lnTo>
                      <a:lnTo>
                        <a:pt x="22" y="23"/>
                      </a:lnTo>
                      <a:lnTo>
                        <a:pt x="22" y="20"/>
                      </a:lnTo>
                      <a:lnTo>
                        <a:pt x="26" y="13"/>
                      </a:lnTo>
                      <a:close/>
                    </a:path>
                  </a:pathLst>
                </a:custGeom>
                <a:solidFill>
                  <a:srgbClr val="E31F2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23" name="Freeform 546"/>
                <p:cNvSpPr>
                  <a:spLocks/>
                </p:cNvSpPr>
                <p:nvPr/>
              </p:nvSpPr>
              <p:spPr bwMode="auto">
                <a:xfrm>
                  <a:off x="3019" y="2751"/>
                  <a:ext cx="13" cy="13"/>
                </a:xfrm>
                <a:custGeom>
                  <a:avLst/>
                  <a:gdLst>
                    <a:gd name="T0" fmla="*/ 13 w 13"/>
                    <a:gd name="T1" fmla="*/ 6 h 13"/>
                    <a:gd name="T2" fmla="*/ 10 w 13"/>
                    <a:gd name="T3" fmla="*/ 3 h 13"/>
                    <a:gd name="T4" fmla="*/ 7 w 13"/>
                    <a:gd name="T5" fmla="*/ 0 h 13"/>
                    <a:gd name="T6" fmla="*/ 4 w 13"/>
                    <a:gd name="T7" fmla="*/ 3 h 13"/>
                    <a:gd name="T8" fmla="*/ 0 w 13"/>
                    <a:gd name="T9" fmla="*/ 6 h 13"/>
                    <a:gd name="T10" fmla="*/ 4 w 13"/>
                    <a:gd name="T11" fmla="*/ 9 h 13"/>
                    <a:gd name="T12" fmla="*/ 7 w 13"/>
                    <a:gd name="T13" fmla="*/ 13 h 13"/>
                    <a:gd name="T14" fmla="*/ 10 w 13"/>
                    <a:gd name="T15" fmla="*/ 9 h 13"/>
                    <a:gd name="T16" fmla="*/ 13 w 13"/>
                    <a:gd name="T17" fmla="*/ 6 h 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" h="13">
                      <a:moveTo>
                        <a:pt x="13" y="6"/>
                      </a:moveTo>
                      <a:lnTo>
                        <a:pt x="10" y="3"/>
                      </a:lnTo>
                      <a:lnTo>
                        <a:pt x="7" y="0"/>
                      </a:lnTo>
                      <a:lnTo>
                        <a:pt x="4" y="3"/>
                      </a:lnTo>
                      <a:lnTo>
                        <a:pt x="0" y="6"/>
                      </a:lnTo>
                      <a:lnTo>
                        <a:pt x="4" y="9"/>
                      </a:lnTo>
                      <a:lnTo>
                        <a:pt x="7" y="13"/>
                      </a:lnTo>
                      <a:lnTo>
                        <a:pt x="10" y="9"/>
                      </a:lnTo>
                      <a:lnTo>
                        <a:pt x="13" y="6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24" name="Freeform 547"/>
                <p:cNvSpPr>
                  <a:spLocks noEditPoints="1"/>
                </p:cNvSpPr>
                <p:nvPr/>
              </p:nvSpPr>
              <p:spPr bwMode="auto">
                <a:xfrm>
                  <a:off x="4271" y="1242"/>
                  <a:ext cx="94" cy="208"/>
                </a:xfrm>
                <a:custGeom>
                  <a:avLst/>
                  <a:gdLst>
                    <a:gd name="T0" fmla="*/ 49 w 94"/>
                    <a:gd name="T1" fmla="*/ 0 h 208"/>
                    <a:gd name="T2" fmla="*/ 49 w 94"/>
                    <a:gd name="T3" fmla="*/ 169 h 208"/>
                    <a:gd name="T4" fmla="*/ 49 w 94"/>
                    <a:gd name="T5" fmla="*/ 169 h 208"/>
                    <a:gd name="T6" fmla="*/ 49 w 94"/>
                    <a:gd name="T7" fmla="*/ 0 h 208"/>
                    <a:gd name="T8" fmla="*/ 49 w 94"/>
                    <a:gd name="T9" fmla="*/ 0 h 208"/>
                    <a:gd name="T10" fmla="*/ 0 w 94"/>
                    <a:gd name="T11" fmla="*/ 110 h 208"/>
                    <a:gd name="T12" fmla="*/ 49 w 94"/>
                    <a:gd name="T13" fmla="*/ 208 h 208"/>
                    <a:gd name="T14" fmla="*/ 94 w 94"/>
                    <a:gd name="T15" fmla="*/ 110 h 208"/>
                    <a:gd name="T16" fmla="*/ 0 w 94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208">
                      <a:moveTo>
                        <a:pt x="49" y="0"/>
                      </a:moveTo>
                      <a:lnTo>
                        <a:pt x="49" y="169"/>
                      </a:lnTo>
                      <a:lnTo>
                        <a:pt x="49" y="0"/>
                      </a:lnTo>
                      <a:close/>
                      <a:moveTo>
                        <a:pt x="0" y="110"/>
                      </a:moveTo>
                      <a:lnTo>
                        <a:pt x="49" y="208"/>
                      </a:lnTo>
                      <a:lnTo>
                        <a:pt x="94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25" name="Rectangle 548"/>
                <p:cNvSpPr>
                  <a:spLocks noChangeArrowheads="1"/>
                </p:cNvSpPr>
                <p:nvPr/>
              </p:nvSpPr>
              <p:spPr bwMode="auto">
                <a:xfrm>
                  <a:off x="4320" y="1242"/>
                  <a:ext cx="1" cy="169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26" name="Freeform 549"/>
                <p:cNvSpPr>
                  <a:spLocks/>
                </p:cNvSpPr>
                <p:nvPr/>
              </p:nvSpPr>
              <p:spPr bwMode="auto">
                <a:xfrm>
                  <a:off x="4271" y="1352"/>
                  <a:ext cx="94" cy="98"/>
                </a:xfrm>
                <a:custGeom>
                  <a:avLst/>
                  <a:gdLst>
                    <a:gd name="T0" fmla="*/ 0 w 94"/>
                    <a:gd name="T1" fmla="*/ 0 h 98"/>
                    <a:gd name="T2" fmla="*/ 49 w 94"/>
                    <a:gd name="T3" fmla="*/ 98 h 98"/>
                    <a:gd name="T4" fmla="*/ 94 w 94"/>
                    <a:gd name="T5" fmla="*/ 0 h 98"/>
                    <a:gd name="T6" fmla="*/ 0 w 94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8">
                      <a:moveTo>
                        <a:pt x="0" y="0"/>
                      </a:moveTo>
                      <a:lnTo>
                        <a:pt x="49" y="98"/>
                      </a:lnTo>
                      <a:lnTo>
                        <a:pt x="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27" name="Freeform 550"/>
                <p:cNvSpPr>
                  <a:spLocks noEditPoints="1"/>
                </p:cNvSpPr>
                <p:nvPr/>
              </p:nvSpPr>
              <p:spPr bwMode="auto">
                <a:xfrm>
                  <a:off x="4414" y="1242"/>
                  <a:ext cx="97" cy="208"/>
                </a:xfrm>
                <a:custGeom>
                  <a:avLst/>
                  <a:gdLst>
                    <a:gd name="T0" fmla="*/ 48 w 97"/>
                    <a:gd name="T1" fmla="*/ 0 h 208"/>
                    <a:gd name="T2" fmla="*/ 48 w 97"/>
                    <a:gd name="T3" fmla="*/ 169 h 208"/>
                    <a:gd name="T4" fmla="*/ 48 w 97"/>
                    <a:gd name="T5" fmla="*/ 169 h 208"/>
                    <a:gd name="T6" fmla="*/ 48 w 97"/>
                    <a:gd name="T7" fmla="*/ 0 h 208"/>
                    <a:gd name="T8" fmla="*/ 48 w 97"/>
                    <a:gd name="T9" fmla="*/ 0 h 208"/>
                    <a:gd name="T10" fmla="*/ 0 w 97"/>
                    <a:gd name="T11" fmla="*/ 110 h 208"/>
                    <a:gd name="T12" fmla="*/ 48 w 97"/>
                    <a:gd name="T13" fmla="*/ 208 h 208"/>
                    <a:gd name="T14" fmla="*/ 97 w 97"/>
                    <a:gd name="T15" fmla="*/ 110 h 208"/>
                    <a:gd name="T16" fmla="*/ 0 w 97"/>
                    <a:gd name="T17" fmla="*/ 110 h 20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208">
                      <a:moveTo>
                        <a:pt x="48" y="0"/>
                      </a:moveTo>
                      <a:lnTo>
                        <a:pt x="48" y="169"/>
                      </a:lnTo>
                      <a:lnTo>
                        <a:pt x="48" y="0"/>
                      </a:lnTo>
                      <a:close/>
                      <a:moveTo>
                        <a:pt x="0" y="110"/>
                      </a:moveTo>
                      <a:lnTo>
                        <a:pt x="48" y="208"/>
                      </a:lnTo>
                      <a:lnTo>
                        <a:pt x="97" y="110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28" name="Rectangle 551"/>
                <p:cNvSpPr>
                  <a:spLocks noChangeArrowheads="1"/>
                </p:cNvSpPr>
                <p:nvPr/>
              </p:nvSpPr>
              <p:spPr bwMode="auto">
                <a:xfrm>
                  <a:off x="4462" y="1242"/>
                  <a:ext cx="1" cy="169"/>
                </a:xfrm>
                <a:prstGeom prst="rect">
                  <a:avLst/>
                </a:prstGeom>
                <a:noFill/>
                <a:ln w="20638">
                  <a:solidFill>
                    <a:srgbClr val="E31E2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29" name="Freeform 552"/>
                <p:cNvSpPr>
                  <a:spLocks/>
                </p:cNvSpPr>
                <p:nvPr/>
              </p:nvSpPr>
              <p:spPr bwMode="auto">
                <a:xfrm>
                  <a:off x="4414" y="1352"/>
                  <a:ext cx="97" cy="98"/>
                </a:xfrm>
                <a:custGeom>
                  <a:avLst/>
                  <a:gdLst>
                    <a:gd name="T0" fmla="*/ 0 w 97"/>
                    <a:gd name="T1" fmla="*/ 0 h 98"/>
                    <a:gd name="T2" fmla="*/ 48 w 97"/>
                    <a:gd name="T3" fmla="*/ 98 h 98"/>
                    <a:gd name="T4" fmla="*/ 97 w 97"/>
                    <a:gd name="T5" fmla="*/ 0 h 98"/>
                    <a:gd name="T6" fmla="*/ 0 w 97"/>
                    <a:gd name="T7" fmla="*/ 0 h 9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8">
                      <a:moveTo>
                        <a:pt x="0" y="0"/>
                      </a:moveTo>
                      <a:lnTo>
                        <a:pt x="48" y="98"/>
                      </a:lnTo>
                      <a:lnTo>
                        <a:pt x="9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E31E2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30" name="Rectangle 553"/>
                <p:cNvSpPr>
                  <a:spLocks noChangeArrowheads="1"/>
                </p:cNvSpPr>
                <p:nvPr/>
              </p:nvSpPr>
              <p:spPr bwMode="auto">
                <a:xfrm>
                  <a:off x="4718" y="2226"/>
                  <a:ext cx="188" cy="95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31" name="Freeform 554"/>
                <p:cNvSpPr>
                  <a:spLocks noEditPoints="1"/>
                </p:cNvSpPr>
                <p:nvPr/>
              </p:nvSpPr>
              <p:spPr bwMode="auto">
                <a:xfrm>
                  <a:off x="1770" y="2094"/>
                  <a:ext cx="97" cy="1213"/>
                </a:xfrm>
                <a:custGeom>
                  <a:avLst/>
                  <a:gdLst>
                    <a:gd name="T0" fmla="*/ 49 w 97"/>
                    <a:gd name="T1" fmla="*/ 1213 h 1213"/>
                    <a:gd name="T2" fmla="*/ 49 w 97"/>
                    <a:gd name="T3" fmla="*/ 42 h 1213"/>
                    <a:gd name="T4" fmla="*/ 49 w 97"/>
                    <a:gd name="T5" fmla="*/ 42 h 1213"/>
                    <a:gd name="T6" fmla="*/ 49 w 97"/>
                    <a:gd name="T7" fmla="*/ 1213 h 1213"/>
                    <a:gd name="T8" fmla="*/ 49 w 97"/>
                    <a:gd name="T9" fmla="*/ 1213 h 1213"/>
                    <a:gd name="T10" fmla="*/ 0 w 97"/>
                    <a:gd name="T11" fmla="*/ 97 h 1213"/>
                    <a:gd name="T12" fmla="*/ 49 w 97"/>
                    <a:gd name="T13" fmla="*/ 0 h 1213"/>
                    <a:gd name="T14" fmla="*/ 97 w 97"/>
                    <a:gd name="T15" fmla="*/ 97 h 1213"/>
                    <a:gd name="T16" fmla="*/ 0 w 97"/>
                    <a:gd name="T17" fmla="*/ 97 h 12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1213">
                      <a:moveTo>
                        <a:pt x="49" y="1213"/>
                      </a:moveTo>
                      <a:lnTo>
                        <a:pt x="49" y="42"/>
                      </a:lnTo>
                      <a:lnTo>
                        <a:pt x="49" y="1213"/>
                      </a:lnTo>
                      <a:close/>
                      <a:moveTo>
                        <a:pt x="0" y="97"/>
                      </a:moveTo>
                      <a:lnTo>
                        <a:pt x="49" y="0"/>
                      </a:lnTo>
                      <a:lnTo>
                        <a:pt x="97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32" name="Rectangle 555"/>
                <p:cNvSpPr>
                  <a:spLocks noChangeArrowheads="1"/>
                </p:cNvSpPr>
                <p:nvPr/>
              </p:nvSpPr>
              <p:spPr bwMode="auto">
                <a:xfrm>
                  <a:off x="1819" y="2136"/>
                  <a:ext cx="1" cy="1171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33" name="Freeform 556"/>
                <p:cNvSpPr>
                  <a:spLocks/>
                </p:cNvSpPr>
                <p:nvPr/>
              </p:nvSpPr>
              <p:spPr bwMode="auto">
                <a:xfrm>
                  <a:off x="1770" y="2094"/>
                  <a:ext cx="97" cy="97"/>
                </a:xfrm>
                <a:custGeom>
                  <a:avLst/>
                  <a:gdLst>
                    <a:gd name="T0" fmla="*/ 0 w 97"/>
                    <a:gd name="T1" fmla="*/ 97 h 97"/>
                    <a:gd name="T2" fmla="*/ 49 w 97"/>
                    <a:gd name="T3" fmla="*/ 0 h 97"/>
                    <a:gd name="T4" fmla="*/ 97 w 97"/>
                    <a:gd name="T5" fmla="*/ 97 h 97"/>
                    <a:gd name="T6" fmla="*/ 0 w 97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7">
                      <a:moveTo>
                        <a:pt x="0" y="97"/>
                      </a:moveTo>
                      <a:lnTo>
                        <a:pt x="49" y="0"/>
                      </a:lnTo>
                      <a:lnTo>
                        <a:pt x="97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34" name="Freeform 557"/>
                <p:cNvSpPr>
                  <a:spLocks noEditPoints="1"/>
                </p:cNvSpPr>
                <p:nvPr/>
              </p:nvSpPr>
              <p:spPr bwMode="auto">
                <a:xfrm>
                  <a:off x="1395" y="2385"/>
                  <a:ext cx="97" cy="922"/>
                </a:xfrm>
                <a:custGeom>
                  <a:avLst/>
                  <a:gdLst>
                    <a:gd name="T0" fmla="*/ 49 w 97"/>
                    <a:gd name="T1" fmla="*/ 922 h 922"/>
                    <a:gd name="T2" fmla="*/ 49 w 97"/>
                    <a:gd name="T3" fmla="*/ 39 h 922"/>
                    <a:gd name="T4" fmla="*/ 49 w 97"/>
                    <a:gd name="T5" fmla="*/ 39 h 922"/>
                    <a:gd name="T6" fmla="*/ 49 w 97"/>
                    <a:gd name="T7" fmla="*/ 922 h 922"/>
                    <a:gd name="T8" fmla="*/ 49 w 97"/>
                    <a:gd name="T9" fmla="*/ 922 h 922"/>
                    <a:gd name="T10" fmla="*/ 0 w 97"/>
                    <a:gd name="T11" fmla="*/ 94 h 922"/>
                    <a:gd name="T12" fmla="*/ 49 w 97"/>
                    <a:gd name="T13" fmla="*/ 0 h 922"/>
                    <a:gd name="T14" fmla="*/ 97 w 97"/>
                    <a:gd name="T15" fmla="*/ 94 h 922"/>
                    <a:gd name="T16" fmla="*/ 0 w 97"/>
                    <a:gd name="T17" fmla="*/ 94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922">
                      <a:moveTo>
                        <a:pt x="49" y="922"/>
                      </a:moveTo>
                      <a:lnTo>
                        <a:pt x="49" y="39"/>
                      </a:lnTo>
                      <a:lnTo>
                        <a:pt x="49" y="922"/>
                      </a:lnTo>
                      <a:close/>
                      <a:moveTo>
                        <a:pt x="0" y="94"/>
                      </a:moveTo>
                      <a:lnTo>
                        <a:pt x="49" y="0"/>
                      </a:lnTo>
                      <a:lnTo>
                        <a:pt x="97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35" name="Rectangle 558"/>
                <p:cNvSpPr>
                  <a:spLocks noChangeArrowheads="1"/>
                </p:cNvSpPr>
                <p:nvPr/>
              </p:nvSpPr>
              <p:spPr bwMode="auto">
                <a:xfrm>
                  <a:off x="1444" y="2424"/>
                  <a:ext cx="1" cy="883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36" name="Freeform 559"/>
                <p:cNvSpPr>
                  <a:spLocks/>
                </p:cNvSpPr>
                <p:nvPr/>
              </p:nvSpPr>
              <p:spPr bwMode="auto">
                <a:xfrm>
                  <a:off x="1395" y="2385"/>
                  <a:ext cx="97" cy="94"/>
                </a:xfrm>
                <a:custGeom>
                  <a:avLst/>
                  <a:gdLst>
                    <a:gd name="T0" fmla="*/ 0 w 97"/>
                    <a:gd name="T1" fmla="*/ 94 h 94"/>
                    <a:gd name="T2" fmla="*/ 49 w 97"/>
                    <a:gd name="T3" fmla="*/ 0 h 94"/>
                    <a:gd name="T4" fmla="*/ 97 w 97"/>
                    <a:gd name="T5" fmla="*/ 94 h 94"/>
                    <a:gd name="T6" fmla="*/ 0 w 97"/>
                    <a:gd name="T7" fmla="*/ 94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4">
                      <a:moveTo>
                        <a:pt x="0" y="94"/>
                      </a:moveTo>
                      <a:lnTo>
                        <a:pt x="49" y="0"/>
                      </a:lnTo>
                      <a:lnTo>
                        <a:pt x="97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37" name="Freeform 560"/>
                <p:cNvSpPr>
                  <a:spLocks noEditPoints="1"/>
                </p:cNvSpPr>
                <p:nvPr/>
              </p:nvSpPr>
              <p:spPr bwMode="auto">
                <a:xfrm>
                  <a:off x="1450" y="2217"/>
                  <a:ext cx="262" cy="184"/>
                </a:xfrm>
                <a:custGeom>
                  <a:avLst/>
                  <a:gdLst>
                    <a:gd name="T0" fmla="*/ 0 w 262"/>
                    <a:gd name="T1" fmla="*/ 184 h 184"/>
                    <a:gd name="T2" fmla="*/ 230 w 262"/>
                    <a:gd name="T3" fmla="*/ 22 h 184"/>
                    <a:gd name="T4" fmla="*/ 230 w 262"/>
                    <a:gd name="T5" fmla="*/ 22 h 184"/>
                    <a:gd name="T6" fmla="*/ 0 w 262"/>
                    <a:gd name="T7" fmla="*/ 184 h 184"/>
                    <a:gd name="T8" fmla="*/ 159 w 262"/>
                    <a:gd name="T9" fmla="*/ 16 h 184"/>
                    <a:gd name="T10" fmla="*/ 262 w 262"/>
                    <a:gd name="T11" fmla="*/ 0 h 184"/>
                    <a:gd name="T12" fmla="*/ 214 w 262"/>
                    <a:gd name="T13" fmla="*/ 94 h 184"/>
                    <a:gd name="T14" fmla="*/ 159 w 262"/>
                    <a:gd name="T15" fmla="*/ 16 h 1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2" h="184">
                      <a:moveTo>
                        <a:pt x="0" y="184"/>
                      </a:moveTo>
                      <a:lnTo>
                        <a:pt x="230" y="22"/>
                      </a:lnTo>
                      <a:lnTo>
                        <a:pt x="0" y="184"/>
                      </a:lnTo>
                      <a:close/>
                      <a:moveTo>
                        <a:pt x="159" y="16"/>
                      </a:moveTo>
                      <a:lnTo>
                        <a:pt x="262" y="0"/>
                      </a:lnTo>
                      <a:lnTo>
                        <a:pt x="214" y="94"/>
                      </a:lnTo>
                      <a:lnTo>
                        <a:pt x="159" y="16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38" name="Freeform 561"/>
                <p:cNvSpPr>
                  <a:spLocks/>
                </p:cNvSpPr>
                <p:nvPr/>
              </p:nvSpPr>
              <p:spPr bwMode="auto">
                <a:xfrm>
                  <a:off x="1450" y="2239"/>
                  <a:ext cx="230" cy="162"/>
                </a:xfrm>
                <a:custGeom>
                  <a:avLst/>
                  <a:gdLst>
                    <a:gd name="T0" fmla="*/ 0 w 230"/>
                    <a:gd name="T1" fmla="*/ 162 h 162"/>
                    <a:gd name="T2" fmla="*/ 230 w 230"/>
                    <a:gd name="T3" fmla="*/ 0 h 162"/>
                    <a:gd name="T4" fmla="*/ 230 w 230"/>
                    <a:gd name="T5" fmla="*/ 0 h 162"/>
                    <a:gd name="T6" fmla="*/ 0 w 230"/>
                    <a:gd name="T7" fmla="*/ 162 h 162"/>
                    <a:gd name="T8" fmla="*/ 0 w 230"/>
                    <a:gd name="T9" fmla="*/ 162 h 1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0" h="162">
                      <a:moveTo>
                        <a:pt x="0" y="162"/>
                      </a:moveTo>
                      <a:lnTo>
                        <a:pt x="230" y="0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39" name="Freeform 562"/>
                <p:cNvSpPr>
                  <a:spLocks/>
                </p:cNvSpPr>
                <p:nvPr/>
              </p:nvSpPr>
              <p:spPr bwMode="auto">
                <a:xfrm>
                  <a:off x="1609" y="2217"/>
                  <a:ext cx="103" cy="94"/>
                </a:xfrm>
                <a:custGeom>
                  <a:avLst/>
                  <a:gdLst>
                    <a:gd name="T0" fmla="*/ 0 w 103"/>
                    <a:gd name="T1" fmla="*/ 16 h 94"/>
                    <a:gd name="T2" fmla="*/ 103 w 103"/>
                    <a:gd name="T3" fmla="*/ 0 h 94"/>
                    <a:gd name="T4" fmla="*/ 55 w 103"/>
                    <a:gd name="T5" fmla="*/ 94 h 94"/>
                    <a:gd name="T6" fmla="*/ 0 w 103"/>
                    <a:gd name="T7" fmla="*/ 16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3" h="94">
                      <a:moveTo>
                        <a:pt x="0" y="16"/>
                      </a:moveTo>
                      <a:lnTo>
                        <a:pt x="103" y="0"/>
                      </a:lnTo>
                      <a:lnTo>
                        <a:pt x="55" y="9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40" name="Freeform 563"/>
                <p:cNvSpPr>
                  <a:spLocks noEditPoints="1"/>
                </p:cNvSpPr>
                <p:nvPr/>
              </p:nvSpPr>
              <p:spPr bwMode="auto">
                <a:xfrm>
                  <a:off x="2117" y="2382"/>
                  <a:ext cx="93" cy="922"/>
                </a:xfrm>
                <a:custGeom>
                  <a:avLst/>
                  <a:gdLst>
                    <a:gd name="T0" fmla="*/ 48 w 93"/>
                    <a:gd name="T1" fmla="*/ 922 h 922"/>
                    <a:gd name="T2" fmla="*/ 48 w 93"/>
                    <a:gd name="T3" fmla="*/ 42 h 922"/>
                    <a:gd name="T4" fmla="*/ 45 w 93"/>
                    <a:gd name="T5" fmla="*/ 42 h 922"/>
                    <a:gd name="T6" fmla="*/ 45 w 93"/>
                    <a:gd name="T7" fmla="*/ 922 h 922"/>
                    <a:gd name="T8" fmla="*/ 48 w 93"/>
                    <a:gd name="T9" fmla="*/ 922 h 922"/>
                    <a:gd name="T10" fmla="*/ 93 w 93"/>
                    <a:gd name="T11" fmla="*/ 97 h 922"/>
                    <a:gd name="T12" fmla="*/ 45 w 93"/>
                    <a:gd name="T13" fmla="*/ 0 h 922"/>
                    <a:gd name="T14" fmla="*/ 0 w 93"/>
                    <a:gd name="T15" fmla="*/ 97 h 922"/>
                    <a:gd name="T16" fmla="*/ 93 w 93"/>
                    <a:gd name="T17" fmla="*/ 97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922">
                      <a:moveTo>
                        <a:pt x="48" y="922"/>
                      </a:moveTo>
                      <a:lnTo>
                        <a:pt x="48" y="42"/>
                      </a:lnTo>
                      <a:lnTo>
                        <a:pt x="45" y="42"/>
                      </a:lnTo>
                      <a:lnTo>
                        <a:pt x="45" y="922"/>
                      </a:lnTo>
                      <a:lnTo>
                        <a:pt x="48" y="922"/>
                      </a:lnTo>
                      <a:close/>
                      <a:moveTo>
                        <a:pt x="93" y="97"/>
                      </a:moveTo>
                      <a:lnTo>
                        <a:pt x="45" y="0"/>
                      </a:lnTo>
                      <a:lnTo>
                        <a:pt x="0" y="97"/>
                      </a:lnTo>
                      <a:lnTo>
                        <a:pt x="93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41" name="Rectangle 564"/>
                <p:cNvSpPr>
                  <a:spLocks noChangeArrowheads="1"/>
                </p:cNvSpPr>
                <p:nvPr/>
              </p:nvSpPr>
              <p:spPr bwMode="auto">
                <a:xfrm>
                  <a:off x="2162" y="2424"/>
                  <a:ext cx="3" cy="880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42" name="Freeform 565"/>
                <p:cNvSpPr>
                  <a:spLocks/>
                </p:cNvSpPr>
                <p:nvPr/>
              </p:nvSpPr>
              <p:spPr bwMode="auto">
                <a:xfrm>
                  <a:off x="2117" y="2382"/>
                  <a:ext cx="93" cy="97"/>
                </a:xfrm>
                <a:custGeom>
                  <a:avLst/>
                  <a:gdLst>
                    <a:gd name="T0" fmla="*/ 93 w 93"/>
                    <a:gd name="T1" fmla="*/ 97 h 97"/>
                    <a:gd name="T2" fmla="*/ 45 w 93"/>
                    <a:gd name="T3" fmla="*/ 0 h 97"/>
                    <a:gd name="T4" fmla="*/ 0 w 93"/>
                    <a:gd name="T5" fmla="*/ 97 h 97"/>
                    <a:gd name="T6" fmla="*/ 93 w 93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7">
                      <a:moveTo>
                        <a:pt x="93" y="97"/>
                      </a:moveTo>
                      <a:lnTo>
                        <a:pt x="45" y="0"/>
                      </a:lnTo>
                      <a:lnTo>
                        <a:pt x="0" y="97"/>
                      </a:lnTo>
                      <a:lnTo>
                        <a:pt x="93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43" name="Freeform 566"/>
                <p:cNvSpPr>
                  <a:spLocks noEditPoints="1"/>
                </p:cNvSpPr>
                <p:nvPr/>
              </p:nvSpPr>
              <p:spPr bwMode="auto">
                <a:xfrm>
                  <a:off x="1893" y="2213"/>
                  <a:ext cx="262" cy="188"/>
                </a:xfrm>
                <a:custGeom>
                  <a:avLst/>
                  <a:gdLst>
                    <a:gd name="T0" fmla="*/ 262 w 262"/>
                    <a:gd name="T1" fmla="*/ 188 h 188"/>
                    <a:gd name="T2" fmla="*/ 33 w 262"/>
                    <a:gd name="T3" fmla="*/ 23 h 188"/>
                    <a:gd name="T4" fmla="*/ 33 w 262"/>
                    <a:gd name="T5" fmla="*/ 26 h 188"/>
                    <a:gd name="T6" fmla="*/ 262 w 262"/>
                    <a:gd name="T7" fmla="*/ 188 h 188"/>
                    <a:gd name="T8" fmla="*/ 107 w 262"/>
                    <a:gd name="T9" fmla="*/ 17 h 188"/>
                    <a:gd name="T10" fmla="*/ 0 w 262"/>
                    <a:gd name="T11" fmla="*/ 0 h 188"/>
                    <a:gd name="T12" fmla="*/ 52 w 262"/>
                    <a:gd name="T13" fmla="*/ 94 h 188"/>
                    <a:gd name="T14" fmla="*/ 107 w 262"/>
                    <a:gd name="T15" fmla="*/ 17 h 1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2" h="188">
                      <a:moveTo>
                        <a:pt x="262" y="188"/>
                      </a:moveTo>
                      <a:lnTo>
                        <a:pt x="33" y="23"/>
                      </a:lnTo>
                      <a:lnTo>
                        <a:pt x="33" y="26"/>
                      </a:lnTo>
                      <a:lnTo>
                        <a:pt x="262" y="188"/>
                      </a:lnTo>
                      <a:close/>
                      <a:moveTo>
                        <a:pt x="107" y="17"/>
                      </a:moveTo>
                      <a:lnTo>
                        <a:pt x="0" y="0"/>
                      </a:lnTo>
                      <a:lnTo>
                        <a:pt x="52" y="94"/>
                      </a:lnTo>
                      <a:lnTo>
                        <a:pt x="107" y="1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44" name="Freeform 567"/>
                <p:cNvSpPr>
                  <a:spLocks/>
                </p:cNvSpPr>
                <p:nvPr/>
              </p:nvSpPr>
              <p:spPr bwMode="auto">
                <a:xfrm>
                  <a:off x="1926" y="2236"/>
                  <a:ext cx="229" cy="165"/>
                </a:xfrm>
                <a:custGeom>
                  <a:avLst/>
                  <a:gdLst>
                    <a:gd name="T0" fmla="*/ 229 w 229"/>
                    <a:gd name="T1" fmla="*/ 165 h 165"/>
                    <a:gd name="T2" fmla="*/ 0 w 229"/>
                    <a:gd name="T3" fmla="*/ 0 h 165"/>
                    <a:gd name="T4" fmla="*/ 0 w 229"/>
                    <a:gd name="T5" fmla="*/ 3 h 165"/>
                    <a:gd name="T6" fmla="*/ 229 w 229"/>
                    <a:gd name="T7" fmla="*/ 165 h 165"/>
                    <a:gd name="T8" fmla="*/ 229 w 229"/>
                    <a:gd name="T9" fmla="*/ 165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9" h="165">
                      <a:moveTo>
                        <a:pt x="229" y="165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29" y="165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45" name="Freeform 568"/>
                <p:cNvSpPr>
                  <a:spLocks/>
                </p:cNvSpPr>
                <p:nvPr/>
              </p:nvSpPr>
              <p:spPr bwMode="auto">
                <a:xfrm>
                  <a:off x="1893" y="2213"/>
                  <a:ext cx="107" cy="94"/>
                </a:xfrm>
                <a:custGeom>
                  <a:avLst/>
                  <a:gdLst>
                    <a:gd name="T0" fmla="*/ 107 w 107"/>
                    <a:gd name="T1" fmla="*/ 17 h 94"/>
                    <a:gd name="T2" fmla="*/ 0 w 107"/>
                    <a:gd name="T3" fmla="*/ 0 h 94"/>
                    <a:gd name="T4" fmla="*/ 52 w 107"/>
                    <a:gd name="T5" fmla="*/ 94 h 94"/>
                    <a:gd name="T6" fmla="*/ 107 w 107"/>
                    <a:gd name="T7" fmla="*/ 17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7" h="94">
                      <a:moveTo>
                        <a:pt x="107" y="17"/>
                      </a:moveTo>
                      <a:lnTo>
                        <a:pt x="0" y="0"/>
                      </a:lnTo>
                      <a:lnTo>
                        <a:pt x="52" y="94"/>
                      </a:lnTo>
                      <a:lnTo>
                        <a:pt x="107" y="1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46" name="Freeform 569"/>
                <p:cNvSpPr>
                  <a:spLocks noEditPoints="1"/>
                </p:cNvSpPr>
                <p:nvPr/>
              </p:nvSpPr>
              <p:spPr bwMode="auto">
                <a:xfrm>
                  <a:off x="2563" y="2094"/>
                  <a:ext cx="94" cy="1213"/>
                </a:xfrm>
                <a:custGeom>
                  <a:avLst/>
                  <a:gdLst>
                    <a:gd name="T0" fmla="*/ 45 w 94"/>
                    <a:gd name="T1" fmla="*/ 1213 h 1213"/>
                    <a:gd name="T2" fmla="*/ 45 w 94"/>
                    <a:gd name="T3" fmla="*/ 42 h 1213"/>
                    <a:gd name="T4" fmla="*/ 49 w 94"/>
                    <a:gd name="T5" fmla="*/ 42 h 1213"/>
                    <a:gd name="T6" fmla="*/ 49 w 94"/>
                    <a:gd name="T7" fmla="*/ 1213 h 1213"/>
                    <a:gd name="T8" fmla="*/ 45 w 94"/>
                    <a:gd name="T9" fmla="*/ 1213 h 1213"/>
                    <a:gd name="T10" fmla="*/ 0 w 94"/>
                    <a:gd name="T11" fmla="*/ 97 h 1213"/>
                    <a:gd name="T12" fmla="*/ 45 w 94"/>
                    <a:gd name="T13" fmla="*/ 0 h 1213"/>
                    <a:gd name="T14" fmla="*/ 94 w 94"/>
                    <a:gd name="T15" fmla="*/ 97 h 1213"/>
                    <a:gd name="T16" fmla="*/ 0 w 94"/>
                    <a:gd name="T17" fmla="*/ 97 h 12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1213">
                      <a:moveTo>
                        <a:pt x="45" y="1213"/>
                      </a:moveTo>
                      <a:lnTo>
                        <a:pt x="45" y="42"/>
                      </a:lnTo>
                      <a:lnTo>
                        <a:pt x="49" y="42"/>
                      </a:lnTo>
                      <a:lnTo>
                        <a:pt x="49" y="1213"/>
                      </a:lnTo>
                      <a:lnTo>
                        <a:pt x="45" y="1213"/>
                      </a:lnTo>
                      <a:close/>
                      <a:moveTo>
                        <a:pt x="0" y="97"/>
                      </a:moveTo>
                      <a:lnTo>
                        <a:pt x="45" y="0"/>
                      </a:lnTo>
                      <a:lnTo>
                        <a:pt x="94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47" name="Rectangle 570"/>
                <p:cNvSpPr>
                  <a:spLocks noChangeArrowheads="1"/>
                </p:cNvSpPr>
                <p:nvPr/>
              </p:nvSpPr>
              <p:spPr bwMode="auto">
                <a:xfrm>
                  <a:off x="2608" y="2136"/>
                  <a:ext cx="4" cy="1171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48" name="Freeform 571"/>
                <p:cNvSpPr>
                  <a:spLocks/>
                </p:cNvSpPr>
                <p:nvPr/>
              </p:nvSpPr>
              <p:spPr bwMode="auto">
                <a:xfrm>
                  <a:off x="2563" y="2094"/>
                  <a:ext cx="94" cy="97"/>
                </a:xfrm>
                <a:custGeom>
                  <a:avLst/>
                  <a:gdLst>
                    <a:gd name="T0" fmla="*/ 0 w 94"/>
                    <a:gd name="T1" fmla="*/ 97 h 97"/>
                    <a:gd name="T2" fmla="*/ 45 w 94"/>
                    <a:gd name="T3" fmla="*/ 0 h 97"/>
                    <a:gd name="T4" fmla="*/ 94 w 94"/>
                    <a:gd name="T5" fmla="*/ 97 h 97"/>
                    <a:gd name="T6" fmla="*/ 0 w 94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7">
                      <a:moveTo>
                        <a:pt x="0" y="97"/>
                      </a:moveTo>
                      <a:lnTo>
                        <a:pt x="45" y="0"/>
                      </a:lnTo>
                      <a:lnTo>
                        <a:pt x="94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49" name="Freeform 572"/>
                <p:cNvSpPr>
                  <a:spLocks noEditPoints="1"/>
                </p:cNvSpPr>
                <p:nvPr/>
              </p:nvSpPr>
              <p:spPr bwMode="auto">
                <a:xfrm>
                  <a:off x="2188" y="2385"/>
                  <a:ext cx="94" cy="922"/>
                </a:xfrm>
                <a:custGeom>
                  <a:avLst/>
                  <a:gdLst>
                    <a:gd name="T0" fmla="*/ 45 w 94"/>
                    <a:gd name="T1" fmla="*/ 922 h 922"/>
                    <a:gd name="T2" fmla="*/ 45 w 94"/>
                    <a:gd name="T3" fmla="*/ 39 h 922"/>
                    <a:gd name="T4" fmla="*/ 48 w 94"/>
                    <a:gd name="T5" fmla="*/ 39 h 922"/>
                    <a:gd name="T6" fmla="*/ 48 w 94"/>
                    <a:gd name="T7" fmla="*/ 922 h 922"/>
                    <a:gd name="T8" fmla="*/ 45 w 94"/>
                    <a:gd name="T9" fmla="*/ 922 h 922"/>
                    <a:gd name="T10" fmla="*/ 0 w 94"/>
                    <a:gd name="T11" fmla="*/ 94 h 922"/>
                    <a:gd name="T12" fmla="*/ 45 w 94"/>
                    <a:gd name="T13" fmla="*/ 0 h 922"/>
                    <a:gd name="T14" fmla="*/ 94 w 94"/>
                    <a:gd name="T15" fmla="*/ 94 h 922"/>
                    <a:gd name="T16" fmla="*/ 0 w 94"/>
                    <a:gd name="T17" fmla="*/ 94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922">
                      <a:moveTo>
                        <a:pt x="45" y="922"/>
                      </a:moveTo>
                      <a:lnTo>
                        <a:pt x="45" y="39"/>
                      </a:lnTo>
                      <a:lnTo>
                        <a:pt x="48" y="39"/>
                      </a:lnTo>
                      <a:lnTo>
                        <a:pt x="48" y="922"/>
                      </a:lnTo>
                      <a:lnTo>
                        <a:pt x="45" y="922"/>
                      </a:lnTo>
                      <a:close/>
                      <a:moveTo>
                        <a:pt x="0" y="94"/>
                      </a:moveTo>
                      <a:lnTo>
                        <a:pt x="45" y="0"/>
                      </a:lnTo>
                      <a:lnTo>
                        <a:pt x="9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50" name="Rectangle 573"/>
                <p:cNvSpPr>
                  <a:spLocks noChangeArrowheads="1"/>
                </p:cNvSpPr>
                <p:nvPr/>
              </p:nvSpPr>
              <p:spPr bwMode="auto">
                <a:xfrm>
                  <a:off x="2233" y="2424"/>
                  <a:ext cx="3" cy="883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51" name="Freeform 574"/>
                <p:cNvSpPr>
                  <a:spLocks/>
                </p:cNvSpPr>
                <p:nvPr/>
              </p:nvSpPr>
              <p:spPr bwMode="auto">
                <a:xfrm>
                  <a:off x="2188" y="2385"/>
                  <a:ext cx="94" cy="94"/>
                </a:xfrm>
                <a:custGeom>
                  <a:avLst/>
                  <a:gdLst>
                    <a:gd name="T0" fmla="*/ 0 w 94"/>
                    <a:gd name="T1" fmla="*/ 94 h 94"/>
                    <a:gd name="T2" fmla="*/ 45 w 94"/>
                    <a:gd name="T3" fmla="*/ 0 h 94"/>
                    <a:gd name="T4" fmla="*/ 94 w 94"/>
                    <a:gd name="T5" fmla="*/ 94 h 94"/>
                    <a:gd name="T6" fmla="*/ 0 w 94"/>
                    <a:gd name="T7" fmla="*/ 94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4">
                      <a:moveTo>
                        <a:pt x="0" y="94"/>
                      </a:moveTo>
                      <a:lnTo>
                        <a:pt x="45" y="0"/>
                      </a:lnTo>
                      <a:lnTo>
                        <a:pt x="9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52" name="Freeform 575"/>
                <p:cNvSpPr>
                  <a:spLocks noEditPoints="1"/>
                </p:cNvSpPr>
                <p:nvPr/>
              </p:nvSpPr>
              <p:spPr bwMode="auto">
                <a:xfrm>
                  <a:off x="2240" y="2217"/>
                  <a:ext cx="262" cy="187"/>
                </a:xfrm>
                <a:custGeom>
                  <a:avLst/>
                  <a:gdLst>
                    <a:gd name="T0" fmla="*/ 0 w 262"/>
                    <a:gd name="T1" fmla="*/ 184 h 187"/>
                    <a:gd name="T2" fmla="*/ 232 w 262"/>
                    <a:gd name="T3" fmla="*/ 22 h 187"/>
                    <a:gd name="T4" fmla="*/ 232 w 262"/>
                    <a:gd name="T5" fmla="*/ 22 h 187"/>
                    <a:gd name="T6" fmla="*/ 0 w 262"/>
                    <a:gd name="T7" fmla="*/ 187 h 187"/>
                    <a:gd name="T8" fmla="*/ 0 w 262"/>
                    <a:gd name="T9" fmla="*/ 184 h 187"/>
                    <a:gd name="T10" fmla="*/ 158 w 262"/>
                    <a:gd name="T11" fmla="*/ 16 h 187"/>
                    <a:gd name="T12" fmla="*/ 262 w 262"/>
                    <a:gd name="T13" fmla="*/ 0 h 187"/>
                    <a:gd name="T14" fmla="*/ 213 w 262"/>
                    <a:gd name="T15" fmla="*/ 94 h 187"/>
                    <a:gd name="T16" fmla="*/ 158 w 262"/>
                    <a:gd name="T17" fmla="*/ 16 h 18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2" h="187">
                      <a:moveTo>
                        <a:pt x="0" y="184"/>
                      </a:moveTo>
                      <a:lnTo>
                        <a:pt x="232" y="22"/>
                      </a:lnTo>
                      <a:lnTo>
                        <a:pt x="0" y="187"/>
                      </a:lnTo>
                      <a:lnTo>
                        <a:pt x="0" y="184"/>
                      </a:lnTo>
                      <a:close/>
                      <a:moveTo>
                        <a:pt x="158" y="16"/>
                      </a:moveTo>
                      <a:lnTo>
                        <a:pt x="262" y="0"/>
                      </a:lnTo>
                      <a:lnTo>
                        <a:pt x="213" y="94"/>
                      </a:lnTo>
                      <a:lnTo>
                        <a:pt x="158" y="16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53" name="Freeform 576"/>
                <p:cNvSpPr>
                  <a:spLocks/>
                </p:cNvSpPr>
                <p:nvPr/>
              </p:nvSpPr>
              <p:spPr bwMode="auto">
                <a:xfrm>
                  <a:off x="2240" y="2239"/>
                  <a:ext cx="232" cy="165"/>
                </a:xfrm>
                <a:custGeom>
                  <a:avLst/>
                  <a:gdLst>
                    <a:gd name="T0" fmla="*/ 0 w 232"/>
                    <a:gd name="T1" fmla="*/ 162 h 165"/>
                    <a:gd name="T2" fmla="*/ 232 w 232"/>
                    <a:gd name="T3" fmla="*/ 0 h 165"/>
                    <a:gd name="T4" fmla="*/ 232 w 232"/>
                    <a:gd name="T5" fmla="*/ 0 h 165"/>
                    <a:gd name="T6" fmla="*/ 0 w 232"/>
                    <a:gd name="T7" fmla="*/ 165 h 165"/>
                    <a:gd name="T8" fmla="*/ 0 w 232"/>
                    <a:gd name="T9" fmla="*/ 162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2" h="165">
                      <a:moveTo>
                        <a:pt x="0" y="162"/>
                      </a:moveTo>
                      <a:lnTo>
                        <a:pt x="232" y="0"/>
                      </a:lnTo>
                      <a:lnTo>
                        <a:pt x="0" y="165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54" name="Freeform 577"/>
                <p:cNvSpPr>
                  <a:spLocks/>
                </p:cNvSpPr>
                <p:nvPr/>
              </p:nvSpPr>
              <p:spPr bwMode="auto">
                <a:xfrm>
                  <a:off x="2398" y="2217"/>
                  <a:ext cx="104" cy="94"/>
                </a:xfrm>
                <a:custGeom>
                  <a:avLst/>
                  <a:gdLst>
                    <a:gd name="T0" fmla="*/ 0 w 104"/>
                    <a:gd name="T1" fmla="*/ 16 h 94"/>
                    <a:gd name="T2" fmla="*/ 104 w 104"/>
                    <a:gd name="T3" fmla="*/ 0 h 94"/>
                    <a:gd name="T4" fmla="*/ 55 w 104"/>
                    <a:gd name="T5" fmla="*/ 94 h 94"/>
                    <a:gd name="T6" fmla="*/ 0 w 104"/>
                    <a:gd name="T7" fmla="*/ 16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4" h="94">
                      <a:moveTo>
                        <a:pt x="0" y="16"/>
                      </a:moveTo>
                      <a:lnTo>
                        <a:pt x="104" y="0"/>
                      </a:lnTo>
                      <a:lnTo>
                        <a:pt x="55" y="9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55" name="Freeform 578"/>
                <p:cNvSpPr>
                  <a:spLocks noEditPoints="1"/>
                </p:cNvSpPr>
                <p:nvPr/>
              </p:nvSpPr>
              <p:spPr bwMode="auto">
                <a:xfrm>
                  <a:off x="2906" y="2382"/>
                  <a:ext cx="94" cy="922"/>
                </a:xfrm>
                <a:custGeom>
                  <a:avLst/>
                  <a:gdLst>
                    <a:gd name="T0" fmla="*/ 49 w 94"/>
                    <a:gd name="T1" fmla="*/ 922 h 922"/>
                    <a:gd name="T2" fmla="*/ 49 w 94"/>
                    <a:gd name="T3" fmla="*/ 42 h 922"/>
                    <a:gd name="T4" fmla="*/ 45 w 94"/>
                    <a:gd name="T5" fmla="*/ 42 h 922"/>
                    <a:gd name="T6" fmla="*/ 45 w 94"/>
                    <a:gd name="T7" fmla="*/ 922 h 922"/>
                    <a:gd name="T8" fmla="*/ 49 w 94"/>
                    <a:gd name="T9" fmla="*/ 922 h 922"/>
                    <a:gd name="T10" fmla="*/ 94 w 94"/>
                    <a:gd name="T11" fmla="*/ 97 h 922"/>
                    <a:gd name="T12" fmla="*/ 45 w 94"/>
                    <a:gd name="T13" fmla="*/ 0 h 922"/>
                    <a:gd name="T14" fmla="*/ 0 w 94"/>
                    <a:gd name="T15" fmla="*/ 97 h 922"/>
                    <a:gd name="T16" fmla="*/ 94 w 94"/>
                    <a:gd name="T17" fmla="*/ 97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922">
                      <a:moveTo>
                        <a:pt x="49" y="922"/>
                      </a:moveTo>
                      <a:lnTo>
                        <a:pt x="49" y="42"/>
                      </a:lnTo>
                      <a:lnTo>
                        <a:pt x="45" y="42"/>
                      </a:lnTo>
                      <a:lnTo>
                        <a:pt x="45" y="922"/>
                      </a:lnTo>
                      <a:lnTo>
                        <a:pt x="49" y="922"/>
                      </a:lnTo>
                      <a:close/>
                      <a:moveTo>
                        <a:pt x="94" y="97"/>
                      </a:moveTo>
                      <a:lnTo>
                        <a:pt x="45" y="0"/>
                      </a:lnTo>
                      <a:lnTo>
                        <a:pt x="0" y="97"/>
                      </a:lnTo>
                      <a:lnTo>
                        <a:pt x="94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56" name="Rectangle 579"/>
                <p:cNvSpPr>
                  <a:spLocks noChangeArrowheads="1"/>
                </p:cNvSpPr>
                <p:nvPr/>
              </p:nvSpPr>
              <p:spPr bwMode="auto">
                <a:xfrm>
                  <a:off x="2951" y="2424"/>
                  <a:ext cx="4" cy="880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57" name="Freeform 580"/>
                <p:cNvSpPr>
                  <a:spLocks/>
                </p:cNvSpPr>
                <p:nvPr/>
              </p:nvSpPr>
              <p:spPr bwMode="auto">
                <a:xfrm>
                  <a:off x="2906" y="2382"/>
                  <a:ext cx="94" cy="97"/>
                </a:xfrm>
                <a:custGeom>
                  <a:avLst/>
                  <a:gdLst>
                    <a:gd name="T0" fmla="*/ 94 w 94"/>
                    <a:gd name="T1" fmla="*/ 97 h 97"/>
                    <a:gd name="T2" fmla="*/ 45 w 94"/>
                    <a:gd name="T3" fmla="*/ 0 h 97"/>
                    <a:gd name="T4" fmla="*/ 0 w 94"/>
                    <a:gd name="T5" fmla="*/ 97 h 97"/>
                    <a:gd name="T6" fmla="*/ 94 w 94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7">
                      <a:moveTo>
                        <a:pt x="94" y="97"/>
                      </a:moveTo>
                      <a:lnTo>
                        <a:pt x="45" y="0"/>
                      </a:lnTo>
                      <a:lnTo>
                        <a:pt x="0" y="97"/>
                      </a:lnTo>
                      <a:lnTo>
                        <a:pt x="94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58" name="Freeform 581"/>
                <p:cNvSpPr>
                  <a:spLocks noEditPoints="1"/>
                </p:cNvSpPr>
                <p:nvPr/>
              </p:nvSpPr>
              <p:spPr bwMode="auto">
                <a:xfrm>
                  <a:off x="2683" y="2213"/>
                  <a:ext cx="265" cy="188"/>
                </a:xfrm>
                <a:custGeom>
                  <a:avLst/>
                  <a:gdLst>
                    <a:gd name="T0" fmla="*/ 265 w 265"/>
                    <a:gd name="T1" fmla="*/ 188 h 188"/>
                    <a:gd name="T2" fmla="*/ 32 w 265"/>
                    <a:gd name="T3" fmla="*/ 23 h 188"/>
                    <a:gd name="T4" fmla="*/ 32 w 265"/>
                    <a:gd name="T5" fmla="*/ 26 h 188"/>
                    <a:gd name="T6" fmla="*/ 265 w 265"/>
                    <a:gd name="T7" fmla="*/ 188 h 188"/>
                    <a:gd name="T8" fmla="*/ 265 w 265"/>
                    <a:gd name="T9" fmla="*/ 188 h 188"/>
                    <a:gd name="T10" fmla="*/ 107 w 265"/>
                    <a:gd name="T11" fmla="*/ 17 h 188"/>
                    <a:gd name="T12" fmla="*/ 0 w 265"/>
                    <a:gd name="T13" fmla="*/ 0 h 188"/>
                    <a:gd name="T14" fmla="*/ 52 w 265"/>
                    <a:gd name="T15" fmla="*/ 94 h 188"/>
                    <a:gd name="T16" fmla="*/ 107 w 265"/>
                    <a:gd name="T17" fmla="*/ 17 h 18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5" h="188">
                      <a:moveTo>
                        <a:pt x="265" y="188"/>
                      </a:moveTo>
                      <a:lnTo>
                        <a:pt x="32" y="23"/>
                      </a:lnTo>
                      <a:lnTo>
                        <a:pt x="32" y="26"/>
                      </a:lnTo>
                      <a:lnTo>
                        <a:pt x="265" y="188"/>
                      </a:lnTo>
                      <a:close/>
                      <a:moveTo>
                        <a:pt x="107" y="17"/>
                      </a:moveTo>
                      <a:lnTo>
                        <a:pt x="0" y="0"/>
                      </a:lnTo>
                      <a:lnTo>
                        <a:pt x="52" y="94"/>
                      </a:lnTo>
                      <a:lnTo>
                        <a:pt x="107" y="1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59" name="Freeform 582"/>
                <p:cNvSpPr>
                  <a:spLocks/>
                </p:cNvSpPr>
                <p:nvPr/>
              </p:nvSpPr>
              <p:spPr bwMode="auto">
                <a:xfrm>
                  <a:off x="2715" y="2236"/>
                  <a:ext cx="233" cy="165"/>
                </a:xfrm>
                <a:custGeom>
                  <a:avLst/>
                  <a:gdLst>
                    <a:gd name="T0" fmla="*/ 233 w 233"/>
                    <a:gd name="T1" fmla="*/ 165 h 165"/>
                    <a:gd name="T2" fmla="*/ 0 w 233"/>
                    <a:gd name="T3" fmla="*/ 0 h 165"/>
                    <a:gd name="T4" fmla="*/ 0 w 233"/>
                    <a:gd name="T5" fmla="*/ 3 h 165"/>
                    <a:gd name="T6" fmla="*/ 233 w 233"/>
                    <a:gd name="T7" fmla="*/ 165 h 165"/>
                    <a:gd name="T8" fmla="*/ 233 w 233"/>
                    <a:gd name="T9" fmla="*/ 165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3" h="165">
                      <a:moveTo>
                        <a:pt x="233" y="165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33" y="165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60" name="Freeform 583"/>
                <p:cNvSpPr>
                  <a:spLocks/>
                </p:cNvSpPr>
                <p:nvPr/>
              </p:nvSpPr>
              <p:spPr bwMode="auto">
                <a:xfrm>
                  <a:off x="2683" y="2213"/>
                  <a:ext cx="107" cy="94"/>
                </a:xfrm>
                <a:custGeom>
                  <a:avLst/>
                  <a:gdLst>
                    <a:gd name="T0" fmla="*/ 107 w 107"/>
                    <a:gd name="T1" fmla="*/ 17 h 94"/>
                    <a:gd name="T2" fmla="*/ 0 w 107"/>
                    <a:gd name="T3" fmla="*/ 0 h 94"/>
                    <a:gd name="T4" fmla="*/ 52 w 107"/>
                    <a:gd name="T5" fmla="*/ 94 h 94"/>
                    <a:gd name="T6" fmla="*/ 107 w 107"/>
                    <a:gd name="T7" fmla="*/ 17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7" h="94">
                      <a:moveTo>
                        <a:pt x="107" y="17"/>
                      </a:moveTo>
                      <a:lnTo>
                        <a:pt x="0" y="0"/>
                      </a:lnTo>
                      <a:lnTo>
                        <a:pt x="52" y="94"/>
                      </a:lnTo>
                      <a:lnTo>
                        <a:pt x="107" y="1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61" name="Freeform 584"/>
                <p:cNvSpPr>
                  <a:spLocks noEditPoints="1"/>
                </p:cNvSpPr>
                <p:nvPr/>
              </p:nvSpPr>
              <p:spPr bwMode="auto">
                <a:xfrm>
                  <a:off x="3353" y="2094"/>
                  <a:ext cx="93" cy="1213"/>
                </a:xfrm>
                <a:custGeom>
                  <a:avLst/>
                  <a:gdLst>
                    <a:gd name="T0" fmla="*/ 48 w 93"/>
                    <a:gd name="T1" fmla="*/ 1213 h 1213"/>
                    <a:gd name="T2" fmla="*/ 48 w 93"/>
                    <a:gd name="T3" fmla="*/ 42 h 1213"/>
                    <a:gd name="T4" fmla="*/ 48 w 93"/>
                    <a:gd name="T5" fmla="*/ 42 h 1213"/>
                    <a:gd name="T6" fmla="*/ 48 w 93"/>
                    <a:gd name="T7" fmla="*/ 1213 h 1213"/>
                    <a:gd name="T8" fmla="*/ 48 w 93"/>
                    <a:gd name="T9" fmla="*/ 1213 h 1213"/>
                    <a:gd name="T10" fmla="*/ 0 w 93"/>
                    <a:gd name="T11" fmla="*/ 97 h 1213"/>
                    <a:gd name="T12" fmla="*/ 48 w 93"/>
                    <a:gd name="T13" fmla="*/ 0 h 1213"/>
                    <a:gd name="T14" fmla="*/ 93 w 93"/>
                    <a:gd name="T15" fmla="*/ 97 h 1213"/>
                    <a:gd name="T16" fmla="*/ 0 w 93"/>
                    <a:gd name="T17" fmla="*/ 97 h 12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1213">
                      <a:moveTo>
                        <a:pt x="48" y="1213"/>
                      </a:moveTo>
                      <a:lnTo>
                        <a:pt x="48" y="42"/>
                      </a:lnTo>
                      <a:lnTo>
                        <a:pt x="48" y="1213"/>
                      </a:lnTo>
                      <a:close/>
                      <a:moveTo>
                        <a:pt x="0" y="97"/>
                      </a:moveTo>
                      <a:lnTo>
                        <a:pt x="48" y="0"/>
                      </a:lnTo>
                      <a:lnTo>
                        <a:pt x="93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62" name="Rectangle 585"/>
                <p:cNvSpPr>
                  <a:spLocks noChangeArrowheads="1"/>
                </p:cNvSpPr>
                <p:nvPr/>
              </p:nvSpPr>
              <p:spPr bwMode="auto">
                <a:xfrm>
                  <a:off x="3401" y="2136"/>
                  <a:ext cx="1" cy="1171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63" name="Freeform 586"/>
                <p:cNvSpPr>
                  <a:spLocks/>
                </p:cNvSpPr>
                <p:nvPr/>
              </p:nvSpPr>
              <p:spPr bwMode="auto">
                <a:xfrm>
                  <a:off x="3353" y="2094"/>
                  <a:ext cx="93" cy="97"/>
                </a:xfrm>
                <a:custGeom>
                  <a:avLst/>
                  <a:gdLst>
                    <a:gd name="T0" fmla="*/ 0 w 93"/>
                    <a:gd name="T1" fmla="*/ 97 h 97"/>
                    <a:gd name="T2" fmla="*/ 48 w 93"/>
                    <a:gd name="T3" fmla="*/ 0 h 97"/>
                    <a:gd name="T4" fmla="*/ 93 w 93"/>
                    <a:gd name="T5" fmla="*/ 97 h 97"/>
                    <a:gd name="T6" fmla="*/ 0 w 93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7">
                      <a:moveTo>
                        <a:pt x="0" y="97"/>
                      </a:moveTo>
                      <a:lnTo>
                        <a:pt x="48" y="0"/>
                      </a:lnTo>
                      <a:lnTo>
                        <a:pt x="93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64" name="Freeform 587"/>
                <p:cNvSpPr>
                  <a:spLocks noEditPoints="1"/>
                </p:cNvSpPr>
                <p:nvPr/>
              </p:nvSpPr>
              <p:spPr bwMode="auto">
                <a:xfrm>
                  <a:off x="2977" y="2385"/>
                  <a:ext cx="94" cy="922"/>
                </a:xfrm>
                <a:custGeom>
                  <a:avLst/>
                  <a:gdLst>
                    <a:gd name="T0" fmla="*/ 49 w 94"/>
                    <a:gd name="T1" fmla="*/ 922 h 922"/>
                    <a:gd name="T2" fmla="*/ 49 w 94"/>
                    <a:gd name="T3" fmla="*/ 39 h 922"/>
                    <a:gd name="T4" fmla="*/ 49 w 94"/>
                    <a:gd name="T5" fmla="*/ 39 h 922"/>
                    <a:gd name="T6" fmla="*/ 49 w 94"/>
                    <a:gd name="T7" fmla="*/ 922 h 922"/>
                    <a:gd name="T8" fmla="*/ 49 w 94"/>
                    <a:gd name="T9" fmla="*/ 922 h 922"/>
                    <a:gd name="T10" fmla="*/ 0 w 94"/>
                    <a:gd name="T11" fmla="*/ 94 h 922"/>
                    <a:gd name="T12" fmla="*/ 49 w 94"/>
                    <a:gd name="T13" fmla="*/ 0 h 922"/>
                    <a:gd name="T14" fmla="*/ 94 w 94"/>
                    <a:gd name="T15" fmla="*/ 94 h 922"/>
                    <a:gd name="T16" fmla="*/ 0 w 94"/>
                    <a:gd name="T17" fmla="*/ 94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4" h="922">
                      <a:moveTo>
                        <a:pt x="49" y="922"/>
                      </a:moveTo>
                      <a:lnTo>
                        <a:pt x="49" y="39"/>
                      </a:lnTo>
                      <a:lnTo>
                        <a:pt x="49" y="922"/>
                      </a:lnTo>
                      <a:close/>
                      <a:moveTo>
                        <a:pt x="0" y="94"/>
                      </a:moveTo>
                      <a:lnTo>
                        <a:pt x="49" y="0"/>
                      </a:lnTo>
                      <a:lnTo>
                        <a:pt x="9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65" name="Rectangle 588"/>
                <p:cNvSpPr>
                  <a:spLocks noChangeArrowheads="1"/>
                </p:cNvSpPr>
                <p:nvPr/>
              </p:nvSpPr>
              <p:spPr bwMode="auto">
                <a:xfrm>
                  <a:off x="3026" y="2424"/>
                  <a:ext cx="1" cy="883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66" name="Freeform 589"/>
                <p:cNvSpPr>
                  <a:spLocks/>
                </p:cNvSpPr>
                <p:nvPr/>
              </p:nvSpPr>
              <p:spPr bwMode="auto">
                <a:xfrm>
                  <a:off x="2977" y="2385"/>
                  <a:ext cx="94" cy="94"/>
                </a:xfrm>
                <a:custGeom>
                  <a:avLst/>
                  <a:gdLst>
                    <a:gd name="T0" fmla="*/ 0 w 94"/>
                    <a:gd name="T1" fmla="*/ 94 h 94"/>
                    <a:gd name="T2" fmla="*/ 49 w 94"/>
                    <a:gd name="T3" fmla="*/ 0 h 94"/>
                    <a:gd name="T4" fmla="*/ 94 w 94"/>
                    <a:gd name="T5" fmla="*/ 94 h 94"/>
                    <a:gd name="T6" fmla="*/ 0 w 94"/>
                    <a:gd name="T7" fmla="*/ 94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4" h="94">
                      <a:moveTo>
                        <a:pt x="0" y="94"/>
                      </a:moveTo>
                      <a:lnTo>
                        <a:pt x="49" y="0"/>
                      </a:lnTo>
                      <a:lnTo>
                        <a:pt x="94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67" name="Freeform 590"/>
                <p:cNvSpPr>
                  <a:spLocks noEditPoints="1"/>
                </p:cNvSpPr>
                <p:nvPr/>
              </p:nvSpPr>
              <p:spPr bwMode="auto">
                <a:xfrm>
                  <a:off x="3029" y="2217"/>
                  <a:ext cx="265" cy="187"/>
                </a:xfrm>
                <a:custGeom>
                  <a:avLst/>
                  <a:gdLst>
                    <a:gd name="T0" fmla="*/ 0 w 265"/>
                    <a:gd name="T1" fmla="*/ 184 h 187"/>
                    <a:gd name="T2" fmla="*/ 233 w 265"/>
                    <a:gd name="T3" fmla="*/ 22 h 187"/>
                    <a:gd name="T4" fmla="*/ 233 w 265"/>
                    <a:gd name="T5" fmla="*/ 22 h 187"/>
                    <a:gd name="T6" fmla="*/ 0 w 265"/>
                    <a:gd name="T7" fmla="*/ 187 h 187"/>
                    <a:gd name="T8" fmla="*/ 0 w 265"/>
                    <a:gd name="T9" fmla="*/ 184 h 187"/>
                    <a:gd name="T10" fmla="*/ 159 w 265"/>
                    <a:gd name="T11" fmla="*/ 16 h 187"/>
                    <a:gd name="T12" fmla="*/ 265 w 265"/>
                    <a:gd name="T13" fmla="*/ 0 h 187"/>
                    <a:gd name="T14" fmla="*/ 214 w 265"/>
                    <a:gd name="T15" fmla="*/ 94 h 187"/>
                    <a:gd name="T16" fmla="*/ 159 w 265"/>
                    <a:gd name="T17" fmla="*/ 16 h 18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5" h="187">
                      <a:moveTo>
                        <a:pt x="0" y="184"/>
                      </a:moveTo>
                      <a:lnTo>
                        <a:pt x="233" y="22"/>
                      </a:lnTo>
                      <a:lnTo>
                        <a:pt x="0" y="187"/>
                      </a:lnTo>
                      <a:lnTo>
                        <a:pt x="0" y="184"/>
                      </a:lnTo>
                      <a:close/>
                      <a:moveTo>
                        <a:pt x="159" y="16"/>
                      </a:moveTo>
                      <a:lnTo>
                        <a:pt x="265" y="0"/>
                      </a:lnTo>
                      <a:lnTo>
                        <a:pt x="214" y="94"/>
                      </a:lnTo>
                      <a:lnTo>
                        <a:pt x="159" y="16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68" name="Freeform 591"/>
                <p:cNvSpPr>
                  <a:spLocks/>
                </p:cNvSpPr>
                <p:nvPr/>
              </p:nvSpPr>
              <p:spPr bwMode="auto">
                <a:xfrm>
                  <a:off x="3029" y="2239"/>
                  <a:ext cx="233" cy="165"/>
                </a:xfrm>
                <a:custGeom>
                  <a:avLst/>
                  <a:gdLst>
                    <a:gd name="T0" fmla="*/ 0 w 233"/>
                    <a:gd name="T1" fmla="*/ 162 h 165"/>
                    <a:gd name="T2" fmla="*/ 233 w 233"/>
                    <a:gd name="T3" fmla="*/ 0 h 165"/>
                    <a:gd name="T4" fmla="*/ 233 w 233"/>
                    <a:gd name="T5" fmla="*/ 0 h 165"/>
                    <a:gd name="T6" fmla="*/ 0 w 233"/>
                    <a:gd name="T7" fmla="*/ 165 h 165"/>
                    <a:gd name="T8" fmla="*/ 0 w 233"/>
                    <a:gd name="T9" fmla="*/ 162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3" h="165">
                      <a:moveTo>
                        <a:pt x="0" y="162"/>
                      </a:moveTo>
                      <a:lnTo>
                        <a:pt x="233" y="0"/>
                      </a:lnTo>
                      <a:lnTo>
                        <a:pt x="0" y="165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69" name="Freeform 592"/>
                <p:cNvSpPr>
                  <a:spLocks/>
                </p:cNvSpPr>
                <p:nvPr/>
              </p:nvSpPr>
              <p:spPr bwMode="auto">
                <a:xfrm>
                  <a:off x="3188" y="2217"/>
                  <a:ext cx="106" cy="94"/>
                </a:xfrm>
                <a:custGeom>
                  <a:avLst/>
                  <a:gdLst>
                    <a:gd name="T0" fmla="*/ 0 w 106"/>
                    <a:gd name="T1" fmla="*/ 16 h 94"/>
                    <a:gd name="T2" fmla="*/ 106 w 106"/>
                    <a:gd name="T3" fmla="*/ 0 h 94"/>
                    <a:gd name="T4" fmla="*/ 55 w 106"/>
                    <a:gd name="T5" fmla="*/ 94 h 94"/>
                    <a:gd name="T6" fmla="*/ 0 w 106"/>
                    <a:gd name="T7" fmla="*/ 16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6" h="94">
                      <a:moveTo>
                        <a:pt x="0" y="16"/>
                      </a:moveTo>
                      <a:lnTo>
                        <a:pt x="106" y="0"/>
                      </a:lnTo>
                      <a:lnTo>
                        <a:pt x="55" y="9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70" name="Freeform 593"/>
                <p:cNvSpPr>
                  <a:spLocks noEditPoints="1"/>
                </p:cNvSpPr>
                <p:nvPr/>
              </p:nvSpPr>
              <p:spPr bwMode="auto">
                <a:xfrm>
                  <a:off x="3696" y="2382"/>
                  <a:ext cx="93" cy="922"/>
                </a:xfrm>
                <a:custGeom>
                  <a:avLst/>
                  <a:gdLst>
                    <a:gd name="T0" fmla="*/ 48 w 93"/>
                    <a:gd name="T1" fmla="*/ 922 h 922"/>
                    <a:gd name="T2" fmla="*/ 48 w 93"/>
                    <a:gd name="T3" fmla="*/ 42 h 922"/>
                    <a:gd name="T4" fmla="*/ 48 w 93"/>
                    <a:gd name="T5" fmla="*/ 42 h 922"/>
                    <a:gd name="T6" fmla="*/ 48 w 93"/>
                    <a:gd name="T7" fmla="*/ 922 h 922"/>
                    <a:gd name="T8" fmla="*/ 48 w 93"/>
                    <a:gd name="T9" fmla="*/ 922 h 922"/>
                    <a:gd name="T10" fmla="*/ 93 w 93"/>
                    <a:gd name="T11" fmla="*/ 97 h 922"/>
                    <a:gd name="T12" fmla="*/ 48 w 93"/>
                    <a:gd name="T13" fmla="*/ 0 h 922"/>
                    <a:gd name="T14" fmla="*/ 0 w 93"/>
                    <a:gd name="T15" fmla="*/ 97 h 922"/>
                    <a:gd name="T16" fmla="*/ 93 w 93"/>
                    <a:gd name="T17" fmla="*/ 97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3" h="922">
                      <a:moveTo>
                        <a:pt x="48" y="922"/>
                      </a:moveTo>
                      <a:lnTo>
                        <a:pt x="48" y="42"/>
                      </a:lnTo>
                      <a:lnTo>
                        <a:pt x="48" y="922"/>
                      </a:lnTo>
                      <a:close/>
                      <a:moveTo>
                        <a:pt x="93" y="97"/>
                      </a:moveTo>
                      <a:lnTo>
                        <a:pt x="48" y="0"/>
                      </a:lnTo>
                      <a:lnTo>
                        <a:pt x="0" y="97"/>
                      </a:lnTo>
                      <a:lnTo>
                        <a:pt x="93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71" name="Rectangle 594"/>
                <p:cNvSpPr>
                  <a:spLocks noChangeArrowheads="1"/>
                </p:cNvSpPr>
                <p:nvPr/>
              </p:nvSpPr>
              <p:spPr bwMode="auto">
                <a:xfrm>
                  <a:off x="3744" y="2424"/>
                  <a:ext cx="1" cy="880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72" name="Freeform 595"/>
                <p:cNvSpPr>
                  <a:spLocks/>
                </p:cNvSpPr>
                <p:nvPr/>
              </p:nvSpPr>
              <p:spPr bwMode="auto">
                <a:xfrm>
                  <a:off x="3696" y="2382"/>
                  <a:ext cx="93" cy="97"/>
                </a:xfrm>
                <a:custGeom>
                  <a:avLst/>
                  <a:gdLst>
                    <a:gd name="T0" fmla="*/ 93 w 93"/>
                    <a:gd name="T1" fmla="*/ 97 h 97"/>
                    <a:gd name="T2" fmla="*/ 48 w 93"/>
                    <a:gd name="T3" fmla="*/ 0 h 97"/>
                    <a:gd name="T4" fmla="*/ 0 w 93"/>
                    <a:gd name="T5" fmla="*/ 97 h 97"/>
                    <a:gd name="T6" fmla="*/ 93 w 93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" h="97">
                      <a:moveTo>
                        <a:pt x="93" y="97"/>
                      </a:moveTo>
                      <a:lnTo>
                        <a:pt x="48" y="0"/>
                      </a:lnTo>
                      <a:lnTo>
                        <a:pt x="0" y="97"/>
                      </a:lnTo>
                      <a:lnTo>
                        <a:pt x="93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73" name="Freeform 596"/>
                <p:cNvSpPr>
                  <a:spLocks noEditPoints="1"/>
                </p:cNvSpPr>
                <p:nvPr/>
              </p:nvSpPr>
              <p:spPr bwMode="auto">
                <a:xfrm>
                  <a:off x="3476" y="2213"/>
                  <a:ext cx="262" cy="188"/>
                </a:xfrm>
                <a:custGeom>
                  <a:avLst/>
                  <a:gdLst>
                    <a:gd name="T0" fmla="*/ 262 w 262"/>
                    <a:gd name="T1" fmla="*/ 188 h 188"/>
                    <a:gd name="T2" fmla="*/ 32 w 262"/>
                    <a:gd name="T3" fmla="*/ 23 h 188"/>
                    <a:gd name="T4" fmla="*/ 32 w 262"/>
                    <a:gd name="T5" fmla="*/ 26 h 188"/>
                    <a:gd name="T6" fmla="*/ 262 w 262"/>
                    <a:gd name="T7" fmla="*/ 188 h 188"/>
                    <a:gd name="T8" fmla="*/ 262 w 262"/>
                    <a:gd name="T9" fmla="*/ 188 h 188"/>
                    <a:gd name="T10" fmla="*/ 103 w 262"/>
                    <a:gd name="T11" fmla="*/ 17 h 188"/>
                    <a:gd name="T12" fmla="*/ 0 w 262"/>
                    <a:gd name="T13" fmla="*/ 0 h 188"/>
                    <a:gd name="T14" fmla="*/ 48 w 262"/>
                    <a:gd name="T15" fmla="*/ 94 h 188"/>
                    <a:gd name="T16" fmla="*/ 103 w 262"/>
                    <a:gd name="T17" fmla="*/ 17 h 18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2" h="188">
                      <a:moveTo>
                        <a:pt x="262" y="188"/>
                      </a:moveTo>
                      <a:lnTo>
                        <a:pt x="32" y="23"/>
                      </a:lnTo>
                      <a:lnTo>
                        <a:pt x="32" y="26"/>
                      </a:lnTo>
                      <a:lnTo>
                        <a:pt x="262" y="188"/>
                      </a:lnTo>
                      <a:close/>
                      <a:moveTo>
                        <a:pt x="103" y="17"/>
                      </a:moveTo>
                      <a:lnTo>
                        <a:pt x="0" y="0"/>
                      </a:lnTo>
                      <a:lnTo>
                        <a:pt x="48" y="94"/>
                      </a:lnTo>
                      <a:lnTo>
                        <a:pt x="103" y="1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74" name="Freeform 597"/>
                <p:cNvSpPr>
                  <a:spLocks/>
                </p:cNvSpPr>
                <p:nvPr/>
              </p:nvSpPr>
              <p:spPr bwMode="auto">
                <a:xfrm>
                  <a:off x="3508" y="2236"/>
                  <a:ext cx="230" cy="165"/>
                </a:xfrm>
                <a:custGeom>
                  <a:avLst/>
                  <a:gdLst>
                    <a:gd name="T0" fmla="*/ 230 w 230"/>
                    <a:gd name="T1" fmla="*/ 165 h 165"/>
                    <a:gd name="T2" fmla="*/ 0 w 230"/>
                    <a:gd name="T3" fmla="*/ 0 h 165"/>
                    <a:gd name="T4" fmla="*/ 0 w 230"/>
                    <a:gd name="T5" fmla="*/ 3 h 165"/>
                    <a:gd name="T6" fmla="*/ 230 w 230"/>
                    <a:gd name="T7" fmla="*/ 165 h 165"/>
                    <a:gd name="T8" fmla="*/ 230 w 230"/>
                    <a:gd name="T9" fmla="*/ 165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30" h="165">
                      <a:moveTo>
                        <a:pt x="230" y="165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230" y="165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75" name="Freeform 598"/>
                <p:cNvSpPr>
                  <a:spLocks/>
                </p:cNvSpPr>
                <p:nvPr/>
              </p:nvSpPr>
              <p:spPr bwMode="auto">
                <a:xfrm>
                  <a:off x="3476" y="2213"/>
                  <a:ext cx="103" cy="94"/>
                </a:xfrm>
                <a:custGeom>
                  <a:avLst/>
                  <a:gdLst>
                    <a:gd name="T0" fmla="*/ 103 w 103"/>
                    <a:gd name="T1" fmla="*/ 17 h 94"/>
                    <a:gd name="T2" fmla="*/ 0 w 103"/>
                    <a:gd name="T3" fmla="*/ 0 h 94"/>
                    <a:gd name="T4" fmla="*/ 48 w 103"/>
                    <a:gd name="T5" fmla="*/ 94 h 94"/>
                    <a:gd name="T6" fmla="*/ 103 w 103"/>
                    <a:gd name="T7" fmla="*/ 17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3" h="94">
                      <a:moveTo>
                        <a:pt x="103" y="17"/>
                      </a:moveTo>
                      <a:lnTo>
                        <a:pt x="0" y="0"/>
                      </a:lnTo>
                      <a:lnTo>
                        <a:pt x="48" y="94"/>
                      </a:lnTo>
                      <a:lnTo>
                        <a:pt x="103" y="1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76" name="Freeform 599"/>
                <p:cNvSpPr>
                  <a:spLocks noEditPoints="1"/>
                </p:cNvSpPr>
                <p:nvPr/>
              </p:nvSpPr>
              <p:spPr bwMode="auto">
                <a:xfrm>
                  <a:off x="4142" y="2094"/>
                  <a:ext cx="97" cy="1213"/>
                </a:xfrm>
                <a:custGeom>
                  <a:avLst/>
                  <a:gdLst>
                    <a:gd name="T0" fmla="*/ 49 w 97"/>
                    <a:gd name="T1" fmla="*/ 1213 h 1213"/>
                    <a:gd name="T2" fmla="*/ 49 w 97"/>
                    <a:gd name="T3" fmla="*/ 42 h 1213"/>
                    <a:gd name="T4" fmla="*/ 49 w 97"/>
                    <a:gd name="T5" fmla="*/ 42 h 1213"/>
                    <a:gd name="T6" fmla="*/ 49 w 97"/>
                    <a:gd name="T7" fmla="*/ 1213 h 1213"/>
                    <a:gd name="T8" fmla="*/ 49 w 97"/>
                    <a:gd name="T9" fmla="*/ 1213 h 1213"/>
                    <a:gd name="T10" fmla="*/ 0 w 97"/>
                    <a:gd name="T11" fmla="*/ 97 h 1213"/>
                    <a:gd name="T12" fmla="*/ 49 w 97"/>
                    <a:gd name="T13" fmla="*/ 0 h 1213"/>
                    <a:gd name="T14" fmla="*/ 97 w 97"/>
                    <a:gd name="T15" fmla="*/ 97 h 1213"/>
                    <a:gd name="T16" fmla="*/ 0 w 97"/>
                    <a:gd name="T17" fmla="*/ 97 h 12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1213">
                      <a:moveTo>
                        <a:pt x="49" y="1213"/>
                      </a:moveTo>
                      <a:lnTo>
                        <a:pt x="49" y="42"/>
                      </a:lnTo>
                      <a:lnTo>
                        <a:pt x="49" y="1213"/>
                      </a:lnTo>
                      <a:close/>
                      <a:moveTo>
                        <a:pt x="0" y="97"/>
                      </a:moveTo>
                      <a:lnTo>
                        <a:pt x="49" y="0"/>
                      </a:lnTo>
                      <a:lnTo>
                        <a:pt x="97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77" name="Rectangle 600"/>
                <p:cNvSpPr>
                  <a:spLocks noChangeArrowheads="1"/>
                </p:cNvSpPr>
                <p:nvPr/>
              </p:nvSpPr>
              <p:spPr bwMode="auto">
                <a:xfrm>
                  <a:off x="4191" y="2136"/>
                  <a:ext cx="1" cy="1171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78" name="Freeform 601"/>
                <p:cNvSpPr>
                  <a:spLocks/>
                </p:cNvSpPr>
                <p:nvPr/>
              </p:nvSpPr>
              <p:spPr bwMode="auto">
                <a:xfrm>
                  <a:off x="4142" y="2094"/>
                  <a:ext cx="97" cy="97"/>
                </a:xfrm>
                <a:custGeom>
                  <a:avLst/>
                  <a:gdLst>
                    <a:gd name="T0" fmla="*/ 0 w 97"/>
                    <a:gd name="T1" fmla="*/ 97 h 97"/>
                    <a:gd name="T2" fmla="*/ 49 w 97"/>
                    <a:gd name="T3" fmla="*/ 0 h 97"/>
                    <a:gd name="T4" fmla="*/ 97 w 97"/>
                    <a:gd name="T5" fmla="*/ 97 h 97"/>
                    <a:gd name="T6" fmla="*/ 0 w 97"/>
                    <a:gd name="T7" fmla="*/ 97 h 9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7">
                      <a:moveTo>
                        <a:pt x="0" y="97"/>
                      </a:moveTo>
                      <a:lnTo>
                        <a:pt x="49" y="0"/>
                      </a:lnTo>
                      <a:lnTo>
                        <a:pt x="97" y="97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79" name="Freeform 602"/>
                <p:cNvSpPr>
                  <a:spLocks noEditPoints="1"/>
                </p:cNvSpPr>
                <p:nvPr/>
              </p:nvSpPr>
              <p:spPr bwMode="auto">
                <a:xfrm>
                  <a:off x="3767" y="2385"/>
                  <a:ext cx="97" cy="922"/>
                </a:xfrm>
                <a:custGeom>
                  <a:avLst/>
                  <a:gdLst>
                    <a:gd name="T0" fmla="*/ 48 w 97"/>
                    <a:gd name="T1" fmla="*/ 922 h 922"/>
                    <a:gd name="T2" fmla="*/ 48 w 97"/>
                    <a:gd name="T3" fmla="*/ 39 h 922"/>
                    <a:gd name="T4" fmla="*/ 48 w 97"/>
                    <a:gd name="T5" fmla="*/ 39 h 922"/>
                    <a:gd name="T6" fmla="*/ 48 w 97"/>
                    <a:gd name="T7" fmla="*/ 922 h 922"/>
                    <a:gd name="T8" fmla="*/ 48 w 97"/>
                    <a:gd name="T9" fmla="*/ 922 h 922"/>
                    <a:gd name="T10" fmla="*/ 0 w 97"/>
                    <a:gd name="T11" fmla="*/ 94 h 922"/>
                    <a:gd name="T12" fmla="*/ 48 w 97"/>
                    <a:gd name="T13" fmla="*/ 0 h 922"/>
                    <a:gd name="T14" fmla="*/ 97 w 97"/>
                    <a:gd name="T15" fmla="*/ 94 h 922"/>
                    <a:gd name="T16" fmla="*/ 0 w 97"/>
                    <a:gd name="T17" fmla="*/ 94 h 9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7" h="922">
                      <a:moveTo>
                        <a:pt x="48" y="922"/>
                      </a:moveTo>
                      <a:lnTo>
                        <a:pt x="48" y="39"/>
                      </a:lnTo>
                      <a:lnTo>
                        <a:pt x="48" y="922"/>
                      </a:lnTo>
                      <a:close/>
                      <a:moveTo>
                        <a:pt x="0" y="94"/>
                      </a:moveTo>
                      <a:lnTo>
                        <a:pt x="48" y="0"/>
                      </a:lnTo>
                      <a:lnTo>
                        <a:pt x="97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80" name="Rectangle 603"/>
                <p:cNvSpPr>
                  <a:spLocks noChangeArrowheads="1"/>
                </p:cNvSpPr>
                <p:nvPr/>
              </p:nvSpPr>
              <p:spPr bwMode="auto">
                <a:xfrm>
                  <a:off x="3815" y="2424"/>
                  <a:ext cx="1" cy="883"/>
                </a:xfrm>
                <a:prstGeom prst="rect">
                  <a:avLst/>
                </a:prstGeom>
                <a:noFill/>
                <a:ln w="20638">
                  <a:solidFill>
                    <a:srgbClr val="00A0E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39281" name="Freeform 604"/>
                <p:cNvSpPr>
                  <a:spLocks/>
                </p:cNvSpPr>
                <p:nvPr/>
              </p:nvSpPr>
              <p:spPr bwMode="auto">
                <a:xfrm>
                  <a:off x="3767" y="2385"/>
                  <a:ext cx="97" cy="94"/>
                </a:xfrm>
                <a:custGeom>
                  <a:avLst/>
                  <a:gdLst>
                    <a:gd name="T0" fmla="*/ 0 w 97"/>
                    <a:gd name="T1" fmla="*/ 94 h 94"/>
                    <a:gd name="T2" fmla="*/ 48 w 97"/>
                    <a:gd name="T3" fmla="*/ 0 h 94"/>
                    <a:gd name="T4" fmla="*/ 97 w 97"/>
                    <a:gd name="T5" fmla="*/ 94 h 94"/>
                    <a:gd name="T6" fmla="*/ 0 w 97"/>
                    <a:gd name="T7" fmla="*/ 94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7" h="94">
                      <a:moveTo>
                        <a:pt x="0" y="94"/>
                      </a:moveTo>
                      <a:lnTo>
                        <a:pt x="48" y="0"/>
                      </a:lnTo>
                      <a:lnTo>
                        <a:pt x="97" y="94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82" name="Freeform 605"/>
                <p:cNvSpPr>
                  <a:spLocks noEditPoints="1"/>
                </p:cNvSpPr>
                <p:nvPr/>
              </p:nvSpPr>
              <p:spPr bwMode="auto">
                <a:xfrm>
                  <a:off x="3822" y="2217"/>
                  <a:ext cx="262" cy="187"/>
                </a:xfrm>
                <a:custGeom>
                  <a:avLst/>
                  <a:gdLst>
                    <a:gd name="T0" fmla="*/ 0 w 262"/>
                    <a:gd name="T1" fmla="*/ 184 h 187"/>
                    <a:gd name="T2" fmla="*/ 229 w 262"/>
                    <a:gd name="T3" fmla="*/ 22 h 187"/>
                    <a:gd name="T4" fmla="*/ 229 w 262"/>
                    <a:gd name="T5" fmla="*/ 22 h 187"/>
                    <a:gd name="T6" fmla="*/ 0 w 262"/>
                    <a:gd name="T7" fmla="*/ 187 h 187"/>
                    <a:gd name="T8" fmla="*/ 0 w 262"/>
                    <a:gd name="T9" fmla="*/ 184 h 187"/>
                    <a:gd name="T10" fmla="*/ 158 w 262"/>
                    <a:gd name="T11" fmla="*/ 16 h 187"/>
                    <a:gd name="T12" fmla="*/ 262 w 262"/>
                    <a:gd name="T13" fmla="*/ 0 h 187"/>
                    <a:gd name="T14" fmla="*/ 213 w 262"/>
                    <a:gd name="T15" fmla="*/ 94 h 187"/>
                    <a:gd name="T16" fmla="*/ 158 w 262"/>
                    <a:gd name="T17" fmla="*/ 16 h 18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2" h="187">
                      <a:moveTo>
                        <a:pt x="0" y="184"/>
                      </a:moveTo>
                      <a:lnTo>
                        <a:pt x="229" y="22"/>
                      </a:lnTo>
                      <a:lnTo>
                        <a:pt x="0" y="187"/>
                      </a:lnTo>
                      <a:lnTo>
                        <a:pt x="0" y="184"/>
                      </a:lnTo>
                      <a:close/>
                      <a:moveTo>
                        <a:pt x="158" y="16"/>
                      </a:moveTo>
                      <a:lnTo>
                        <a:pt x="262" y="0"/>
                      </a:lnTo>
                      <a:lnTo>
                        <a:pt x="213" y="94"/>
                      </a:lnTo>
                      <a:lnTo>
                        <a:pt x="158" y="16"/>
                      </a:lnTo>
                      <a:close/>
                    </a:path>
                  </a:pathLst>
                </a:custGeom>
                <a:solidFill>
                  <a:srgbClr val="00A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83" name="Freeform 606"/>
                <p:cNvSpPr>
                  <a:spLocks/>
                </p:cNvSpPr>
                <p:nvPr/>
              </p:nvSpPr>
              <p:spPr bwMode="auto">
                <a:xfrm>
                  <a:off x="3822" y="2239"/>
                  <a:ext cx="229" cy="165"/>
                </a:xfrm>
                <a:custGeom>
                  <a:avLst/>
                  <a:gdLst>
                    <a:gd name="T0" fmla="*/ 0 w 229"/>
                    <a:gd name="T1" fmla="*/ 162 h 165"/>
                    <a:gd name="T2" fmla="*/ 229 w 229"/>
                    <a:gd name="T3" fmla="*/ 0 h 165"/>
                    <a:gd name="T4" fmla="*/ 229 w 229"/>
                    <a:gd name="T5" fmla="*/ 0 h 165"/>
                    <a:gd name="T6" fmla="*/ 0 w 229"/>
                    <a:gd name="T7" fmla="*/ 165 h 165"/>
                    <a:gd name="T8" fmla="*/ 0 w 229"/>
                    <a:gd name="T9" fmla="*/ 162 h 1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9" h="165">
                      <a:moveTo>
                        <a:pt x="0" y="162"/>
                      </a:moveTo>
                      <a:lnTo>
                        <a:pt x="229" y="0"/>
                      </a:lnTo>
                      <a:lnTo>
                        <a:pt x="0" y="165"/>
                      </a:lnTo>
                      <a:lnTo>
                        <a:pt x="0" y="162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284" name="Freeform 607"/>
                <p:cNvSpPr>
                  <a:spLocks/>
                </p:cNvSpPr>
                <p:nvPr/>
              </p:nvSpPr>
              <p:spPr bwMode="auto">
                <a:xfrm>
                  <a:off x="3980" y="2217"/>
                  <a:ext cx="104" cy="94"/>
                </a:xfrm>
                <a:custGeom>
                  <a:avLst/>
                  <a:gdLst>
                    <a:gd name="T0" fmla="*/ 0 w 104"/>
                    <a:gd name="T1" fmla="*/ 16 h 94"/>
                    <a:gd name="T2" fmla="*/ 104 w 104"/>
                    <a:gd name="T3" fmla="*/ 0 h 94"/>
                    <a:gd name="T4" fmla="*/ 55 w 104"/>
                    <a:gd name="T5" fmla="*/ 94 h 94"/>
                    <a:gd name="T6" fmla="*/ 0 w 104"/>
                    <a:gd name="T7" fmla="*/ 16 h 9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4" h="94">
                      <a:moveTo>
                        <a:pt x="0" y="16"/>
                      </a:moveTo>
                      <a:lnTo>
                        <a:pt x="104" y="0"/>
                      </a:lnTo>
                      <a:lnTo>
                        <a:pt x="55" y="9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noFill/>
                <a:ln w="20638">
                  <a:solidFill>
                    <a:srgbClr val="00A0E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8925" name="Freeform 609"/>
              <p:cNvSpPr>
                <a:spLocks noEditPoints="1"/>
              </p:cNvSpPr>
              <p:nvPr/>
            </p:nvSpPr>
            <p:spPr bwMode="auto">
              <a:xfrm>
                <a:off x="6832600" y="3852863"/>
                <a:ext cx="153988" cy="1463675"/>
              </a:xfrm>
              <a:custGeom>
                <a:avLst/>
                <a:gdLst>
                  <a:gd name="T0" fmla="*/ 2147483646 w 97"/>
                  <a:gd name="T1" fmla="*/ 2147483646 h 922"/>
                  <a:gd name="T2" fmla="*/ 2147483646 w 97"/>
                  <a:gd name="T3" fmla="*/ 2147483646 h 922"/>
                  <a:gd name="T4" fmla="*/ 2147483646 w 97"/>
                  <a:gd name="T5" fmla="*/ 2147483646 h 922"/>
                  <a:gd name="T6" fmla="*/ 2147483646 w 97"/>
                  <a:gd name="T7" fmla="*/ 2147483646 h 922"/>
                  <a:gd name="T8" fmla="*/ 2147483646 w 97"/>
                  <a:gd name="T9" fmla="*/ 2147483646 h 922"/>
                  <a:gd name="T10" fmla="*/ 2147483646 w 97"/>
                  <a:gd name="T11" fmla="*/ 2147483646 h 922"/>
                  <a:gd name="T12" fmla="*/ 2147483646 w 97"/>
                  <a:gd name="T13" fmla="*/ 0 h 922"/>
                  <a:gd name="T14" fmla="*/ 0 w 97"/>
                  <a:gd name="T15" fmla="*/ 2147483646 h 922"/>
                  <a:gd name="T16" fmla="*/ 2147483646 w 97"/>
                  <a:gd name="T17" fmla="*/ 2147483646 h 9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922">
                    <a:moveTo>
                      <a:pt x="49" y="922"/>
                    </a:moveTo>
                    <a:lnTo>
                      <a:pt x="49" y="42"/>
                    </a:lnTo>
                    <a:lnTo>
                      <a:pt x="49" y="922"/>
                    </a:lnTo>
                    <a:close/>
                    <a:moveTo>
                      <a:pt x="97" y="97"/>
                    </a:moveTo>
                    <a:lnTo>
                      <a:pt x="49" y="0"/>
                    </a:lnTo>
                    <a:lnTo>
                      <a:pt x="0" y="97"/>
                    </a:lnTo>
                    <a:lnTo>
                      <a:pt x="97" y="97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6" name="Rectangle 610"/>
              <p:cNvSpPr>
                <a:spLocks noChangeArrowheads="1"/>
              </p:cNvSpPr>
              <p:nvPr/>
            </p:nvSpPr>
            <p:spPr bwMode="auto">
              <a:xfrm>
                <a:off x="6910388" y="3919538"/>
                <a:ext cx="1587" cy="1397000"/>
              </a:xfrm>
              <a:prstGeom prst="rect">
                <a:avLst/>
              </a:prstGeom>
              <a:noFill/>
              <a:ln w="20638">
                <a:solidFill>
                  <a:srgbClr val="00A0E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27" name="Freeform 611"/>
              <p:cNvSpPr>
                <a:spLocks/>
              </p:cNvSpPr>
              <p:nvPr/>
            </p:nvSpPr>
            <p:spPr bwMode="auto">
              <a:xfrm>
                <a:off x="6832600" y="3852863"/>
                <a:ext cx="153988" cy="153987"/>
              </a:xfrm>
              <a:custGeom>
                <a:avLst/>
                <a:gdLst>
                  <a:gd name="T0" fmla="*/ 2147483646 w 97"/>
                  <a:gd name="T1" fmla="*/ 2147483646 h 97"/>
                  <a:gd name="T2" fmla="*/ 2147483646 w 97"/>
                  <a:gd name="T3" fmla="*/ 0 h 97"/>
                  <a:gd name="T4" fmla="*/ 0 w 97"/>
                  <a:gd name="T5" fmla="*/ 2147483646 h 97"/>
                  <a:gd name="T6" fmla="*/ 2147483646 w 97"/>
                  <a:gd name="T7" fmla="*/ 2147483646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97" y="97"/>
                    </a:moveTo>
                    <a:lnTo>
                      <a:pt x="49" y="0"/>
                    </a:lnTo>
                    <a:lnTo>
                      <a:pt x="0" y="97"/>
                    </a:lnTo>
                    <a:lnTo>
                      <a:pt x="97" y="97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8" name="Freeform 612"/>
              <p:cNvSpPr>
                <a:spLocks noEditPoints="1"/>
              </p:cNvSpPr>
              <p:nvPr/>
            </p:nvSpPr>
            <p:spPr bwMode="auto">
              <a:xfrm>
                <a:off x="6483350" y="3584575"/>
                <a:ext cx="420688" cy="298450"/>
              </a:xfrm>
              <a:custGeom>
                <a:avLst/>
                <a:gdLst>
                  <a:gd name="T0" fmla="*/ 2147483646 w 265"/>
                  <a:gd name="T1" fmla="*/ 2147483646 h 188"/>
                  <a:gd name="T2" fmla="*/ 2147483646 w 265"/>
                  <a:gd name="T3" fmla="*/ 2147483646 h 188"/>
                  <a:gd name="T4" fmla="*/ 2147483646 w 265"/>
                  <a:gd name="T5" fmla="*/ 2147483646 h 188"/>
                  <a:gd name="T6" fmla="*/ 2147483646 w 265"/>
                  <a:gd name="T7" fmla="*/ 2147483646 h 188"/>
                  <a:gd name="T8" fmla="*/ 2147483646 w 265"/>
                  <a:gd name="T9" fmla="*/ 2147483646 h 188"/>
                  <a:gd name="T10" fmla="*/ 2147483646 w 265"/>
                  <a:gd name="T11" fmla="*/ 2147483646 h 188"/>
                  <a:gd name="T12" fmla="*/ 0 w 265"/>
                  <a:gd name="T13" fmla="*/ 0 h 188"/>
                  <a:gd name="T14" fmla="*/ 2147483646 w 265"/>
                  <a:gd name="T15" fmla="*/ 2147483646 h 188"/>
                  <a:gd name="T16" fmla="*/ 2147483646 w 265"/>
                  <a:gd name="T17" fmla="*/ 2147483646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5" h="188">
                    <a:moveTo>
                      <a:pt x="265" y="188"/>
                    </a:moveTo>
                    <a:lnTo>
                      <a:pt x="32" y="23"/>
                    </a:lnTo>
                    <a:lnTo>
                      <a:pt x="32" y="26"/>
                    </a:lnTo>
                    <a:lnTo>
                      <a:pt x="262" y="188"/>
                    </a:lnTo>
                    <a:lnTo>
                      <a:pt x="265" y="188"/>
                    </a:lnTo>
                    <a:close/>
                    <a:moveTo>
                      <a:pt x="104" y="17"/>
                    </a:moveTo>
                    <a:lnTo>
                      <a:pt x="0" y="0"/>
                    </a:lnTo>
                    <a:lnTo>
                      <a:pt x="49" y="94"/>
                    </a:lnTo>
                    <a:lnTo>
                      <a:pt x="104" y="17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29" name="Freeform 613"/>
              <p:cNvSpPr>
                <a:spLocks/>
              </p:cNvSpPr>
              <p:nvPr/>
            </p:nvSpPr>
            <p:spPr bwMode="auto">
              <a:xfrm>
                <a:off x="6534150" y="3621088"/>
                <a:ext cx="369888" cy="261937"/>
              </a:xfrm>
              <a:custGeom>
                <a:avLst/>
                <a:gdLst>
                  <a:gd name="T0" fmla="*/ 2147483646 w 233"/>
                  <a:gd name="T1" fmla="*/ 2147483646 h 165"/>
                  <a:gd name="T2" fmla="*/ 0 w 233"/>
                  <a:gd name="T3" fmla="*/ 0 h 165"/>
                  <a:gd name="T4" fmla="*/ 0 w 233"/>
                  <a:gd name="T5" fmla="*/ 2147483646 h 165"/>
                  <a:gd name="T6" fmla="*/ 2147483646 w 233"/>
                  <a:gd name="T7" fmla="*/ 2147483646 h 165"/>
                  <a:gd name="T8" fmla="*/ 2147483646 w 233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3" h="165">
                    <a:moveTo>
                      <a:pt x="233" y="165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30" y="165"/>
                    </a:lnTo>
                    <a:lnTo>
                      <a:pt x="233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0" name="Freeform 614"/>
              <p:cNvSpPr>
                <a:spLocks/>
              </p:cNvSpPr>
              <p:nvPr/>
            </p:nvSpPr>
            <p:spPr bwMode="auto">
              <a:xfrm>
                <a:off x="6483350" y="3584575"/>
                <a:ext cx="165100" cy="149225"/>
              </a:xfrm>
              <a:custGeom>
                <a:avLst/>
                <a:gdLst>
                  <a:gd name="T0" fmla="*/ 2147483646 w 104"/>
                  <a:gd name="T1" fmla="*/ 2147483646 h 94"/>
                  <a:gd name="T2" fmla="*/ 0 w 104"/>
                  <a:gd name="T3" fmla="*/ 0 h 94"/>
                  <a:gd name="T4" fmla="*/ 2147483646 w 104"/>
                  <a:gd name="T5" fmla="*/ 2147483646 h 94"/>
                  <a:gd name="T6" fmla="*/ 2147483646 w 104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94">
                    <a:moveTo>
                      <a:pt x="104" y="17"/>
                    </a:moveTo>
                    <a:lnTo>
                      <a:pt x="0" y="0"/>
                    </a:lnTo>
                    <a:lnTo>
                      <a:pt x="49" y="94"/>
                    </a:lnTo>
                    <a:lnTo>
                      <a:pt x="104" y="17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1" name="Freeform 615"/>
              <p:cNvSpPr>
                <a:spLocks noEditPoints="1"/>
              </p:cNvSpPr>
              <p:nvPr/>
            </p:nvSpPr>
            <p:spPr bwMode="auto">
              <a:xfrm>
                <a:off x="2616200" y="2470150"/>
                <a:ext cx="420688" cy="298450"/>
              </a:xfrm>
              <a:custGeom>
                <a:avLst/>
                <a:gdLst>
                  <a:gd name="T0" fmla="*/ 0 w 265"/>
                  <a:gd name="T1" fmla="*/ 2147483646 h 188"/>
                  <a:gd name="T2" fmla="*/ 2147483646 w 265"/>
                  <a:gd name="T3" fmla="*/ 2147483646 h 188"/>
                  <a:gd name="T4" fmla="*/ 2147483646 w 265"/>
                  <a:gd name="T5" fmla="*/ 2147483646 h 188"/>
                  <a:gd name="T6" fmla="*/ 0 w 265"/>
                  <a:gd name="T7" fmla="*/ 2147483646 h 188"/>
                  <a:gd name="T8" fmla="*/ 2147483646 w 265"/>
                  <a:gd name="T9" fmla="*/ 2147483646 h 188"/>
                  <a:gd name="T10" fmla="*/ 2147483646 w 265"/>
                  <a:gd name="T11" fmla="*/ 0 h 188"/>
                  <a:gd name="T12" fmla="*/ 2147483646 w 265"/>
                  <a:gd name="T13" fmla="*/ 2147483646 h 188"/>
                  <a:gd name="T14" fmla="*/ 2147483646 w 265"/>
                  <a:gd name="T15" fmla="*/ 2147483646 h 1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5" h="188">
                    <a:moveTo>
                      <a:pt x="0" y="188"/>
                    </a:moveTo>
                    <a:lnTo>
                      <a:pt x="233" y="23"/>
                    </a:lnTo>
                    <a:lnTo>
                      <a:pt x="233" y="26"/>
                    </a:lnTo>
                    <a:lnTo>
                      <a:pt x="0" y="188"/>
                    </a:lnTo>
                    <a:close/>
                    <a:moveTo>
                      <a:pt x="161" y="16"/>
                    </a:moveTo>
                    <a:lnTo>
                      <a:pt x="265" y="0"/>
                    </a:lnTo>
                    <a:lnTo>
                      <a:pt x="213" y="94"/>
                    </a:lnTo>
                    <a:lnTo>
                      <a:pt x="161" y="16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2" name="Freeform 616"/>
              <p:cNvSpPr>
                <a:spLocks/>
              </p:cNvSpPr>
              <p:nvPr/>
            </p:nvSpPr>
            <p:spPr bwMode="auto">
              <a:xfrm>
                <a:off x="2616200" y="2506663"/>
                <a:ext cx="369888" cy="261937"/>
              </a:xfrm>
              <a:custGeom>
                <a:avLst/>
                <a:gdLst>
                  <a:gd name="T0" fmla="*/ 0 w 233"/>
                  <a:gd name="T1" fmla="*/ 2147483646 h 165"/>
                  <a:gd name="T2" fmla="*/ 2147483646 w 233"/>
                  <a:gd name="T3" fmla="*/ 0 h 165"/>
                  <a:gd name="T4" fmla="*/ 2147483646 w 233"/>
                  <a:gd name="T5" fmla="*/ 2147483646 h 165"/>
                  <a:gd name="T6" fmla="*/ 0 w 233"/>
                  <a:gd name="T7" fmla="*/ 2147483646 h 165"/>
                  <a:gd name="T8" fmla="*/ 0 w 233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3" h="165">
                    <a:moveTo>
                      <a:pt x="0" y="165"/>
                    </a:moveTo>
                    <a:lnTo>
                      <a:pt x="233" y="0"/>
                    </a:lnTo>
                    <a:lnTo>
                      <a:pt x="233" y="3"/>
                    </a:lnTo>
                    <a:lnTo>
                      <a:pt x="0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3" name="Freeform 617"/>
              <p:cNvSpPr>
                <a:spLocks/>
              </p:cNvSpPr>
              <p:nvPr/>
            </p:nvSpPr>
            <p:spPr bwMode="auto">
              <a:xfrm>
                <a:off x="2871788" y="2470150"/>
                <a:ext cx="165100" cy="149225"/>
              </a:xfrm>
              <a:custGeom>
                <a:avLst/>
                <a:gdLst>
                  <a:gd name="T0" fmla="*/ 0 w 104"/>
                  <a:gd name="T1" fmla="*/ 2147483646 h 94"/>
                  <a:gd name="T2" fmla="*/ 2147483646 w 104"/>
                  <a:gd name="T3" fmla="*/ 0 h 94"/>
                  <a:gd name="T4" fmla="*/ 2147483646 w 104"/>
                  <a:gd name="T5" fmla="*/ 2147483646 h 94"/>
                  <a:gd name="T6" fmla="*/ 0 w 104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94">
                    <a:moveTo>
                      <a:pt x="0" y="16"/>
                    </a:moveTo>
                    <a:lnTo>
                      <a:pt x="104" y="0"/>
                    </a:lnTo>
                    <a:lnTo>
                      <a:pt x="52" y="94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4" name="Freeform 618"/>
              <p:cNvSpPr>
                <a:spLocks noEditPoints="1"/>
              </p:cNvSpPr>
              <p:nvPr/>
            </p:nvSpPr>
            <p:spPr bwMode="auto">
              <a:xfrm>
                <a:off x="3843338" y="2449513"/>
                <a:ext cx="415925" cy="298450"/>
              </a:xfrm>
              <a:custGeom>
                <a:avLst/>
                <a:gdLst>
                  <a:gd name="T0" fmla="*/ 0 w 262"/>
                  <a:gd name="T1" fmla="*/ 2147483646 h 188"/>
                  <a:gd name="T2" fmla="*/ 2147483646 w 262"/>
                  <a:gd name="T3" fmla="*/ 2147483646 h 188"/>
                  <a:gd name="T4" fmla="*/ 2147483646 w 262"/>
                  <a:gd name="T5" fmla="*/ 2147483646 h 188"/>
                  <a:gd name="T6" fmla="*/ 0 w 262"/>
                  <a:gd name="T7" fmla="*/ 2147483646 h 188"/>
                  <a:gd name="T8" fmla="*/ 0 w 262"/>
                  <a:gd name="T9" fmla="*/ 2147483646 h 188"/>
                  <a:gd name="T10" fmla="*/ 2147483646 w 262"/>
                  <a:gd name="T11" fmla="*/ 2147483646 h 188"/>
                  <a:gd name="T12" fmla="*/ 2147483646 w 262"/>
                  <a:gd name="T13" fmla="*/ 0 h 188"/>
                  <a:gd name="T14" fmla="*/ 2147483646 w 262"/>
                  <a:gd name="T15" fmla="*/ 2147483646 h 188"/>
                  <a:gd name="T16" fmla="*/ 2147483646 w 262"/>
                  <a:gd name="T17" fmla="*/ 2147483646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2" h="188">
                    <a:moveTo>
                      <a:pt x="0" y="188"/>
                    </a:moveTo>
                    <a:lnTo>
                      <a:pt x="230" y="23"/>
                    </a:lnTo>
                    <a:lnTo>
                      <a:pt x="0" y="188"/>
                    </a:lnTo>
                    <a:close/>
                    <a:moveTo>
                      <a:pt x="158" y="16"/>
                    </a:moveTo>
                    <a:lnTo>
                      <a:pt x="262" y="0"/>
                    </a:lnTo>
                    <a:lnTo>
                      <a:pt x="213" y="94"/>
                    </a:lnTo>
                    <a:lnTo>
                      <a:pt x="158" y="16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5" name="Freeform 619"/>
              <p:cNvSpPr>
                <a:spLocks/>
              </p:cNvSpPr>
              <p:nvPr/>
            </p:nvSpPr>
            <p:spPr bwMode="auto">
              <a:xfrm>
                <a:off x="3843338" y="2486025"/>
                <a:ext cx="365125" cy="261938"/>
              </a:xfrm>
              <a:custGeom>
                <a:avLst/>
                <a:gdLst>
                  <a:gd name="T0" fmla="*/ 0 w 230"/>
                  <a:gd name="T1" fmla="*/ 2147483646 h 165"/>
                  <a:gd name="T2" fmla="*/ 2147483646 w 230"/>
                  <a:gd name="T3" fmla="*/ 0 h 165"/>
                  <a:gd name="T4" fmla="*/ 2147483646 w 230"/>
                  <a:gd name="T5" fmla="*/ 0 h 165"/>
                  <a:gd name="T6" fmla="*/ 0 w 230"/>
                  <a:gd name="T7" fmla="*/ 2147483646 h 165"/>
                  <a:gd name="T8" fmla="*/ 0 w 230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165">
                    <a:moveTo>
                      <a:pt x="0" y="165"/>
                    </a:moveTo>
                    <a:lnTo>
                      <a:pt x="230" y="0"/>
                    </a:lnTo>
                    <a:lnTo>
                      <a:pt x="0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6" name="Freeform 620"/>
              <p:cNvSpPr>
                <a:spLocks/>
              </p:cNvSpPr>
              <p:nvPr/>
            </p:nvSpPr>
            <p:spPr bwMode="auto">
              <a:xfrm>
                <a:off x="4094163" y="2449513"/>
                <a:ext cx="165100" cy="149225"/>
              </a:xfrm>
              <a:custGeom>
                <a:avLst/>
                <a:gdLst>
                  <a:gd name="T0" fmla="*/ 0 w 104"/>
                  <a:gd name="T1" fmla="*/ 2147483646 h 94"/>
                  <a:gd name="T2" fmla="*/ 2147483646 w 104"/>
                  <a:gd name="T3" fmla="*/ 0 h 94"/>
                  <a:gd name="T4" fmla="*/ 2147483646 w 104"/>
                  <a:gd name="T5" fmla="*/ 2147483646 h 94"/>
                  <a:gd name="T6" fmla="*/ 0 w 104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94">
                    <a:moveTo>
                      <a:pt x="0" y="16"/>
                    </a:moveTo>
                    <a:lnTo>
                      <a:pt x="104" y="0"/>
                    </a:lnTo>
                    <a:lnTo>
                      <a:pt x="55" y="94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7" name="Freeform 621"/>
              <p:cNvSpPr>
                <a:spLocks noEditPoints="1"/>
              </p:cNvSpPr>
              <p:nvPr/>
            </p:nvSpPr>
            <p:spPr bwMode="auto">
              <a:xfrm>
                <a:off x="3165475" y="2398713"/>
                <a:ext cx="806450" cy="149225"/>
              </a:xfrm>
              <a:custGeom>
                <a:avLst/>
                <a:gdLst>
                  <a:gd name="T0" fmla="*/ 0 w 508"/>
                  <a:gd name="T1" fmla="*/ 2147483646 h 94"/>
                  <a:gd name="T2" fmla="*/ 2147483646 w 508"/>
                  <a:gd name="T3" fmla="*/ 2147483646 h 94"/>
                  <a:gd name="T4" fmla="*/ 2147483646 w 508"/>
                  <a:gd name="T5" fmla="*/ 2147483646 h 94"/>
                  <a:gd name="T6" fmla="*/ 0 w 508"/>
                  <a:gd name="T7" fmla="*/ 2147483646 h 94"/>
                  <a:gd name="T8" fmla="*/ 0 w 508"/>
                  <a:gd name="T9" fmla="*/ 2147483646 h 94"/>
                  <a:gd name="T10" fmla="*/ 2147483646 w 508"/>
                  <a:gd name="T11" fmla="*/ 0 h 94"/>
                  <a:gd name="T12" fmla="*/ 2147483646 w 508"/>
                  <a:gd name="T13" fmla="*/ 2147483646 h 94"/>
                  <a:gd name="T14" fmla="*/ 2147483646 w 508"/>
                  <a:gd name="T15" fmla="*/ 2147483646 h 94"/>
                  <a:gd name="T16" fmla="*/ 2147483646 w 508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8" h="94">
                    <a:moveTo>
                      <a:pt x="0" y="51"/>
                    </a:moveTo>
                    <a:lnTo>
                      <a:pt x="469" y="45"/>
                    </a:lnTo>
                    <a:lnTo>
                      <a:pt x="469" y="48"/>
                    </a:lnTo>
                    <a:lnTo>
                      <a:pt x="0" y="55"/>
                    </a:lnTo>
                    <a:lnTo>
                      <a:pt x="0" y="51"/>
                    </a:lnTo>
                    <a:close/>
                    <a:moveTo>
                      <a:pt x="414" y="0"/>
                    </a:moveTo>
                    <a:lnTo>
                      <a:pt x="508" y="45"/>
                    </a:lnTo>
                    <a:lnTo>
                      <a:pt x="414" y="94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8" name="Freeform 622"/>
              <p:cNvSpPr>
                <a:spLocks/>
              </p:cNvSpPr>
              <p:nvPr/>
            </p:nvSpPr>
            <p:spPr bwMode="auto">
              <a:xfrm>
                <a:off x="3165475" y="2470150"/>
                <a:ext cx="744538" cy="15875"/>
              </a:xfrm>
              <a:custGeom>
                <a:avLst/>
                <a:gdLst>
                  <a:gd name="T0" fmla="*/ 0 w 469"/>
                  <a:gd name="T1" fmla="*/ 2147483646 h 10"/>
                  <a:gd name="T2" fmla="*/ 2147483646 w 469"/>
                  <a:gd name="T3" fmla="*/ 0 h 10"/>
                  <a:gd name="T4" fmla="*/ 2147483646 w 469"/>
                  <a:gd name="T5" fmla="*/ 2147483646 h 10"/>
                  <a:gd name="T6" fmla="*/ 0 w 469"/>
                  <a:gd name="T7" fmla="*/ 2147483646 h 10"/>
                  <a:gd name="T8" fmla="*/ 0 w 469"/>
                  <a:gd name="T9" fmla="*/ 2147483646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9" h="10">
                    <a:moveTo>
                      <a:pt x="0" y="6"/>
                    </a:moveTo>
                    <a:lnTo>
                      <a:pt x="469" y="0"/>
                    </a:lnTo>
                    <a:lnTo>
                      <a:pt x="469" y="3"/>
                    </a:lnTo>
                    <a:lnTo>
                      <a:pt x="0" y="1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39" name="Freeform 623"/>
              <p:cNvSpPr>
                <a:spLocks/>
              </p:cNvSpPr>
              <p:nvPr/>
            </p:nvSpPr>
            <p:spPr bwMode="auto">
              <a:xfrm>
                <a:off x="3822700" y="2398713"/>
                <a:ext cx="149225" cy="149225"/>
              </a:xfrm>
              <a:custGeom>
                <a:avLst/>
                <a:gdLst>
                  <a:gd name="T0" fmla="*/ 0 w 94"/>
                  <a:gd name="T1" fmla="*/ 0 h 94"/>
                  <a:gd name="T2" fmla="*/ 2147483646 w 94"/>
                  <a:gd name="T3" fmla="*/ 2147483646 h 94"/>
                  <a:gd name="T4" fmla="*/ 0 w 94"/>
                  <a:gd name="T5" fmla="*/ 2147483646 h 94"/>
                  <a:gd name="T6" fmla="*/ 0 w 94"/>
                  <a:gd name="T7" fmla="*/ 0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4">
                    <a:moveTo>
                      <a:pt x="0" y="0"/>
                    </a:moveTo>
                    <a:lnTo>
                      <a:pt x="94" y="45"/>
                    </a:lnTo>
                    <a:lnTo>
                      <a:pt x="0" y="9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0" name="Freeform 624"/>
              <p:cNvSpPr>
                <a:spLocks noEditPoints="1"/>
              </p:cNvSpPr>
              <p:nvPr/>
            </p:nvSpPr>
            <p:spPr bwMode="auto">
              <a:xfrm>
                <a:off x="5949950" y="2449513"/>
                <a:ext cx="415925" cy="298450"/>
              </a:xfrm>
              <a:custGeom>
                <a:avLst/>
                <a:gdLst>
                  <a:gd name="T0" fmla="*/ 2147483646 w 262"/>
                  <a:gd name="T1" fmla="*/ 2147483646 h 188"/>
                  <a:gd name="T2" fmla="*/ 2147483646 w 262"/>
                  <a:gd name="T3" fmla="*/ 2147483646 h 188"/>
                  <a:gd name="T4" fmla="*/ 2147483646 w 262"/>
                  <a:gd name="T5" fmla="*/ 2147483646 h 188"/>
                  <a:gd name="T6" fmla="*/ 2147483646 w 262"/>
                  <a:gd name="T7" fmla="*/ 2147483646 h 188"/>
                  <a:gd name="T8" fmla="*/ 2147483646 w 262"/>
                  <a:gd name="T9" fmla="*/ 2147483646 h 188"/>
                  <a:gd name="T10" fmla="*/ 2147483646 w 262"/>
                  <a:gd name="T11" fmla="*/ 2147483646 h 188"/>
                  <a:gd name="T12" fmla="*/ 0 w 262"/>
                  <a:gd name="T13" fmla="*/ 0 h 188"/>
                  <a:gd name="T14" fmla="*/ 2147483646 w 262"/>
                  <a:gd name="T15" fmla="*/ 2147483646 h 188"/>
                  <a:gd name="T16" fmla="*/ 2147483646 w 262"/>
                  <a:gd name="T17" fmla="*/ 2147483646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2" h="188">
                    <a:moveTo>
                      <a:pt x="262" y="188"/>
                    </a:moveTo>
                    <a:lnTo>
                      <a:pt x="32" y="23"/>
                    </a:lnTo>
                    <a:lnTo>
                      <a:pt x="262" y="188"/>
                    </a:lnTo>
                    <a:close/>
                    <a:moveTo>
                      <a:pt x="103" y="16"/>
                    </a:moveTo>
                    <a:lnTo>
                      <a:pt x="0" y="0"/>
                    </a:lnTo>
                    <a:lnTo>
                      <a:pt x="48" y="94"/>
                    </a:lnTo>
                    <a:lnTo>
                      <a:pt x="103" y="16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1" name="Freeform 625"/>
              <p:cNvSpPr>
                <a:spLocks/>
              </p:cNvSpPr>
              <p:nvPr/>
            </p:nvSpPr>
            <p:spPr bwMode="auto">
              <a:xfrm>
                <a:off x="6000750" y="2486025"/>
                <a:ext cx="365125" cy="261938"/>
              </a:xfrm>
              <a:custGeom>
                <a:avLst/>
                <a:gdLst>
                  <a:gd name="T0" fmla="*/ 2147483646 w 230"/>
                  <a:gd name="T1" fmla="*/ 2147483646 h 165"/>
                  <a:gd name="T2" fmla="*/ 0 w 230"/>
                  <a:gd name="T3" fmla="*/ 0 h 165"/>
                  <a:gd name="T4" fmla="*/ 0 w 230"/>
                  <a:gd name="T5" fmla="*/ 0 h 165"/>
                  <a:gd name="T6" fmla="*/ 2147483646 w 230"/>
                  <a:gd name="T7" fmla="*/ 2147483646 h 165"/>
                  <a:gd name="T8" fmla="*/ 2147483646 w 230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165">
                    <a:moveTo>
                      <a:pt x="230" y="165"/>
                    </a:moveTo>
                    <a:lnTo>
                      <a:pt x="0" y="0"/>
                    </a:lnTo>
                    <a:lnTo>
                      <a:pt x="230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2" name="Freeform 626"/>
              <p:cNvSpPr>
                <a:spLocks/>
              </p:cNvSpPr>
              <p:nvPr/>
            </p:nvSpPr>
            <p:spPr bwMode="auto">
              <a:xfrm>
                <a:off x="5949950" y="2449513"/>
                <a:ext cx="163513" cy="149225"/>
              </a:xfrm>
              <a:custGeom>
                <a:avLst/>
                <a:gdLst>
                  <a:gd name="T0" fmla="*/ 2147483646 w 103"/>
                  <a:gd name="T1" fmla="*/ 2147483646 h 94"/>
                  <a:gd name="T2" fmla="*/ 0 w 103"/>
                  <a:gd name="T3" fmla="*/ 0 h 94"/>
                  <a:gd name="T4" fmla="*/ 2147483646 w 103"/>
                  <a:gd name="T5" fmla="*/ 2147483646 h 94"/>
                  <a:gd name="T6" fmla="*/ 2147483646 w 103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94">
                    <a:moveTo>
                      <a:pt x="103" y="16"/>
                    </a:moveTo>
                    <a:lnTo>
                      <a:pt x="0" y="0"/>
                    </a:lnTo>
                    <a:lnTo>
                      <a:pt x="48" y="94"/>
                    </a:lnTo>
                    <a:lnTo>
                      <a:pt x="103" y="1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3" name="Freeform 627"/>
              <p:cNvSpPr>
                <a:spLocks noEditPoints="1"/>
              </p:cNvSpPr>
              <p:nvPr/>
            </p:nvSpPr>
            <p:spPr bwMode="auto">
              <a:xfrm>
                <a:off x="4721225" y="2428875"/>
                <a:ext cx="422275" cy="298450"/>
              </a:xfrm>
              <a:custGeom>
                <a:avLst/>
                <a:gdLst>
                  <a:gd name="T0" fmla="*/ 2147483646 w 266"/>
                  <a:gd name="T1" fmla="*/ 2147483646 h 188"/>
                  <a:gd name="T2" fmla="*/ 2147483646 w 266"/>
                  <a:gd name="T3" fmla="*/ 2147483646 h 188"/>
                  <a:gd name="T4" fmla="*/ 2147483646 w 266"/>
                  <a:gd name="T5" fmla="*/ 2147483646 h 188"/>
                  <a:gd name="T6" fmla="*/ 2147483646 w 266"/>
                  <a:gd name="T7" fmla="*/ 2147483646 h 188"/>
                  <a:gd name="T8" fmla="*/ 2147483646 w 266"/>
                  <a:gd name="T9" fmla="*/ 2147483646 h 188"/>
                  <a:gd name="T10" fmla="*/ 2147483646 w 266"/>
                  <a:gd name="T11" fmla="*/ 2147483646 h 188"/>
                  <a:gd name="T12" fmla="*/ 0 w 266"/>
                  <a:gd name="T13" fmla="*/ 0 h 188"/>
                  <a:gd name="T14" fmla="*/ 2147483646 w 266"/>
                  <a:gd name="T15" fmla="*/ 2147483646 h 188"/>
                  <a:gd name="T16" fmla="*/ 2147483646 w 266"/>
                  <a:gd name="T17" fmla="*/ 2147483646 h 1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6" h="188">
                    <a:moveTo>
                      <a:pt x="266" y="188"/>
                    </a:moveTo>
                    <a:lnTo>
                      <a:pt x="33" y="23"/>
                    </a:lnTo>
                    <a:lnTo>
                      <a:pt x="266" y="188"/>
                    </a:lnTo>
                    <a:close/>
                    <a:moveTo>
                      <a:pt x="107" y="16"/>
                    </a:moveTo>
                    <a:lnTo>
                      <a:pt x="0" y="0"/>
                    </a:lnTo>
                    <a:lnTo>
                      <a:pt x="52" y="94"/>
                    </a:lnTo>
                    <a:lnTo>
                      <a:pt x="107" y="16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4" name="Freeform 628"/>
              <p:cNvSpPr>
                <a:spLocks/>
              </p:cNvSpPr>
              <p:nvPr/>
            </p:nvSpPr>
            <p:spPr bwMode="auto">
              <a:xfrm>
                <a:off x="4773613" y="2465388"/>
                <a:ext cx="369887" cy="261937"/>
              </a:xfrm>
              <a:custGeom>
                <a:avLst/>
                <a:gdLst>
                  <a:gd name="T0" fmla="*/ 2147483646 w 233"/>
                  <a:gd name="T1" fmla="*/ 2147483646 h 165"/>
                  <a:gd name="T2" fmla="*/ 0 w 233"/>
                  <a:gd name="T3" fmla="*/ 0 h 165"/>
                  <a:gd name="T4" fmla="*/ 0 w 233"/>
                  <a:gd name="T5" fmla="*/ 0 h 165"/>
                  <a:gd name="T6" fmla="*/ 2147483646 w 233"/>
                  <a:gd name="T7" fmla="*/ 2147483646 h 165"/>
                  <a:gd name="T8" fmla="*/ 2147483646 w 233"/>
                  <a:gd name="T9" fmla="*/ 2147483646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3" h="165">
                    <a:moveTo>
                      <a:pt x="233" y="165"/>
                    </a:moveTo>
                    <a:lnTo>
                      <a:pt x="0" y="0"/>
                    </a:lnTo>
                    <a:lnTo>
                      <a:pt x="233" y="165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5" name="Freeform 629"/>
              <p:cNvSpPr>
                <a:spLocks/>
              </p:cNvSpPr>
              <p:nvPr/>
            </p:nvSpPr>
            <p:spPr bwMode="auto">
              <a:xfrm>
                <a:off x="4721225" y="2428875"/>
                <a:ext cx="169863" cy="149225"/>
              </a:xfrm>
              <a:custGeom>
                <a:avLst/>
                <a:gdLst>
                  <a:gd name="T0" fmla="*/ 2147483646 w 107"/>
                  <a:gd name="T1" fmla="*/ 2147483646 h 94"/>
                  <a:gd name="T2" fmla="*/ 0 w 107"/>
                  <a:gd name="T3" fmla="*/ 0 h 94"/>
                  <a:gd name="T4" fmla="*/ 2147483646 w 107"/>
                  <a:gd name="T5" fmla="*/ 2147483646 h 94"/>
                  <a:gd name="T6" fmla="*/ 2147483646 w 107"/>
                  <a:gd name="T7" fmla="*/ 2147483646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7" h="94">
                    <a:moveTo>
                      <a:pt x="107" y="16"/>
                    </a:moveTo>
                    <a:lnTo>
                      <a:pt x="0" y="0"/>
                    </a:lnTo>
                    <a:lnTo>
                      <a:pt x="52" y="94"/>
                    </a:lnTo>
                    <a:lnTo>
                      <a:pt x="107" y="16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6" name="Freeform 630"/>
              <p:cNvSpPr>
                <a:spLocks noEditPoints="1"/>
              </p:cNvSpPr>
              <p:nvPr/>
            </p:nvSpPr>
            <p:spPr bwMode="auto">
              <a:xfrm>
                <a:off x="5008563" y="2378075"/>
                <a:ext cx="812800" cy="149225"/>
              </a:xfrm>
              <a:custGeom>
                <a:avLst/>
                <a:gdLst>
                  <a:gd name="T0" fmla="*/ 2147483646 w 512"/>
                  <a:gd name="T1" fmla="*/ 2147483646 h 94"/>
                  <a:gd name="T2" fmla="*/ 2147483646 w 512"/>
                  <a:gd name="T3" fmla="*/ 2147483646 h 94"/>
                  <a:gd name="T4" fmla="*/ 2147483646 w 512"/>
                  <a:gd name="T5" fmla="*/ 2147483646 h 94"/>
                  <a:gd name="T6" fmla="*/ 2147483646 w 512"/>
                  <a:gd name="T7" fmla="*/ 2147483646 h 94"/>
                  <a:gd name="T8" fmla="*/ 2147483646 w 512"/>
                  <a:gd name="T9" fmla="*/ 2147483646 h 94"/>
                  <a:gd name="T10" fmla="*/ 2147483646 w 512"/>
                  <a:gd name="T11" fmla="*/ 0 h 94"/>
                  <a:gd name="T12" fmla="*/ 0 w 512"/>
                  <a:gd name="T13" fmla="*/ 2147483646 h 94"/>
                  <a:gd name="T14" fmla="*/ 2147483646 w 512"/>
                  <a:gd name="T15" fmla="*/ 2147483646 h 94"/>
                  <a:gd name="T16" fmla="*/ 2147483646 w 512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12" h="94">
                    <a:moveTo>
                      <a:pt x="512" y="52"/>
                    </a:moveTo>
                    <a:lnTo>
                      <a:pt x="39" y="45"/>
                    </a:lnTo>
                    <a:lnTo>
                      <a:pt x="512" y="52"/>
                    </a:lnTo>
                    <a:close/>
                    <a:moveTo>
                      <a:pt x="97" y="0"/>
                    </a:moveTo>
                    <a:lnTo>
                      <a:pt x="0" y="45"/>
                    </a:lnTo>
                    <a:lnTo>
                      <a:pt x="94" y="94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00A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7" name="Freeform 631"/>
              <p:cNvSpPr>
                <a:spLocks/>
              </p:cNvSpPr>
              <p:nvPr/>
            </p:nvSpPr>
            <p:spPr bwMode="auto">
              <a:xfrm>
                <a:off x="5070475" y="2449513"/>
                <a:ext cx="750888" cy="11112"/>
              </a:xfrm>
              <a:custGeom>
                <a:avLst/>
                <a:gdLst>
                  <a:gd name="T0" fmla="*/ 2147483646 w 473"/>
                  <a:gd name="T1" fmla="*/ 2147483646 h 7"/>
                  <a:gd name="T2" fmla="*/ 0 w 473"/>
                  <a:gd name="T3" fmla="*/ 0 h 7"/>
                  <a:gd name="T4" fmla="*/ 0 w 473"/>
                  <a:gd name="T5" fmla="*/ 0 h 7"/>
                  <a:gd name="T6" fmla="*/ 2147483646 w 473"/>
                  <a:gd name="T7" fmla="*/ 2147483646 h 7"/>
                  <a:gd name="T8" fmla="*/ 2147483646 w 473"/>
                  <a:gd name="T9" fmla="*/ 214748364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3" h="7">
                    <a:moveTo>
                      <a:pt x="473" y="7"/>
                    </a:moveTo>
                    <a:lnTo>
                      <a:pt x="0" y="0"/>
                    </a:lnTo>
                    <a:lnTo>
                      <a:pt x="473" y="7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8" name="Freeform 632"/>
              <p:cNvSpPr>
                <a:spLocks/>
              </p:cNvSpPr>
              <p:nvPr/>
            </p:nvSpPr>
            <p:spPr bwMode="auto">
              <a:xfrm>
                <a:off x="5008563" y="2378075"/>
                <a:ext cx="153987" cy="149225"/>
              </a:xfrm>
              <a:custGeom>
                <a:avLst/>
                <a:gdLst>
                  <a:gd name="T0" fmla="*/ 2147483646 w 97"/>
                  <a:gd name="T1" fmla="*/ 0 h 94"/>
                  <a:gd name="T2" fmla="*/ 0 w 97"/>
                  <a:gd name="T3" fmla="*/ 2147483646 h 94"/>
                  <a:gd name="T4" fmla="*/ 2147483646 w 97"/>
                  <a:gd name="T5" fmla="*/ 2147483646 h 94"/>
                  <a:gd name="T6" fmla="*/ 2147483646 w 97"/>
                  <a:gd name="T7" fmla="*/ 0 h 9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4">
                    <a:moveTo>
                      <a:pt x="97" y="0"/>
                    </a:moveTo>
                    <a:lnTo>
                      <a:pt x="0" y="45"/>
                    </a:lnTo>
                    <a:lnTo>
                      <a:pt x="94" y="94"/>
                    </a:lnTo>
                    <a:lnTo>
                      <a:pt x="97" y="0"/>
                    </a:lnTo>
                    <a:close/>
                  </a:path>
                </a:pathLst>
              </a:custGeom>
              <a:noFill/>
              <a:ln w="20638">
                <a:solidFill>
                  <a:srgbClr val="00A0E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49" name="Freeform 633"/>
              <p:cNvSpPr>
                <a:spLocks/>
              </p:cNvSpPr>
              <p:nvPr/>
            </p:nvSpPr>
            <p:spPr bwMode="auto">
              <a:xfrm>
                <a:off x="1762125" y="3205163"/>
                <a:ext cx="47625" cy="2451100"/>
              </a:xfrm>
              <a:custGeom>
                <a:avLst/>
                <a:gdLst>
                  <a:gd name="T0" fmla="*/ 2147483646 w 30"/>
                  <a:gd name="T1" fmla="*/ 0 h 1544"/>
                  <a:gd name="T2" fmla="*/ 2147483646 w 30"/>
                  <a:gd name="T3" fmla="*/ 2147483646 h 1544"/>
                  <a:gd name="T4" fmla="*/ 0 w 30"/>
                  <a:gd name="T5" fmla="*/ 2147483646 h 1544"/>
                  <a:gd name="T6" fmla="*/ 2147483646 w 30"/>
                  <a:gd name="T7" fmla="*/ 0 h 1544"/>
                  <a:gd name="T8" fmla="*/ 2147483646 w 30"/>
                  <a:gd name="T9" fmla="*/ 0 h 15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1544">
                    <a:moveTo>
                      <a:pt x="30" y="0"/>
                    </a:moveTo>
                    <a:lnTo>
                      <a:pt x="17" y="1544"/>
                    </a:lnTo>
                    <a:lnTo>
                      <a:pt x="0" y="1544"/>
                    </a:lnTo>
                    <a:lnTo>
                      <a:pt x="1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50" name="Freeform 634"/>
              <p:cNvSpPr>
                <a:spLocks/>
              </p:cNvSpPr>
              <p:nvPr/>
            </p:nvSpPr>
            <p:spPr bwMode="auto">
              <a:xfrm>
                <a:off x="7659688" y="3122613"/>
                <a:ext cx="46037" cy="2533650"/>
              </a:xfrm>
              <a:custGeom>
                <a:avLst/>
                <a:gdLst>
                  <a:gd name="T0" fmla="*/ 2147483646 w 29"/>
                  <a:gd name="T1" fmla="*/ 0 h 1596"/>
                  <a:gd name="T2" fmla="*/ 2147483646 w 29"/>
                  <a:gd name="T3" fmla="*/ 2147483646 h 1596"/>
                  <a:gd name="T4" fmla="*/ 0 w 29"/>
                  <a:gd name="T5" fmla="*/ 2147483646 h 1596"/>
                  <a:gd name="T6" fmla="*/ 2147483646 w 29"/>
                  <a:gd name="T7" fmla="*/ 0 h 1596"/>
                  <a:gd name="T8" fmla="*/ 2147483646 w 29"/>
                  <a:gd name="T9" fmla="*/ 0 h 15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596">
                    <a:moveTo>
                      <a:pt x="29" y="0"/>
                    </a:moveTo>
                    <a:lnTo>
                      <a:pt x="19" y="1596"/>
                    </a:lnTo>
                    <a:lnTo>
                      <a:pt x="0" y="1596"/>
                    </a:lnTo>
                    <a:lnTo>
                      <a:pt x="10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51" name="Rectangle 636"/>
              <p:cNvSpPr>
                <a:spLocks noChangeArrowheads="1"/>
              </p:cNvSpPr>
              <p:nvPr/>
            </p:nvSpPr>
            <p:spPr bwMode="auto">
              <a:xfrm>
                <a:off x="6805613" y="5414963"/>
                <a:ext cx="683193" cy="290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@70 K </a:t>
                </a:r>
                <a:endParaRPr lang="de-DE" altLang="de-DE"/>
              </a:p>
            </p:txBody>
          </p:sp>
          <p:sp>
            <p:nvSpPr>
              <p:cNvPr id="38952" name="Rectangle 637"/>
              <p:cNvSpPr>
                <a:spLocks noChangeArrowheads="1"/>
              </p:cNvSpPr>
              <p:nvPr/>
            </p:nvSpPr>
            <p:spPr bwMode="auto">
              <a:xfrm>
                <a:off x="6838950" y="2717800"/>
                <a:ext cx="769938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5...10 mbar</a:t>
                </a:r>
                <a:endParaRPr lang="de-DE" altLang="de-DE"/>
              </a:p>
            </p:txBody>
          </p:sp>
          <p:sp>
            <p:nvSpPr>
              <p:cNvPr id="38953" name="Rectangle 638"/>
              <p:cNvSpPr>
                <a:spLocks noChangeArrowheads="1"/>
              </p:cNvSpPr>
              <p:nvPr/>
            </p:nvSpPr>
            <p:spPr bwMode="auto">
              <a:xfrm>
                <a:off x="6780212" y="2887663"/>
                <a:ext cx="625728" cy="290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@70 K</a:t>
                </a:r>
                <a:endParaRPr lang="de-DE" altLang="de-DE"/>
              </a:p>
            </p:txBody>
          </p:sp>
          <p:sp>
            <p:nvSpPr>
              <p:cNvPr id="38954" name="Rectangle 639"/>
              <p:cNvSpPr>
                <a:spLocks noChangeArrowheads="1"/>
              </p:cNvSpPr>
              <p:nvPr/>
            </p:nvSpPr>
            <p:spPr bwMode="auto">
              <a:xfrm>
                <a:off x="3632200" y="1601788"/>
                <a:ext cx="727075" cy="18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0.01 mbar </a:t>
                </a:r>
                <a:endParaRPr lang="de-DE" altLang="de-DE"/>
              </a:p>
            </p:txBody>
          </p:sp>
          <p:sp>
            <p:nvSpPr>
              <p:cNvPr id="38955" name="Rectangle 640"/>
              <p:cNvSpPr>
                <a:spLocks noChangeArrowheads="1"/>
              </p:cNvSpPr>
              <p:nvPr/>
            </p:nvSpPr>
            <p:spPr bwMode="auto">
              <a:xfrm>
                <a:off x="3632200" y="1771650"/>
                <a:ext cx="679450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  @ 300 K</a:t>
                </a:r>
                <a:endParaRPr lang="de-DE" altLang="de-DE"/>
              </a:p>
            </p:txBody>
          </p:sp>
          <p:sp>
            <p:nvSpPr>
              <p:cNvPr id="38956" name="Freeform 641"/>
              <p:cNvSpPr>
                <a:spLocks/>
              </p:cNvSpPr>
              <p:nvPr/>
            </p:nvSpPr>
            <p:spPr bwMode="auto">
              <a:xfrm>
                <a:off x="1762125" y="1987550"/>
                <a:ext cx="47625" cy="1212850"/>
              </a:xfrm>
              <a:custGeom>
                <a:avLst/>
                <a:gdLst>
                  <a:gd name="T0" fmla="*/ 2147483646 w 30"/>
                  <a:gd name="T1" fmla="*/ 0 h 764"/>
                  <a:gd name="T2" fmla="*/ 2147483646 w 30"/>
                  <a:gd name="T3" fmla="*/ 2147483646 h 764"/>
                  <a:gd name="T4" fmla="*/ 2147483646 w 30"/>
                  <a:gd name="T5" fmla="*/ 2147483646 h 764"/>
                  <a:gd name="T6" fmla="*/ 0 w 30"/>
                  <a:gd name="T7" fmla="*/ 0 h 764"/>
                  <a:gd name="T8" fmla="*/ 2147483646 w 30"/>
                  <a:gd name="T9" fmla="*/ 0 h 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764">
                    <a:moveTo>
                      <a:pt x="17" y="0"/>
                    </a:moveTo>
                    <a:lnTo>
                      <a:pt x="30" y="764"/>
                    </a:lnTo>
                    <a:lnTo>
                      <a:pt x="10" y="764"/>
                    </a:ln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57" name="Freeform 642"/>
              <p:cNvSpPr>
                <a:spLocks/>
              </p:cNvSpPr>
              <p:nvPr/>
            </p:nvSpPr>
            <p:spPr bwMode="auto">
              <a:xfrm>
                <a:off x="7680325" y="1987550"/>
                <a:ext cx="46038" cy="1135063"/>
              </a:xfrm>
              <a:custGeom>
                <a:avLst/>
                <a:gdLst>
                  <a:gd name="T0" fmla="*/ 2147483646 w 29"/>
                  <a:gd name="T1" fmla="*/ 0 h 715"/>
                  <a:gd name="T2" fmla="*/ 2147483646 w 29"/>
                  <a:gd name="T3" fmla="*/ 2147483646 h 715"/>
                  <a:gd name="T4" fmla="*/ 0 w 29"/>
                  <a:gd name="T5" fmla="*/ 2147483646 h 715"/>
                  <a:gd name="T6" fmla="*/ 2147483646 w 29"/>
                  <a:gd name="T7" fmla="*/ 0 h 715"/>
                  <a:gd name="T8" fmla="*/ 2147483646 w 29"/>
                  <a:gd name="T9" fmla="*/ 0 h 7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715">
                    <a:moveTo>
                      <a:pt x="29" y="0"/>
                    </a:moveTo>
                    <a:lnTo>
                      <a:pt x="19" y="715"/>
                    </a:lnTo>
                    <a:lnTo>
                      <a:pt x="0" y="715"/>
                    </a:lnTo>
                    <a:lnTo>
                      <a:pt x="10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58" name="Freeform 643"/>
              <p:cNvSpPr>
                <a:spLocks noEditPoints="1"/>
              </p:cNvSpPr>
              <p:nvPr/>
            </p:nvSpPr>
            <p:spPr bwMode="auto">
              <a:xfrm>
                <a:off x="1931988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6" y="0"/>
                    </a:moveTo>
                    <a:lnTo>
                      <a:pt x="46" y="166"/>
                    </a:lnTo>
                    <a:lnTo>
                      <a:pt x="49" y="166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  <a:moveTo>
                      <a:pt x="0" y="111"/>
                    </a:moveTo>
                    <a:lnTo>
                      <a:pt x="46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59" name="Rectangle 644"/>
              <p:cNvSpPr>
                <a:spLocks noChangeArrowheads="1"/>
              </p:cNvSpPr>
              <p:nvPr/>
            </p:nvSpPr>
            <p:spPr bwMode="auto">
              <a:xfrm>
                <a:off x="2005013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60" name="Freeform 645"/>
              <p:cNvSpPr>
                <a:spLocks/>
              </p:cNvSpPr>
              <p:nvPr/>
            </p:nvSpPr>
            <p:spPr bwMode="auto">
              <a:xfrm>
                <a:off x="1931988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6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1" name="Freeform 646"/>
              <p:cNvSpPr>
                <a:spLocks noEditPoints="1"/>
              </p:cNvSpPr>
              <p:nvPr/>
            </p:nvSpPr>
            <p:spPr bwMode="auto">
              <a:xfrm>
                <a:off x="2173288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6" y="0"/>
                    </a:moveTo>
                    <a:lnTo>
                      <a:pt x="46" y="166"/>
                    </a:lnTo>
                    <a:lnTo>
                      <a:pt x="49" y="166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  <a:moveTo>
                      <a:pt x="0" y="111"/>
                    </a:moveTo>
                    <a:lnTo>
                      <a:pt x="46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2" name="Rectangle 647"/>
              <p:cNvSpPr>
                <a:spLocks noChangeArrowheads="1"/>
              </p:cNvSpPr>
              <p:nvPr/>
            </p:nvSpPr>
            <p:spPr bwMode="auto">
              <a:xfrm>
                <a:off x="2246313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63" name="Freeform 648"/>
              <p:cNvSpPr>
                <a:spLocks/>
              </p:cNvSpPr>
              <p:nvPr/>
            </p:nvSpPr>
            <p:spPr bwMode="auto">
              <a:xfrm>
                <a:off x="2173288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6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4" name="Freeform 649"/>
              <p:cNvSpPr>
                <a:spLocks noEditPoints="1"/>
              </p:cNvSpPr>
              <p:nvPr/>
            </p:nvSpPr>
            <p:spPr bwMode="auto">
              <a:xfrm>
                <a:off x="2389188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6" y="0"/>
                    </a:moveTo>
                    <a:lnTo>
                      <a:pt x="46" y="166"/>
                    </a:lnTo>
                    <a:lnTo>
                      <a:pt x="46" y="0"/>
                    </a:lnTo>
                    <a:close/>
                    <a:moveTo>
                      <a:pt x="0" y="111"/>
                    </a:moveTo>
                    <a:lnTo>
                      <a:pt x="46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5" name="Rectangle 650"/>
              <p:cNvSpPr>
                <a:spLocks noChangeArrowheads="1"/>
              </p:cNvSpPr>
              <p:nvPr/>
            </p:nvSpPr>
            <p:spPr bwMode="auto">
              <a:xfrm>
                <a:off x="2462213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66" name="Freeform 651"/>
              <p:cNvSpPr>
                <a:spLocks/>
              </p:cNvSpPr>
              <p:nvPr/>
            </p:nvSpPr>
            <p:spPr bwMode="auto">
              <a:xfrm>
                <a:off x="2389188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6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7" name="Freeform 652"/>
              <p:cNvSpPr>
                <a:spLocks noEditPoints="1"/>
              </p:cNvSpPr>
              <p:nvPr/>
            </p:nvSpPr>
            <p:spPr bwMode="auto">
              <a:xfrm>
                <a:off x="2616200" y="3173413"/>
                <a:ext cx="147638" cy="330200"/>
              </a:xfrm>
              <a:custGeom>
                <a:avLst/>
                <a:gdLst>
                  <a:gd name="T0" fmla="*/ 2147483646 w 93"/>
                  <a:gd name="T1" fmla="*/ 0 h 208"/>
                  <a:gd name="T2" fmla="*/ 2147483646 w 93"/>
                  <a:gd name="T3" fmla="*/ 2147483646 h 208"/>
                  <a:gd name="T4" fmla="*/ 2147483646 w 93"/>
                  <a:gd name="T5" fmla="*/ 2147483646 h 208"/>
                  <a:gd name="T6" fmla="*/ 2147483646 w 93"/>
                  <a:gd name="T7" fmla="*/ 0 h 208"/>
                  <a:gd name="T8" fmla="*/ 2147483646 w 93"/>
                  <a:gd name="T9" fmla="*/ 0 h 208"/>
                  <a:gd name="T10" fmla="*/ 0 w 93"/>
                  <a:gd name="T11" fmla="*/ 2147483646 h 208"/>
                  <a:gd name="T12" fmla="*/ 2147483646 w 93"/>
                  <a:gd name="T13" fmla="*/ 2147483646 h 208"/>
                  <a:gd name="T14" fmla="*/ 2147483646 w 93"/>
                  <a:gd name="T15" fmla="*/ 2147483646 h 208"/>
                  <a:gd name="T16" fmla="*/ 0 w 93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8" y="166"/>
                    </a:lnTo>
                    <a:lnTo>
                      <a:pt x="48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3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68" name="Rectangle 653"/>
              <p:cNvSpPr>
                <a:spLocks noChangeArrowheads="1"/>
              </p:cNvSpPr>
              <p:nvPr/>
            </p:nvSpPr>
            <p:spPr bwMode="auto">
              <a:xfrm>
                <a:off x="2687638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69" name="Freeform 654"/>
              <p:cNvSpPr>
                <a:spLocks/>
              </p:cNvSpPr>
              <p:nvPr/>
            </p:nvSpPr>
            <p:spPr bwMode="auto">
              <a:xfrm>
                <a:off x="2616200" y="3349625"/>
                <a:ext cx="147638" cy="153988"/>
              </a:xfrm>
              <a:custGeom>
                <a:avLst/>
                <a:gdLst>
                  <a:gd name="T0" fmla="*/ 0 w 93"/>
                  <a:gd name="T1" fmla="*/ 0 h 97"/>
                  <a:gd name="T2" fmla="*/ 2147483646 w 93"/>
                  <a:gd name="T3" fmla="*/ 2147483646 h 97"/>
                  <a:gd name="T4" fmla="*/ 2147483646 w 93"/>
                  <a:gd name="T5" fmla="*/ 0 h 97"/>
                  <a:gd name="T6" fmla="*/ 0 w 93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3" h="97">
                    <a:moveTo>
                      <a:pt x="0" y="0"/>
                    </a:moveTo>
                    <a:lnTo>
                      <a:pt x="45" y="97"/>
                    </a:lnTo>
                    <a:lnTo>
                      <a:pt x="9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0" name="Freeform 655"/>
              <p:cNvSpPr>
                <a:spLocks noEditPoints="1"/>
              </p:cNvSpPr>
              <p:nvPr/>
            </p:nvSpPr>
            <p:spPr bwMode="auto">
              <a:xfrm>
                <a:off x="2841625" y="3173413"/>
                <a:ext cx="153988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1" name="Rectangle 656"/>
              <p:cNvSpPr>
                <a:spLocks noChangeArrowheads="1"/>
              </p:cNvSpPr>
              <p:nvPr/>
            </p:nvSpPr>
            <p:spPr bwMode="auto">
              <a:xfrm>
                <a:off x="2917825" y="3173413"/>
                <a:ext cx="1588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72" name="Freeform 657"/>
              <p:cNvSpPr>
                <a:spLocks/>
              </p:cNvSpPr>
              <p:nvPr/>
            </p:nvSpPr>
            <p:spPr bwMode="auto">
              <a:xfrm>
                <a:off x="2841625" y="3349625"/>
                <a:ext cx="153988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8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3" name="Freeform 658"/>
              <p:cNvSpPr>
                <a:spLocks noEditPoints="1"/>
              </p:cNvSpPr>
              <p:nvPr/>
            </p:nvSpPr>
            <p:spPr bwMode="auto">
              <a:xfrm>
                <a:off x="3073400" y="3173413"/>
                <a:ext cx="147638" cy="330200"/>
              </a:xfrm>
              <a:custGeom>
                <a:avLst/>
                <a:gdLst>
                  <a:gd name="T0" fmla="*/ 2147483646 w 93"/>
                  <a:gd name="T1" fmla="*/ 0 h 208"/>
                  <a:gd name="T2" fmla="*/ 2147483646 w 93"/>
                  <a:gd name="T3" fmla="*/ 2147483646 h 208"/>
                  <a:gd name="T4" fmla="*/ 2147483646 w 93"/>
                  <a:gd name="T5" fmla="*/ 2147483646 h 208"/>
                  <a:gd name="T6" fmla="*/ 2147483646 w 93"/>
                  <a:gd name="T7" fmla="*/ 0 h 208"/>
                  <a:gd name="T8" fmla="*/ 2147483646 w 93"/>
                  <a:gd name="T9" fmla="*/ 0 h 208"/>
                  <a:gd name="T10" fmla="*/ 0 w 93"/>
                  <a:gd name="T11" fmla="*/ 2147483646 h 208"/>
                  <a:gd name="T12" fmla="*/ 2147483646 w 93"/>
                  <a:gd name="T13" fmla="*/ 2147483646 h 208"/>
                  <a:gd name="T14" fmla="*/ 2147483646 w 93"/>
                  <a:gd name="T15" fmla="*/ 2147483646 h 208"/>
                  <a:gd name="T16" fmla="*/ 0 w 93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8" y="166"/>
                    </a:lnTo>
                    <a:lnTo>
                      <a:pt x="48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3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4" name="Rectangle 659"/>
              <p:cNvSpPr>
                <a:spLocks noChangeArrowheads="1"/>
              </p:cNvSpPr>
              <p:nvPr/>
            </p:nvSpPr>
            <p:spPr bwMode="auto">
              <a:xfrm>
                <a:off x="3144838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75" name="Freeform 660"/>
              <p:cNvSpPr>
                <a:spLocks/>
              </p:cNvSpPr>
              <p:nvPr/>
            </p:nvSpPr>
            <p:spPr bwMode="auto">
              <a:xfrm>
                <a:off x="3073400" y="3349625"/>
                <a:ext cx="147638" cy="153988"/>
              </a:xfrm>
              <a:custGeom>
                <a:avLst/>
                <a:gdLst>
                  <a:gd name="T0" fmla="*/ 0 w 93"/>
                  <a:gd name="T1" fmla="*/ 0 h 97"/>
                  <a:gd name="T2" fmla="*/ 2147483646 w 93"/>
                  <a:gd name="T3" fmla="*/ 2147483646 h 97"/>
                  <a:gd name="T4" fmla="*/ 2147483646 w 93"/>
                  <a:gd name="T5" fmla="*/ 0 h 97"/>
                  <a:gd name="T6" fmla="*/ 0 w 93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3" h="97">
                    <a:moveTo>
                      <a:pt x="0" y="0"/>
                    </a:moveTo>
                    <a:lnTo>
                      <a:pt x="45" y="97"/>
                    </a:lnTo>
                    <a:lnTo>
                      <a:pt x="9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6" name="Freeform 661"/>
              <p:cNvSpPr>
                <a:spLocks noEditPoints="1"/>
              </p:cNvSpPr>
              <p:nvPr/>
            </p:nvSpPr>
            <p:spPr bwMode="auto">
              <a:xfrm>
                <a:off x="329882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7" name="Rectangle 662"/>
              <p:cNvSpPr>
                <a:spLocks noChangeArrowheads="1"/>
              </p:cNvSpPr>
              <p:nvPr/>
            </p:nvSpPr>
            <p:spPr bwMode="auto">
              <a:xfrm>
                <a:off x="3375025" y="3173413"/>
                <a:ext cx="1588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78" name="Freeform 663"/>
              <p:cNvSpPr>
                <a:spLocks/>
              </p:cNvSpPr>
              <p:nvPr/>
            </p:nvSpPr>
            <p:spPr bwMode="auto">
              <a:xfrm>
                <a:off x="329882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8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79" name="Freeform 664"/>
              <p:cNvSpPr>
                <a:spLocks noEditPoints="1"/>
              </p:cNvSpPr>
              <p:nvPr/>
            </p:nvSpPr>
            <p:spPr bwMode="auto">
              <a:xfrm>
                <a:off x="3524250" y="3173413"/>
                <a:ext cx="153988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0" name="Rectangle 665"/>
              <p:cNvSpPr>
                <a:spLocks noChangeArrowheads="1"/>
              </p:cNvSpPr>
              <p:nvPr/>
            </p:nvSpPr>
            <p:spPr bwMode="auto">
              <a:xfrm>
                <a:off x="36020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81" name="Freeform 666"/>
              <p:cNvSpPr>
                <a:spLocks/>
              </p:cNvSpPr>
              <p:nvPr/>
            </p:nvSpPr>
            <p:spPr bwMode="auto">
              <a:xfrm>
                <a:off x="3524250" y="3349625"/>
                <a:ext cx="153988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9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2" name="Freeform 667"/>
              <p:cNvSpPr>
                <a:spLocks noEditPoints="1"/>
              </p:cNvSpPr>
              <p:nvPr/>
            </p:nvSpPr>
            <p:spPr bwMode="auto">
              <a:xfrm>
                <a:off x="375602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3" name="Rectangle 668"/>
              <p:cNvSpPr>
                <a:spLocks noChangeArrowheads="1"/>
              </p:cNvSpPr>
              <p:nvPr/>
            </p:nvSpPr>
            <p:spPr bwMode="auto">
              <a:xfrm>
                <a:off x="3832225" y="3173413"/>
                <a:ext cx="1588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84" name="Freeform 669"/>
              <p:cNvSpPr>
                <a:spLocks/>
              </p:cNvSpPr>
              <p:nvPr/>
            </p:nvSpPr>
            <p:spPr bwMode="auto">
              <a:xfrm>
                <a:off x="375602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8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5" name="Freeform 670"/>
              <p:cNvSpPr>
                <a:spLocks noEditPoints="1"/>
              </p:cNvSpPr>
              <p:nvPr/>
            </p:nvSpPr>
            <p:spPr bwMode="auto">
              <a:xfrm>
                <a:off x="3981450" y="3173413"/>
                <a:ext cx="153988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6" name="Rectangle 671"/>
              <p:cNvSpPr>
                <a:spLocks noChangeArrowheads="1"/>
              </p:cNvSpPr>
              <p:nvPr/>
            </p:nvSpPr>
            <p:spPr bwMode="auto">
              <a:xfrm>
                <a:off x="40592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87" name="Freeform 672"/>
              <p:cNvSpPr>
                <a:spLocks/>
              </p:cNvSpPr>
              <p:nvPr/>
            </p:nvSpPr>
            <p:spPr bwMode="auto">
              <a:xfrm>
                <a:off x="3981450" y="3349625"/>
                <a:ext cx="153988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9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8" name="Freeform 673"/>
              <p:cNvSpPr>
                <a:spLocks noEditPoints="1"/>
              </p:cNvSpPr>
              <p:nvPr/>
            </p:nvSpPr>
            <p:spPr bwMode="auto">
              <a:xfrm>
                <a:off x="421322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8" y="166"/>
                    </a:lnTo>
                    <a:lnTo>
                      <a:pt x="48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89" name="Rectangle 674"/>
              <p:cNvSpPr>
                <a:spLocks noChangeArrowheads="1"/>
              </p:cNvSpPr>
              <p:nvPr/>
            </p:nvSpPr>
            <p:spPr bwMode="auto">
              <a:xfrm>
                <a:off x="4284663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90" name="Freeform 675"/>
              <p:cNvSpPr>
                <a:spLocks/>
              </p:cNvSpPr>
              <p:nvPr/>
            </p:nvSpPr>
            <p:spPr bwMode="auto">
              <a:xfrm>
                <a:off x="421322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5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1" name="Freeform 676"/>
              <p:cNvSpPr>
                <a:spLocks noEditPoints="1"/>
              </p:cNvSpPr>
              <p:nvPr/>
            </p:nvSpPr>
            <p:spPr bwMode="auto">
              <a:xfrm>
                <a:off x="44386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2" name="Rectangle 677"/>
              <p:cNvSpPr>
                <a:spLocks noChangeArrowheads="1"/>
              </p:cNvSpPr>
              <p:nvPr/>
            </p:nvSpPr>
            <p:spPr bwMode="auto">
              <a:xfrm>
                <a:off x="45164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93" name="Freeform 678"/>
              <p:cNvSpPr>
                <a:spLocks/>
              </p:cNvSpPr>
              <p:nvPr/>
            </p:nvSpPr>
            <p:spPr bwMode="auto">
              <a:xfrm>
                <a:off x="44386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9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4" name="Freeform 679"/>
              <p:cNvSpPr>
                <a:spLocks noEditPoints="1"/>
              </p:cNvSpPr>
              <p:nvPr/>
            </p:nvSpPr>
            <p:spPr bwMode="auto">
              <a:xfrm>
                <a:off x="467042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8" y="166"/>
                    </a:lnTo>
                    <a:lnTo>
                      <a:pt x="48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5" name="Rectangle 680"/>
              <p:cNvSpPr>
                <a:spLocks noChangeArrowheads="1"/>
              </p:cNvSpPr>
              <p:nvPr/>
            </p:nvSpPr>
            <p:spPr bwMode="auto">
              <a:xfrm>
                <a:off x="4741863" y="3173413"/>
                <a:ext cx="4762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96" name="Freeform 681"/>
              <p:cNvSpPr>
                <a:spLocks/>
              </p:cNvSpPr>
              <p:nvPr/>
            </p:nvSpPr>
            <p:spPr bwMode="auto">
              <a:xfrm>
                <a:off x="467042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5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7" name="Freeform 682"/>
              <p:cNvSpPr>
                <a:spLocks noEditPoints="1"/>
              </p:cNvSpPr>
              <p:nvPr/>
            </p:nvSpPr>
            <p:spPr bwMode="auto">
              <a:xfrm>
                <a:off x="48958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98" name="Rectangle 683"/>
              <p:cNvSpPr>
                <a:spLocks noChangeArrowheads="1"/>
              </p:cNvSpPr>
              <p:nvPr/>
            </p:nvSpPr>
            <p:spPr bwMode="auto">
              <a:xfrm>
                <a:off x="49736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8999" name="Freeform 684"/>
              <p:cNvSpPr>
                <a:spLocks/>
              </p:cNvSpPr>
              <p:nvPr/>
            </p:nvSpPr>
            <p:spPr bwMode="auto">
              <a:xfrm>
                <a:off x="48958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9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00" name="Freeform 685"/>
              <p:cNvSpPr>
                <a:spLocks noEditPoints="1"/>
              </p:cNvSpPr>
              <p:nvPr/>
            </p:nvSpPr>
            <p:spPr bwMode="auto">
              <a:xfrm>
                <a:off x="5122863" y="3173413"/>
                <a:ext cx="153987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01" name="Rectangle 686"/>
              <p:cNvSpPr>
                <a:spLocks noChangeArrowheads="1"/>
              </p:cNvSpPr>
              <p:nvPr/>
            </p:nvSpPr>
            <p:spPr bwMode="auto">
              <a:xfrm>
                <a:off x="5199063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02" name="Freeform 687"/>
              <p:cNvSpPr>
                <a:spLocks/>
              </p:cNvSpPr>
              <p:nvPr/>
            </p:nvSpPr>
            <p:spPr bwMode="auto">
              <a:xfrm>
                <a:off x="5122863" y="3349625"/>
                <a:ext cx="153987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8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03" name="Freeform 688"/>
              <p:cNvSpPr>
                <a:spLocks noEditPoints="1"/>
              </p:cNvSpPr>
              <p:nvPr/>
            </p:nvSpPr>
            <p:spPr bwMode="auto">
              <a:xfrm>
                <a:off x="53530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9" y="0"/>
                    </a:moveTo>
                    <a:lnTo>
                      <a:pt x="49" y="166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04" name="Rectangle 689"/>
              <p:cNvSpPr>
                <a:spLocks noChangeArrowheads="1"/>
              </p:cNvSpPr>
              <p:nvPr/>
            </p:nvSpPr>
            <p:spPr bwMode="auto">
              <a:xfrm>
                <a:off x="5430838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05" name="Freeform 690"/>
              <p:cNvSpPr>
                <a:spLocks/>
              </p:cNvSpPr>
              <p:nvPr/>
            </p:nvSpPr>
            <p:spPr bwMode="auto">
              <a:xfrm>
                <a:off x="53530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9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06" name="Freeform 691"/>
              <p:cNvSpPr>
                <a:spLocks noEditPoints="1"/>
              </p:cNvSpPr>
              <p:nvPr/>
            </p:nvSpPr>
            <p:spPr bwMode="auto">
              <a:xfrm>
                <a:off x="5580063" y="3173413"/>
                <a:ext cx="153987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07" name="Rectangle 692"/>
              <p:cNvSpPr>
                <a:spLocks noChangeArrowheads="1"/>
              </p:cNvSpPr>
              <p:nvPr/>
            </p:nvSpPr>
            <p:spPr bwMode="auto">
              <a:xfrm>
                <a:off x="5656263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08" name="Freeform 693"/>
              <p:cNvSpPr>
                <a:spLocks/>
              </p:cNvSpPr>
              <p:nvPr/>
            </p:nvSpPr>
            <p:spPr bwMode="auto">
              <a:xfrm>
                <a:off x="5580063" y="3349625"/>
                <a:ext cx="153987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8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09" name="Freeform 694"/>
              <p:cNvSpPr>
                <a:spLocks noEditPoints="1"/>
              </p:cNvSpPr>
              <p:nvPr/>
            </p:nvSpPr>
            <p:spPr bwMode="auto">
              <a:xfrm>
                <a:off x="58102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9" y="166"/>
                    </a:lnTo>
                    <a:lnTo>
                      <a:pt x="49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10" name="Rectangle 695"/>
              <p:cNvSpPr>
                <a:spLocks noChangeArrowheads="1"/>
              </p:cNvSpPr>
              <p:nvPr/>
            </p:nvSpPr>
            <p:spPr bwMode="auto">
              <a:xfrm>
                <a:off x="5881688" y="3173413"/>
                <a:ext cx="6350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11" name="Freeform 696"/>
              <p:cNvSpPr>
                <a:spLocks/>
              </p:cNvSpPr>
              <p:nvPr/>
            </p:nvSpPr>
            <p:spPr bwMode="auto">
              <a:xfrm>
                <a:off x="58102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5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12" name="Freeform 697"/>
              <p:cNvSpPr>
                <a:spLocks noEditPoints="1"/>
              </p:cNvSpPr>
              <p:nvPr/>
            </p:nvSpPr>
            <p:spPr bwMode="auto">
              <a:xfrm>
                <a:off x="6037263" y="3173413"/>
                <a:ext cx="147637" cy="330200"/>
              </a:xfrm>
              <a:custGeom>
                <a:avLst/>
                <a:gdLst>
                  <a:gd name="T0" fmla="*/ 2147483646 w 93"/>
                  <a:gd name="T1" fmla="*/ 0 h 208"/>
                  <a:gd name="T2" fmla="*/ 2147483646 w 93"/>
                  <a:gd name="T3" fmla="*/ 2147483646 h 208"/>
                  <a:gd name="T4" fmla="*/ 2147483646 w 93"/>
                  <a:gd name="T5" fmla="*/ 2147483646 h 208"/>
                  <a:gd name="T6" fmla="*/ 2147483646 w 93"/>
                  <a:gd name="T7" fmla="*/ 0 h 208"/>
                  <a:gd name="T8" fmla="*/ 2147483646 w 93"/>
                  <a:gd name="T9" fmla="*/ 0 h 208"/>
                  <a:gd name="T10" fmla="*/ 0 w 93"/>
                  <a:gd name="T11" fmla="*/ 2147483646 h 208"/>
                  <a:gd name="T12" fmla="*/ 2147483646 w 93"/>
                  <a:gd name="T13" fmla="*/ 2147483646 h 208"/>
                  <a:gd name="T14" fmla="*/ 2147483646 w 93"/>
                  <a:gd name="T15" fmla="*/ 2147483646 h 208"/>
                  <a:gd name="T16" fmla="*/ 0 w 93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" h="208">
                    <a:moveTo>
                      <a:pt x="48" y="0"/>
                    </a:moveTo>
                    <a:lnTo>
                      <a:pt x="48" y="166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3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13" name="Rectangle 698"/>
              <p:cNvSpPr>
                <a:spLocks noChangeArrowheads="1"/>
              </p:cNvSpPr>
              <p:nvPr/>
            </p:nvSpPr>
            <p:spPr bwMode="auto">
              <a:xfrm>
                <a:off x="6113463" y="3173413"/>
                <a:ext cx="1587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14" name="Freeform 699"/>
              <p:cNvSpPr>
                <a:spLocks/>
              </p:cNvSpPr>
              <p:nvPr/>
            </p:nvSpPr>
            <p:spPr bwMode="auto">
              <a:xfrm>
                <a:off x="6037263" y="3349625"/>
                <a:ext cx="147637" cy="153988"/>
              </a:xfrm>
              <a:custGeom>
                <a:avLst/>
                <a:gdLst>
                  <a:gd name="T0" fmla="*/ 0 w 93"/>
                  <a:gd name="T1" fmla="*/ 0 h 97"/>
                  <a:gd name="T2" fmla="*/ 2147483646 w 93"/>
                  <a:gd name="T3" fmla="*/ 2147483646 h 97"/>
                  <a:gd name="T4" fmla="*/ 2147483646 w 93"/>
                  <a:gd name="T5" fmla="*/ 0 h 97"/>
                  <a:gd name="T6" fmla="*/ 0 w 93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3" h="97">
                    <a:moveTo>
                      <a:pt x="0" y="0"/>
                    </a:moveTo>
                    <a:lnTo>
                      <a:pt x="48" y="97"/>
                    </a:lnTo>
                    <a:lnTo>
                      <a:pt x="9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15" name="Freeform 700"/>
              <p:cNvSpPr>
                <a:spLocks noEditPoints="1"/>
              </p:cNvSpPr>
              <p:nvPr/>
            </p:nvSpPr>
            <p:spPr bwMode="auto">
              <a:xfrm>
                <a:off x="6267450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5" y="0"/>
                    </a:moveTo>
                    <a:lnTo>
                      <a:pt x="45" y="166"/>
                    </a:lnTo>
                    <a:lnTo>
                      <a:pt x="49" y="166"/>
                    </a:lnTo>
                    <a:lnTo>
                      <a:pt x="49" y="0"/>
                    </a:lnTo>
                    <a:lnTo>
                      <a:pt x="45" y="0"/>
                    </a:lnTo>
                    <a:close/>
                    <a:moveTo>
                      <a:pt x="0" y="111"/>
                    </a:moveTo>
                    <a:lnTo>
                      <a:pt x="45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16" name="Rectangle 701"/>
              <p:cNvSpPr>
                <a:spLocks noChangeArrowheads="1"/>
              </p:cNvSpPr>
              <p:nvPr/>
            </p:nvSpPr>
            <p:spPr bwMode="auto">
              <a:xfrm>
                <a:off x="6338888" y="3173413"/>
                <a:ext cx="6350" cy="263525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17" name="Freeform 702"/>
              <p:cNvSpPr>
                <a:spLocks/>
              </p:cNvSpPr>
              <p:nvPr/>
            </p:nvSpPr>
            <p:spPr bwMode="auto">
              <a:xfrm>
                <a:off x="6267450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5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18" name="Freeform 703"/>
              <p:cNvSpPr>
                <a:spLocks noEditPoints="1"/>
              </p:cNvSpPr>
              <p:nvPr/>
            </p:nvSpPr>
            <p:spPr bwMode="auto">
              <a:xfrm>
                <a:off x="6492875" y="3173413"/>
                <a:ext cx="149225" cy="330200"/>
              </a:xfrm>
              <a:custGeom>
                <a:avLst/>
                <a:gdLst>
                  <a:gd name="T0" fmla="*/ 2147483646 w 94"/>
                  <a:gd name="T1" fmla="*/ 0 h 208"/>
                  <a:gd name="T2" fmla="*/ 2147483646 w 94"/>
                  <a:gd name="T3" fmla="*/ 2147483646 h 208"/>
                  <a:gd name="T4" fmla="*/ 2147483646 w 94"/>
                  <a:gd name="T5" fmla="*/ 2147483646 h 208"/>
                  <a:gd name="T6" fmla="*/ 2147483646 w 94"/>
                  <a:gd name="T7" fmla="*/ 0 h 208"/>
                  <a:gd name="T8" fmla="*/ 2147483646 w 94"/>
                  <a:gd name="T9" fmla="*/ 0 h 208"/>
                  <a:gd name="T10" fmla="*/ 0 w 94"/>
                  <a:gd name="T11" fmla="*/ 2147483646 h 208"/>
                  <a:gd name="T12" fmla="*/ 2147483646 w 94"/>
                  <a:gd name="T13" fmla="*/ 2147483646 h 208"/>
                  <a:gd name="T14" fmla="*/ 2147483646 w 94"/>
                  <a:gd name="T15" fmla="*/ 2147483646 h 208"/>
                  <a:gd name="T16" fmla="*/ 0 w 94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208">
                    <a:moveTo>
                      <a:pt x="49" y="0"/>
                    </a:moveTo>
                    <a:lnTo>
                      <a:pt x="49" y="169"/>
                    </a:lnTo>
                    <a:lnTo>
                      <a:pt x="49" y="0"/>
                    </a:lnTo>
                    <a:close/>
                    <a:moveTo>
                      <a:pt x="0" y="111"/>
                    </a:moveTo>
                    <a:lnTo>
                      <a:pt x="49" y="208"/>
                    </a:lnTo>
                    <a:lnTo>
                      <a:pt x="94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19" name="Rectangle 704"/>
              <p:cNvSpPr>
                <a:spLocks noChangeArrowheads="1"/>
              </p:cNvSpPr>
              <p:nvPr/>
            </p:nvSpPr>
            <p:spPr bwMode="auto">
              <a:xfrm>
                <a:off x="6570663" y="3173413"/>
                <a:ext cx="1587" cy="268287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20" name="Freeform 705"/>
              <p:cNvSpPr>
                <a:spLocks/>
              </p:cNvSpPr>
              <p:nvPr/>
            </p:nvSpPr>
            <p:spPr bwMode="auto">
              <a:xfrm>
                <a:off x="6492875" y="3349625"/>
                <a:ext cx="149225" cy="153988"/>
              </a:xfrm>
              <a:custGeom>
                <a:avLst/>
                <a:gdLst>
                  <a:gd name="T0" fmla="*/ 0 w 94"/>
                  <a:gd name="T1" fmla="*/ 0 h 97"/>
                  <a:gd name="T2" fmla="*/ 2147483646 w 94"/>
                  <a:gd name="T3" fmla="*/ 2147483646 h 97"/>
                  <a:gd name="T4" fmla="*/ 2147483646 w 94"/>
                  <a:gd name="T5" fmla="*/ 0 h 97"/>
                  <a:gd name="T6" fmla="*/ 0 w 94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4" h="97">
                    <a:moveTo>
                      <a:pt x="0" y="0"/>
                    </a:moveTo>
                    <a:lnTo>
                      <a:pt x="49" y="97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21" name="Freeform 706"/>
              <p:cNvSpPr>
                <a:spLocks noEditPoints="1"/>
              </p:cNvSpPr>
              <p:nvPr/>
            </p:nvSpPr>
            <p:spPr bwMode="auto">
              <a:xfrm>
                <a:off x="6719888" y="3173413"/>
                <a:ext cx="153987" cy="330200"/>
              </a:xfrm>
              <a:custGeom>
                <a:avLst/>
                <a:gdLst>
                  <a:gd name="T0" fmla="*/ 2147483646 w 97"/>
                  <a:gd name="T1" fmla="*/ 0 h 208"/>
                  <a:gd name="T2" fmla="*/ 2147483646 w 97"/>
                  <a:gd name="T3" fmla="*/ 2147483646 h 208"/>
                  <a:gd name="T4" fmla="*/ 2147483646 w 97"/>
                  <a:gd name="T5" fmla="*/ 2147483646 h 208"/>
                  <a:gd name="T6" fmla="*/ 2147483646 w 97"/>
                  <a:gd name="T7" fmla="*/ 0 h 208"/>
                  <a:gd name="T8" fmla="*/ 2147483646 w 97"/>
                  <a:gd name="T9" fmla="*/ 0 h 208"/>
                  <a:gd name="T10" fmla="*/ 0 w 97"/>
                  <a:gd name="T11" fmla="*/ 2147483646 h 208"/>
                  <a:gd name="T12" fmla="*/ 2147483646 w 97"/>
                  <a:gd name="T13" fmla="*/ 2147483646 h 208"/>
                  <a:gd name="T14" fmla="*/ 2147483646 w 97"/>
                  <a:gd name="T15" fmla="*/ 2147483646 h 208"/>
                  <a:gd name="T16" fmla="*/ 0 w 97"/>
                  <a:gd name="T17" fmla="*/ 214748364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7" h="208">
                    <a:moveTo>
                      <a:pt x="48" y="0"/>
                    </a:moveTo>
                    <a:lnTo>
                      <a:pt x="48" y="169"/>
                    </a:lnTo>
                    <a:lnTo>
                      <a:pt x="48" y="0"/>
                    </a:lnTo>
                    <a:close/>
                    <a:moveTo>
                      <a:pt x="0" y="111"/>
                    </a:moveTo>
                    <a:lnTo>
                      <a:pt x="48" y="208"/>
                    </a:lnTo>
                    <a:lnTo>
                      <a:pt x="97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E31E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22" name="Rectangle 707"/>
              <p:cNvSpPr>
                <a:spLocks noChangeArrowheads="1"/>
              </p:cNvSpPr>
              <p:nvPr/>
            </p:nvSpPr>
            <p:spPr bwMode="auto">
              <a:xfrm>
                <a:off x="6796088" y="3173413"/>
                <a:ext cx="1587" cy="268287"/>
              </a:xfrm>
              <a:prstGeom prst="rect">
                <a:avLst/>
              </a:prstGeom>
              <a:noFill/>
              <a:ln w="20638">
                <a:solidFill>
                  <a:srgbClr val="E31E2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23" name="Freeform 708"/>
              <p:cNvSpPr>
                <a:spLocks/>
              </p:cNvSpPr>
              <p:nvPr/>
            </p:nvSpPr>
            <p:spPr bwMode="auto">
              <a:xfrm>
                <a:off x="6719888" y="3349625"/>
                <a:ext cx="153987" cy="153988"/>
              </a:xfrm>
              <a:custGeom>
                <a:avLst/>
                <a:gdLst>
                  <a:gd name="T0" fmla="*/ 0 w 97"/>
                  <a:gd name="T1" fmla="*/ 0 h 97"/>
                  <a:gd name="T2" fmla="*/ 2147483646 w 97"/>
                  <a:gd name="T3" fmla="*/ 2147483646 h 97"/>
                  <a:gd name="T4" fmla="*/ 2147483646 w 97"/>
                  <a:gd name="T5" fmla="*/ 0 h 97"/>
                  <a:gd name="T6" fmla="*/ 0 w 97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97">
                    <a:moveTo>
                      <a:pt x="0" y="0"/>
                    </a:moveTo>
                    <a:lnTo>
                      <a:pt x="48" y="97"/>
                    </a:lnTo>
                    <a:lnTo>
                      <a:pt x="9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0638">
                <a:solidFill>
                  <a:srgbClr val="E31E2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24" name="Rectangle 709"/>
              <p:cNvSpPr>
                <a:spLocks noChangeArrowheads="1"/>
              </p:cNvSpPr>
              <p:nvPr/>
            </p:nvSpPr>
            <p:spPr bwMode="auto">
              <a:xfrm>
                <a:off x="792163" y="1714500"/>
                <a:ext cx="93186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RF carpets</a:t>
                </a:r>
                <a:endParaRPr lang="de-DE" altLang="de-DE"/>
              </a:p>
            </p:txBody>
          </p:sp>
          <p:sp>
            <p:nvSpPr>
              <p:cNvPr id="39025" name="Line 710"/>
              <p:cNvSpPr>
                <a:spLocks noChangeShapeType="1"/>
              </p:cNvSpPr>
              <p:nvPr/>
            </p:nvSpPr>
            <p:spPr bwMode="auto">
              <a:xfrm flipH="1" flipV="1">
                <a:off x="1773238" y="1854200"/>
                <a:ext cx="514350" cy="18891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26" name="Line 711"/>
              <p:cNvSpPr>
                <a:spLocks noChangeShapeType="1"/>
              </p:cNvSpPr>
              <p:nvPr/>
            </p:nvSpPr>
            <p:spPr bwMode="auto">
              <a:xfrm flipH="1" flipV="1">
                <a:off x="1470025" y="1962150"/>
                <a:ext cx="431800" cy="1252538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27" name="Rectangle 712"/>
              <p:cNvSpPr>
                <a:spLocks noChangeArrowheads="1"/>
              </p:cNvSpPr>
              <p:nvPr/>
            </p:nvSpPr>
            <p:spPr bwMode="auto">
              <a:xfrm>
                <a:off x="4737100" y="1617663"/>
                <a:ext cx="5842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Nozzle</a:t>
                </a:r>
                <a:endParaRPr lang="de-DE" altLang="de-DE"/>
              </a:p>
            </p:txBody>
          </p:sp>
          <p:sp>
            <p:nvSpPr>
              <p:cNvPr id="39028" name="Rectangle 713"/>
              <p:cNvSpPr>
                <a:spLocks noChangeArrowheads="1"/>
              </p:cNvSpPr>
              <p:nvPr/>
            </p:nvSpPr>
            <p:spPr bwMode="auto">
              <a:xfrm>
                <a:off x="6970713" y="2198688"/>
                <a:ext cx="2540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E31E24"/>
                    </a:solidFill>
                  </a:rPr>
                  <a:t>RF</a:t>
                </a:r>
                <a:endParaRPr lang="de-DE" altLang="de-DE"/>
              </a:p>
            </p:txBody>
          </p:sp>
          <p:sp>
            <p:nvSpPr>
              <p:cNvPr id="39029" name="Rectangle 714"/>
              <p:cNvSpPr>
                <a:spLocks noChangeArrowheads="1"/>
              </p:cNvSpPr>
              <p:nvPr/>
            </p:nvSpPr>
            <p:spPr bwMode="auto">
              <a:xfrm>
                <a:off x="6761163" y="3517900"/>
                <a:ext cx="276225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A0E3"/>
                    </a:solidFill>
                  </a:rPr>
                  <a:t>DC</a:t>
                </a:r>
                <a:endParaRPr lang="de-DE" altLang="de-DE"/>
              </a:p>
            </p:txBody>
          </p:sp>
          <p:sp>
            <p:nvSpPr>
              <p:cNvPr id="39030" name="Freeform 715"/>
              <p:cNvSpPr>
                <a:spLocks/>
              </p:cNvSpPr>
              <p:nvPr/>
            </p:nvSpPr>
            <p:spPr bwMode="auto">
              <a:xfrm>
                <a:off x="849313" y="4062413"/>
                <a:ext cx="1216025" cy="755650"/>
              </a:xfrm>
              <a:custGeom>
                <a:avLst/>
                <a:gdLst>
                  <a:gd name="T0" fmla="*/ 0 w 766"/>
                  <a:gd name="T1" fmla="*/ 0 h 476"/>
                  <a:gd name="T2" fmla="*/ 2147483646 w 766"/>
                  <a:gd name="T3" fmla="*/ 0 h 476"/>
                  <a:gd name="T4" fmla="*/ 2147483646 w 766"/>
                  <a:gd name="T5" fmla="*/ 2147483646 h 476"/>
                  <a:gd name="T6" fmla="*/ 2147483646 w 766"/>
                  <a:gd name="T7" fmla="*/ 2147483646 h 476"/>
                  <a:gd name="T8" fmla="*/ 0 w 766"/>
                  <a:gd name="T9" fmla="*/ 2147483646 h 476"/>
                  <a:gd name="T10" fmla="*/ 0 w 766"/>
                  <a:gd name="T11" fmla="*/ 0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6" h="476">
                    <a:moveTo>
                      <a:pt x="0" y="0"/>
                    </a:moveTo>
                    <a:lnTo>
                      <a:pt x="417" y="0"/>
                    </a:lnTo>
                    <a:lnTo>
                      <a:pt x="766" y="240"/>
                    </a:lnTo>
                    <a:lnTo>
                      <a:pt x="417" y="476"/>
                    </a:lnTo>
                    <a:lnTo>
                      <a:pt x="0" y="4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31" name="Rectangle 716"/>
              <p:cNvSpPr>
                <a:spLocks noChangeArrowheads="1"/>
              </p:cNvSpPr>
              <p:nvPr/>
            </p:nvSpPr>
            <p:spPr bwMode="auto">
              <a:xfrm>
                <a:off x="925513" y="4114800"/>
                <a:ext cx="4572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High-</a:t>
                </a:r>
                <a:endParaRPr lang="de-DE" altLang="de-DE"/>
              </a:p>
            </p:txBody>
          </p:sp>
          <p:sp>
            <p:nvSpPr>
              <p:cNvPr id="39032" name="Rectangle 717"/>
              <p:cNvSpPr>
                <a:spLocks noChangeArrowheads="1"/>
              </p:cNvSpPr>
              <p:nvPr/>
            </p:nvSpPr>
            <p:spPr bwMode="auto">
              <a:xfrm>
                <a:off x="925513" y="4340225"/>
                <a:ext cx="892175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energy ion</a:t>
                </a:r>
                <a:endParaRPr lang="de-DE" altLang="de-DE"/>
              </a:p>
            </p:txBody>
          </p:sp>
          <p:sp>
            <p:nvSpPr>
              <p:cNvPr id="39033" name="Rectangle 718"/>
              <p:cNvSpPr>
                <a:spLocks noChangeArrowheads="1"/>
              </p:cNvSpPr>
              <p:nvPr/>
            </p:nvSpPr>
            <p:spPr bwMode="auto">
              <a:xfrm>
                <a:off x="925513" y="4560888"/>
                <a:ext cx="47783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0000"/>
                    </a:solidFill>
                  </a:rPr>
                  <a:t>beam</a:t>
                </a:r>
                <a:endParaRPr lang="de-DE" altLang="de-DE"/>
              </a:p>
            </p:txBody>
          </p:sp>
          <p:sp>
            <p:nvSpPr>
              <p:cNvPr id="39034" name="Rectangle 719"/>
              <p:cNvSpPr>
                <a:spLocks noChangeArrowheads="1"/>
              </p:cNvSpPr>
              <p:nvPr/>
            </p:nvSpPr>
            <p:spPr bwMode="auto">
              <a:xfrm>
                <a:off x="1906588" y="5353050"/>
                <a:ext cx="555625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35" name="Rectangle 720"/>
              <p:cNvSpPr>
                <a:spLocks noChangeArrowheads="1"/>
              </p:cNvSpPr>
              <p:nvPr/>
            </p:nvSpPr>
            <p:spPr bwMode="auto">
              <a:xfrm>
                <a:off x="2559050" y="5353050"/>
                <a:ext cx="554038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36" name="Rectangle 721"/>
              <p:cNvSpPr>
                <a:spLocks noChangeArrowheads="1"/>
              </p:cNvSpPr>
              <p:nvPr/>
            </p:nvSpPr>
            <p:spPr bwMode="auto">
              <a:xfrm>
                <a:off x="3206750" y="5353050"/>
                <a:ext cx="554038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37" name="Rectangle 722"/>
              <p:cNvSpPr>
                <a:spLocks noChangeArrowheads="1"/>
              </p:cNvSpPr>
              <p:nvPr/>
            </p:nvSpPr>
            <p:spPr bwMode="auto">
              <a:xfrm>
                <a:off x="3859213" y="5353050"/>
                <a:ext cx="554037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38" name="Rectangle 723"/>
              <p:cNvSpPr>
                <a:spLocks noChangeArrowheads="1"/>
              </p:cNvSpPr>
              <p:nvPr/>
            </p:nvSpPr>
            <p:spPr bwMode="auto">
              <a:xfrm>
                <a:off x="4516438" y="5353050"/>
                <a:ext cx="554037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39" name="Rectangle 724"/>
              <p:cNvSpPr>
                <a:spLocks noChangeArrowheads="1"/>
              </p:cNvSpPr>
              <p:nvPr/>
            </p:nvSpPr>
            <p:spPr bwMode="auto">
              <a:xfrm>
                <a:off x="5168900" y="5353050"/>
                <a:ext cx="554038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40" name="Rectangle 725"/>
              <p:cNvSpPr>
                <a:spLocks noChangeArrowheads="1"/>
              </p:cNvSpPr>
              <p:nvPr/>
            </p:nvSpPr>
            <p:spPr bwMode="auto">
              <a:xfrm>
                <a:off x="5815013" y="5353050"/>
                <a:ext cx="555625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41" name="Rectangle 726"/>
              <p:cNvSpPr>
                <a:spLocks noChangeArrowheads="1"/>
              </p:cNvSpPr>
              <p:nvPr/>
            </p:nvSpPr>
            <p:spPr bwMode="auto">
              <a:xfrm>
                <a:off x="6473825" y="5353050"/>
                <a:ext cx="554038" cy="3651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42" name="Rectangle 727"/>
              <p:cNvSpPr>
                <a:spLocks noChangeArrowheads="1"/>
              </p:cNvSpPr>
              <p:nvPr/>
            </p:nvSpPr>
            <p:spPr bwMode="auto">
              <a:xfrm>
                <a:off x="3967163" y="919163"/>
                <a:ext cx="99853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6600"/>
                    </a:solidFill>
                  </a:rPr>
                  <a:t>Low-energy</a:t>
                </a:r>
                <a:endParaRPr lang="de-DE" altLang="de-DE"/>
              </a:p>
            </p:txBody>
          </p:sp>
          <p:sp>
            <p:nvSpPr>
              <p:cNvPr id="39043" name="Rectangle 728"/>
              <p:cNvSpPr>
                <a:spLocks noChangeArrowheads="1"/>
              </p:cNvSpPr>
              <p:nvPr/>
            </p:nvSpPr>
            <p:spPr bwMode="auto">
              <a:xfrm>
                <a:off x="4068763" y="1098550"/>
                <a:ext cx="78581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006600"/>
                    </a:solidFill>
                  </a:rPr>
                  <a:t>ion beam</a:t>
                </a:r>
                <a:endParaRPr lang="de-DE" altLang="de-DE"/>
              </a:p>
            </p:txBody>
          </p:sp>
          <p:sp>
            <p:nvSpPr>
              <p:cNvPr id="39044" name="Freeform 729"/>
              <p:cNvSpPr>
                <a:spLocks noEditPoints="1"/>
              </p:cNvSpPr>
              <p:nvPr/>
            </p:nvSpPr>
            <p:spPr bwMode="auto">
              <a:xfrm>
                <a:off x="4397375" y="1308100"/>
                <a:ext cx="114300" cy="762000"/>
              </a:xfrm>
              <a:custGeom>
                <a:avLst/>
                <a:gdLst>
                  <a:gd name="T0" fmla="*/ 2147483646 w 72"/>
                  <a:gd name="T1" fmla="*/ 2147483646 h 480"/>
                  <a:gd name="T2" fmla="*/ 2147483646 w 72"/>
                  <a:gd name="T3" fmla="*/ 2147483646 h 480"/>
                  <a:gd name="T4" fmla="*/ 2147483646 w 72"/>
                  <a:gd name="T5" fmla="*/ 2147483646 h 480"/>
                  <a:gd name="T6" fmla="*/ 2147483646 w 72"/>
                  <a:gd name="T7" fmla="*/ 2147483646 h 480"/>
                  <a:gd name="T8" fmla="*/ 2147483646 w 72"/>
                  <a:gd name="T9" fmla="*/ 2147483646 h 480"/>
                  <a:gd name="T10" fmla="*/ 0 w 72"/>
                  <a:gd name="T11" fmla="*/ 2147483646 h 480"/>
                  <a:gd name="T12" fmla="*/ 2147483646 w 72"/>
                  <a:gd name="T13" fmla="*/ 0 h 480"/>
                  <a:gd name="T14" fmla="*/ 2147483646 w 72"/>
                  <a:gd name="T15" fmla="*/ 2147483646 h 480"/>
                  <a:gd name="T16" fmla="*/ 0 w 72"/>
                  <a:gd name="T17" fmla="*/ 2147483646 h 4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2" h="480">
                    <a:moveTo>
                      <a:pt x="23" y="480"/>
                    </a:moveTo>
                    <a:lnTo>
                      <a:pt x="23" y="59"/>
                    </a:lnTo>
                    <a:lnTo>
                      <a:pt x="49" y="59"/>
                    </a:lnTo>
                    <a:lnTo>
                      <a:pt x="49" y="480"/>
                    </a:lnTo>
                    <a:lnTo>
                      <a:pt x="23" y="480"/>
                    </a:lnTo>
                    <a:close/>
                    <a:moveTo>
                      <a:pt x="0" y="72"/>
                    </a:moveTo>
                    <a:lnTo>
                      <a:pt x="36" y="0"/>
                    </a:lnTo>
                    <a:lnTo>
                      <a:pt x="72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45" name="Rectangle 730"/>
              <p:cNvSpPr>
                <a:spLocks noChangeArrowheads="1"/>
              </p:cNvSpPr>
              <p:nvPr/>
            </p:nvSpPr>
            <p:spPr bwMode="auto">
              <a:xfrm>
                <a:off x="4433888" y="1401763"/>
                <a:ext cx="41275" cy="668337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46" name="Freeform 731"/>
              <p:cNvSpPr>
                <a:spLocks/>
              </p:cNvSpPr>
              <p:nvPr/>
            </p:nvSpPr>
            <p:spPr bwMode="auto">
              <a:xfrm>
                <a:off x="4397375" y="1308100"/>
                <a:ext cx="114300" cy="114300"/>
              </a:xfrm>
              <a:custGeom>
                <a:avLst/>
                <a:gdLst>
                  <a:gd name="T0" fmla="*/ 0 w 72"/>
                  <a:gd name="T1" fmla="*/ 2147483646 h 72"/>
                  <a:gd name="T2" fmla="*/ 2147483646 w 72"/>
                  <a:gd name="T3" fmla="*/ 0 h 72"/>
                  <a:gd name="T4" fmla="*/ 2147483646 w 72"/>
                  <a:gd name="T5" fmla="*/ 2147483646 h 72"/>
                  <a:gd name="T6" fmla="*/ 0 w 72"/>
                  <a:gd name="T7" fmla="*/ 2147483646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2" h="72">
                    <a:moveTo>
                      <a:pt x="0" y="72"/>
                    </a:moveTo>
                    <a:lnTo>
                      <a:pt x="36" y="0"/>
                    </a:lnTo>
                    <a:lnTo>
                      <a:pt x="72" y="72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47" name="Rectangle 732"/>
              <p:cNvSpPr>
                <a:spLocks noChangeArrowheads="1"/>
              </p:cNvSpPr>
              <p:nvPr/>
            </p:nvSpPr>
            <p:spPr bwMode="auto">
              <a:xfrm rot="-5400000">
                <a:off x="7835107" y="4655343"/>
                <a:ext cx="88900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~</a:t>
                </a:r>
                <a:endParaRPr lang="de-DE" altLang="de-DE"/>
              </a:p>
            </p:txBody>
          </p:sp>
          <p:sp>
            <p:nvSpPr>
              <p:cNvPr id="39048" name="Rectangle 733"/>
              <p:cNvSpPr>
                <a:spLocks noChangeArrowheads="1"/>
              </p:cNvSpPr>
              <p:nvPr/>
            </p:nvSpPr>
            <p:spPr bwMode="auto">
              <a:xfrm rot="-5400000">
                <a:off x="7858125" y="4591050"/>
                <a:ext cx="42863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 </a:t>
                </a:r>
                <a:endParaRPr lang="de-DE" altLang="de-DE"/>
              </a:p>
            </p:txBody>
          </p:sp>
          <p:sp>
            <p:nvSpPr>
              <p:cNvPr id="39049" name="Rectangle 734"/>
              <p:cNvSpPr>
                <a:spLocks noChangeArrowheads="1"/>
              </p:cNvSpPr>
              <p:nvPr/>
            </p:nvSpPr>
            <p:spPr bwMode="auto">
              <a:xfrm rot="-5400000">
                <a:off x="7837488" y="4527550"/>
                <a:ext cx="84137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0</a:t>
                </a:r>
                <a:endParaRPr lang="de-DE" altLang="de-DE"/>
              </a:p>
            </p:txBody>
          </p:sp>
          <p:sp>
            <p:nvSpPr>
              <p:cNvPr id="39050" name="Rectangle 735"/>
              <p:cNvSpPr>
                <a:spLocks noChangeArrowheads="1"/>
              </p:cNvSpPr>
              <p:nvPr/>
            </p:nvSpPr>
            <p:spPr bwMode="auto">
              <a:xfrm rot="-5400000">
                <a:off x="7858126" y="4462462"/>
                <a:ext cx="42862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.</a:t>
                </a:r>
                <a:endParaRPr lang="de-DE" altLang="de-DE"/>
              </a:p>
            </p:txBody>
          </p:sp>
          <p:sp>
            <p:nvSpPr>
              <p:cNvPr id="39051" name="Rectangle 736"/>
              <p:cNvSpPr>
                <a:spLocks noChangeArrowheads="1"/>
              </p:cNvSpPr>
              <p:nvPr/>
            </p:nvSpPr>
            <p:spPr bwMode="auto">
              <a:xfrm rot="-5400000">
                <a:off x="7837488" y="4398962"/>
                <a:ext cx="84138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2</a:t>
                </a:r>
                <a:endParaRPr lang="de-DE" altLang="de-DE"/>
              </a:p>
            </p:txBody>
          </p:sp>
          <p:sp>
            <p:nvSpPr>
              <p:cNvPr id="39052" name="Rectangle 737"/>
              <p:cNvSpPr>
                <a:spLocks noChangeArrowheads="1"/>
              </p:cNvSpPr>
              <p:nvPr/>
            </p:nvSpPr>
            <p:spPr bwMode="auto">
              <a:xfrm rot="-5400000">
                <a:off x="7858126" y="4338637"/>
                <a:ext cx="42862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 </a:t>
                </a:r>
                <a:endParaRPr lang="de-DE" altLang="de-DE"/>
              </a:p>
            </p:txBody>
          </p:sp>
          <p:sp>
            <p:nvSpPr>
              <p:cNvPr id="39053" name="Rectangle 738"/>
              <p:cNvSpPr>
                <a:spLocks noChangeArrowheads="1"/>
              </p:cNvSpPr>
              <p:nvPr/>
            </p:nvSpPr>
            <p:spPr bwMode="auto">
              <a:xfrm rot="-5400000">
                <a:off x="7816057" y="4255293"/>
                <a:ext cx="127000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m</a:t>
                </a:r>
                <a:endParaRPr lang="de-DE" altLang="de-DE"/>
              </a:p>
            </p:txBody>
          </p:sp>
          <p:sp>
            <p:nvSpPr>
              <p:cNvPr id="39054" name="Rectangle 739"/>
              <p:cNvSpPr>
                <a:spLocks noChangeArrowheads="1"/>
              </p:cNvSpPr>
              <p:nvPr/>
            </p:nvSpPr>
            <p:spPr bwMode="auto">
              <a:xfrm>
                <a:off x="3751263" y="5414963"/>
                <a:ext cx="156051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EF7F1A"/>
                    </a:solidFill>
                  </a:rPr>
                  <a:t>Segmented anode</a:t>
                </a:r>
                <a:endParaRPr lang="de-DE" altLang="de-DE"/>
              </a:p>
            </p:txBody>
          </p:sp>
          <p:sp>
            <p:nvSpPr>
              <p:cNvPr id="39055" name="Rectangle 740"/>
              <p:cNvSpPr>
                <a:spLocks noChangeArrowheads="1"/>
              </p:cNvSpPr>
              <p:nvPr/>
            </p:nvSpPr>
            <p:spPr bwMode="auto">
              <a:xfrm>
                <a:off x="4316413" y="5729288"/>
                <a:ext cx="385762" cy="18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2B2A29"/>
                    </a:solidFill>
                  </a:rPr>
                  <a:t>~ 2 m</a:t>
                </a:r>
                <a:endParaRPr lang="de-DE" altLang="de-DE"/>
              </a:p>
            </p:txBody>
          </p:sp>
          <p:sp>
            <p:nvSpPr>
              <p:cNvPr id="39056" name="Freeform 741"/>
              <p:cNvSpPr>
                <a:spLocks noEditPoints="1"/>
              </p:cNvSpPr>
              <p:nvPr/>
            </p:nvSpPr>
            <p:spPr bwMode="auto">
              <a:xfrm>
                <a:off x="2543175" y="2794000"/>
                <a:ext cx="112713" cy="441325"/>
              </a:xfrm>
              <a:custGeom>
                <a:avLst/>
                <a:gdLst>
                  <a:gd name="T0" fmla="*/ 2147483646 w 71"/>
                  <a:gd name="T1" fmla="*/ 2147483646 h 278"/>
                  <a:gd name="T2" fmla="*/ 2147483646 w 71"/>
                  <a:gd name="T3" fmla="*/ 2147483646 h 278"/>
                  <a:gd name="T4" fmla="*/ 2147483646 w 71"/>
                  <a:gd name="T5" fmla="*/ 2147483646 h 278"/>
                  <a:gd name="T6" fmla="*/ 2147483646 w 71"/>
                  <a:gd name="T7" fmla="*/ 2147483646 h 278"/>
                  <a:gd name="T8" fmla="*/ 2147483646 w 71"/>
                  <a:gd name="T9" fmla="*/ 2147483646 h 278"/>
                  <a:gd name="T10" fmla="*/ 0 w 71"/>
                  <a:gd name="T11" fmla="*/ 2147483646 h 278"/>
                  <a:gd name="T12" fmla="*/ 2147483646 w 71"/>
                  <a:gd name="T13" fmla="*/ 0 h 278"/>
                  <a:gd name="T14" fmla="*/ 2147483646 w 71"/>
                  <a:gd name="T15" fmla="*/ 2147483646 h 278"/>
                  <a:gd name="T16" fmla="*/ 0 w 71"/>
                  <a:gd name="T17" fmla="*/ 2147483646 h 2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" h="278">
                    <a:moveTo>
                      <a:pt x="26" y="278"/>
                    </a:moveTo>
                    <a:lnTo>
                      <a:pt x="26" y="61"/>
                    </a:lnTo>
                    <a:lnTo>
                      <a:pt x="49" y="61"/>
                    </a:lnTo>
                    <a:lnTo>
                      <a:pt x="49" y="278"/>
                    </a:lnTo>
                    <a:lnTo>
                      <a:pt x="26" y="278"/>
                    </a:lnTo>
                    <a:close/>
                    <a:moveTo>
                      <a:pt x="0" y="71"/>
                    </a:moveTo>
                    <a:lnTo>
                      <a:pt x="36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57" name="Rectangle 742"/>
              <p:cNvSpPr>
                <a:spLocks noChangeArrowheads="1"/>
              </p:cNvSpPr>
              <p:nvPr/>
            </p:nvSpPr>
            <p:spPr bwMode="auto">
              <a:xfrm>
                <a:off x="2584450" y="2890838"/>
                <a:ext cx="36513" cy="344487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58" name="Freeform 743"/>
              <p:cNvSpPr>
                <a:spLocks/>
              </p:cNvSpPr>
              <p:nvPr/>
            </p:nvSpPr>
            <p:spPr bwMode="auto">
              <a:xfrm>
                <a:off x="2543175" y="2794000"/>
                <a:ext cx="112713" cy="112713"/>
              </a:xfrm>
              <a:custGeom>
                <a:avLst/>
                <a:gdLst>
                  <a:gd name="T0" fmla="*/ 0 w 71"/>
                  <a:gd name="T1" fmla="*/ 2147483646 h 71"/>
                  <a:gd name="T2" fmla="*/ 2147483646 w 71"/>
                  <a:gd name="T3" fmla="*/ 0 h 71"/>
                  <a:gd name="T4" fmla="*/ 2147483646 w 71"/>
                  <a:gd name="T5" fmla="*/ 2147483646 h 71"/>
                  <a:gd name="T6" fmla="*/ 0 w 71"/>
                  <a:gd name="T7" fmla="*/ 2147483646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1" h="71">
                    <a:moveTo>
                      <a:pt x="0" y="71"/>
                    </a:moveTo>
                    <a:lnTo>
                      <a:pt x="36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59" name="Freeform 744"/>
              <p:cNvSpPr>
                <a:spLocks noEditPoints="1"/>
              </p:cNvSpPr>
              <p:nvPr/>
            </p:nvSpPr>
            <p:spPr bwMode="auto">
              <a:xfrm>
                <a:off x="3771900" y="2768600"/>
                <a:ext cx="112713" cy="461963"/>
              </a:xfrm>
              <a:custGeom>
                <a:avLst/>
                <a:gdLst>
                  <a:gd name="T0" fmla="*/ 2147483646 w 71"/>
                  <a:gd name="T1" fmla="*/ 2147483646 h 291"/>
                  <a:gd name="T2" fmla="*/ 2147483646 w 71"/>
                  <a:gd name="T3" fmla="*/ 2147483646 h 291"/>
                  <a:gd name="T4" fmla="*/ 2147483646 w 71"/>
                  <a:gd name="T5" fmla="*/ 2147483646 h 291"/>
                  <a:gd name="T6" fmla="*/ 2147483646 w 71"/>
                  <a:gd name="T7" fmla="*/ 2147483646 h 291"/>
                  <a:gd name="T8" fmla="*/ 2147483646 w 71"/>
                  <a:gd name="T9" fmla="*/ 2147483646 h 291"/>
                  <a:gd name="T10" fmla="*/ 2147483646 w 71"/>
                  <a:gd name="T11" fmla="*/ 2147483646 h 291"/>
                  <a:gd name="T12" fmla="*/ 2147483646 w 71"/>
                  <a:gd name="T13" fmla="*/ 0 h 291"/>
                  <a:gd name="T14" fmla="*/ 0 w 71"/>
                  <a:gd name="T15" fmla="*/ 2147483646 h 291"/>
                  <a:gd name="T16" fmla="*/ 2147483646 w 71"/>
                  <a:gd name="T17" fmla="*/ 2147483646 h 2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" h="291">
                    <a:moveTo>
                      <a:pt x="48" y="291"/>
                    </a:moveTo>
                    <a:lnTo>
                      <a:pt x="48" y="61"/>
                    </a:lnTo>
                    <a:lnTo>
                      <a:pt x="25" y="61"/>
                    </a:lnTo>
                    <a:lnTo>
                      <a:pt x="25" y="291"/>
                    </a:lnTo>
                    <a:lnTo>
                      <a:pt x="48" y="291"/>
                    </a:lnTo>
                    <a:close/>
                    <a:moveTo>
                      <a:pt x="71" y="71"/>
                    </a:moveTo>
                    <a:lnTo>
                      <a:pt x="35" y="0"/>
                    </a:lnTo>
                    <a:lnTo>
                      <a:pt x="0" y="71"/>
                    </a:lnTo>
                    <a:lnTo>
                      <a:pt x="71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60" name="Rectangle 745"/>
              <p:cNvSpPr>
                <a:spLocks noChangeArrowheads="1"/>
              </p:cNvSpPr>
              <p:nvPr/>
            </p:nvSpPr>
            <p:spPr bwMode="auto">
              <a:xfrm>
                <a:off x="3811588" y="2865438"/>
                <a:ext cx="36512" cy="365125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61" name="Freeform 746"/>
              <p:cNvSpPr>
                <a:spLocks/>
              </p:cNvSpPr>
              <p:nvPr/>
            </p:nvSpPr>
            <p:spPr bwMode="auto">
              <a:xfrm>
                <a:off x="3771900" y="2768600"/>
                <a:ext cx="112713" cy="112713"/>
              </a:xfrm>
              <a:custGeom>
                <a:avLst/>
                <a:gdLst>
                  <a:gd name="T0" fmla="*/ 2147483646 w 71"/>
                  <a:gd name="T1" fmla="*/ 2147483646 h 71"/>
                  <a:gd name="T2" fmla="*/ 2147483646 w 71"/>
                  <a:gd name="T3" fmla="*/ 0 h 71"/>
                  <a:gd name="T4" fmla="*/ 0 w 71"/>
                  <a:gd name="T5" fmla="*/ 2147483646 h 71"/>
                  <a:gd name="T6" fmla="*/ 2147483646 w 71"/>
                  <a:gd name="T7" fmla="*/ 2147483646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1" h="71">
                    <a:moveTo>
                      <a:pt x="71" y="71"/>
                    </a:moveTo>
                    <a:lnTo>
                      <a:pt x="35" y="0"/>
                    </a:lnTo>
                    <a:lnTo>
                      <a:pt x="0" y="71"/>
                    </a:lnTo>
                    <a:lnTo>
                      <a:pt x="71" y="71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62" name="Freeform 747"/>
              <p:cNvSpPr>
                <a:spLocks noEditPoints="1"/>
              </p:cNvSpPr>
              <p:nvPr/>
            </p:nvSpPr>
            <p:spPr bwMode="auto">
              <a:xfrm>
                <a:off x="5070475" y="2768600"/>
                <a:ext cx="112713" cy="452438"/>
              </a:xfrm>
              <a:custGeom>
                <a:avLst/>
                <a:gdLst>
                  <a:gd name="T0" fmla="*/ 2147483646 w 71"/>
                  <a:gd name="T1" fmla="*/ 2147483646 h 285"/>
                  <a:gd name="T2" fmla="*/ 2147483646 w 71"/>
                  <a:gd name="T3" fmla="*/ 2147483646 h 285"/>
                  <a:gd name="T4" fmla="*/ 2147483646 w 71"/>
                  <a:gd name="T5" fmla="*/ 2147483646 h 285"/>
                  <a:gd name="T6" fmla="*/ 2147483646 w 71"/>
                  <a:gd name="T7" fmla="*/ 2147483646 h 285"/>
                  <a:gd name="T8" fmla="*/ 2147483646 w 71"/>
                  <a:gd name="T9" fmla="*/ 2147483646 h 285"/>
                  <a:gd name="T10" fmla="*/ 0 w 71"/>
                  <a:gd name="T11" fmla="*/ 2147483646 h 285"/>
                  <a:gd name="T12" fmla="*/ 2147483646 w 71"/>
                  <a:gd name="T13" fmla="*/ 0 h 285"/>
                  <a:gd name="T14" fmla="*/ 2147483646 w 71"/>
                  <a:gd name="T15" fmla="*/ 2147483646 h 285"/>
                  <a:gd name="T16" fmla="*/ 0 w 71"/>
                  <a:gd name="T17" fmla="*/ 2147483646 h 2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" h="285">
                    <a:moveTo>
                      <a:pt x="26" y="285"/>
                    </a:moveTo>
                    <a:lnTo>
                      <a:pt x="26" y="61"/>
                    </a:lnTo>
                    <a:lnTo>
                      <a:pt x="49" y="61"/>
                    </a:lnTo>
                    <a:lnTo>
                      <a:pt x="49" y="285"/>
                    </a:lnTo>
                    <a:lnTo>
                      <a:pt x="26" y="285"/>
                    </a:lnTo>
                    <a:close/>
                    <a:moveTo>
                      <a:pt x="0" y="71"/>
                    </a:moveTo>
                    <a:lnTo>
                      <a:pt x="36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63" name="Rectangle 748"/>
              <p:cNvSpPr>
                <a:spLocks noChangeArrowheads="1"/>
              </p:cNvSpPr>
              <p:nvPr/>
            </p:nvSpPr>
            <p:spPr bwMode="auto">
              <a:xfrm>
                <a:off x="5111750" y="2865438"/>
                <a:ext cx="36513" cy="355600"/>
              </a:xfrm>
              <a:prstGeom prst="rect">
                <a:avLst/>
              </a:prstGeom>
              <a:noFill/>
              <a:ln w="4763">
                <a:solidFill>
                  <a:srgbClr val="00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64" name="Freeform 749"/>
              <p:cNvSpPr>
                <a:spLocks/>
              </p:cNvSpPr>
              <p:nvPr/>
            </p:nvSpPr>
            <p:spPr bwMode="auto">
              <a:xfrm>
                <a:off x="5070475" y="2768600"/>
                <a:ext cx="112713" cy="112713"/>
              </a:xfrm>
              <a:custGeom>
                <a:avLst/>
                <a:gdLst>
                  <a:gd name="T0" fmla="*/ 0 w 71"/>
                  <a:gd name="T1" fmla="*/ 2147483646 h 71"/>
                  <a:gd name="T2" fmla="*/ 2147483646 w 71"/>
                  <a:gd name="T3" fmla="*/ 0 h 71"/>
                  <a:gd name="T4" fmla="*/ 2147483646 w 71"/>
                  <a:gd name="T5" fmla="*/ 2147483646 h 71"/>
                  <a:gd name="T6" fmla="*/ 0 w 71"/>
                  <a:gd name="T7" fmla="*/ 2147483646 h 7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1" h="71">
                    <a:moveTo>
                      <a:pt x="0" y="71"/>
                    </a:moveTo>
                    <a:lnTo>
                      <a:pt x="36" y="0"/>
                    </a:lnTo>
                    <a:lnTo>
                      <a:pt x="71" y="71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4763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65" name="Line 750"/>
              <p:cNvSpPr>
                <a:spLocks noChangeShapeType="1"/>
              </p:cNvSpPr>
              <p:nvPr/>
            </p:nvSpPr>
            <p:spPr bwMode="auto">
              <a:xfrm flipH="1">
                <a:off x="3884613" y="2947988"/>
                <a:ext cx="241300" cy="18573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66" name="Line 751"/>
              <p:cNvSpPr>
                <a:spLocks noChangeShapeType="1"/>
              </p:cNvSpPr>
              <p:nvPr/>
            </p:nvSpPr>
            <p:spPr bwMode="auto">
              <a:xfrm flipH="1">
                <a:off x="2662238" y="2938463"/>
                <a:ext cx="1458912" cy="1635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67" name="Line 752"/>
              <p:cNvSpPr>
                <a:spLocks noChangeShapeType="1"/>
              </p:cNvSpPr>
              <p:nvPr/>
            </p:nvSpPr>
            <p:spPr bwMode="auto">
              <a:xfrm>
                <a:off x="4773613" y="2947988"/>
                <a:ext cx="349250" cy="18573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68" name="Line 753"/>
              <p:cNvSpPr>
                <a:spLocks noChangeShapeType="1"/>
              </p:cNvSpPr>
              <p:nvPr/>
            </p:nvSpPr>
            <p:spPr bwMode="auto">
              <a:xfrm>
                <a:off x="4767263" y="2938463"/>
                <a:ext cx="1571625" cy="16351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69" name="Rectangle 754"/>
              <p:cNvSpPr>
                <a:spLocks noChangeArrowheads="1"/>
              </p:cNvSpPr>
              <p:nvPr/>
            </p:nvSpPr>
            <p:spPr bwMode="auto">
              <a:xfrm rot="-5400000">
                <a:off x="7273132" y="4607719"/>
                <a:ext cx="13811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D</a:t>
                </a:r>
                <a:endParaRPr lang="de-DE" altLang="de-DE"/>
              </a:p>
            </p:txBody>
          </p:sp>
          <p:sp>
            <p:nvSpPr>
              <p:cNvPr id="39070" name="Rectangle 755"/>
              <p:cNvSpPr>
                <a:spLocks noChangeArrowheads="1"/>
              </p:cNvSpPr>
              <p:nvPr/>
            </p:nvSpPr>
            <p:spPr bwMode="auto">
              <a:xfrm rot="-5400000">
                <a:off x="7289007" y="4483894"/>
                <a:ext cx="106362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e</a:t>
                </a:r>
                <a:endParaRPr lang="de-DE" altLang="de-DE"/>
              </a:p>
            </p:txBody>
          </p:sp>
          <p:sp>
            <p:nvSpPr>
              <p:cNvPr id="39071" name="Rectangle 756"/>
              <p:cNvSpPr>
                <a:spLocks noChangeArrowheads="1"/>
              </p:cNvSpPr>
              <p:nvPr/>
            </p:nvSpPr>
            <p:spPr bwMode="auto">
              <a:xfrm rot="-5400000">
                <a:off x="7315994" y="4402932"/>
                <a:ext cx="5238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t</a:t>
                </a:r>
                <a:endParaRPr lang="de-DE" altLang="de-DE"/>
              </a:p>
            </p:txBody>
          </p:sp>
          <p:sp>
            <p:nvSpPr>
              <p:cNvPr id="39072" name="Rectangle 757"/>
              <p:cNvSpPr>
                <a:spLocks noChangeArrowheads="1"/>
              </p:cNvSpPr>
              <p:nvPr/>
            </p:nvSpPr>
            <p:spPr bwMode="auto">
              <a:xfrm rot="-5400000">
                <a:off x="7289006" y="4323557"/>
                <a:ext cx="106363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e</a:t>
                </a:r>
                <a:endParaRPr lang="de-DE" altLang="de-DE"/>
              </a:p>
            </p:txBody>
          </p:sp>
          <p:sp>
            <p:nvSpPr>
              <p:cNvPr id="39073" name="Rectangle 758"/>
              <p:cNvSpPr>
                <a:spLocks noChangeArrowheads="1"/>
              </p:cNvSpPr>
              <p:nvPr/>
            </p:nvSpPr>
            <p:spPr bwMode="auto">
              <a:xfrm rot="-5400000">
                <a:off x="7294563" y="4222750"/>
                <a:ext cx="9525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c</a:t>
                </a:r>
                <a:endParaRPr lang="de-DE" altLang="de-DE"/>
              </a:p>
            </p:txBody>
          </p:sp>
          <p:sp>
            <p:nvSpPr>
              <p:cNvPr id="39074" name="Rectangle 759"/>
              <p:cNvSpPr>
                <a:spLocks noChangeArrowheads="1"/>
              </p:cNvSpPr>
              <p:nvPr/>
            </p:nvSpPr>
            <p:spPr bwMode="auto">
              <a:xfrm rot="-5400000">
                <a:off x="7315994" y="4145757"/>
                <a:ext cx="52387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t</a:t>
                </a:r>
                <a:endParaRPr lang="de-DE" altLang="de-DE"/>
              </a:p>
            </p:txBody>
          </p:sp>
          <p:sp>
            <p:nvSpPr>
              <p:cNvPr id="39075" name="Rectangle 760"/>
              <p:cNvSpPr>
                <a:spLocks noChangeArrowheads="1"/>
              </p:cNvSpPr>
              <p:nvPr/>
            </p:nvSpPr>
            <p:spPr bwMode="auto">
              <a:xfrm rot="-5400000">
                <a:off x="7289006" y="4066382"/>
                <a:ext cx="106363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o</a:t>
                </a:r>
                <a:endParaRPr lang="de-DE" altLang="de-DE"/>
              </a:p>
            </p:txBody>
          </p:sp>
          <p:sp>
            <p:nvSpPr>
              <p:cNvPr id="39076" name="Rectangle 761"/>
              <p:cNvSpPr>
                <a:spLocks noChangeArrowheads="1"/>
              </p:cNvSpPr>
              <p:nvPr/>
            </p:nvSpPr>
            <p:spPr bwMode="auto">
              <a:xfrm rot="-5400000">
                <a:off x="7310438" y="3981450"/>
                <a:ext cx="635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500">
                    <a:solidFill>
                      <a:srgbClr val="FEFEFE"/>
                    </a:solidFill>
                  </a:rPr>
                  <a:t>r</a:t>
                </a:r>
                <a:endParaRPr lang="de-DE" altLang="de-DE"/>
              </a:p>
            </p:txBody>
          </p:sp>
          <p:sp>
            <p:nvSpPr>
              <p:cNvPr id="39077" name="Rectangle 762"/>
              <p:cNvSpPr>
                <a:spLocks noChangeArrowheads="1"/>
              </p:cNvSpPr>
              <p:nvPr/>
            </p:nvSpPr>
            <p:spPr bwMode="auto">
              <a:xfrm>
                <a:off x="5394325" y="1576388"/>
                <a:ext cx="30163" cy="415925"/>
              </a:xfrm>
              <a:prstGeom prst="rect">
                <a:avLst/>
              </a:pr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78" name="Rectangle 763"/>
              <p:cNvSpPr>
                <a:spLocks noChangeArrowheads="1"/>
              </p:cNvSpPr>
              <p:nvPr/>
            </p:nvSpPr>
            <p:spPr bwMode="auto">
              <a:xfrm>
                <a:off x="3443288" y="1565275"/>
                <a:ext cx="30162" cy="417513"/>
              </a:xfrm>
              <a:prstGeom prst="rect">
                <a:avLst/>
              </a:pr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9079" name="Rectangle 764"/>
              <p:cNvSpPr>
                <a:spLocks noChangeArrowheads="1"/>
              </p:cNvSpPr>
              <p:nvPr/>
            </p:nvSpPr>
            <p:spPr bwMode="auto">
              <a:xfrm>
                <a:off x="7386638" y="1601788"/>
                <a:ext cx="557212" cy="182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10 mbar</a:t>
                </a:r>
                <a:endParaRPr lang="de-DE" altLang="de-DE"/>
              </a:p>
            </p:txBody>
          </p:sp>
          <p:sp>
            <p:nvSpPr>
              <p:cNvPr id="39080" name="Rectangle 765"/>
              <p:cNvSpPr>
                <a:spLocks noChangeArrowheads="1"/>
              </p:cNvSpPr>
              <p:nvPr/>
            </p:nvSpPr>
            <p:spPr bwMode="auto">
              <a:xfrm>
                <a:off x="7551738" y="1592263"/>
                <a:ext cx="68262" cy="9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600">
                    <a:solidFill>
                      <a:srgbClr val="393185"/>
                    </a:solidFill>
                  </a:rPr>
                  <a:t>-5</a:t>
                </a:r>
                <a:endParaRPr lang="de-DE" altLang="de-DE"/>
              </a:p>
            </p:txBody>
          </p:sp>
          <p:sp>
            <p:nvSpPr>
              <p:cNvPr id="39081" name="Rectangle 766"/>
              <p:cNvSpPr>
                <a:spLocks noChangeArrowheads="1"/>
              </p:cNvSpPr>
              <p:nvPr/>
            </p:nvSpPr>
            <p:spPr bwMode="auto">
              <a:xfrm>
                <a:off x="7402513" y="1771650"/>
                <a:ext cx="593725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@ 300 K</a:t>
                </a:r>
                <a:endParaRPr lang="de-DE" altLang="de-DE"/>
              </a:p>
            </p:txBody>
          </p:sp>
          <p:sp>
            <p:nvSpPr>
              <p:cNvPr id="39082" name="Freeform 767"/>
              <p:cNvSpPr>
                <a:spLocks noEditPoints="1"/>
              </p:cNvSpPr>
              <p:nvPr/>
            </p:nvSpPr>
            <p:spPr bwMode="auto">
              <a:xfrm>
                <a:off x="1809750" y="5867400"/>
                <a:ext cx="5859463" cy="112713"/>
              </a:xfrm>
              <a:custGeom>
                <a:avLst/>
                <a:gdLst>
                  <a:gd name="T0" fmla="*/ 2147483646 w 3691"/>
                  <a:gd name="T1" fmla="*/ 0 h 71"/>
                  <a:gd name="T2" fmla="*/ 2147483646 w 3691"/>
                  <a:gd name="T3" fmla="*/ 2147483646 h 71"/>
                  <a:gd name="T4" fmla="*/ 0 w 3691"/>
                  <a:gd name="T5" fmla="*/ 2147483646 h 71"/>
                  <a:gd name="T6" fmla="*/ 2147483646 w 3691"/>
                  <a:gd name="T7" fmla="*/ 0 h 71"/>
                  <a:gd name="T8" fmla="*/ 2147483646 w 3691"/>
                  <a:gd name="T9" fmla="*/ 2147483646 h 71"/>
                  <a:gd name="T10" fmla="*/ 2147483646 w 3691"/>
                  <a:gd name="T11" fmla="*/ 2147483646 h 71"/>
                  <a:gd name="T12" fmla="*/ 2147483646 w 3691"/>
                  <a:gd name="T13" fmla="*/ 2147483646 h 71"/>
                  <a:gd name="T14" fmla="*/ 2147483646 w 3691"/>
                  <a:gd name="T15" fmla="*/ 2147483646 h 71"/>
                  <a:gd name="T16" fmla="*/ 2147483646 w 3691"/>
                  <a:gd name="T17" fmla="*/ 2147483646 h 71"/>
                  <a:gd name="T18" fmla="*/ 2147483646 w 3691"/>
                  <a:gd name="T19" fmla="*/ 0 h 71"/>
                  <a:gd name="T20" fmla="*/ 2147483646 w 3691"/>
                  <a:gd name="T21" fmla="*/ 2147483646 h 71"/>
                  <a:gd name="T22" fmla="*/ 2147483646 w 3691"/>
                  <a:gd name="T23" fmla="*/ 2147483646 h 71"/>
                  <a:gd name="T24" fmla="*/ 2147483646 w 3691"/>
                  <a:gd name="T25" fmla="*/ 0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91" h="71">
                    <a:moveTo>
                      <a:pt x="64" y="0"/>
                    </a:moveTo>
                    <a:lnTo>
                      <a:pt x="64" y="71"/>
                    </a:lnTo>
                    <a:lnTo>
                      <a:pt x="0" y="35"/>
                    </a:lnTo>
                    <a:lnTo>
                      <a:pt x="64" y="0"/>
                    </a:lnTo>
                    <a:close/>
                    <a:moveTo>
                      <a:pt x="3633" y="42"/>
                    </a:moveTo>
                    <a:lnTo>
                      <a:pt x="61" y="42"/>
                    </a:lnTo>
                    <a:lnTo>
                      <a:pt x="61" y="29"/>
                    </a:lnTo>
                    <a:lnTo>
                      <a:pt x="3633" y="29"/>
                    </a:lnTo>
                    <a:lnTo>
                      <a:pt x="3633" y="42"/>
                    </a:lnTo>
                    <a:close/>
                    <a:moveTo>
                      <a:pt x="3627" y="0"/>
                    </a:moveTo>
                    <a:lnTo>
                      <a:pt x="3691" y="35"/>
                    </a:lnTo>
                    <a:lnTo>
                      <a:pt x="3627" y="71"/>
                    </a:lnTo>
                    <a:lnTo>
                      <a:pt x="3627" y="0"/>
                    </a:lnTo>
                    <a:close/>
                  </a:path>
                </a:pathLst>
              </a:cu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83" name="Freeform 768"/>
              <p:cNvSpPr>
                <a:spLocks noEditPoints="1"/>
              </p:cNvSpPr>
              <p:nvPr/>
            </p:nvSpPr>
            <p:spPr bwMode="auto">
              <a:xfrm>
                <a:off x="7926388" y="3287713"/>
                <a:ext cx="112712" cy="2255837"/>
              </a:xfrm>
              <a:custGeom>
                <a:avLst/>
                <a:gdLst>
                  <a:gd name="T0" fmla="*/ 2147483646 w 71"/>
                  <a:gd name="T1" fmla="*/ 2147483646 h 1421"/>
                  <a:gd name="T2" fmla="*/ 0 w 71"/>
                  <a:gd name="T3" fmla="*/ 2147483646 h 1421"/>
                  <a:gd name="T4" fmla="*/ 2147483646 w 71"/>
                  <a:gd name="T5" fmla="*/ 0 h 1421"/>
                  <a:gd name="T6" fmla="*/ 2147483646 w 71"/>
                  <a:gd name="T7" fmla="*/ 2147483646 h 1421"/>
                  <a:gd name="T8" fmla="*/ 2147483646 w 71"/>
                  <a:gd name="T9" fmla="*/ 2147483646 h 1421"/>
                  <a:gd name="T10" fmla="*/ 2147483646 w 71"/>
                  <a:gd name="T11" fmla="*/ 2147483646 h 1421"/>
                  <a:gd name="T12" fmla="*/ 2147483646 w 71"/>
                  <a:gd name="T13" fmla="*/ 2147483646 h 1421"/>
                  <a:gd name="T14" fmla="*/ 2147483646 w 71"/>
                  <a:gd name="T15" fmla="*/ 2147483646 h 1421"/>
                  <a:gd name="T16" fmla="*/ 2147483646 w 71"/>
                  <a:gd name="T17" fmla="*/ 2147483646 h 1421"/>
                  <a:gd name="T18" fmla="*/ 2147483646 w 71"/>
                  <a:gd name="T19" fmla="*/ 2147483646 h 1421"/>
                  <a:gd name="T20" fmla="*/ 2147483646 w 71"/>
                  <a:gd name="T21" fmla="*/ 2147483646 h 1421"/>
                  <a:gd name="T22" fmla="*/ 0 w 71"/>
                  <a:gd name="T23" fmla="*/ 2147483646 h 1421"/>
                  <a:gd name="T24" fmla="*/ 2147483646 w 71"/>
                  <a:gd name="T25" fmla="*/ 2147483646 h 14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" h="1421">
                    <a:moveTo>
                      <a:pt x="71" y="64"/>
                    </a:moveTo>
                    <a:lnTo>
                      <a:pt x="0" y="64"/>
                    </a:lnTo>
                    <a:lnTo>
                      <a:pt x="36" y="0"/>
                    </a:lnTo>
                    <a:lnTo>
                      <a:pt x="71" y="64"/>
                    </a:lnTo>
                    <a:close/>
                    <a:moveTo>
                      <a:pt x="29" y="1362"/>
                    </a:moveTo>
                    <a:lnTo>
                      <a:pt x="29" y="58"/>
                    </a:lnTo>
                    <a:lnTo>
                      <a:pt x="42" y="58"/>
                    </a:lnTo>
                    <a:lnTo>
                      <a:pt x="42" y="1362"/>
                    </a:lnTo>
                    <a:lnTo>
                      <a:pt x="29" y="1362"/>
                    </a:lnTo>
                    <a:close/>
                    <a:moveTo>
                      <a:pt x="71" y="1359"/>
                    </a:moveTo>
                    <a:lnTo>
                      <a:pt x="36" y="1421"/>
                    </a:lnTo>
                    <a:lnTo>
                      <a:pt x="0" y="1359"/>
                    </a:lnTo>
                    <a:lnTo>
                      <a:pt x="71" y="1359"/>
                    </a:lnTo>
                    <a:close/>
                  </a:path>
                </a:pathLst>
              </a:custGeom>
              <a:solidFill>
                <a:srgbClr val="2B2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84" name="Rectangle 635"/>
              <p:cNvSpPr>
                <a:spLocks noChangeArrowheads="1"/>
              </p:cNvSpPr>
              <p:nvPr/>
            </p:nvSpPr>
            <p:spPr bwMode="auto">
              <a:xfrm>
                <a:off x="6635750" y="5251450"/>
                <a:ext cx="1022350" cy="182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>
                    <a:solidFill>
                      <a:srgbClr val="393185"/>
                    </a:solidFill>
                  </a:rPr>
                  <a:t>200...300 mbar</a:t>
                </a:r>
                <a:endParaRPr lang="de-DE" altLang="de-DE"/>
              </a:p>
            </p:txBody>
          </p:sp>
        </p:grpSp>
      </p:grpSp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34925" y="476250"/>
            <a:ext cx="87836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5090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Orthogonal extraction </a:t>
            </a:r>
          </a:p>
          <a:p>
            <a:pPr lvl="1" eaLnBrk="1" hangingPunct="1">
              <a:buFont typeface="Symbol" panose="05050102010706020507" pitchFamily="18" charset="2"/>
              <a:buChar char="®"/>
            </a:pPr>
            <a:r>
              <a:rPr lang="en-US" altLang="de-DE" sz="1800"/>
              <a:t>short extraction path </a:t>
            </a:r>
            <a:r>
              <a:rPr lang="en-US" altLang="de-DE" sz="1800">
                <a:sym typeface="Symbol" panose="05050102010706020507" pitchFamily="18" charset="2"/>
              </a:rPr>
              <a:t>  faster extraction, </a:t>
            </a:r>
            <a:r>
              <a:rPr lang="en-US" altLang="de-DE" sz="1800"/>
              <a:t>higher rate capability</a:t>
            </a:r>
            <a:endParaRPr lang="en-US" altLang="de-DE" sz="1800">
              <a:sym typeface="Symbol" panose="05050102010706020507" pitchFamily="18" charset="2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Higher DC field strengths </a:t>
            </a:r>
            <a:r>
              <a:rPr lang="en-US" altLang="de-DE" sz="1800">
                <a:sym typeface="Symbol" panose="05050102010706020507" pitchFamily="18" charset="2"/>
              </a:rPr>
              <a:t></a:t>
            </a:r>
            <a:r>
              <a:rPr lang="en-US" altLang="de-DE" sz="1800"/>
              <a:t> </a:t>
            </a:r>
            <a:r>
              <a:rPr lang="en-US" altLang="de-DE" sz="1800">
                <a:sym typeface="Symbol" panose="05050102010706020507" pitchFamily="18" charset="2"/>
              </a:rPr>
              <a:t>faster extraction, </a:t>
            </a:r>
            <a:r>
              <a:rPr lang="en-US" altLang="de-DE" sz="1800"/>
              <a:t>higher rate capability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Smaller ratio of RF carpet area to stopping volume compared to stopping cells with an RF body </a:t>
            </a:r>
            <a:r>
              <a:rPr lang="en-US" altLang="de-DE" sz="1800">
                <a:sym typeface="Symbol" panose="05050102010706020507" pitchFamily="18" charset="2"/>
              </a:rPr>
              <a:t></a:t>
            </a:r>
            <a:r>
              <a:rPr lang="en-US" altLang="de-DE" sz="1800"/>
              <a:t> smaller power dissipation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Scales favorably with an increase in length of the stopping volume; </a:t>
            </a:r>
            <a:br>
              <a:rPr lang="en-US" altLang="de-DE" sz="1800"/>
            </a:br>
            <a:r>
              <a:rPr lang="en-US" altLang="de-DE" sz="1800"/>
              <a:t>(no increase in extra. times, no decrease in extra. efficiencies or rate capability)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Segmented anode </a:t>
            </a:r>
            <a:r>
              <a:rPr lang="en-US" altLang="de-DE" sz="1800">
                <a:sym typeface="Symbol" panose="05050102010706020507" pitchFamily="18" charset="2"/>
              </a:rPr>
              <a:t> </a:t>
            </a:r>
            <a:r>
              <a:rPr lang="en-US" altLang="de-DE" sz="1800"/>
              <a:t>electron current indicates the stopping distribution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Installation of targets in the stopping volume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Ion beam does not hit the RF carpet </a:t>
            </a:r>
            <a:r>
              <a:rPr lang="en-US" altLang="de-DE" sz="1800">
                <a:sym typeface="Symbol" panose="05050102010706020507" pitchFamily="18" charset="2"/>
              </a:rPr>
              <a:t> no</a:t>
            </a:r>
            <a:r>
              <a:rPr lang="en-US" altLang="de-DE" sz="1800"/>
              <a:t> desorption of atoms / molecules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/>
              <a:t>Dual-density design </a:t>
            </a:r>
            <a:r>
              <a:rPr lang="en-US" altLang="de-DE" sz="1800">
                <a:sym typeface="Symbol" panose="05050102010706020507" pitchFamily="18" charset="2"/>
              </a:rPr>
              <a:t> </a:t>
            </a:r>
            <a:r>
              <a:rPr lang="en-US" altLang="de-DE" sz="1800"/>
              <a:t>efficient pumping of the CSC</a:t>
            </a:r>
            <a:endParaRPr lang="de-DE" altLang="de-DE" sz="1800"/>
          </a:p>
        </p:txBody>
      </p:sp>
      <p:sp>
        <p:nvSpPr>
          <p:cNvPr id="389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75" name="Title 1"/>
          <p:cNvSpPr txBox="1">
            <a:spLocks/>
          </p:cNvSpPr>
          <p:nvPr/>
        </p:nvSpPr>
        <p:spPr bwMode="auto">
          <a:xfrm>
            <a:off x="1588" y="-1588"/>
            <a:ext cx="9144000" cy="53340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de-DE" kern="0" smtClean="0"/>
              <a:t>Advantages of the Novel Design</a:t>
            </a:r>
            <a:endParaRPr lang="de-DE" altLang="de-DE" kern="0" dirty="0" smtClean="0"/>
          </a:p>
        </p:txBody>
      </p:sp>
      <p:sp>
        <p:nvSpPr>
          <p:cNvPr id="38919" name="TextBox 1"/>
          <p:cNvSpPr txBox="1">
            <a:spLocks noChangeArrowheads="1"/>
          </p:cNvSpPr>
          <p:nvPr/>
        </p:nvSpPr>
        <p:spPr bwMode="auto">
          <a:xfrm>
            <a:off x="412750" y="4581525"/>
            <a:ext cx="29352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/>
              <a:t>Higher density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/>
              <a:t>Longer stopping volume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/>
              <a:t>Shorter Extraction path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en-US" sz="1800"/>
              <a:t>Higher Field strength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90181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-138640" y="1733239"/>
            <a:ext cx="9282640" cy="3139860"/>
            <a:chOff x="-2749413" y="1926600"/>
            <a:chExt cx="9282640" cy="3139860"/>
          </a:xfrm>
        </p:grpSpPr>
        <p:grpSp>
          <p:nvGrpSpPr>
            <p:cNvPr id="3" name="Gruppieren 2"/>
            <p:cNvGrpSpPr/>
            <p:nvPr/>
          </p:nvGrpSpPr>
          <p:grpSpPr>
            <a:xfrm>
              <a:off x="-2611789" y="1926600"/>
              <a:ext cx="9145016" cy="3139860"/>
              <a:chOff x="-2611789" y="1926600"/>
              <a:chExt cx="9145016" cy="3139860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2437"/>
              <a:stretch>
                <a:fillRect/>
              </a:stretch>
            </p:blipFill>
            <p:spPr bwMode="auto">
              <a:xfrm>
                <a:off x="-2523468" y="2378823"/>
                <a:ext cx="8067675" cy="2687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b="52437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hteck 1"/>
              <p:cNvSpPr/>
              <p:nvPr/>
            </p:nvSpPr>
            <p:spPr>
              <a:xfrm rot="21384760">
                <a:off x="-2611789" y="1926600"/>
                <a:ext cx="9145016" cy="1818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" name="Rechteck 3"/>
            <p:cNvSpPr/>
            <p:nvPr/>
          </p:nvSpPr>
          <p:spPr>
            <a:xfrm rot="21253631">
              <a:off x="-2442909" y="4075097"/>
              <a:ext cx="1224136" cy="52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 rot="21253631">
              <a:off x="-2749413" y="4353893"/>
              <a:ext cx="1224136" cy="52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/>
            <p:cNvSpPr/>
            <p:nvPr/>
          </p:nvSpPr>
          <p:spPr>
            <a:xfrm rot="248832">
              <a:off x="4569418" y="3129757"/>
              <a:ext cx="1224136" cy="52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7"/>
          <a:stretch>
            <a:fillRect/>
          </a:stretch>
        </p:blipFill>
        <p:spPr bwMode="auto">
          <a:xfrm>
            <a:off x="177985" y="1451456"/>
            <a:ext cx="7922407" cy="144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38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04664"/>
          </a:xfrm>
        </p:spPr>
        <p:txBody>
          <a:bodyPr/>
          <a:lstStyle/>
          <a:p>
            <a:pPr eaLnBrk="1" hangingPunct="1"/>
            <a:r>
              <a:rPr lang="en-US" altLang="de-DE" dirty="0" smtClean="0">
                <a:latin typeface="Calibri" panose="020F0502020204030204" pitchFamily="34" charset="0"/>
              </a:rPr>
              <a:t>TOF Mass Spectrometry for diagnosis and separation</a:t>
            </a:r>
            <a:endParaRPr lang="de-DE" altLang="de-DE" dirty="0" smtClean="0">
              <a:latin typeface="Calibri" panose="020F0502020204030204" pitchFamily="34" charset="0"/>
            </a:endParaRP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179512" y="404664"/>
            <a:ext cx="73423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>
                <a:solidFill>
                  <a:schemeClr val="accent2"/>
                </a:solidFill>
                <a:latin typeface="Calibri" panose="020F0502020204030204" pitchFamily="34" charset="0"/>
              </a:rPr>
              <a:t>Enables high performance</a:t>
            </a:r>
          </a:p>
          <a:p>
            <a:pPr eaLnBrk="1" hangingPunct="1"/>
            <a:r>
              <a:rPr lang="de-DE" altLang="de-DE" sz="4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endParaRPr lang="en-US" altLang="de-DE" sz="40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de-DE" dirty="0">
                <a:latin typeface="Calibri" panose="020F0502020204030204" pitchFamily="34" charset="0"/>
              </a:rPr>
              <a:t> Fast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en-US" altLang="de-DE" dirty="0">
                <a:latin typeface="Calibri" panose="020F0502020204030204" pitchFamily="34" charset="0"/>
                <a:sym typeface="Symbol" pitchFamily="18" charset="2"/>
              </a:rPr>
              <a:t>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en-US" altLang="de-DE" dirty="0">
                <a:latin typeface="Calibri" panose="020F0502020204030204" pitchFamily="34" charset="0"/>
              </a:rPr>
              <a:t>access to very short-lived ions (T</a:t>
            </a:r>
            <a:r>
              <a:rPr lang="en-US" altLang="de-DE" baseline="-25000" dirty="0">
                <a:latin typeface="Calibri" panose="020F0502020204030204" pitchFamily="34" charset="0"/>
              </a:rPr>
              <a:t>1/2</a:t>
            </a:r>
            <a:r>
              <a:rPr lang="en-US" altLang="de-DE" dirty="0">
                <a:latin typeface="Calibri" panose="020F0502020204030204" pitchFamily="34" charset="0"/>
              </a:rPr>
              <a:t> ~ </a:t>
            </a:r>
            <a:r>
              <a:rPr lang="en-US" altLang="de-DE" dirty="0" err="1">
                <a:latin typeface="Calibri" panose="020F0502020204030204" pitchFamily="34" charset="0"/>
              </a:rPr>
              <a:t>ms</a:t>
            </a:r>
            <a:r>
              <a:rPr lang="en-US" altLang="de-DE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en-US" altLang="de-DE" dirty="0">
                <a:latin typeface="Calibri" panose="020F0502020204030204" pitchFamily="34" charset="0"/>
              </a:rPr>
              <a:t> Sensitive, broadband, non-scanning </a:t>
            </a:r>
            <a:r>
              <a:rPr lang="en-US" altLang="de-DE" dirty="0">
                <a:latin typeface="Calibri" panose="020F0502020204030204" pitchFamily="34" charset="0"/>
                <a:sym typeface="Symbol" pitchFamily="18" charset="2"/>
              </a:rPr>
              <a:t> efficient, access to rare </a:t>
            </a:r>
            <a:r>
              <a:rPr lang="en-US" altLang="de-DE" dirty="0" smtClean="0">
                <a:latin typeface="Calibri" panose="020F0502020204030204" pitchFamily="34" charset="0"/>
                <a:sym typeface="Symbol" pitchFamily="18" charset="2"/>
              </a:rPr>
              <a:t>ions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17413" name="Rectangle 47"/>
          <p:cNvSpPr>
            <a:spLocks noChangeArrowheads="1"/>
          </p:cNvSpPr>
          <p:nvPr/>
        </p:nvSpPr>
        <p:spPr bwMode="auto">
          <a:xfrm>
            <a:off x="6275388" y="4675909"/>
            <a:ext cx="2868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 dirty="0">
                <a:latin typeface="Calibri" panose="020F0502020204030204" pitchFamily="34" charset="0"/>
              </a:rPr>
              <a:t>H. </a:t>
            </a:r>
            <a:r>
              <a:rPr lang="en-US" altLang="de-DE" sz="1200" dirty="0" err="1">
                <a:latin typeface="Calibri" panose="020F0502020204030204" pitchFamily="34" charset="0"/>
              </a:rPr>
              <a:t>Wollnik</a:t>
            </a:r>
            <a:r>
              <a:rPr lang="en-US" altLang="de-DE" sz="1200" dirty="0">
                <a:latin typeface="Calibri" panose="020F0502020204030204" pitchFamily="34" charset="0"/>
              </a:rPr>
              <a:t> et al., Int. J. Mass </a:t>
            </a:r>
            <a:r>
              <a:rPr lang="en-US" altLang="de-DE" sz="1200" dirty="0" err="1">
                <a:latin typeface="Calibri" panose="020F0502020204030204" pitchFamily="34" charset="0"/>
              </a:rPr>
              <a:t>Spectrom</a:t>
            </a:r>
            <a:r>
              <a:rPr lang="en-US" altLang="de-DE" sz="1200" dirty="0">
                <a:latin typeface="Calibri" panose="020F0502020204030204" pitchFamily="34" charset="0"/>
              </a:rPr>
              <a:t>. </a:t>
            </a:r>
            <a:br>
              <a:rPr lang="en-US" altLang="de-DE" sz="1200" dirty="0">
                <a:latin typeface="Calibri" panose="020F0502020204030204" pitchFamily="34" charset="0"/>
              </a:rPr>
            </a:br>
            <a:r>
              <a:rPr lang="en-US" altLang="de-DE" sz="1200" dirty="0">
                <a:latin typeface="Calibri" panose="020F0502020204030204" pitchFamily="34" charset="0"/>
              </a:rPr>
              <a:t>Ion Processes 96 (1990) 267</a:t>
            </a:r>
            <a:endParaRPr lang="en-GB" altLang="de-DE" sz="1200" dirty="0">
              <a:latin typeface="Calibri" panose="020F0502020204030204" pitchFamily="34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60081" y="4966136"/>
            <a:ext cx="82139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 smtClean="0">
                <a:solidFill>
                  <a:srgbClr val="333399"/>
                </a:solidFill>
                <a:latin typeface="Calibri" panose="020F0502020204030204" pitchFamily="34" charset="0"/>
              </a:rPr>
              <a:t>Applications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de-DE" dirty="0" smtClean="0">
                <a:latin typeface="Calibri" panose="020F0502020204030204" pitchFamily="34" charset="0"/>
              </a:rPr>
              <a:t> </a:t>
            </a:r>
            <a:r>
              <a:rPr lang="en-US" altLang="de-DE" dirty="0">
                <a:latin typeface="Calibri" panose="020F0502020204030204" pitchFamily="34" charset="0"/>
              </a:rPr>
              <a:t>Diagnostics measurements: monitor production, separation and low-energy</a:t>
            </a:r>
          </a:p>
          <a:p>
            <a:pPr eaLnBrk="1" hangingPunct="1"/>
            <a:r>
              <a:rPr lang="en-US" altLang="de-DE" dirty="0">
                <a:latin typeface="Calibri" panose="020F0502020204030204" pitchFamily="34" charset="0"/>
              </a:rPr>
              <a:t>   beam preparation of exotic </a:t>
            </a:r>
            <a:r>
              <a:rPr lang="en-US" altLang="de-DE" dirty="0" smtClean="0">
                <a:latin typeface="Calibri" panose="020F0502020204030204" pitchFamily="34" charset="0"/>
              </a:rPr>
              <a:t>nuclei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de-DE" dirty="0" smtClean="0">
                <a:latin typeface="Calibri" panose="020F0502020204030204" pitchFamily="34" charset="0"/>
              </a:rPr>
              <a:t> Direct mass measurements of exotic nuclei</a:t>
            </a:r>
            <a:endParaRPr lang="en-US" altLang="de-DE" sz="1200" dirty="0">
              <a:latin typeface="Calibri" panose="020F0502020204030204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de-DE" dirty="0">
                <a:latin typeface="Calibri" panose="020F0502020204030204" pitchFamily="34" charset="0"/>
              </a:rPr>
              <a:t> High-resolution </a:t>
            </a:r>
            <a:r>
              <a:rPr lang="de-DE" altLang="de-DE" dirty="0" err="1">
                <a:latin typeface="Calibri" panose="020F0502020204030204" pitchFamily="34" charset="0"/>
              </a:rPr>
              <a:t>mass</a:t>
            </a:r>
            <a:r>
              <a:rPr lang="en-US" altLang="de-DE" dirty="0">
                <a:latin typeface="Calibri" panose="020F0502020204030204" pitchFamily="34" charset="0"/>
              </a:rPr>
              <a:t> </a:t>
            </a:r>
            <a:r>
              <a:rPr lang="en-US" altLang="de-DE" dirty="0" smtClean="0">
                <a:latin typeface="Calibri" panose="020F0502020204030204" pitchFamily="34" charset="0"/>
              </a:rPr>
              <a:t>separator</a:t>
            </a:r>
            <a:endParaRPr lang="en-US" altLang="de-DE" sz="1200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dirty="0">
              <a:latin typeface="Calibri" panose="020F0502020204030204" pitchFamily="34" charset="0"/>
            </a:endParaRP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5292080" y="5936953"/>
            <a:ext cx="42513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 dirty="0">
                <a:latin typeface="Calibri" panose="020F0502020204030204" pitchFamily="34" charset="0"/>
              </a:rPr>
              <a:t>C. Scheidenberger et al., Hyperfine Interact. 132 (2001) 531</a:t>
            </a:r>
            <a:endParaRPr lang="en-GB" altLang="de-DE" sz="1200" dirty="0">
              <a:latin typeface="Calibri" panose="020F0502020204030204" pitchFamily="34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292080" y="6263161"/>
            <a:ext cx="26425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200" dirty="0">
                <a:latin typeface="Calibri" panose="020F0502020204030204" pitchFamily="34" charset="0"/>
              </a:rPr>
              <a:t>W.R. </a:t>
            </a:r>
            <a:r>
              <a:rPr lang="en-GB" altLang="de-DE" sz="1200" dirty="0" err="1">
                <a:latin typeface="Calibri" panose="020F0502020204030204" pitchFamily="34" charset="0"/>
              </a:rPr>
              <a:t>Plaß</a:t>
            </a:r>
            <a:r>
              <a:rPr lang="en-GB" altLang="de-DE" sz="1200" dirty="0">
                <a:latin typeface="Calibri" panose="020F0502020204030204" pitchFamily="34" charset="0"/>
              </a:rPr>
              <a:t> et al., N</a:t>
            </a:r>
            <a:r>
              <a:rPr lang="en-US" altLang="de-DE" sz="1200" dirty="0">
                <a:latin typeface="Calibri" panose="020F0502020204030204" pitchFamily="34" charset="0"/>
              </a:rPr>
              <a:t>IM </a:t>
            </a:r>
            <a:r>
              <a:rPr lang="en-GB" altLang="de-DE" sz="1200" dirty="0">
                <a:latin typeface="Calibri" panose="020F0502020204030204" pitchFamily="34" charset="0"/>
              </a:rPr>
              <a:t>B 266 (2008) 4560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5292080" y="5636438"/>
            <a:ext cx="35766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200" dirty="0">
                <a:latin typeface="Calibri" panose="020F0502020204030204" pitchFamily="34" charset="0"/>
              </a:rPr>
              <a:t>W.R. </a:t>
            </a:r>
            <a:r>
              <a:rPr lang="en-GB" altLang="de-DE" sz="1200" dirty="0" err="1">
                <a:latin typeface="Calibri" panose="020F0502020204030204" pitchFamily="34" charset="0"/>
              </a:rPr>
              <a:t>Plaß</a:t>
            </a:r>
            <a:r>
              <a:rPr lang="en-GB" altLang="de-DE" sz="1200" dirty="0">
                <a:latin typeface="Calibri" panose="020F0502020204030204" pitchFamily="34" charset="0"/>
              </a:rPr>
              <a:t> et al., Int. J. Mass </a:t>
            </a:r>
            <a:r>
              <a:rPr lang="en-GB" altLang="de-DE" sz="1200" dirty="0" err="1">
                <a:latin typeface="Calibri" panose="020F0502020204030204" pitchFamily="34" charset="0"/>
              </a:rPr>
              <a:t>Spectrom</a:t>
            </a:r>
            <a:r>
              <a:rPr lang="en-GB" altLang="de-DE" sz="1200" dirty="0">
                <a:latin typeface="Calibri" panose="020F0502020204030204" pitchFamily="34" charset="0"/>
              </a:rPr>
              <a:t>. 394 (2013) 134 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60081" y="2803575"/>
            <a:ext cx="71262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 err="1" smtClean="0">
                <a:latin typeface="Calibri" panose="020F0502020204030204" pitchFamily="34" charset="0"/>
              </a:rPr>
              <a:t>To</a:t>
            </a:r>
            <a:r>
              <a:rPr lang="de-DE" altLang="de-DE" dirty="0" smtClean="0">
                <a:latin typeface="Calibri" panose="020F0502020204030204" pitchFamily="34" charset="0"/>
              </a:rPr>
              <a:t> </a:t>
            </a:r>
            <a:r>
              <a:rPr lang="de-DE" altLang="de-DE" dirty="0" err="1" smtClean="0">
                <a:latin typeface="Calibri" panose="020F0502020204030204" pitchFamily="34" charset="0"/>
              </a:rPr>
              <a:t>achieve</a:t>
            </a:r>
            <a:r>
              <a:rPr lang="de-DE" altLang="de-DE" dirty="0" smtClean="0">
                <a:latin typeface="Calibri" panose="020F0502020204030204" pitchFamily="34" charset="0"/>
              </a:rPr>
              <a:t> </a:t>
            </a:r>
            <a:r>
              <a:rPr lang="de-DE" altLang="de-DE" dirty="0">
                <a:latin typeface="Calibri" panose="020F0502020204030204" pitchFamily="34" charset="0"/>
              </a:rPr>
              <a:t>high </a:t>
            </a:r>
            <a:r>
              <a:rPr lang="de-DE" altLang="de-DE" dirty="0" err="1">
                <a:latin typeface="Calibri" panose="020F0502020204030204" pitchFamily="34" charset="0"/>
              </a:rPr>
              <a:t>mass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resolving</a:t>
            </a:r>
            <a:r>
              <a:rPr lang="de-DE" altLang="de-DE" dirty="0">
                <a:latin typeface="Calibri" panose="020F0502020204030204" pitchFamily="34" charset="0"/>
              </a:rPr>
              <a:t> power </a:t>
            </a:r>
            <a:r>
              <a:rPr lang="de-DE" altLang="de-DE" dirty="0" err="1">
                <a:latin typeface="Calibri" panose="020F0502020204030204" pitchFamily="34" charset="0"/>
              </a:rPr>
              <a:t>and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accuracy</a:t>
            </a:r>
            <a:r>
              <a:rPr lang="de-DE" altLang="de-DE" dirty="0">
                <a:latin typeface="Calibri" panose="020F0502020204030204" pitchFamily="34" charset="0"/>
              </a:rPr>
              <a:t>:</a:t>
            </a:r>
          </a:p>
          <a:p>
            <a:pPr eaLnBrk="1" hangingPunct="1"/>
            <a:endParaRPr lang="de-DE" altLang="de-DE" sz="40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de-DE" dirty="0">
                <a:solidFill>
                  <a:srgbClr val="333399"/>
                </a:solidFill>
                <a:latin typeface="Calibri" panose="020F0502020204030204" pitchFamily="34" charset="0"/>
                <a:sym typeface="Symbol" pitchFamily="18" charset="2"/>
              </a:rPr>
              <a:t>Multiple-reflection time-of-flight mass spectrometer (MR-TOF-MS)</a:t>
            </a:r>
            <a:endParaRPr lang="en-GB" altLang="de-DE" dirty="0">
              <a:solidFill>
                <a:srgbClr val="333399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 rot="21323864">
            <a:off x="3427697" y="1695405"/>
            <a:ext cx="377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 smtClean="0">
                <a:solidFill>
                  <a:srgbClr val="FF0000"/>
                </a:solidFill>
                <a:latin typeface="Calibri" panose="020F0502020204030204" pitchFamily="34" charset="0"/>
              </a:rPr>
              <a:t>...</a:t>
            </a:r>
            <a:endParaRPr lang="en-US" altLang="de-D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 rot="227706">
            <a:off x="-65416" y="2188262"/>
            <a:ext cx="1224136" cy="527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6875787" y="2697492"/>
            <a:ext cx="1224136" cy="527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Mass Measurement Techniques</a:t>
            </a:r>
            <a:endParaRPr lang="en-GB" altLang="en-US" dirty="0" smtClean="0">
              <a:latin typeface="Calibri" panose="020F0502020204030204" pitchFamily="34" charset="0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63607"/>
            <a:ext cx="1309688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51" y="860582"/>
            <a:ext cx="1317625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4932040" y="858198"/>
            <a:ext cx="15166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Isochronous</a:t>
            </a:r>
            <a:r>
              <a:rPr lang="de-DE" alt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MS</a:t>
            </a:r>
            <a:endParaRPr lang="en-GB" altLang="en-US" sz="16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755576" y="863607"/>
            <a:ext cx="12189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 err="1">
                <a:solidFill>
                  <a:schemeClr val="accent2"/>
                </a:solidFill>
                <a:latin typeface="Calibri" panose="020F0502020204030204" pitchFamily="34" charset="0"/>
              </a:rPr>
              <a:t>Schottky</a:t>
            </a:r>
            <a:r>
              <a:rPr lang="de-DE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MS</a:t>
            </a:r>
            <a:endParaRPr lang="en-GB" altLang="en-US" sz="16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755576" y="836712"/>
            <a:ext cx="7657529" cy="1821686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01" name="Text Box 77"/>
          <p:cNvSpPr txBox="1">
            <a:spLocks noChangeArrowheads="1"/>
          </p:cNvSpPr>
          <p:nvPr/>
        </p:nvSpPr>
        <p:spPr bwMode="auto">
          <a:xfrm>
            <a:off x="4099467" y="2342749"/>
            <a:ext cx="10890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~50</a:t>
            </a:r>
            <a:r>
              <a:rPr lang="en-US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0 </a:t>
            </a:r>
            <a:r>
              <a:rPr lang="de-DE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M</a:t>
            </a:r>
            <a:r>
              <a:rPr lang="en-US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eV/u</a:t>
            </a:r>
            <a:endParaRPr lang="en-GB" altLang="en-US" sz="1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8202" name="Text Box 89"/>
          <p:cNvSpPr txBox="1">
            <a:spLocks noChangeArrowheads="1"/>
          </p:cNvSpPr>
          <p:nvPr/>
        </p:nvSpPr>
        <p:spPr bwMode="auto">
          <a:xfrm>
            <a:off x="899592" y="1149963"/>
            <a:ext cx="12202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 err="1">
                <a:latin typeface="Calibri" panose="020F0502020204030204" pitchFamily="34" charset="0"/>
              </a:rPr>
              <a:t>t</a:t>
            </a:r>
            <a:r>
              <a:rPr lang="de-DE" altLang="en-US" sz="1400" baseline="-25000" dirty="0" err="1">
                <a:latin typeface="Calibri" panose="020F0502020204030204" pitchFamily="34" charset="0"/>
              </a:rPr>
              <a:t>meas</a:t>
            </a:r>
            <a:r>
              <a:rPr lang="en-US" altLang="en-US" sz="1400" dirty="0">
                <a:latin typeface="Calibri" panose="020F0502020204030204" pitchFamily="34" charset="0"/>
              </a:rPr>
              <a:t> ~ 10 s</a:t>
            </a:r>
          </a:p>
          <a:p>
            <a:pPr algn="l" eaLnBrk="1" hangingPunct="1"/>
            <a:r>
              <a:rPr lang="en-US" altLang="en-US" sz="1400" dirty="0">
                <a:latin typeface="Calibri" panose="020F0502020204030204" pitchFamily="34" charset="0"/>
              </a:rPr>
              <a:t>m/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m = 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6</a:t>
            </a:r>
          </a:p>
          <a:p>
            <a:pPr algn="l" eaLnBrk="1" hangingPunct="1"/>
            <a:r>
              <a:rPr lang="el-GR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δ</a:t>
            </a:r>
            <a:r>
              <a:rPr lang="de-DE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/m </a:t>
            </a:r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~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 210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-7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  <a:p>
            <a:pPr algn="l" eaLnBrk="1" hangingPunct="1"/>
            <a:r>
              <a:rPr lang="de-DE" altLang="en-US" sz="1400" dirty="0" err="1" smtClean="0">
                <a:latin typeface="Calibri" panose="020F0502020204030204" pitchFamily="34" charset="0"/>
                <a:sym typeface="Symbol" pitchFamily="18" charset="2"/>
              </a:rPr>
              <a:t>broadband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203" name="Text Box 90"/>
          <p:cNvSpPr txBox="1">
            <a:spLocks noChangeArrowheads="1"/>
          </p:cNvSpPr>
          <p:nvPr/>
        </p:nvSpPr>
        <p:spPr bwMode="auto">
          <a:xfrm>
            <a:off x="5154857" y="1057630"/>
            <a:ext cx="1221809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 err="1">
                <a:latin typeface="Calibri" panose="020F0502020204030204" pitchFamily="34" charset="0"/>
              </a:rPr>
              <a:t>t</a:t>
            </a:r>
            <a:r>
              <a:rPr lang="de-DE" altLang="en-US" sz="1400" baseline="-25000" dirty="0" err="1">
                <a:latin typeface="Calibri" panose="020F0502020204030204" pitchFamily="34" charset="0"/>
              </a:rPr>
              <a:t>meas</a:t>
            </a:r>
            <a:r>
              <a:rPr lang="en-US" altLang="en-US" sz="1400" dirty="0">
                <a:latin typeface="Calibri" panose="020F0502020204030204" pitchFamily="34" charset="0"/>
              </a:rPr>
              <a:t> ~ 100 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</a:t>
            </a:r>
            <a:r>
              <a:rPr lang="en-US" altLang="en-US" sz="1400" dirty="0">
                <a:latin typeface="Calibri" panose="020F0502020204030204" pitchFamily="34" charset="0"/>
              </a:rPr>
              <a:t>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</a:p>
          <a:p>
            <a:pPr algn="l" eaLnBrk="1" hangingPunct="1"/>
            <a:r>
              <a:rPr lang="en-US" altLang="en-US" sz="1400" dirty="0">
                <a:latin typeface="Calibri" panose="020F0502020204030204" pitchFamily="34" charset="0"/>
              </a:rPr>
              <a:t>m/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m = 210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5</a:t>
            </a:r>
          </a:p>
          <a:p>
            <a:pPr algn="l" eaLnBrk="1" hangingPunct="1"/>
            <a:r>
              <a:rPr lang="el-GR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δ</a:t>
            </a:r>
            <a:r>
              <a:rPr lang="de-DE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/m </a:t>
            </a:r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~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 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-6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  <a:p>
            <a:pPr algn="l" eaLnBrk="1" hangingPunct="1"/>
            <a:r>
              <a:rPr lang="de-DE" altLang="en-US" sz="1400" dirty="0" err="1" smtClean="0">
                <a:latin typeface="Calibri" panose="020F0502020204030204" pitchFamily="34" charset="0"/>
                <a:sym typeface="Symbol" pitchFamily="18" charset="2"/>
              </a:rPr>
              <a:t>broadband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211" name="Text Box 3"/>
          <p:cNvSpPr txBox="1">
            <a:spLocks noChangeArrowheads="1"/>
          </p:cNvSpPr>
          <p:nvPr/>
        </p:nvSpPr>
        <p:spPr bwMode="auto">
          <a:xfrm>
            <a:off x="5490681" y="3666669"/>
            <a:ext cx="11695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1 eV – 10 </a:t>
            </a:r>
            <a:r>
              <a:rPr lang="en-US" altLang="en-US" sz="1400" dirty="0" err="1">
                <a:solidFill>
                  <a:srgbClr val="FF3300"/>
                </a:solidFill>
                <a:latin typeface="Calibri" panose="020F0502020204030204" pitchFamily="34" charset="0"/>
              </a:rPr>
              <a:t>keV</a:t>
            </a:r>
            <a:endParaRPr lang="en-GB" altLang="en-US" sz="1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grpSp>
        <p:nvGrpSpPr>
          <p:cNvPr id="8217" name="Group 28"/>
          <p:cNvGrpSpPr>
            <a:grpSpLocks/>
          </p:cNvGrpSpPr>
          <p:nvPr/>
        </p:nvGrpSpPr>
        <p:grpSpPr bwMode="auto">
          <a:xfrm>
            <a:off x="4211960" y="3040880"/>
            <a:ext cx="1266825" cy="1447800"/>
            <a:chOff x="0" y="2016"/>
            <a:chExt cx="1722" cy="1968"/>
          </a:xfrm>
        </p:grpSpPr>
        <p:sp>
          <p:nvSpPr>
            <p:cNvPr id="8224" name="AutoShape 29"/>
            <p:cNvSpPr>
              <a:spLocks noChangeArrowheads="1"/>
            </p:cNvSpPr>
            <p:nvPr/>
          </p:nvSpPr>
          <p:spPr bwMode="auto">
            <a:xfrm>
              <a:off x="0" y="2715"/>
              <a:ext cx="278" cy="57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anose="020F0502020204030204" pitchFamily="34" charset="0"/>
              </a:endParaRPr>
            </a:p>
          </p:txBody>
        </p:sp>
        <p:pic>
          <p:nvPicPr>
            <p:cNvPr id="8225" name="Picture 3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016"/>
              <a:ext cx="1674" cy="1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213" name="Text Box 38"/>
          <p:cNvSpPr txBox="1">
            <a:spLocks noChangeArrowheads="1"/>
          </p:cNvSpPr>
          <p:nvPr/>
        </p:nvSpPr>
        <p:spPr bwMode="auto">
          <a:xfrm>
            <a:off x="694061" y="2685293"/>
            <a:ext cx="36619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Penning</a:t>
            </a:r>
            <a:r>
              <a:rPr lang="de-DE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 Trap </a:t>
            </a:r>
            <a:r>
              <a:rPr lang="en-US" alt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MS</a:t>
            </a:r>
            <a:r>
              <a:rPr lang="de-DE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de-DE" alt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(TOF-ICR-MS</a:t>
            </a:r>
            <a:r>
              <a:rPr lang="de-DE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  <a:endParaRPr lang="en-GB" altLang="en-US" sz="16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214" name="Rectangle 42"/>
          <p:cNvSpPr>
            <a:spLocks noChangeArrowheads="1"/>
          </p:cNvSpPr>
          <p:nvPr/>
        </p:nvSpPr>
        <p:spPr bwMode="auto">
          <a:xfrm>
            <a:off x="755577" y="2971691"/>
            <a:ext cx="7657528" cy="163292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15" name="Text Box 91"/>
          <p:cNvSpPr txBox="1">
            <a:spLocks noChangeArrowheads="1"/>
          </p:cNvSpPr>
          <p:nvPr/>
        </p:nvSpPr>
        <p:spPr bwMode="auto">
          <a:xfrm>
            <a:off x="2202618" y="3318664"/>
            <a:ext cx="136127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 err="1">
                <a:latin typeface="Calibri" panose="020F0502020204030204" pitchFamily="34" charset="0"/>
              </a:rPr>
              <a:t>t</a:t>
            </a:r>
            <a:r>
              <a:rPr lang="de-DE" altLang="en-US" sz="1400" baseline="-25000" dirty="0" err="1">
                <a:latin typeface="Calibri" panose="020F0502020204030204" pitchFamily="34" charset="0"/>
              </a:rPr>
              <a:t>meas</a:t>
            </a:r>
            <a:r>
              <a:rPr lang="en-US" altLang="en-US" sz="1400" dirty="0">
                <a:latin typeface="Calibri" panose="020F0502020204030204" pitchFamily="34" charset="0"/>
              </a:rPr>
              <a:t> ~ 1 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</a:p>
          <a:p>
            <a:pPr algn="l" eaLnBrk="1" hangingPunct="1"/>
            <a:r>
              <a:rPr lang="en-US" altLang="en-US" sz="1400" dirty="0">
                <a:latin typeface="Calibri" panose="020F0502020204030204" pitchFamily="34" charset="0"/>
              </a:rPr>
              <a:t>m/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m = 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6</a:t>
            </a:r>
            <a:r>
              <a:rPr lang="de-DE" altLang="en-US" sz="1400" dirty="0">
                <a:latin typeface="Calibri" panose="020F0502020204030204" pitchFamily="34" charset="0"/>
                <a:sym typeface="Symbol" pitchFamily="18" charset="2"/>
              </a:rPr>
              <a:t>-10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7</a:t>
            </a:r>
          </a:p>
          <a:p>
            <a:pPr algn="l" eaLnBrk="1" hangingPunct="1"/>
            <a:r>
              <a:rPr lang="el-GR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δ</a:t>
            </a:r>
            <a:r>
              <a:rPr lang="de-DE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/m </a:t>
            </a:r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&lt;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 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-7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  <a:p>
            <a:pPr algn="l" eaLnBrk="1" hangingPunct="1"/>
            <a:r>
              <a:rPr lang="de-DE" altLang="en-US" sz="1400" dirty="0" err="1" smtClean="0">
                <a:latin typeface="Calibri" panose="020F0502020204030204" pitchFamily="34" charset="0"/>
                <a:sym typeface="Symbol" pitchFamily="18" charset="2"/>
              </a:rPr>
              <a:t>scanning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</p:txBody>
      </p:sp>
      <p:pic>
        <p:nvPicPr>
          <p:cNvPr id="8206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85184"/>
            <a:ext cx="4276576" cy="99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7" name="Text Box 39"/>
          <p:cNvSpPr txBox="1">
            <a:spLocks noChangeArrowheads="1"/>
          </p:cNvSpPr>
          <p:nvPr/>
        </p:nvSpPr>
        <p:spPr bwMode="auto">
          <a:xfrm>
            <a:off x="683568" y="4640478"/>
            <a:ext cx="7729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Multiple-</a:t>
            </a:r>
            <a:r>
              <a:rPr lang="de-DE" altLang="en-US" sz="1600" dirty="0" err="1">
                <a:solidFill>
                  <a:schemeClr val="accent2"/>
                </a:solidFill>
                <a:latin typeface="Calibri" panose="020F0502020204030204" pitchFamily="34" charset="0"/>
              </a:rPr>
              <a:t>Reflection</a:t>
            </a:r>
            <a:r>
              <a:rPr lang="de-DE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 Time-</a:t>
            </a:r>
            <a:r>
              <a:rPr lang="de-DE" altLang="en-US" sz="1600" dirty="0" err="1">
                <a:solidFill>
                  <a:schemeClr val="accent2"/>
                </a:solidFill>
                <a:latin typeface="Calibri" panose="020F0502020204030204" pitchFamily="34" charset="0"/>
              </a:rPr>
              <a:t>of</a:t>
            </a:r>
            <a:r>
              <a:rPr lang="de-DE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-Flight MS (MR-TOF-MS)</a:t>
            </a:r>
            <a:endParaRPr lang="en-GB" altLang="en-US" sz="16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208" name="Rectangle 78"/>
          <p:cNvSpPr>
            <a:spLocks noChangeArrowheads="1"/>
          </p:cNvSpPr>
          <p:nvPr/>
        </p:nvSpPr>
        <p:spPr bwMode="auto">
          <a:xfrm>
            <a:off x="755576" y="4941168"/>
            <a:ext cx="7657529" cy="152154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209" name="Text Box 92"/>
          <p:cNvSpPr txBox="1">
            <a:spLocks noChangeArrowheads="1"/>
          </p:cNvSpPr>
          <p:nvPr/>
        </p:nvSpPr>
        <p:spPr bwMode="auto">
          <a:xfrm>
            <a:off x="1458874" y="5011559"/>
            <a:ext cx="116891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altLang="en-US" sz="1400" dirty="0" err="1">
                <a:latin typeface="Calibri" panose="020F0502020204030204" pitchFamily="34" charset="0"/>
              </a:rPr>
              <a:t>t</a:t>
            </a:r>
            <a:r>
              <a:rPr lang="de-DE" altLang="en-US" sz="1400" baseline="-25000" dirty="0" err="1">
                <a:latin typeface="Calibri" panose="020F0502020204030204" pitchFamily="34" charset="0"/>
              </a:rPr>
              <a:t>meas</a:t>
            </a:r>
            <a:r>
              <a:rPr lang="en-US" altLang="en-US" sz="1400" dirty="0">
                <a:latin typeface="Calibri" panose="020F0502020204030204" pitchFamily="34" charset="0"/>
              </a:rPr>
              <a:t> ~ 10 </a:t>
            </a:r>
            <a:r>
              <a:rPr lang="en-US" altLang="en-US" sz="1400" dirty="0" err="1">
                <a:latin typeface="Calibri" panose="020F0502020204030204" pitchFamily="34" charset="0"/>
              </a:rPr>
              <a:t>ms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</a:p>
          <a:p>
            <a:pPr algn="l" eaLnBrk="1" hangingPunct="1"/>
            <a:r>
              <a:rPr lang="en-US" altLang="en-US" sz="1400" dirty="0">
                <a:latin typeface="Calibri" panose="020F0502020204030204" pitchFamily="34" charset="0"/>
              </a:rPr>
              <a:t>m/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m  &gt;10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5</a:t>
            </a:r>
          </a:p>
          <a:p>
            <a:pPr algn="l" eaLnBrk="1" hangingPunct="1"/>
            <a:r>
              <a:rPr lang="el-GR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δ</a:t>
            </a:r>
            <a:r>
              <a:rPr lang="de-DE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/m </a:t>
            </a:r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  <a:sym typeface="Symbol" pitchFamily="18" charset="2"/>
              </a:rPr>
              <a:t>&lt; </a:t>
            </a:r>
            <a:r>
              <a:rPr lang="en-US" altLang="en-US" sz="1400" dirty="0">
                <a:latin typeface="Calibri" panose="020F0502020204030204" pitchFamily="34" charset="0"/>
                <a:sym typeface="Symbol" pitchFamily="18" charset="2"/>
              </a:rPr>
              <a:t>10</a:t>
            </a:r>
            <a:r>
              <a:rPr lang="de-DE" altLang="en-US" sz="1400" baseline="30000" dirty="0">
                <a:latin typeface="Calibri" panose="020F0502020204030204" pitchFamily="34" charset="0"/>
                <a:sym typeface="Symbol" pitchFamily="18" charset="2"/>
              </a:rPr>
              <a:t>-6</a:t>
            </a:r>
            <a:endParaRPr lang="de-DE" altLang="en-US" sz="1400" dirty="0">
              <a:latin typeface="Calibri" panose="020F0502020204030204" pitchFamily="34" charset="0"/>
              <a:sym typeface="Symbol" pitchFamily="18" charset="2"/>
            </a:endParaRPr>
          </a:p>
          <a:p>
            <a:pPr algn="l" eaLnBrk="1" hangingPunct="1"/>
            <a:r>
              <a:rPr lang="de-DE" altLang="en-US" sz="1400" dirty="0" smtClean="0">
                <a:latin typeface="Calibri" panose="020F0502020204030204" pitchFamily="34" charset="0"/>
                <a:sym typeface="Symbol" pitchFamily="18" charset="2"/>
              </a:rPr>
              <a:t>Broadband </a:t>
            </a:r>
            <a:endParaRPr lang="de-DE" altLang="en-US" sz="1400" b="1" dirty="0"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210" name="Text Box 94"/>
          <p:cNvSpPr txBox="1">
            <a:spLocks noChangeArrowheads="1"/>
          </p:cNvSpPr>
          <p:nvPr/>
        </p:nvSpPr>
        <p:spPr bwMode="auto">
          <a:xfrm>
            <a:off x="5274657" y="5949280"/>
            <a:ext cx="11695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1400" dirty="0">
                <a:solidFill>
                  <a:srgbClr val="FF3300"/>
                </a:solidFill>
                <a:latin typeface="Calibri" panose="020F0502020204030204" pitchFamily="34" charset="0"/>
              </a:rPr>
              <a:t>1 eV – 10 </a:t>
            </a:r>
            <a:r>
              <a:rPr lang="en-US" altLang="en-US" sz="1400" dirty="0" err="1">
                <a:solidFill>
                  <a:srgbClr val="FF3300"/>
                </a:solidFill>
                <a:latin typeface="Calibri" panose="020F0502020204030204" pitchFamily="34" charset="0"/>
              </a:rPr>
              <a:t>keV</a:t>
            </a:r>
            <a:endParaRPr lang="en-GB" altLang="en-US" sz="1400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Text Box 38"/>
          <p:cNvSpPr txBox="1">
            <a:spLocks noChangeArrowheads="1"/>
          </p:cNvSpPr>
          <p:nvPr/>
        </p:nvSpPr>
        <p:spPr bwMode="auto">
          <a:xfrm>
            <a:off x="683568" y="543271"/>
            <a:ext cx="12961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Storage Rings</a:t>
            </a:r>
            <a:endParaRPr lang="en-GB" altLang="en-US" sz="16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MR-TOF-MS in RIB Facilities</a:t>
            </a:r>
            <a:endParaRPr lang="de-DE" altLang="de-DE" dirty="0" smtClean="0"/>
          </a:p>
        </p:txBody>
      </p:sp>
      <p:pic>
        <p:nvPicPr>
          <p:cNvPr id="3" name="図 6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12507" r="12453" b="3088"/>
          <a:stretch/>
        </p:blipFill>
        <p:spPr>
          <a:xfrm>
            <a:off x="0" y="615740"/>
            <a:ext cx="9144000" cy="59816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32772" name="Textfeld 225285"/>
          <p:cNvSpPr txBox="1">
            <a:spLocks noChangeArrowheads="1"/>
          </p:cNvSpPr>
          <p:nvPr/>
        </p:nvSpPr>
        <p:spPr bwMode="auto">
          <a:xfrm>
            <a:off x="19050" y="1504950"/>
            <a:ext cx="904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TRIUMF</a:t>
            </a:r>
          </a:p>
        </p:txBody>
      </p:sp>
      <p:grpSp>
        <p:nvGrpSpPr>
          <p:cNvPr id="32773" name="Gruppieren 225286"/>
          <p:cNvGrpSpPr>
            <a:grpSpLocks/>
          </p:cNvGrpSpPr>
          <p:nvPr/>
        </p:nvGrpSpPr>
        <p:grpSpPr bwMode="auto">
          <a:xfrm>
            <a:off x="428625" y="1301750"/>
            <a:ext cx="8264525" cy="3692525"/>
            <a:chOff x="428625" y="1143000"/>
            <a:chExt cx="8263890" cy="3691890"/>
          </a:xfrm>
        </p:grpSpPr>
        <p:sp>
          <p:nvSpPr>
            <p:cNvPr id="6" name="Ellipse 21"/>
            <p:cNvSpPr>
              <a:spLocks noChangeAspect="1"/>
            </p:cNvSpPr>
            <p:nvPr/>
          </p:nvSpPr>
          <p:spPr bwMode="auto">
            <a:xfrm>
              <a:off x="4184361" y="1679483"/>
              <a:ext cx="52384" cy="52379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7" name="Ellipse 23"/>
            <p:cNvSpPr>
              <a:spLocks noChangeAspect="1"/>
            </p:cNvSpPr>
            <p:nvPr/>
          </p:nvSpPr>
          <p:spPr bwMode="auto">
            <a:xfrm>
              <a:off x="4490726" y="1625517"/>
              <a:ext cx="55558" cy="55553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8" name="Ellipse 25"/>
            <p:cNvSpPr>
              <a:spLocks noChangeAspect="1"/>
            </p:cNvSpPr>
            <p:nvPr/>
          </p:nvSpPr>
          <p:spPr bwMode="auto">
            <a:xfrm>
              <a:off x="4952652" y="1143000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9" name="Ellipse 26"/>
            <p:cNvSpPr>
              <a:spLocks noChangeAspect="1"/>
            </p:cNvSpPr>
            <p:nvPr/>
          </p:nvSpPr>
          <p:spPr bwMode="auto">
            <a:xfrm>
              <a:off x="4571682" y="1774716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0" name="Ellipse 27"/>
            <p:cNvSpPr>
              <a:spLocks noChangeAspect="1"/>
            </p:cNvSpPr>
            <p:nvPr/>
          </p:nvSpPr>
          <p:spPr bwMode="auto">
            <a:xfrm>
              <a:off x="5028847" y="1850903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1" name="Ellipse 28"/>
            <p:cNvSpPr>
              <a:spLocks noChangeAspect="1"/>
            </p:cNvSpPr>
            <p:nvPr/>
          </p:nvSpPr>
          <p:spPr bwMode="auto">
            <a:xfrm>
              <a:off x="609586" y="1600121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2" name="Ellipse 29"/>
            <p:cNvSpPr>
              <a:spLocks noChangeAspect="1"/>
            </p:cNvSpPr>
            <p:nvPr/>
          </p:nvSpPr>
          <p:spPr bwMode="auto">
            <a:xfrm>
              <a:off x="1485819" y="1904869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3" name="Ellipse 33"/>
            <p:cNvSpPr>
              <a:spLocks noChangeAspect="1"/>
            </p:cNvSpPr>
            <p:nvPr/>
          </p:nvSpPr>
          <p:spPr bwMode="auto">
            <a:xfrm>
              <a:off x="1066751" y="2342944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4" name="Ellipse 34"/>
            <p:cNvSpPr>
              <a:spLocks noChangeAspect="1"/>
            </p:cNvSpPr>
            <p:nvPr/>
          </p:nvSpPr>
          <p:spPr bwMode="auto">
            <a:xfrm>
              <a:off x="1595348" y="1946137"/>
              <a:ext cx="58732" cy="5872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5" name="Ellipse 35"/>
            <p:cNvSpPr>
              <a:spLocks noChangeAspect="1"/>
            </p:cNvSpPr>
            <p:nvPr/>
          </p:nvSpPr>
          <p:spPr bwMode="auto">
            <a:xfrm>
              <a:off x="5343147" y="1466794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6" name="Ellipse 38"/>
            <p:cNvSpPr>
              <a:spLocks noChangeAspect="1"/>
            </p:cNvSpPr>
            <p:nvPr/>
          </p:nvSpPr>
          <p:spPr bwMode="auto">
            <a:xfrm>
              <a:off x="2623969" y="4419037"/>
              <a:ext cx="52383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7" name="Ellipse 39"/>
            <p:cNvSpPr>
              <a:spLocks noChangeAspect="1"/>
            </p:cNvSpPr>
            <p:nvPr/>
          </p:nvSpPr>
          <p:spPr bwMode="auto">
            <a:xfrm>
              <a:off x="8638544" y="2181046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8" name="Ellipse 40"/>
            <p:cNvSpPr>
              <a:spLocks noChangeAspect="1"/>
            </p:cNvSpPr>
            <p:nvPr/>
          </p:nvSpPr>
          <p:spPr bwMode="auto">
            <a:xfrm>
              <a:off x="1638207" y="1850903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9" name="Ellipse 42"/>
            <p:cNvSpPr>
              <a:spLocks noChangeAspect="1"/>
            </p:cNvSpPr>
            <p:nvPr/>
          </p:nvSpPr>
          <p:spPr bwMode="auto">
            <a:xfrm>
              <a:off x="4419293" y="1774716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0" name="Ellipse 43"/>
            <p:cNvSpPr>
              <a:spLocks noChangeAspect="1"/>
            </p:cNvSpPr>
            <p:nvPr/>
          </p:nvSpPr>
          <p:spPr bwMode="auto">
            <a:xfrm>
              <a:off x="4724070" y="2057243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1" name="Ellipse 46"/>
            <p:cNvSpPr>
              <a:spLocks noChangeAspect="1"/>
            </p:cNvSpPr>
            <p:nvPr/>
          </p:nvSpPr>
          <p:spPr bwMode="auto">
            <a:xfrm>
              <a:off x="8524253" y="2219140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2" name="Ellipse 47"/>
            <p:cNvSpPr>
              <a:spLocks noChangeAspect="1"/>
            </p:cNvSpPr>
            <p:nvPr/>
          </p:nvSpPr>
          <p:spPr bwMode="auto">
            <a:xfrm>
              <a:off x="7400389" y="2233425"/>
              <a:ext cx="53971" cy="523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3" name="Ellipse 48"/>
            <p:cNvSpPr>
              <a:spLocks noChangeAspect="1"/>
            </p:cNvSpPr>
            <p:nvPr/>
          </p:nvSpPr>
          <p:spPr bwMode="auto">
            <a:xfrm>
              <a:off x="7855967" y="2003277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4" name="Ellipse 49"/>
            <p:cNvSpPr>
              <a:spLocks noChangeAspect="1"/>
            </p:cNvSpPr>
            <p:nvPr/>
          </p:nvSpPr>
          <p:spPr bwMode="auto">
            <a:xfrm>
              <a:off x="7133710" y="2647691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5" name="Ellipse 50"/>
            <p:cNvSpPr>
              <a:spLocks noChangeAspect="1"/>
            </p:cNvSpPr>
            <p:nvPr/>
          </p:nvSpPr>
          <p:spPr bwMode="auto">
            <a:xfrm>
              <a:off x="4862172" y="4780924"/>
              <a:ext cx="52383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6" name="Ellipse 56"/>
            <p:cNvSpPr>
              <a:spLocks noChangeAspect="1"/>
            </p:cNvSpPr>
            <p:nvPr/>
          </p:nvSpPr>
          <p:spPr bwMode="auto">
            <a:xfrm>
              <a:off x="8262336" y="2142953"/>
              <a:ext cx="52383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7" name="Ellipse 57"/>
            <p:cNvSpPr>
              <a:spLocks noChangeAspect="1"/>
            </p:cNvSpPr>
            <p:nvPr/>
          </p:nvSpPr>
          <p:spPr bwMode="auto">
            <a:xfrm>
              <a:off x="6890841" y="2581028"/>
              <a:ext cx="52383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8" name="Ellipse 58"/>
            <p:cNvSpPr>
              <a:spLocks noChangeAspect="1"/>
            </p:cNvSpPr>
            <p:nvPr/>
          </p:nvSpPr>
          <p:spPr bwMode="auto">
            <a:xfrm>
              <a:off x="5390769" y="2257233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9" name="Ellipse 59"/>
            <p:cNvSpPr>
              <a:spLocks noChangeAspect="1"/>
            </p:cNvSpPr>
            <p:nvPr/>
          </p:nvSpPr>
          <p:spPr bwMode="auto">
            <a:xfrm>
              <a:off x="428625" y="2147715"/>
              <a:ext cx="53971" cy="523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30" name="Ellipse 60"/>
            <p:cNvSpPr>
              <a:spLocks noChangeAspect="1"/>
            </p:cNvSpPr>
            <p:nvPr/>
          </p:nvSpPr>
          <p:spPr bwMode="auto">
            <a:xfrm>
              <a:off x="1546139" y="2133430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</p:grpSp>
      <p:sp>
        <p:nvSpPr>
          <p:cNvPr id="32774" name="Textfeld 32"/>
          <p:cNvSpPr txBox="1">
            <a:spLocks noChangeArrowheads="1"/>
          </p:cNvSpPr>
          <p:nvPr/>
        </p:nvSpPr>
        <p:spPr bwMode="auto">
          <a:xfrm>
            <a:off x="1484313" y="1752600"/>
            <a:ext cx="52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MSU</a:t>
            </a:r>
          </a:p>
        </p:txBody>
      </p:sp>
      <p:sp>
        <p:nvSpPr>
          <p:cNvPr id="32775" name="Textfeld 37"/>
          <p:cNvSpPr txBox="1">
            <a:spLocks noChangeArrowheads="1"/>
          </p:cNvSpPr>
          <p:nvPr/>
        </p:nvSpPr>
        <p:spPr bwMode="auto">
          <a:xfrm>
            <a:off x="65088" y="2016125"/>
            <a:ext cx="781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Berkeley</a:t>
            </a:r>
          </a:p>
        </p:txBody>
      </p:sp>
      <p:sp>
        <p:nvSpPr>
          <p:cNvPr id="32776" name="Textfeld 41"/>
          <p:cNvSpPr txBox="1">
            <a:spLocks noChangeArrowheads="1"/>
          </p:cNvSpPr>
          <p:nvPr/>
        </p:nvSpPr>
        <p:spPr bwMode="auto">
          <a:xfrm>
            <a:off x="434975" y="2568575"/>
            <a:ext cx="954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Texas A&amp;M</a:t>
            </a:r>
          </a:p>
        </p:txBody>
      </p:sp>
      <p:sp>
        <p:nvSpPr>
          <p:cNvPr id="32777" name="Textfeld 44"/>
          <p:cNvSpPr txBox="1">
            <a:spLocks noChangeArrowheads="1"/>
          </p:cNvSpPr>
          <p:nvPr/>
        </p:nvSpPr>
        <p:spPr bwMode="auto">
          <a:xfrm>
            <a:off x="1539875" y="2187575"/>
            <a:ext cx="909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Oak Ridge</a:t>
            </a:r>
          </a:p>
        </p:txBody>
      </p:sp>
      <p:sp>
        <p:nvSpPr>
          <p:cNvPr id="32778" name="Textfeld 45"/>
          <p:cNvSpPr txBox="1">
            <a:spLocks noChangeArrowheads="1"/>
          </p:cNvSpPr>
          <p:nvPr/>
        </p:nvSpPr>
        <p:spPr bwMode="auto">
          <a:xfrm>
            <a:off x="1073150" y="1958975"/>
            <a:ext cx="48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ANL</a:t>
            </a:r>
          </a:p>
        </p:txBody>
      </p:sp>
      <p:sp>
        <p:nvSpPr>
          <p:cNvPr id="32779" name="Textfeld 51"/>
          <p:cNvSpPr txBox="1">
            <a:spLocks noChangeArrowheads="1"/>
          </p:cNvSpPr>
          <p:nvPr/>
        </p:nvSpPr>
        <p:spPr bwMode="auto">
          <a:xfrm>
            <a:off x="1624013" y="2009775"/>
            <a:ext cx="10112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Notre Dame</a:t>
            </a:r>
          </a:p>
        </p:txBody>
      </p:sp>
      <p:sp>
        <p:nvSpPr>
          <p:cNvPr id="32780" name="Textfeld 52"/>
          <p:cNvSpPr txBox="1">
            <a:spLocks noChangeArrowheads="1"/>
          </p:cNvSpPr>
          <p:nvPr/>
        </p:nvSpPr>
        <p:spPr bwMode="auto">
          <a:xfrm>
            <a:off x="2493963" y="4621213"/>
            <a:ext cx="7572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RIBRAS</a:t>
            </a:r>
          </a:p>
        </p:txBody>
      </p:sp>
      <p:sp>
        <p:nvSpPr>
          <p:cNvPr id="32781" name="Textfeld 53"/>
          <p:cNvSpPr txBox="1">
            <a:spLocks noChangeArrowheads="1"/>
          </p:cNvSpPr>
          <p:nvPr/>
        </p:nvSpPr>
        <p:spPr bwMode="auto">
          <a:xfrm>
            <a:off x="4743450" y="1035050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JYFL</a:t>
            </a:r>
          </a:p>
        </p:txBody>
      </p:sp>
      <p:sp>
        <p:nvSpPr>
          <p:cNvPr id="32782" name="Textfeld 54"/>
          <p:cNvSpPr txBox="1">
            <a:spLocks noChangeArrowheads="1"/>
          </p:cNvSpPr>
          <p:nvPr/>
        </p:nvSpPr>
        <p:spPr bwMode="auto">
          <a:xfrm>
            <a:off x="3863975" y="1978025"/>
            <a:ext cx="749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ISOLDE</a:t>
            </a:r>
          </a:p>
        </p:txBody>
      </p:sp>
      <p:sp>
        <p:nvSpPr>
          <p:cNvPr id="32783" name="Textfeld 55"/>
          <p:cNvSpPr txBox="1">
            <a:spLocks noChangeArrowheads="1"/>
          </p:cNvSpPr>
          <p:nvPr/>
        </p:nvSpPr>
        <p:spPr bwMode="auto">
          <a:xfrm>
            <a:off x="3635375" y="1636713"/>
            <a:ext cx="647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GANIL</a:t>
            </a:r>
          </a:p>
        </p:txBody>
      </p:sp>
      <p:sp>
        <p:nvSpPr>
          <p:cNvPr id="32784" name="Textfeld 61"/>
          <p:cNvSpPr txBox="1">
            <a:spLocks noChangeArrowheads="1"/>
          </p:cNvSpPr>
          <p:nvPr/>
        </p:nvSpPr>
        <p:spPr bwMode="auto">
          <a:xfrm>
            <a:off x="4284663" y="1516063"/>
            <a:ext cx="836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GSI</a:t>
            </a:r>
            <a:r>
              <a:rPr lang="en-US" altLang="de-DE" sz="1200">
                <a:solidFill>
                  <a:srgbClr val="000000"/>
                </a:solidFill>
              </a:rPr>
              <a:t>/FAIR</a:t>
            </a:r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32785" name="Textfeld 62"/>
          <p:cNvSpPr txBox="1">
            <a:spLocks noChangeArrowheads="1"/>
          </p:cNvSpPr>
          <p:nvPr/>
        </p:nvSpPr>
        <p:spPr bwMode="auto">
          <a:xfrm>
            <a:off x="5245100" y="2460625"/>
            <a:ext cx="696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SARAF</a:t>
            </a:r>
          </a:p>
        </p:txBody>
      </p:sp>
      <p:sp>
        <p:nvSpPr>
          <p:cNvPr id="32786" name="Textfeld 63"/>
          <p:cNvSpPr txBox="1">
            <a:spLocks noChangeArrowheads="1"/>
          </p:cNvSpPr>
          <p:nvPr/>
        </p:nvSpPr>
        <p:spPr bwMode="auto">
          <a:xfrm>
            <a:off x="4511675" y="4968875"/>
            <a:ext cx="781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iThemba</a:t>
            </a:r>
          </a:p>
        </p:txBody>
      </p:sp>
      <p:sp>
        <p:nvSpPr>
          <p:cNvPr id="32787" name="Textfeld 64"/>
          <p:cNvSpPr txBox="1">
            <a:spLocks noChangeArrowheads="1"/>
          </p:cNvSpPr>
          <p:nvPr/>
        </p:nvSpPr>
        <p:spPr bwMode="auto">
          <a:xfrm>
            <a:off x="4132263" y="2243138"/>
            <a:ext cx="893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INFN-LNS</a:t>
            </a:r>
          </a:p>
        </p:txBody>
      </p:sp>
      <p:sp>
        <p:nvSpPr>
          <p:cNvPr id="32788" name="Textfeld 65"/>
          <p:cNvSpPr txBox="1">
            <a:spLocks noChangeArrowheads="1"/>
          </p:cNvSpPr>
          <p:nvPr/>
        </p:nvSpPr>
        <p:spPr bwMode="auto">
          <a:xfrm>
            <a:off x="6757988" y="2844800"/>
            <a:ext cx="611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rgbClr val="000000"/>
                </a:solidFill>
              </a:rPr>
              <a:t>VECC</a:t>
            </a:r>
          </a:p>
        </p:txBody>
      </p:sp>
      <p:sp>
        <p:nvSpPr>
          <p:cNvPr id="32789" name="Textfeld 66"/>
          <p:cNvSpPr txBox="1">
            <a:spLocks noChangeArrowheads="1"/>
          </p:cNvSpPr>
          <p:nvPr/>
        </p:nvSpPr>
        <p:spPr bwMode="auto">
          <a:xfrm>
            <a:off x="4537075" y="1725613"/>
            <a:ext cx="876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INFN-LNL</a:t>
            </a:r>
          </a:p>
        </p:txBody>
      </p:sp>
      <p:sp>
        <p:nvSpPr>
          <p:cNvPr id="32790" name="Textfeld 68"/>
          <p:cNvSpPr txBox="1">
            <a:spLocks noChangeArrowheads="1"/>
          </p:cNvSpPr>
          <p:nvPr/>
        </p:nvSpPr>
        <p:spPr bwMode="auto">
          <a:xfrm>
            <a:off x="5360988" y="1570038"/>
            <a:ext cx="635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Dubna</a:t>
            </a:r>
          </a:p>
        </p:txBody>
      </p:sp>
      <p:sp>
        <p:nvSpPr>
          <p:cNvPr id="32791" name="Textfeld 69"/>
          <p:cNvSpPr txBox="1">
            <a:spLocks noChangeArrowheads="1"/>
          </p:cNvSpPr>
          <p:nvPr/>
        </p:nvSpPr>
        <p:spPr bwMode="auto">
          <a:xfrm>
            <a:off x="4984750" y="2014538"/>
            <a:ext cx="68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ELI-NP</a:t>
            </a:r>
          </a:p>
        </p:txBody>
      </p:sp>
      <p:sp>
        <p:nvSpPr>
          <p:cNvPr id="32792" name="Textfeld 70"/>
          <p:cNvSpPr txBox="1">
            <a:spLocks noChangeArrowheads="1"/>
          </p:cNvSpPr>
          <p:nvPr/>
        </p:nvSpPr>
        <p:spPr bwMode="auto">
          <a:xfrm>
            <a:off x="6423025" y="2187575"/>
            <a:ext cx="1096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IMP-Lanzhou</a:t>
            </a:r>
          </a:p>
        </p:txBody>
      </p:sp>
      <p:sp>
        <p:nvSpPr>
          <p:cNvPr id="32793" name="Textfeld 71"/>
          <p:cNvSpPr txBox="1">
            <a:spLocks noChangeArrowheads="1"/>
          </p:cNvSpPr>
          <p:nvPr/>
        </p:nvSpPr>
        <p:spPr bwMode="auto">
          <a:xfrm>
            <a:off x="6411913" y="2552700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HIRA</a:t>
            </a:r>
          </a:p>
        </p:txBody>
      </p:sp>
      <p:sp>
        <p:nvSpPr>
          <p:cNvPr id="32794" name="Textfeld 73"/>
          <p:cNvSpPr txBox="1">
            <a:spLocks noChangeArrowheads="1"/>
          </p:cNvSpPr>
          <p:nvPr/>
        </p:nvSpPr>
        <p:spPr bwMode="auto">
          <a:xfrm>
            <a:off x="7835900" y="2292350"/>
            <a:ext cx="544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RISP</a:t>
            </a:r>
          </a:p>
        </p:txBody>
      </p:sp>
      <p:sp>
        <p:nvSpPr>
          <p:cNvPr id="32795" name="Textfeld 74"/>
          <p:cNvSpPr txBox="1">
            <a:spLocks noChangeArrowheads="1"/>
          </p:cNvSpPr>
          <p:nvPr/>
        </p:nvSpPr>
        <p:spPr bwMode="auto">
          <a:xfrm>
            <a:off x="8259763" y="2422525"/>
            <a:ext cx="6191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RCNP</a:t>
            </a:r>
          </a:p>
        </p:txBody>
      </p:sp>
      <p:sp>
        <p:nvSpPr>
          <p:cNvPr id="32796" name="Textfeld 75"/>
          <p:cNvSpPr txBox="1">
            <a:spLocks noChangeArrowheads="1"/>
          </p:cNvSpPr>
          <p:nvPr/>
        </p:nvSpPr>
        <p:spPr bwMode="auto">
          <a:xfrm>
            <a:off x="8478838" y="2054225"/>
            <a:ext cx="654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RIKEN</a:t>
            </a:r>
          </a:p>
        </p:txBody>
      </p:sp>
      <p:sp>
        <p:nvSpPr>
          <p:cNvPr id="32797" name="Textfeld 76"/>
          <p:cNvSpPr txBox="1">
            <a:spLocks noChangeArrowheads="1"/>
          </p:cNvSpPr>
          <p:nvPr/>
        </p:nvSpPr>
        <p:spPr bwMode="auto">
          <a:xfrm>
            <a:off x="7388225" y="1951038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CIAE</a:t>
            </a:r>
          </a:p>
        </p:txBody>
      </p:sp>
      <p:sp>
        <p:nvSpPr>
          <p:cNvPr id="55" name="Ellipse 77"/>
          <p:cNvSpPr>
            <a:spLocks noChangeAspect="1"/>
          </p:cNvSpPr>
          <p:nvPr/>
        </p:nvSpPr>
        <p:spPr bwMode="auto">
          <a:xfrm>
            <a:off x="8956675" y="4978400"/>
            <a:ext cx="53975" cy="53975"/>
          </a:xfrm>
          <a:prstGeom prst="ellipse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32799" name="Textfeld 78"/>
          <p:cNvSpPr txBox="1">
            <a:spLocks noChangeArrowheads="1"/>
          </p:cNvSpPr>
          <p:nvPr/>
        </p:nvSpPr>
        <p:spPr bwMode="auto">
          <a:xfrm>
            <a:off x="8532813" y="4749800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ANU</a:t>
            </a:r>
          </a:p>
        </p:txBody>
      </p:sp>
      <p:sp>
        <p:nvSpPr>
          <p:cNvPr id="32800" name="Textfeld 79"/>
          <p:cNvSpPr txBox="1">
            <a:spLocks noChangeArrowheads="1"/>
          </p:cNvSpPr>
          <p:nvPr/>
        </p:nvSpPr>
        <p:spPr bwMode="auto">
          <a:xfrm>
            <a:off x="3811588" y="1182688"/>
            <a:ext cx="860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EURISOL</a:t>
            </a:r>
          </a:p>
        </p:txBody>
      </p:sp>
      <p:sp>
        <p:nvSpPr>
          <p:cNvPr id="32801" name="Textfeld 80"/>
          <p:cNvSpPr txBox="1">
            <a:spLocks noChangeArrowheads="1"/>
          </p:cNvSpPr>
          <p:nvPr/>
        </p:nvSpPr>
        <p:spPr bwMode="auto">
          <a:xfrm>
            <a:off x="1530350" y="2482850"/>
            <a:ext cx="4921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FSU</a:t>
            </a:r>
          </a:p>
        </p:txBody>
      </p:sp>
      <p:sp>
        <p:nvSpPr>
          <p:cNvPr id="59" name="Ellipse 81"/>
          <p:cNvSpPr>
            <a:spLocks noChangeAspect="1"/>
          </p:cNvSpPr>
          <p:nvPr/>
        </p:nvSpPr>
        <p:spPr bwMode="auto">
          <a:xfrm>
            <a:off x="1504950" y="2549525"/>
            <a:ext cx="53975" cy="53975"/>
          </a:xfrm>
          <a:prstGeom prst="ellipse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62" name="Ellipse 63"/>
          <p:cNvSpPr>
            <a:spLocks noChangeAspect="1"/>
          </p:cNvSpPr>
          <p:nvPr/>
        </p:nvSpPr>
        <p:spPr bwMode="auto">
          <a:xfrm>
            <a:off x="4316413" y="1876425"/>
            <a:ext cx="53975" cy="53975"/>
          </a:xfrm>
          <a:prstGeom prst="ellipse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32804" name="Textfeld 41"/>
          <p:cNvSpPr txBox="1">
            <a:spLocks noChangeArrowheads="1"/>
          </p:cNvSpPr>
          <p:nvPr/>
        </p:nvSpPr>
        <p:spPr bwMode="auto">
          <a:xfrm>
            <a:off x="3783013" y="1817688"/>
            <a:ext cx="57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ALTO</a:t>
            </a:r>
          </a:p>
        </p:txBody>
      </p:sp>
      <p:sp>
        <p:nvSpPr>
          <p:cNvPr id="32805" name="Textfeld 41"/>
          <p:cNvSpPr txBox="1">
            <a:spLocks noChangeArrowheads="1"/>
          </p:cNvSpPr>
          <p:nvPr/>
        </p:nvSpPr>
        <p:spPr bwMode="auto">
          <a:xfrm>
            <a:off x="6911975" y="172085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CARIF</a:t>
            </a:r>
          </a:p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HIAF</a:t>
            </a:r>
          </a:p>
        </p:txBody>
      </p:sp>
      <p:sp>
        <p:nvSpPr>
          <p:cNvPr id="32806" name="Textfeld 3"/>
          <p:cNvSpPr txBox="1">
            <a:spLocks noChangeArrowheads="1"/>
          </p:cNvSpPr>
          <p:nvPr/>
        </p:nvSpPr>
        <p:spPr bwMode="auto">
          <a:xfrm>
            <a:off x="3176166" y="5229200"/>
            <a:ext cx="283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1800">
                <a:cs typeface="Arial" charset="0"/>
              </a:rPr>
              <a:t>MR-TOF-MS (operational)</a:t>
            </a:r>
            <a:endParaRPr lang="en-US" altLang="en-US" sz="1800">
              <a:cs typeface="Arial" charset="0"/>
            </a:endParaRPr>
          </a:p>
        </p:txBody>
      </p:sp>
      <p:sp>
        <p:nvSpPr>
          <p:cNvPr id="32807" name="Textfeld 122"/>
          <p:cNvSpPr txBox="1">
            <a:spLocks noChangeArrowheads="1"/>
          </p:cNvSpPr>
          <p:nvPr/>
        </p:nvSpPr>
        <p:spPr bwMode="auto">
          <a:xfrm>
            <a:off x="3176166" y="5864200"/>
            <a:ext cx="252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1800">
                <a:cs typeface="Arial" charset="0"/>
              </a:rPr>
              <a:t>MR-TOF-MS </a:t>
            </a:r>
            <a:r>
              <a:rPr lang="en-US" altLang="en-US" sz="1800">
                <a:cs typeface="Arial" charset="0"/>
              </a:rPr>
              <a:t>(planned)</a:t>
            </a:r>
          </a:p>
        </p:txBody>
      </p:sp>
      <p:sp>
        <p:nvSpPr>
          <p:cNvPr id="72" name="Ellipse 120"/>
          <p:cNvSpPr/>
          <p:nvPr/>
        </p:nvSpPr>
        <p:spPr bwMode="auto">
          <a:xfrm>
            <a:off x="4452938" y="1743075"/>
            <a:ext cx="136525" cy="13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Ellipse 120"/>
          <p:cNvSpPr/>
          <p:nvPr/>
        </p:nvSpPr>
        <p:spPr bwMode="auto">
          <a:xfrm>
            <a:off x="2928516" y="5314925"/>
            <a:ext cx="136525" cy="13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Ellipse 120"/>
          <p:cNvSpPr/>
          <p:nvPr/>
        </p:nvSpPr>
        <p:spPr bwMode="auto">
          <a:xfrm>
            <a:off x="2933400" y="5991200"/>
            <a:ext cx="136525" cy="1381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Ellipse 120"/>
          <p:cNvSpPr/>
          <p:nvPr/>
        </p:nvSpPr>
        <p:spPr bwMode="auto">
          <a:xfrm>
            <a:off x="4378325" y="1890713"/>
            <a:ext cx="136525" cy="13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Ellipse 120"/>
          <p:cNvSpPr/>
          <p:nvPr/>
        </p:nvSpPr>
        <p:spPr bwMode="auto">
          <a:xfrm>
            <a:off x="8597900" y="2290763"/>
            <a:ext cx="136525" cy="13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Ellipse 120"/>
          <p:cNvSpPr>
            <a:spLocks noChangeArrowheads="1"/>
          </p:cNvSpPr>
          <p:nvPr/>
        </p:nvSpPr>
        <p:spPr bwMode="auto">
          <a:xfrm>
            <a:off x="1555750" y="2068514"/>
            <a:ext cx="134937" cy="138112"/>
          </a:xfrm>
          <a:prstGeom prst="ellips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  <p:sp>
        <p:nvSpPr>
          <p:cNvPr id="80" name="Ellipse 120"/>
          <p:cNvSpPr/>
          <p:nvPr/>
        </p:nvSpPr>
        <p:spPr bwMode="auto">
          <a:xfrm>
            <a:off x="4908550" y="1263650"/>
            <a:ext cx="136525" cy="13811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Ellipse 120"/>
          <p:cNvSpPr/>
          <p:nvPr/>
        </p:nvSpPr>
        <p:spPr bwMode="auto">
          <a:xfrm>
            <a:off x="8221663" y="2254250"/>
            <a:ext cx="134937" cy="1381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Ellipse 120"/>
          <p:cNvSpPr/>
          <p:nvPr/>
        </p:nvSpPr>
        <p:spPr bwMode="auto">
          <a:xfrm>
            <a:off x="4148138" y="1793875"/>
            <a:ext cx="134937" cy="13652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Ellipse 120"/>
          <p:cNvSpPr/>
          <p:nvPr/>
        </p:nvSpPr>
        <p:spPr bwMode="auto">
          <a:xfrm>
            <a:off x="4535488" y="1892300"/>
            <a:ext cx="134937" cy="1365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Ellipse 120"/>
          <p:cNvSpPr>
            <a:spLocks noChangeArrowheads="1"/>
          </p:cNvSpPr>
          <p:nvPr/>
        </p:nvSpPr>
        <p:spPr bwMode="auto">
          <a:xfrm>
            <a:off x="4987925" y="1966913"/>
            <a:ext cx="136525" cy="138112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  <p:sp>
        <p:nvSpPr>
          <p:cNvPr id="32820" name="Textfeld 122"/>
          <p:cNvSpPr txBox="1">
            <a:spLocks noChangeArrowheads="1"/>
          </p:cNvSpPr>
          <p:nvPr/>
        </p:nvSpPr>
        <p:spPr bwMode="auto">
          <a:xfrm>
            <a:off x="3163466" y="5553050"/>
            <a:ext cx="321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1800" dirty="0">
                <a:cs typeface="Arial" charset="0"/>
              </a:rPr>
              <a:t>MR-TOF-MS (</a:t>
            </a:r>
            <a:r>
              <a:rPr lang="en-US" altLang="en-US" sz="1800" dirty="0">
                <a:cs typeface="Arial" charset="0"/>
              </a:rPr>
              <a:t>commissioning)</a:t>
            </a:r>
          </a:p>
        </p:txBody>
      </p:sp>
      <p:sp>
        <p:nvSpPr>
          <p:cNvPr id="2" name="Ellipse 120"/>
          <p:cNvSpPr>
            <a:spLocks noChangeArrowheads="1"/>
          </p:cNvSpPr>
          <p:nvPr/>
        </p:nvSpPr>
        <p:spPr bwMode="auto">
          <a:xfrm>
            <a:off x="2933400" y="5661248"/>
            <a:ext cx="136525" cy="138113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  <p:sp>
        <p:nvSpPr>
          <p:cNvPr id="86" name="Ellipse 120"/>
          <p:cNvSpPr/>
          <p:nvPr/>
        </p:nvSpPr>
        <p:spPr bwMode="auto">
          <a:xfrm>
            <a:off x="567295" y="1715771"/>
            <a:ext cx="136525" cy="13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Ellipse 120"/>
          <p:cNvSpPr/>
          <p:nvPr/>
        </p:nvSpPr>
        <p:spPr bwMode="auto">
          <a:xfrm>
            <a:off x="1443051" y="2022181"/>
            <a:ext cx="136525" cy="13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Ellipse 120"/>
          <p:cNvSpPr/>
          <p:nvPr/>
        </p:nvSpPr>
        <p:spPr bwMode="auto">
          <a:xfrm>
            <a:off x="7364170" y="2353407"/>
            <a:ext cx="134937" cy="1381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Ellipse 120"/>
          <p:cNvSpPr>
            <a:spLocks noChangeArrowheads="1"/>
          </p:cNvSpPr>
          <p:nvPr/>
        </p:nvSpPr>
        <p:spPr bwMode="auto">
          <a:xfrm>
            <a:off x="5355296" y="2381670"/>
            <a:ext cx="136525" cy="138112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21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MR-TOF-MS in RIB Facilities</a:t>
            </a:r>
            <a:endParaRPr lang="de-DE" altLang="de-DE" dirty="0" smtClean="0"/>
          </a:p>
        </p:txBody>
      </p:sp>
      <p:pic>
        <p:nvPicPr>
          <p:cNvPr id="3" name="図 6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12507" r="12453" b="3088"/>
          <a:stretch/>
        </p:blipFill>
        <p:spPr>
          <a:xfrm>
            <a:off x="0" y="615740"/>
            <a:ext cx="9144000" cy="59816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32772" name="Textfeld 225285"/>
          <p:cNvSpPr txBox="1">
            <a:spLocks noChangeArrowheads="1"/>
          </p:cNvSpPr>
          <p:nvPr/>
        </p:nvSpPr>
        <p:spPr bwMode="auto">
          <a:xfrm>
            <a:off x="19050" y="1504950"/>
            <a:ext cx="904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TRIUMF</a:t>
            </a:r>
          </a:p>
        </p:txBody>
      </p:sp>
      <p:grpSp>
        <p:nvGrpSpPr>
          <p:cNvPr id="32773" name="Gruppieren 225286"/>
          <p:cNvGrpSpPr>
            <a:grpSpLocks/>
          </p:cNvGrpSpPr>
          <p:nvPr/>
        </p:nvGrpSpPr>
        <p:grpSpPr bwMode="auto">
          <a:xfrm>
            <a:off x="428625" y="1301750"/>
            <a:ext cx="8264525" cy="3692525"/>
            <a:chOff x="428625" y="1143000"/>
            <a:chExt cx="8263890" cy="3691890"/>
          </a:xfrm>
        </p:grpSpPr>
        <p:sp>
          <p:nvSpPr>
            <p:cNvPr id="6" name="Ellipse 21"/>
            <p:cNvSpPr>
              <a:spLocks noChangeAspect="1"/>
            </p:cNvSpPr>
            <p:nvPr/>
          </p:nvSpPr>
          <p:spPr bwMode="auto">
            <a:xfrm>
              <a:off x="4184361" y="1679483"/>
              <a:ext cx="52384" cy="52379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7" name="Ellipse 23"/>
            <p:cNvSpPr>
              <a:spLocks noChangeAspect="1"/>
            </p:cNvSpPr>
            <p:nvPr/>
          </p:nvSpPr>
          <p:spPr bwMode="auto">
            <a:xfrm>
              <a:off x="4490726" y="1625517"/>
              <a:ext cx="55558" cy="55553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8" name="Ellipse 25"/>
            <p:cNvSpPr>
              <a:spLocks noChangeAspect="1"/>
            </p:cNvSpPr>
            <p:nvPr/>
          </p:nvSpPr>
          <p:spPr bwMode="auto">
            <a:xfrm>
              <a:off x="4952652" y="1143000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9" name="Ellipse 26"/>
            <p:cNvSpPr>
              <a:spLocks noChangeAspect="1"/>
            </p:cNvSpPr>
            <p:nvPr/>
          </p:nvSpPr>
          <p:spPr bwMode="auto">
            <a:xfrm>
              <a:off x="4571682" y="1774716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0" name="Ellipse 27"/>
            <p:cNvSpPr>
              <a:spLocks noChangeAspect="1"/>
            </p:cNvSpPr>
            <p:nvPr/>
          </p:nvSpPr>
          <p:spPr bwMode="auto">
            <a:xfrm>
              <a:off x="5028847" y="1850903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1" name="Ellipse 28"/>
            <p:cNvSpPr>
              <a:spLocks noChangeAspect="1"/>
            </p:cNvSpPr>
            <p:nvPr/>
          </p:nvSpPr>
          <p:spPr bwMode="auto">
            <a:xfrm>
              <a:off x="609586" y="1600121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2" name="Ellipse 29"/>
            <p:cNvSpPr>
              <a:spLocks noChangeAspect="1"/>
            </p:cNvSpPr>
            <p:nvPr/>
          </p:nvSpPr>
          <p:spPr bwMode="auto">
            <a:xfrm>
              <a:off x="1485819" y="1904869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3" name="Ellipse 33"/>
            <p:cNvSpPr>
              <a:spLocks noChangeAspect="1"/>
            </p:cNvSpPr>
            <p:nvPr/>
          </p:nvSpPr>
          <p:spPr bwMode="auto">
            <a:xfrm>
              <a:off x="1066751" y="2342944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4" name="Ellipse 34"/>
            <p:cNvSpPr>
              <a:spLocks noChangeAspect="1"/>
            </p:cNvSpPr>
            <p:nvPr/>
          </p:nvSpPr>
          <p:spPr bwMode="auto">
            <a:xfrm>
              <a:off x="1595348" y="1946137"/>
              <a:ext cx="58732" cy="5872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5" name="Ellipse 35"/>
            <p:cNvSpPr>
              <a:spLocks noChangeAspect="1"/>
            </p:cNvSpPr>
            <p:nvPr/>
          </p:nvSpPr>
          <p:spPr bwMode="auto">
            <a:xfrm>
              <a:off x="5343147" y="1466794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6" name="Ellipse 38"/>
            <p:cNvSpPr>
              <a:spLocks noChangeAspect="1"/>
            </p:cNvSpPr>
            <p:nvPr/>
          </p:nvSpPr>
          <p:spPr bwMode="auto">
            <a:xfrm>
              <a:off x="2623969" y="4419037"/>
              <a:ext cx="52383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7" name="Ellipse 39"/>
            <p:cNvSpPr>
              <a:spLocks noChangeAspect="1"/>
            </p:cNvSpPr>
            <p:nvPr/>
          </p:nvSpPr>
          <p:spPr bwMode="auto">
            <a:xfrm>
              <a:off x="8638544" y="2181046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8" name="Ellipse 40"/>
            <p:cNvSpPr>
              <a:spLocks noChangeAspect="1"/>
            </p:cNvSpPr>
            <p:nvPr/>
          </p:nvSpPr>
          <p:spPr bwMode="auto">
            <a:xfrm>
              <a:off x="1638207" y="1850903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19" name="Ellipse 42"/>
            <p:cNvSpPr>
              <a:spLocks noChangeAspect="1"/>
            </p:cNvSpPr>
            <p:nvPr/>
          </p:nvSpPr>
          <p:spPr bwMode="auto">
            <a:xfrm>
              <a:off x="4419293" y="1774716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0" name="Ellipse 43"/>
            <p:cNvSpPr>
              <a:spLocks noChangeAspect="1"/>
            </p:cNvSpPr>
            <p:nvPr/>
          </p:nvSpPr>
          <p:spPr bwMode="auto">
            <a:xfrm>
              <a:off x="4724070" y="2057243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1" name="Ellipse 46"/>
            <p:cNvSpPr>
              <a:spLocks noChangeAspect="1"/>
            </p:cNvSpPr>
            <p:nvPr/>
          </p:nvSpPr>
          <p:spPr bwMode="auto">
            <a:xfrm>
              <a:off x="8524253" y="2219140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2" name="Ellipse 47"/>
            <p:cNvSpPr>
              <a:spLocks noChangeAspect="1"/>
            </p:cNvSpPr>
            <p:nvPr/>
          </p:nvSpPr>
          <p:spPr bwMode="auto">
            <a:xfrm>
              <a:off x="7400389" y="2233425"/>
              <a:ext cx="53971" cy="523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3" name="Ellipse 48"/>
            <p:cNvSpPr>
              <a:spLocks noChangeAspect="1"/>
            </p:cNvSpPr>
            <p:nvPr/>
          </p:nvSpPr>
          <p:spPr bwMode="auto">
            <a:xfrm>
              <a:off x="7855967" y="2003277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4" name="Ellipse 49"/>
            <p:cNvSpPr>
              <a:spLocks noChangeAspect="1"/>
            </p:cNvSpPr>
            <p:nvPr/>
          </p:nvSpPr>
          <p:spPr bwMode="auto">
            <a:xfrm>
              <a:off x="7133710" y="2647691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5" name="Ellipse 50"/>
            <p:cNvSpPr>
              <a:spLocks noChangeAspect="1"/>
            </p:cNvSpPr>
            <p:nvPr/>
          </p:nvSpPr>
          <p:spPr bwMode="auto">
            <a:xfrm>
              <a:off x="4862172" y="4780924"/>
              <a:ext cx="52383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6" name="Ellipse 56"/>
            <p:cNvSpPr>
              <a:spLocks noChangeAspect="1"/>
            </p:cNvSpPr>
            <p:nvPr/>
          </p:nvSpPr>
          <p:spPr bwMode="auto">
            <a:xfrm>
              <a:off x="8262336" y="2142953"/>
              <a:ext cx="52383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7" name="Ellipse 57"/>
            <p:cNvSpPr>
              <a:spLocks noChangeAspect="1"/>
            </p:cNvSpPr>
            <p:nvPr/>
          </p:nvSpPr>
          <p:spPr bwMode="auto">
            <a:xfrm>
              <a:off x="6890841" y="2581028"/>
              <a:ext cx="52383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8" name="Ellipse 58"/>
            <p:cNvSpPr>
              <a:spLocks noChangeAspect="1"/>
            </p:cNvSpPr>
            <p:nvPr/>
          </p:nvSpPr>
          <p:spPr bwMode="auto">
            <a:xfrm>
              <a:off x="5390769" y="2257233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29" name="Ellipse 59"/>
            <p:cNvSpPr>
              <a:spLocks noChangeAspect="1"/>
            </p:cNvSpPr>
            <p:nvPr/>
          </p:nvSpPr>
          <p:spPr bwMode="auto">
            <a:xfrm>
              <a:off x="428625" y="2147715"/>
              <a:ext cx="53971" cy="52378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  <p:sp>
          <p:nvSpPr>
            <p:cNvPr id="30" name="Ellipse 60"/>
            <p:cNvSpPr>
              <a:spLocks noChangeAspect="1"/>
            </p:cNvSpPr>
            <p:nvPr/>
          </p:nvSpPr>
          <p:spPr bwMode="auto">
            <a:xfrm>
              <a:off x="1546139" y="2133430"/>
              <a:ext cx="53971" cy="5396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de-DE" sz="1200">
                <a:solidFill>
                  <a:srgbClr val="000000"/>
                </a:solidFill>
              </a:endParaRPr>
            </a:p>
          </p:txBody>
        </p:sp>
      </p:grpSp>
      <p:sp>
        <p:nvSpPr>
          <p:cNvPr id="32774" name="Textfeld 32"/>
          <p:cNvSpPr txBox="1">
            <a:spLocks noChangeArrowheads="1"/>
          </p:cNvSpPr>
          <p:nvPr/>
        </p:nvSpPr>
        <p:spPr bwMode="auto">
          <a:xfrm>
            <a:off x="1484313" y="1752600"/>
            <a:ext cx="52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MSU</a:t>
            </a:r>
          </a:p>
        </p:txBody>
      </p:sp>
      <p:sp>
        <p:nvSpPr>
          <p:cNvPr id="32775" name="Textfeld 37"/>
          <p:cNvSpPr txBox="1">
            <a:spLocks noChangeArrowheads="1"/>
          </p:cNvSpPr>
          <p:nvPr/>
        </p:nvSpPr>
        <p:spPr bwMode="auto">
          <a:xfrm>
            <a:off x="65088" y="2016125"/>
            <a:ext cx="781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Berkeley</a:t>
            </a:r>
          </a:p>
        </p:txBody>
      </p:sp>
      <p:sp>
        <p:nvSpPr>
          <p:cNvPr id="32776" name="Textfeld 41"/>
          <p:cNvSpPr txBox="1">
            <a:spLocks noChangeArrowheads="1"/>
          </p:cNvSpPr>
          <p:nvPr/>
        </p:nvSpPr>
        <p:spPr bwMode="auto">
          <a:xfrm>
            <a:off x="434975" y="2568575"/>
            <a:ext cx="954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Texas A&amp;M</a:t>
            </a:r>
          </a:p>
        </p:txBody>
      </p:sp>
      <p:sp>
        <p:nvSpPr>
          <p:cNvPr id="32777" name="Textfeld 44"/>
          <p:cNvSpPr txBox="1">
            <a:spLocks noChangeArrowheads="1"/>
          </p:cNvSpPr>
          <p:nvPr/>
        </p:nvSpPr>
        <p:spPr bwMode="auto">
          <a:xfrm>
            <a:off x="1539875" y="2187575"/>
            <a:ext cx="909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Oak Ridge</a:t>
            </a:r>
          </a:p>
        </p:txBody>
      </p:sp>
      <p:sp>
        <p:nvSpPr>
          <p:cNvPr id="32778" name="Textfeld 45"/>
          <p:cNvSpPr txBox="1">
            <a:spLocks noChangeArrowheads="1"/>
          </p:cNvSpPr>
          <p:nvPr/>
        </p:nvSpPr>
        <p:spPr bwMode="auto">
          <a:xfrm>
            <a:off x="1073150" y="1958975"/>
            <a:ext cx="48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ANL</a:t>
            </a:r>
          </a:p>
        </p:txBody>
      </p:sp>
      <p:sp>
        <p:nvSpPr>
          <p:cNvPr id="32779" name="Textfeld 51"/>
          <p:cNvSpPr txBox="1">
            <a:spLocks noChangeArrowheads="1"/>
          </p:cNvSpPr>
          <p:nvPr/>
        </p:nvSpPr>
        <p:spPr bwMode="auto">
          <a:xfrm>
            <a:off x="1624013" y="2009775"/>
            <a:ext cx="10112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Notre Dame</a:t>
            </a:r>
          </a:p>
        </p:txBody>
      </p:sp>
      <p:sp>
        <p:nvSpPr>
          <p:cNvPr id="32780" name="Textfeld 52"/>
          <p:cNvSpPr txBox="1">
            <a:spLocks noChangeArrowheads="1"/>
          </p:cNvSpPr>
          <p:nvPr/>
        </p:nvSpPr>
        <p:spPr bwMode="auto">
          <a:xfrm>
            <a:off x="2493963" y="4621213"/>
            <a:ext cx="7572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RIBRAS</a:t>
            </a:r>
          </a:p>
        </p:txBody>
      </p:sp>
      <p:sp>
        <p:nvSpPr>
          <p:cNvPr id="32781" name="Textfeld 53"/>
          <p:cNvSpPr txBox="1">
            <a:spLocks noChangeArrowheads="1"/>
          </p:cNvSpPr>
          <p:nvPr/>
        </p:nvSpPr>
        <p:spPr bwMode="auto">
          <a:xfrm>
            <a:off x="4743450" y="1035050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JYFL</a:t>
            </a:r>
          </a:p>
        </p:txBody>
      </p:sp>
      <p:sp>
        <p:nvSpPr>
          <p:cNvPr id="32782" name="Textfeld 54"/>
          <p:cNvSpPr txBox="1">
            <a:spLocks noChangeArrowheads="1"/>
          </p:cNvSpPr>
          <p:nvPr/>
        </p:nvSpPr>
        <p:spPr bwMode="auto">
          <a:xfrm>
            <a:off x="3863975" y="1978025"/>
            <a:ext cx="749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ISOLDE</a:t>
            </a:r>
          </a:p>
        </p:txBody>
      </p:sp>
      <p:sp>
        <p:nvSpPr>
          <p:cNvPr id="32783" name="Textfeld 55"/>
          <p:cNvSpPr txBox="1">
            <a:spLocks noChangeArrowheads="1"/>
          </p:cNvSpPr>
          <p:nvPr/>
        </p:nvSpPr>
        <p:spPr bwMode="auto">
          <a:xfrm>
            <a:off x="3635375" y="1636713"/>
            <a:ext cx="647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GANIL</a:t>
            </a:r>
          </a:p>
        </p:txBody>
      </p:sp>
      <p:sp>
        <p:nvSpPr>
          <p:cNvPr id="32784" name="Textfeld 61"/>
          <p:cNvSpPr txBox="1">
            <a:spLocks noChangeArrowheads="1"/>
          </p:cNvSpPr>
          <p:nvPr/>
        </p:nvSpPr>
        <p:spPr bwMode="auto">
          <a:xfrm>
            <a:off x="4284663" y="1516063"/>
            <a:ext cx="836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GSI</a:t>
            </a:r>
            <a:r>
              <a:rPr lang="en-US" altLang="de-DE" sz="1200">
                <a:solidFill>
                  <a:srgbClr val="000000"/>
                </a:solidFill>
              </a:rPr>
              <a:t>/FAIR</a:t>
            </a:r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32785" name="Textfeld 62"/>
          <p:cNvSpPr txBox="1">
            <a:spLocks noChangeArrowheads="1"/>
          </p:cNvSpPr>
          <p:nvPr/>
        </p:nvSpPr>
        <p:spPr bwMode="auto">
          <a:xfrm>
            <a:off x="5245100" y="2460625"/>
            <a:ext cx="696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SARAF</a:t>
            </a:r>
          </a:p>
        </p:txBody>
      </p:sp>
      <p:sp>
        <p:nvSpPr>
          <p:cNvPr id="32786" name="Textfeld 63"/>
          <p:cNvSpPr txBox="1">
            <a:spLocks noChangeArrowheads="1"/>
          </p:cNvSpPr>
          <p:nvPr/>
        </p:nvSpPr>
        <p:spPr bwMode="auto">
          <a:xfrm>
            <a:off x="4511675" y="4968875"/>
            <a:ext cx="781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iThemba</a:t>
            </a:r>
          </a:p>
        </p:txBody>
      </p:sp>
      <p:sp>
        <p:nvSpPr>
          <p:cNvPr id="32787" name="Textfeld 64"/>
          <p:cNvSpPr txBox="1">
            <a:spLocks noChangeArrowheads="1"/>
          </p:cNvSpPr>
          <p:nvPr/>
        </p:nvSpPr>
        <p:spPr bwMode="auto">
          <a:xfrm>
            <a:off x="4132263" y="2243138"/>
            <a:ext cx="893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INFN-LNS</a:t>
            </a:r>
          </a:p>
        </p:txBody>
      </p:sp>
      <p:sp>
        <p:nvSpPr>
          <p:cNvPr id="32788" name="Textfeld 65"/>
          <p:cNvSpPr txBox="1">
            <a:spLocks noChangeArrowheads="1"/>
          </p:cNvSpPr>
          <p:nvPr/>
        </p:nvSpPr>
        <p:spPr bwMode="auto">
          <a:xfrm>
            <a:off x="6757988" y="2844800"/>
            <a:ext cx="611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>
                <a:solidFill>
                  <a:srgbClr val="000000"/>
                </a:solidFill>
              </a:rPr>
              <a:t>VECC</a:t>
            </a:r>
          </a:p>
        </p:txBody>
      </p:sp>
      <p:sp>
        <p:nvSpPr>
          <p:cNvPr id="32789" name="Textfeld 66"/>
          <p:cNvSpPr txBox="1">
            <a:spLocks noChangeArrowheads="1"/>
          </p:cNvSpPr>
          <p:nvPr/>
        </p:nvSpPr>
        <p:spPr bwMode="auto">
          <a:xfrm>
            <a:off x="4537075" y="1725613"/>
            <a:ext cx="876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INFN-LNL</a:t>
            </a:r>
          </a:p>
        </p:txBody>
      </p:sp>
      <p:sp>
        <p:nvSpPr>
          <p:cNvPr id="32790" name="Textfeld 68"/>
          <p:cNvSpPr txBox="1">
            <a:spLocks noChangeArrowheads="1"/>
          </p:cNvSpPr>
          <p:nvPr/>
        </p:nvSpPr>
        <p:spPr bwMode="auto">
          <a:xfrm>
            <a:off x="5360988" y="1570038"/>
            <a:ext cx="635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Dubna</a:t>
            </a:r>
          </a:p>
        </p:txBody>
      </p:sp>
      <p:sp>
        <p:nvSpPr>
          <p:cNvPr id="32791" name="Textfeld 69"/>
          <p:cNvSpPr txBox="1">
            <a:spLocks noChangeArrowheads="1"/>
          </p:cNvSpPr>
          <p:nvPr/>
        </p:nvSpPr>
        <p:spPr bwMode="auto">
          <a:xfrm>
            <a:off x="4984750" y="2014538"/>
            <a:ext cx="681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ELI-NP</a:t>
            </a:r>
          </a:p>
        </p:txBody>
      </p:sp>
      <p:sp>
        <p:nvSpPr>
          <p:cNvPr id="32792" name="Textfeld 70"/>
          <p:cNvSpPr txBox="1">
            <a:spLocks noChangeArrowheads="1"/>
          </p:cNvSpPr>
          <p:nvPr/>
        </p:nvSpPr>
        <p:spPr bwMode="auto">
          <a:xfrm>
            <a:off x="6423025" y="2187575"/>
            <a:ext cx="1096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IMP-Lanzhou</a:t>
            </a:r>
          </a:p>
        </p:txBody>
      </p:sp>
      <p:sp>
        <p:nvSpPr>
          <p:cNvPr id="32793" name="Textfeld 71"/>
          <p:cNvSpPr txBox="1">
            <a:spLocks noChangeArrowheads="1"/>
          </p:cNvSpPr>
          <p:nvPr/>
        </p:nvSpPr>
        <p:spPr bwMode="auto">
          <a:xfrm>
            <a:off x="6411913" y="2552700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HIRA</a:t>
            </a:r>
          </a:p>
        </p:txBody>
      </p:sp>
      <p:sp>
        <p:nvSpPr>
          <p:cNvPr id="32794" name="Textfeld 73"/>
          <p:cNvSpPr txBox="1">
            <a:spLocks noChangeArrowheads="1"/>
          </p:cNvSpPr>
          <p:nvPr/>
        </p:nvSpPr>
        <p:spPr bwMode="auto">
          <a:xfrm>
            <a:off x="7835900" y="2292350"/>
            <a:ext cx="544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RISP</a:t>
            </a:r>
          </a:p>
        </p:txBody>
      </p:sp>
      <p:sp>
        <p:nvSpPr>
          <p:cNvPr id="32795" name="Textfeld 74"/>
          <p:cNvSpPr txBox="1">
            <a:spLocks noChangeArrowheads="1"/>
          </p:cNvSpPr>
          <p:nvPr/>
        </p:nvSpPr>
        <p:spPr bwMode="auto">
          <a:xfrm>
            <a:off x="8259763" y="2422525"/>
            <a:ext cx="6191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RCNP</a:t>
            </a:r>
          </a:p>
        </p:txBody>
      </p:sp>
      <p:sp>
        <p:nvSpPr>
          <p:cNvPr id="32796" name="Textfeld 75"/>
          <p:cNvSpPr txBox="1">
            <a:spLocks noChangeArrowheads="1"/>
          </p:cNvSpPr>
          <p:nvPr/>
        </p:nvSpPr>
        <p:spPr bwMode="auto">
          <a:xfrm>
            <a:off x="8478838" y="2054225"/>
            <a:ext cx="654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RIKEN</a:t>
            </a:r>
          </a:p>
        </p:txBody>
      </p:sp>
      <p:sp>
        <p:nvSpPr>
          <p:cNvPr id="32797" name="Textfeld 76"/>
          <p:cNvSpPr txBox="1">
            <a:spLocks noChangeArrowheads="1"/>
          </p:cNvSpPr>
          <p:nvPr/>
        </p:nvSpPr>
        <p:spPr bwMode="auto">
          <a:xfrm>
            <a:off x="7388225" y="1951038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CIAE</a:t>
            </a:r>
          </a:p>
        </p:txBody>
      </p:sp>
      <p:sp>
        <p:nvSpPr>
          <p:cNvPr id="55" name="Ellipse 77"/>
          <p:cNvSpPr>
            <a:spLocks noChangeAspect="1"/>
          </p:cNvSpPr>
          <p:nvPr/>
        </p:nvSpPr>
        <p:spPr bwMode="auto">
          <a:xfrm>
            <a:off x="8956675" y="4978400"/>
            <a:ext cx="53975" cy="53975"/>
          </a:xfrm>
          <a:prstGeom prst="ellipse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32799" name="Textfeld 78"/>
          <p:cNvSpPr txBox="1">
            <a:spLocks noChangeArrowheads="1"/>
          </p:cNvSpPr>
          <p:nvPr/>
        </p:nvSpPr>
        <p:spPr bwMode="auto">
          <a:xfrm>
            <a:off x="8532813" y="4749800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ANU</a:t>
            </a:r>
          </a:p>
        </p:txBody>
      </p:sp>
      <p:sp>
        <p:nvSpPr>
          <p:cNvPr id="32800" name="Textfeld 79"/>
          <p:cNvSpPr txBox="1">
            <a:spLocks noChangeArrowheads="1"/>
          </p:cNvSpPr>
          <p:nvPr/>
        </p:nvSpPr>
        <p:spPr bwMode="auto">
          <a:xfrm>
            <a:off x="3811588" y="1182688"/>
            <a:ext cx="860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EURISOL</a:t>
            </a:r>
          </a:p>
        </p:txBody>
      </p:sp>
      <p:sp>
        <p:nvSpPr>
          <p:cNvPr id="32801" name="Textfeld 80"/>
          <p:cNvSpPr txBox="1">
            <a:spLocks noChangeArrowheads="1"/>
          </p:cNvSpPr>
          <p:nvPr/>
        </p:nvSpPr>
        <p:spPr bwMode="auto">
          <a:xfrm>
            <a:off x="1530350" y="2482850"/>
            <a:ext cx="4921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FSU</a:t>
            </a:r>
          </a:p>
        </p:txBody>
      </p:sp>
      <p:sp>
        <p:nvSpPr>
          <p:cNvPr id="59" name="Ellipse 81"/>
          <p:cNvSpPr>
            <a:spLocks noChangeAspect="1"/>
          </p:cNvSpPr>
          <p:nvPr/>
        </p:nvSpPr>
        <p:spPr bwMode="auto">
          <a:xfrm>
            <a:off x="1504950" y="2549525"/>
            <a:ext cx="53975" cy="53975"/>
          </a:xfrm>
          <a:prstGeom prst="ellipse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62" name="Ellipse 63"/>
          <p:cNvSpPr>
            <a:spLocks noChangeAspect="1"/>
          </p:cNvSpPr>
          <p:nvPr/>
        </p:nvSpPr>
        <p:spPr bwMode="auto">
          <a:xfrm>
            <a:off x="4316413" y="1876425"/>
            <a:ext cx="53975" cy="53975"/>
          </a:xfrm>
          <a:prstGeom prst="ellipse">
            <a:avLst/>
          </a:prstGeom>
          <a:solidFill>
            <a:schemeClr val="accent6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32804" name="Textfeld 41"/>
          <p:cNvSpPr txBox="1">
            <a:spLocks noChangeArrowheads="1"/>
          </p:cNvSpPr>
          <p:nvPr/>
        </p:nvSpPr>
        <p:spPr bwMode="auto">
          <a:xfrm>
            <a:off x="3783013" y="1817688"/>
            <a:ext cx="57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ALTO</a:t>
            </a:r>
          </a:p>
        </p:txBody>
      </p:sp>
      <p:sp>
        <p:nvSpPr>
          <p:cNvPr id="32805" name="Textfeld 41"/>
          <p:cNvSpPr txBox="1">
            <a:spLocks noChangeArrowheads="1"/>
          </p:cNvSpPr>
          <p:nvPr/>
        </p:nvSpPr>
        <p:spPr bwMode="auto">
          <a:xfrm>
            <a:off x="6911975" y="172085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CARIF</a:t>
            </a:r>
          </a:p>
          <a:p>
            <a:pPr eaLnBrk="1" hangingPunct="1"/>
            <a:r>
              <a:rPr lang="de-DE" altLang="de-DE" sz="1200">
                <a:solidFill>
                  <a:srgbClr val="000000"/>
                </a:solidFill>
              </a:rPr>
              <a:t>HIAF</a:t>
            </a:r>
          </a:p>
        </p:txBody>
      </p:sp>
      <p:sp>
        <p:nvSpPr>
          <p:cNvPr id="32806" name="Textfeld 3"/>
          <p:cNvSpPr txBox="1">
            <a:spLocks noChangeArrowheads="1"/>
          </p:cNvSpPr>
          <p:nvPr/>
        </p:nvSpPr>
        <p:spPr bwMode="auto">
          <a:xfrm>
            <a:off x="3176166" y="5229200"/>
            <a:ext cx="283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1800">
                <a:cs typeface="Arial" charset="0"/>
              </a:rPr>
              <a:t>MR-TOF-MS (operational)</a:t>
            </a:r>
            <a:endParaRPr lang="en-US" altLang="en-US" sz="1800">
              <a:cs typeface="Arial" charset="0"/>
            </a:endParaRPr>
          </a:p>
        </p:txBody>
      </p:sp>
      <p:sp>
        <p:nvSpPr>
          <p:cNvPr id="32807" name="Textfeld 122"/>
          <p:cNvSpPr txBox="1">
            <a:spLocks noChangeArrowheads="1"/>
          </p:cNvSpPr>
          <p:nvPr/>
        </p:nvSpPr>
        <p:spPr bwMode="auto">
          <a:xfrm>
            <a:off x="3176166" y="5864200"/>
            <a:ext cx="252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1800">
                <a:cs typeface="Arial" charset="0"/>
              </a:rPr>
              <a:t>MR-TOF-MS </a:t>
            </a:r>
            <a:r>
              <a:rPr lang="en-US" altLang="en-US" sz="1800">
                <a:cs typeface="Arial" charset="0"/>
              </a:rPr>
              <a:t>(planned)</a:t>
            </a:r>
          </a:p>
        </p:txBody>
      </p:sp>
      <p:sp>
        <p:nvSpPr>
          <p:cNvPr id="72" name="Ellipse 120"/>
          <p:cNvSpPr/>
          <p:nvPr/>
        </p:nvSpPr>
        <p:spPr bwMode="auto">
          <a:xfrm>
            <a:off x="4452938" y="1743075"/>
            <a:ext cx="136525" cy="13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Ellipse 120"/>
          <p:cNvSpPr/>
          <p:nvPr/>
        </p:nvSpPr>
        <p:spPr bwMode="auto">
          <a:xfrm>
            <a:off x="2928516" y="5314925"/>
            <a:ext cx="136525" cy="13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Ellipse 120"/>
          <p:cNvSpPr/>
          <p:nvPr/>
        </p:nvSpPr>
        <p:spPr bwMode="auto">
          <a:xfrm>
            <a:off x="2933400" y="5991200"/>
            <a:ext cx="136525" cy="1381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Ellipse 120"/>
          <p:cNvSpPr/>
          <p:nvPr/>
        </p:nvSpPr>
        <p:spPr bwMode="auto">
          <a:xfrm>
            <a:off x="4378325" y="1890713"/>
            <a:ext cx="136525" cy="13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Ellipse 120"/>
          <p:cNvSpPr/>
          <p:nvPr/>
        </p:nvSpPr>
        <p:spPr bwMode="auto">
          <a:xfrm>
            <a:off x="8597900" y="2290763"/>
            <a:ext cx="136525" cy="13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Ellipse 120"/>
          <p:cNvSpPr>
            <a:spLocks noChangeArrowheads="1"/>
          </p:cNvSpPr>
          <p:nvPr/>
        </p:nvSpPr>
        <p:spPr bwMode="auto">
          <a:xfrm>
            <a:off x="1555750" y="2068514"/>
            <a:ext cx="134937" cy="138112"/>
          </a:xfrm>
          <a:prstGeom prst="ellips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  <p:sp>
        <p:nvSpPr>
          <p:cNvPr id="80" name="Ellipse 120"/>
          <p:cNvSpPr/>
          <p:nvPr/>
        </p:nvSpPr>
        <p:spPr bwMode="auto">
          <a:xfrm>
            <a:off x="4908550" y="1263650"/>
            <a:ext cx="136525" cy="13811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Ellipse 120"/>
          <p:cNvSpPr/>
          <p:nvPr/>
        </p:nvSpPr>
        <p:spPr bwMode="auto">
          <a:xfrm>
            <a:off x="8221663" y="2254250"/>
            <a:ext cx="134937" cy="1381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Ellipse 120"/>
          <p:cNvSpPr/>
          <p:nvPr/>
        </p:nvSpPr>
        <p:spPr bwMode="auto">
          <a:xfrm>
            <a:off x="4148138" y="1793875"/>
            <a:ext cx="134937" cy="13652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Ellipse 120"/>
          <p:cNvSpPr/>
          <p:nvPr/>
        </p:nvSpPr>
        <p:spPr bwMode="auto">
          <a:xfrm>
            <a:off x="4535488" y="1892300"/>
            <a:ext cx="134937" cy="1365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Ellipse 120"/>
          <p:cNvSpPr>
            <a:spLocks noChangeArrowheads="1"/>
          </p:cNvSpPr>
          <p:nvPr/>
        </p:nvSpPr>
        <p:spPr bwMode="auto">
          <a:xfrm>
            <a:off x="4987925" y="1966913"/>
            <a:ext cx="136525" cy="138112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  <p:sp>
        <p:nvSpPr>
          <p:cNvPr id="32820" name="Textfeld 122"/>
          <p:cNvSpPr txBox="1">
            <a:spLocks noChangeArrowheads="1"/>
          </p:cNvSpPr>
          <p:nvPr/>
        </p:nvSpPr>
        <p:spPr bwMode="auto">
          <a:xfrm>
            <a:off x="3163466" y="5553050"/>
            <a:ext cx="321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1800" dirty="0">
                <a:cs typeface="Arial" charset="0"/>
              </a:rPr>
              <a:t>MR-TOF-MS (</a:t>
            </a:r>
            <a:r>
              <a:rPr lang="en-US" altLang="en-US" sz="1800" dirty="0">
                <a:cs typeface="Arial" charset="0"/>
              </a:rPr>
              <a:t>commissioning)</a:t>
            </a:r>
          </a:p>
        </p:txBody>
      </p:sp>
      <p:sp>
        <p:nvSpPr>
          <p:cNvPr id="2" name="Ellipse 120"/>
          <p:cNvSpPr>
            <a:spLocks noChangeArrowheads="1"/>
          </p:cNvSpPr>
          <p:nvPr/>
        </p:nvSpPr>
        <p:spPr bwMode="auto">
          <a:xfrm>
            <a:off x="2933400" y="5661248"/>
            <a:ext cx="136525" cy="138113"/>
          </a:xfrm>
          <a:prstGeom prst="ellipse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  <p:sp>
        <p:nvSpPr>
          <p:cNvPr id="86" name="Ellipse 120"/>
          <p:cNvSpPr/>
          <p:nvPr/>
        </p:nvSpPr>
        <p:spPr bwMode="auto">
          <a:xfrm>
            <a:off x="567295" y="1715771"/>
            <a:ext cx="136525" cy="13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Ellipse 120"/>
          <p:cNvSpPr/>
          <p:nvPr/>
        </p:nvSpPr>
        <p:spPr bwMode="auto">
          <a:xfrm>
            <a:off x="1443051" y="2022181"/>
            <a:ext cx="136525" cy="138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/>
          <p:cNvCxnSpPr>
            <a:stCxn id="72" idx="7"/>
          </p:cNvCxnSpPr>
          <p:nvPr/>
        </p:nvCxnSpPr>
        <p:spPr>
          <a:xfrm flipV="1">
            <a:off x="4569469" y="1163638"/>
            <a:ext cx="1243703" cy="5996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823" name="Group 84"/>
          <p:cNvGrpSpPr>
            <a:grpSpLocks/>
          </p:cNvGrpSpPr>
          <p:nvPr/>
        </p:nvGrpSpPr>
        <p:grpSpPr bwMode="auto">
          <a:xfrm>
            <a:off x="636296" y="1005428"/>
            <a:ext cx="2766233" cy="2567588"/>
            <a:chOff x="401" y="633"/>
            <a:chExt cx="2635" cy="245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912"/>
              <a:ext cx="1475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24" name="Text Box 82"/>
            <p:cNvSpPr txBox="1">
              <a:spLocks noChangeArrowheads="1"/>
            </p:cNvSpPr>
            <p:nvPr/>
          </p:nvSpPr>
          <p:spPr bwMode="auto">
            <a:xfrm>
              <a:off x="401" y="633"/>
              <a:ext cx="2635" cy="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400" b="1" dirty="0"/>
                <a:t>MR-TOF-MS Isobar separator</a:t>
              </a:r>
            </a:p>
            <a:p>
              <a:pPr algn="ctr" eaLnBrk="1" hangingPunct="1"/>
              <a:r>
                <a:rPr lang="en-US" altLang="en-US" sz="1400" b="1" dirty="0"/>
                <a:t>for the TITAN facility (TRIUMF)</a:t>
              </a:r>
              <a:endParaRPr lang="en-GB" altLang="en-US" sz="1400" b="1" dirty="0"/>
            </a:p>
          </p:txBody>
        </p:sp>
        <p:sp>
          <p:nvSpPr>
            <p:cNvPr id="32825" name="Line 83"/>
            <p:cNvSpPr>
              <a:spLocks noChangeShapeType="1"/>
            </p:cNvSpPr>
            <p:nvPr/>
          </p:nvSpPr>
          <p:spPr bwMode="auto">
            <a:xfrm flipV="1">
              <a:off x="512" y="1073"/>
              <a:ext cx="350" cy="2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Ellipse 120"/>
          <p:cNvSpPr/>
          <p:nvPr/>
        </p:nvSpPr>
        <p:spPr bwMode="auto">
          <a:xfrm>
            <a:off x="7364170" y="2353407"/>
            <a:ext cx="134937" cy="1381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Ellipse 120"/>
          <p:cNvSpPr>
            <a:spLocks noChangeArrowheads="1"/>
          </p:cNvSpPr>
          <p:nvPr/>
        </p:nvSpPr>
        <p:spPr bwMode="auto">
          <a:xfrm>
            <a:off x="5355296" y="2381670"/>
            <a:ext cx="136525" cy="138112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8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2" t="-1" b="67"/>
          <a:stretch/>
        </p:blipFill>
        <p:spPr bwMode="auto">
          <a:xfrm>
            <a:off x="5624766" y="1333726"/>
            <a:ext cx="1939999" cy="386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82"/>
          <p:cNvSpPr txBox="1">
            <a:spLocks noChangeArrowheads="1"/>
          </p:cNvSpPr>
          <p:nvPr/>
        </p:nvSpPr>
        <p:spPr bwMode="auto">
          <a:xfrm>
            <a:off x="5574679" y="851819"/>
            <a:ext cx="204087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 smtClean="0"/>
              <a:t>MR-TOF-MS at FRS Ion Catcher (GSI)</a:t>
            </a:r>
            <a:endParaRPr lang="en-GB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233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solidFill>
            <a:srgbClr val="333399"/>
          </a:solidFill>
          <a:ln w="9360"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b="1" strike="noStrike" cap="all" spc="-1" dirty="0" smtClean="0">
                <a:solidFill>
                  <a:srgbClr val="FFFFFF"/>
                </a:solidFill>
                <a:latin typeface="Arial"/>
              </a:rPr>
              <a:t>FRS Ion catcher @ GSI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6799680" y="6303960"/>
            <a:ext cx="23439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2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28223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3372</Words>
  <Application>Microsoft Office PowerPoint</Application>
  <PresentationFormat>Bildschirmpräsentation (4:3)</PresentationFormat>
  <Paragraphs>827</Paragraphs>
  <Slides>45</Slides>
  <Notes>23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45</vt:i4>
      </vt:variant>
    </vt:vector>
  </HeadingPairs>
  <TitlesOfParts>
    <vt:vector size="62" baseType="lpstr">
      <vt:lpstr>Microsoft YaHei</vt:lpstr>
      <vt:lpstr>MS PGothic</vt:lpstr>
      <vt:lpstr>MS PGothic</vt:lpstr>
      <vt:lpstr>Arial</vt:lpstr>
      <vt:lpstr>Calibri</vt:lpstr>
      <vt:lpstr>Cambria Math</vt:lpstr>
      <vt:lpstr>CMBX9</vt:lpstr>
      <vt:lpstr>CMR9</vt:lpstr>
      <vt:lpstr>DejaVu Sans</vt:lpstr>
      <vt:lpstr>Symbol</vt:lpstr>
      <vt:lpstr>Times New Roman</vt:lpstr>
      <vt:lpstr>Wingdings</vt:lpstr>
      <vt:lpstr>Default Design</vt:lpstr>
      <vt:lpstr>1_Default Design</vt:lpstr>
      <vt:lpstr>Photo Editor Photo</vt:lpstr>
      <vt:lpstr>Graph</vt:lpstr>
      <vt:lpstr>Equation</vt:lpstr>
      <vt:lpstr>Measurement of isomeric states at the  FRS Ion Catcher </vt:lpstr>
      <vt:lpstr>PowerPoint-Präsentation</vt:lpstr>
      <vt:lpstr>Mass and Binding Energy</vt:lpstr>
      <vt:lpstr>Mass Measurement Techniques for Exotic nuclei</vt:lpstr>
      <vt:lpstr>TOF Mass Spectrometry for diagnosis and separation</vt:lpstr>
      <vt:lpstr>Mass Measurement Techniques</vt:lpstr>
      <vt:lpstr>MR-TOF-MS in RIB Facilities</vt:lpstr>
      <vt:lpstr>MR-TOF-MS in RIB Facilities</vt:lpstr>
      <vt:lpstr>PowerPoint-Präsentation</vt:lpstr>
      <vt:lpstr>PowerPoint-Präsentation</vt:lpstr>
      <vt:lpstr>PowerPoint-Präsentation</vt:lpstr>
      <vt:lpstr>PowerPoint-Präsentation</vt:lpstr>
      <vt:lpstr>FRS Ion Catcher</vt:lpstr>
      <vt:lpstr>FRS Ion Catcher</vt:lpstr>
      <vt:lpstr>PowerPoint-Präsentation</vt:lpstr>
      <vt:lpstr>PowerPoint-Präsentation</vt:lpstr>
      <vt:lpstr>Mass measurement and separation of isomers</vt:lpstr>
      <vt:lpstr>Mass measurement and separation of isomers</vt:lpstr>
      <vt:lpstr>PowerPoint-Präsentation</vt:lpstr>
      <vt:lpstr>Novel method for t1/2 and Branching Ratios</vt:lpstr>
      <vt:lpstr>Novel method for t1/2 and Branching Ratios</vt:lpstr>
      <vt:lpstr>Novel method for t1/2 and Branching Ratios</vt:lpstr>
      <vt:lpstr>Excitation Energy of 119m2Sb </vt:lpstr>
      <vt:lpstr>PowerPoint-Präsentation</vt:lpstr>
      <vt:lpstr>PowerPoint-Präsentation</vt:lpstr>
      <vt:lpstr>PowerPoint-Präsentation</vt:lpstr>
      <vt:lpstr>124Xe Projectile Fragments: New Isomer Discovered</vt:lpstr>
      <vt:lpstr>PowerPoint-Präsentation</vt:lpstr>
      <vt:lpstr>PowerPoint-Präsentation</vt:lpstr>
      <vt:lpstr>New Isotope Search</vt:lpstr>
      <vt:lpstr>PowerPoint-Präsentation</vt:lpstr>
      <vt:lpstr>Summary and Outlook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Multiple-Reflection Time-of-Flight Mass Spectrometer</vt:lpstr>
      <vt:lpstr>Approved Proposal: Detector Test for the LEB &amp; N=Z</vt:lpstr>
      <vt:lpstr>PowerPoint-Präsentation</vt:lpstr>
      <vt:lpstr>PowerPoint-Präsentation</vt:lpstr>
      <vt:lpstr>Mass measurements N=Z below 100Sn</vt:lpstr>
      <vt:lpstr>CSC: Performance Characteristics</vt:lpstr>
      <vt:lpstr>The Super-FRS CSC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2015-03-12T13:38:10Z</dcterms:created>
  <dcterms:modified xsi:type="dcterms:W3CDTF">2019-06-27T05:36:56Z</dcterms:modified>
</cp:coreProperties>
</file>